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9" r:id="rId3"/>
  </p:sldMasterIdLst>
  <p:sldIdLst>
    <p:sldId id="256" r:id="rId4"/>
    <p:sldId id="287" r:id="rId5"/>
    <p:sldId id="338" r:id="rId6"/>
    <p:sldId id="339" r:id="rId7"/>
    <p:sldId id="341" r:id="rId8"/>
    <p:sldId id="322" r:id="rId9"/>
    <p:sldId id="327" r:id="rId10"/>
    <p:sldId id="323" r:id="rId11"/>
    <p:sldId id="332" r:id="rId12"/>
    <p:sldId id="333" r:id="rId13"/>
    <p:sldId id="330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8" r:id="rId30"/>
  </p:sldIdLst>
  <p:sldSz cx="12192000" cy="6858000"/>
  <p:notesSz cx="6797675" cy="9928225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ECFF"/>
    <a:srgbClr val="FF0066"/>
    <a:srgbClr val="1DD6FB"/>
    <a:srgbClr val="FFE699"/>
    <a:srgbClr val="FFFFCC"/>
    <a:srgbClr val="EC0AC1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2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1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Cuadro9!$B$7</c:f>
              <c:strCache>
                <c:ptCount val="1"/>
                <c:pt idx="0">
                  <c:v>GOBIERNO CENTRAL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15000"/>
                    <a:satMod val="180000"/>
                  </a:schemeClr>
                </a:gs>
                <a:gs pos="50000">
                  <a:schemeClr val="accent1">
                    <a:shade val="45000"/>
                    <a:satMod val="170000"/>
                  </a:schemeClr>
                </a:gs>
                <a:gs pos="70000">
                  <a:schemeClr val="accent1">
                    <a:tint val="99000"/>
                    <a:shade val="65000"/>
                    <a:satMod val="155000"/>
                  </a:schemeClr>
                </a:gs>
                <a:gs pos="100000">
                  <a:schemeClr val="accent1">
                    <a:tint val="95500"/>
                    <a:shade val="100000"/>
                    <a:satMod val="15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contourW="1000" prstMaterial="flat">
              <a:bevelT w="95250" h="101600"/>
              <a:contourClr>
                <a:scrgbClr r="0" g="0" b="0">
                  <a:satMod val="30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Cuadro9!$C$6:$H$6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Cuadro9!$C$7:$H$7</c:f>
              <c:numCache>
                <c:formatCode>#,##0</c:formatCode>
                <c:ptCount val="6"/>
                <c:pt idx="0">
                  <c:v>14825</c:v>
                </c:pt>
                <c:pt idx="1">
                  <c:v>15639</c:v>
                </c:pt>
                <c:pt idx="2">
                  <c:v>15412</c:v>
                </c:pt>
                <c:pt idx="3">
                  <c:v>17057</c:v>
                </c:pt>
                <c:pt idx="4">
                  <c:v>19297</c:v>
                </c:pt>
                <c:pt idx="5">
                  <c:v>19625</c:v>
                </c:pt>
              </c:numCache>
            </c:numRef>
          </c:val>
        </c:ser>
        <c:ser>
          <c:idx val="1"/>
          <c:order val="1"/>
          <c:tx>
            <c:strRef>
              <c:f>Cuadro9!$B$8</c:f>
              <c:strCache>
                <c:ptCount val="1"/>
                <c:pt idx="0">
                  <c:v>GOBIERNO REGIONAL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5000"/>
                    <a:satMod val="180000"/>
                  </a:schemeClr>
                </a:gs>
                <a:gs pos="50000">
                  <a:schemeClr val="accent2">
                    <a:shade val="45000"/>
                    <a:satMod val="170000"/>
                  </a:schemeClr>
                </a:gs>
                <a:gs pos="70000">
                  <a:schemeClr val="accent2">
                    <a:tint val="99000"/>
                    <a:shade val="65000"/>
                    <a:satMod val="155000"/>
                  </a:schemeClr>
                </a:gs>
                <a:gs pos="100000">
                  <a:schemeClr val="accent2">
                    <a:tint val="95500"/>
                    <a:shade val="100000"/>
                    <a:satMod val="15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contourW="1000" prstMaterial="flat">
              <a:bevelT w="95250" h="101600"/>
              <a:contourClr>
                <a:scrgbClr r="0" g="0" b="0">
                  <a:satMod val="30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Cuadro9!$C$6:$H$6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Cuadro9!$C$8:$H$8</c:f>
              <c:numCache>
                <c:formatCode>#,##0</c:formatCode>
                <c:ptCount val="6"/>
                <c:pt idx="0">
                  <c:v>749</c:v>
                </c:pt>
                <c:pt idx="1">
                  <c:v>804</c:v>
                </c:pt>
                <c:pt idx="2">
                  <c:v>1026</c:v>
                </c:pt>
                <c:pt idx="3">
                  <c:v>1374</c:v>
                </c:pt>
                <c:pt idx="4">
                  <c:v>1208</c:v>
                </c:pt>
                <c:pt idx="5">
                  <c:v>1728</c:v>
                </c:pt>
              </c:numCache>
            </c:numRef>
          </c:val>
        </c:ser>
        <c:ser>
          <c:idx val="2"/>
          <c:order val="2"/>
          <c:tx>
            <c:strRef>
              <c:f>Cuadro9!$B$9</c:f>
              <c:strCache>
                <c:ptCount val="1"/>
                <c:pt idx="0">
                  <c:v>GOBIERNO LOCAL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15000"/>
                    <a:satMod val="180000"/>
                  </a:schemeClr>
                </a:gs>
                <a:gs pos="50000">
                  <a:schemeClr val="accent3">
                    <a:shade val="45000"/>
                    <a:satMod val="170000"/>
                  </a:schemeClr>
                </a:gs>
                <a:gs pos="70000">
                  <a:schemeClr val="accent3">
                    <a:tint val="99000"/>
                    <a:shade val="65000"/>
                    <a:satMod val="155000"/>
                  </a:schemeClr>
                </a:gs>
                <a:gs pos="100000">
                  <a:schemeClr val="accent3">
                    <a:tint val="95500"/>
                    <a:shade val="100000"/>
                    <a:satMod val="15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contourW="1000" prstMaterial="flat">
              <a:bevelT w="95250" h="101600"/>
              <a:contourClr>
                <a:scrgbClr r="0" g="0" b="0">
                  <a:satMod val="30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Cuadro9!$C$6:$H$6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Cuadro9!$C$9:$H$9</c:f>
              <c:numCache>
                <c:formatCode>#,##0</c:formatCode>
                <c:ptCount val="6"/>
                <c:pt idx="0">
                  <c:v>561</c:v>
                </c:pt>
                <c:pt idx="1">
                  <c:v>954</c:v>
                </c:pt>
                <c:pt idx="2">
                  <c:v>1052</c:v>
                </c:pt>
                <c:pt idx="3">
                  <c:v>1442</c:v>
                </c:pt>
                <c:pt idx="4">
                  <c:v>1201</c:v>
                </c:pt>
                <c:pt idx="5">
                  <c:v>1736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5863600"/>
        <c:axId val="335863992"/>
      </c:barChart>
      <c:catAx>
        <c:axId val="33586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35863992"/>
        <c:crosses val="autoZero"/>
        <c:auto val="1"/>
        <c:lblAlgn val="ctr"/>
        <c:lblOffset val="100"/>
        <c:noMultiLvlLbl val="0"/>
      </c:catAx>
      <c:valAx>
        <c:axId val="335863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358636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  <a:scene3d>
      <a:camera prst="orthographicFront"/>
      <a:lightRig rig="soft" dir="t"/>
    </a:scene3d>
    <a:sp3d>
      <a:bevelT w="165100" prst="coolSlant"/>
    </a:sp3d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C0610D-0BA7-4AF7-8700-F42B122ED3A5}" type="doc">
      <dgm:prSet loTypeId="urn:microsoft.com/office/officeart/2005/8/layout/target3" loCatId="relationship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4785FAE2-6B1B-4126-A826-67F763847E6F}">
      <dgm:prSet phldrT="[Texto]"/>
      <dgm:spPr/>
      <dgm:t>
        <a:bodyPr/>
        <a:lstStyle/>
        <a:p>
          <a:r>
            <a:rPr lang="es-PE" dirty="0" smtClean="0"/>
            <a:t>PASIVOS</a:t>
          </a:r>
          <a:endParaRPr lang="es-PE" dirty="0"/>
        </a:p>
      </dgm:t>
    </dgm:pt>
    <dgm:pt modelId="{5A8A6163-F9CF-438C-BA52-B8846B68E918}" type="parTrans" cxnId="{3BED7B2B-B4EC-4568-8312-5CE10CA43987}">
      <dgm:prSet/>
      <dgm:spPr/>
      <dgm:t>
        <a:bodyPr/>
        <a:lstStyle/>
        <a:p>
          <a:endParaRPr lang="es-PE"/>
        </a:p>
      </dgm:t>
    </dgm:pt>
    <dgm:pt modelId="{F49A3C79-5A2E-4A4C-A8BA-D6430EB8465B}" type="sibTrans" cxnId="{3BED7B2B-B4EC-4568-8312-5CE10CA43987}">
      <dgm:prSet/>
      <dgm:spPr/>
      <dgm:t>
        <a:bodyPr/>
        <a:lstStyle/>
        <a:p>
          <a:endParaRPr lang="es-PE"/>
        </a:p>
      </dgm:t>
    </dgm:pt>
    <dgm:pt modelId="{CE1AF5DB-B3BD-4970-9833-5A4D21A63513}">
      <dgm:prSet phldrT="[Texto]"/>
      <dgm:spPr/>
      <dgm:t>
        <a:bodyPr/>
        <a:lstStyle/>
        <a:p>
          <a:r>
            <a:rPr lang="es-PE" dirty="0" smtClean="0"/>
            <a:t>INICIO DE PROCESO</a:t>
          </a:r>
          <a:endParaRPr lang="es-PE" dirty="0"/>
        </a:p>
      </dgm:t>
    </dgm:pt>
    <dgm:pt modelId="{6D640506-9A6D-4DA5-BE16-3E4F932CEC93}" type="parTrans" cxnId="{A5393DF7-50F6-4712-9601-6323C950E0F2}">
      <dgm:prSet/>
      <dgm:spPr/>
      <dgm:t>
        <a:bodyPr/>
        <a:lstStyle/>
        <a:p>
          <a:endParaRPr lang="es-PE"/>
        </a:p>
      </dgm:t>
    </dgm:pt>
    <dgm:pt modelId="{99B80C5E-5EE9-4651-8DE6-C329E7BCE6F5}" type="sibTrans" cxnId="{A5393DF7-50F6-4712-9601-6323C950E0F2}">
      <dgm:prSet/>
      <dgm:spPr/>
      <dgm:t>
        <a:bodyPr/>
        <a:lstStyle/>
        <a:p>
          <a:endParaRPr lang="es-PE"/>
        </a:p>
      </dgm:t>
    </dgm:pt>
    <dgm:pt modelId="{F891D9E1-0C24-4D23-BDD6-6F92F934123E}">
      <dgm:prSet phldrT="[Texto]"/>
      <dgm:spPr/>
      <dgm:t>
        <a:bodyPr/>
        <a:lstStyle/>
        <a:p>
          <a:r>
            <a:rPr lang="es-PE" dirty="0" smtClean="0"/>
            <a:t>CON SENTENCIA FIRME</a:t>
          </a:r>
          <a:endParaRPr lang="es-PE" dirty="0"/>
        </a:p>
      </dgm:t>
    </dgm:pt>
    <dgm:pt modelId="{A590DEC0-6E9F-4A35-8D50-E7B1EA1CD192}" type="parTrans" cxnId="{C9C8DADD-CC14-4B74-80E1-0C727A1F2B28}">
      <dgm:prSet/>
      <dgm:spPr/>
      <dgm:t>
        <a:bodyPr/>
        <a:lstStyle/>
        <a:p>
          <a:endParaRPr lang="es-PE"/>
        </a:p>
      </dgm:t>
    </dgm:pt>
    <dgm:pt modelId="{2AF496A7-AD12-45CC-9744-FDC26991360B}" type="sibTrans" cxnId="{C9C8DADD-CC14-4B74-80E1-0C727A1F2B28}">
      <dgm:prSet/>
      <dgm:spPr/>
      <dgm:t>
        <a:bodyPr/>
        <a:lstStyle/>
        <a:p>
          <a:endParaRPr lang="es-PE"/>
        </a:p>
      </dgm:t>
    </dgm:pt>
    <dgm:pt modelId="{2F2F4581-76C3-4655-9255-B0701D8802B2}">
      <dgm:prSet phldrT="[Texto]"/>
      <dgm:spPr/>
      <dgm:t>
        <a:bodyPr/>
        <a:lstStyle/>
        <a:p>
          <a:r>
            <a:rPr lang="es-PE" dirty="0" smtClean="0"/>
            <a:t>CON SENTENCIA</a:t>
          </a:r>
          <a:endParaRPr lang="es-PE" dirty="0"/>
        </a:p>
      </dgm:t>
    </dgm:pt>
    <dgm:pt modelId="{A423CD68-E413-4D15-A886-94CFD8F308BE}" type="parTrans" cxnId="{FB04D014-7DB6-47FC-816D-5E813E22FB6A}">
      <dgm:prSet/>
      <dgm:spPr/>
      <dgm:t>
        <a:bodyPr/>
        <a:lstStyle/>
        <a:p>
          <a:endParaRPr lang="es-PE"/>
        </a:p>
      </dgm:t>
    </dgm:pt>
    <dgm:pt modelId="{4C5E6159-12AA-413C-BE46-2493F674F093}" type="sibTrans" cxnId="{FB04D014-7DB6-47FC-816D-5E813E22FB6A}">
      <dgm:prSet/>
      <dgm:spPr/>
      <dgm:t>
        <a:bodyPr/>
        <a:lstStyle/>
        <a:p>
          <a:endParaRPr lang="es-PE"/>
        </a:p>
      </dgm:t>
    </dgm:pt>
    <dgm:pt modelId="{3B85986C-A858-4314-A6F4-54774A838090}">
      <dgm:prSet phldrT="[Texto]"/>
      <dgm:spPr/>
      <dgm:t>
        <a:bodyPr/>
        <a:lstStyle/>
        <a:p>
          <a:r>
            <a:rPr lang="es-PE" dirty="0" smtClean="0"/>
            <a:t>DIRECTOS</a:t>
          </a:r>
          <a:endParaRPr lang="es-PE" dirty="0"/>
        </a:p>
      </dgm:t>
    </dgm:pt>
    <dgm:pt modelId="{969EAB59-5A34-469C-AA64-CD01448A68C5}" type="parTrans" cxnId="{EC4E61F3-B568-4FEA-B29D-2BDD95442456}">
      <dgm:prSet/>
      <dgm:spPr/>
      <dgm:t>
        <a:bodyPr/>
        <a:lstStyle/>
        <a:p>
          <a:endParaRPr lang="es-PE"/>
        </a:p>
      </dgm:t>
    </dgm:pt>
    <dgm:pt modelId="{9ADC1152-ECFC-49F8-B77A-AE52093AD771}" type="sibTrans" cxnId="{EC4E61F3-B568-4FEA-B29D-2BDD95442456}">
      <dgm:prSet/>
      <dgm:spPr/>
      <dgm:t>
        <a:bodyPr/>
        <a:lstStyle/>
        <a:p>
          <a:endParaRPr lang="es-PE"/>
        </a:p>
      </dgm:t>
    </dgm:pt>
    <dgm:pt modelId="{1FBBD9B4-D192-4E4E-BAEE-0EEA9AF0E046}">
      <dgm:prSet phldrT="[Texto]"/>
      <dgm:spPr/>
      <dgm:t>
        <a:bodyPr/>
        <a:lstStyle/>
        <a:p>
          <a:r>
            <a:rPr lang="es-PE" dirty="0" smtClean="0"/>
            <a:t>EXPLÍCITAS</a:t>
          </a:r>
          <a:endParaRPr lang="es-PE" dirty="0"/>
        </a:p>
      </dgm:t>
    </dgm:pt>
    <dgm:pt modelId="{AA3E385B-791E-4A7B-A386-3335197E7255}" type="parTrans" cxnId="{D75D2429-8024-4DC9-BCC0-3119087E2B8C}">
      <dgm:prSet/>
      <dgm:spPr/>
      <dgm:t>
        <a:bodyPr/>
        <a:lstStyle/>
        <a:p>
          <a:endParaRPr lang="es-PE"/>
        </a:p>
      </dgm:t>
    </dgm:pt>
    <dgm:pt modelId="{0E872120-D65F-4C1D-8F30-8542242E9713}" type="sibTrans" cxnId="{D75D2429-8024-4DC9-BCC0-3119087E2B8C}">
      <dgm:prSet/>
      <dgm:spPr/>
      <dgm:t>
        <a:bodyPr/>
        <a:lstStyle/>
        <a:p>
          <a:endParaRPr lang="es-PE"/>
        </a:p>
      </dgm:t>
    </dgm:pt>
    <dgm:pt modelId="{0522DD22-1242-4AD0-8633-6DC75AC27F0B}">
      <dgm:prSet phldrT="[Texto]"/>
      <dgm:spPr/>
      <dgm:t>
        <a:bodyPr/>
        <a:lstStyle/>
        <a:p>
          <a:r>
            <a:rPr lang="es-PE" dirty="0" smtClean="0"/>
            <a:t>CONTINGENTES</a:t>
          </a:r>
          <a:endParaRPr lang="es-PE" dirty="0"/>
        </a:p>
      </dgm:t>
    </dgm:pt>
    <dgm:pt modelId="{95E6721E-C9A1-4BAD-BD28-C79DA3EF7095}" type="parTrans" cxnId="{44B037C4-EBD1-4657-B924-514888E6A37A}">
      <dgm:prSet/>
      <dgm:spPr/>
      <dgm:t>
        <a:bodyPr/>
        <a:lstStyle/>
        <a:p>
          <a:endParaRPr lang="es-PE"/>
        </a:p>
      </dgm:t>
    </dgm:pt>
    <dgm:pt modelId="{C49487DF-4F35-4FEA-B145-3C21699E9769}" type="sibTrans" cxnId="{44B037C4-EBD1-4657-B924-514888E6A37A}">
      <dgm:prSet/>
      <dgm:spPr/>
      <dgm:t>
        <a:bodyPr/>
        <a:lstStyle/>
        <a:p>
          <a:endParaRPr lang="es-PE"/>
        </a:p>
      </dgm:t>
    </dgm:pt>
    <dgm:pt modelId="{19E07701-F502-4329-98C3-4333938DA4C5}">
      <dgm:prSet phldrT="[Texto]"/>
      <dgm:spPr/>
      <dgm:t>
        <a:bodyPr/>
        <a:lstStyle/>
        <a:p>
          <a:r>
            <a:rPr lang="es-PE" smtClean="0"/>
            <a:t>DEMANDAS</a:t>
          </a:r>
          <a:endParaRPr lang="es-PE" dirty="0"/>
        </a:p>
      </dgm:t>
    </dgm:pt>
    <dgm:pt modelId="{1CF15F86-3F95-4F0F-9E3E-E3E78E047210}" type="parTrans" cxnId="{D03992CF-8616-4CB3-85F3-ACB9925829AB}">
      <dgm:prSet/>
      <dgm:spPr/>
      <dgm:t>
        <a:bodyPr/>
        <a:lstStyle/>
        <a:p>
          <a:endParaRPr lang="es-PE"/>
        </a:p>
      </dgm:t>
    </dgm:pt>
    <dgm:pt modelId="{366636E8-7A27-4354-9681-30F7392F64A9}" type="sibTrans" cxnId="{D03992CF-8616-4CB3-85F3-ACB9925829AB}">
      <dgm:prSet/>
      <dgm:spPr/>
      <dgm:t>
        <a:bodyPr/>
        <a:lstStyle/>
        <a:p>
          <a:endParaRPr lang="es-PE"/>
        </a:p>
      </dgm:t>
    </dgm:pt>
    <dgm:pt modelId="{A5757729-03FC-4D02-9502-0A54EE7A65FD}">
      <dgm:prSet phldrT="[Texto]"/>
      <dgm:spPr/>
      <dgm:t>
        <a:bodyPr/>
        <a:lstStyle/>
        <a:p>
          <a:r>
            <a:rPr lang="es-PE" dirty="0" smtClean="0"/>
            <a:t>IMPLÍCITAS</a:t>
          </a:r>
          <a:endParaRPr lang="es-PE" dirty="0"/>
        </a:p>
      </dgm:t>
    </dgm:pt>
    <dgm:pt modelId="{6BDCC0E4-84C0-47C6-876F-17E4A33B3E04}" type="parTrans" cxnId="{0B75E570-1B0E-4C25-9A26-9A8923884D1C}">
      <dgm:prSet/>
      <dgm:spPr/>
      <dgm:t>
        <a:bodyPr/>
        <a:lstStyle/>
        <a:p>
          <a:endParaRPr lang="es-PE"/>
        </a:p>
      </dgm:t>
    </dgm:pt>
    <dgm:pt modelId="{90868876-469F-468E-90C2-399B082993A6}" type="sibTrans" cxnId="{0B75E570-1B0E-4C25-9A26-9A8923884D1C}">
      <dgm:prSet/>
      <dgm:spPr/>
      <dgm:t>
        <a:bodyPr/>
        <a:lstStyle/>
        <a:p>
          <a:endParaRPr lang="es-PE"/>
        </a:p>
      </dgm:t>
    </dgm:pt>
    <dgm:pt modelId="{3956EE5F-21F6-451A-9FD1-EB7A14CB7548}">
      <dgm:prSet phldrT="[Texto]"/>
      <dgm:spPr/>
      <dgm:t>
        <a:bodyPr/>
        <a:lstStyle/>
        <a:p>
          <a:r>
            <a:rPr lang="es-PE" dirty="0" smtClean="0"/>
            <a:t>CONTINGENCIAS</a:t>
          </a:r>
          <a:endParaRPr lang="es-PE" dirty="0"/>
        </a:p>
      </dgm:t>
    </dgm:pt>
    <dgm:pt modelId="{6CD10644-7C6C-4B82-800D-03DFCC9CEC3B}" type="parTrans" cxnId="{5E88121C-118E-4A49-8222-785FDAFEA1F3}">
      <dgm:prSet/>
      <dgm:spPr/>
      <dgm:t>
        <a:bodyPr/>
        <a:lstStyle/>
        <a:p>
          <a:endParaRPr lang="es-PE"/>
        </a:p>
      </dgm:t>
    </dgm:pt>
    <dgm:pt modelId="{1E44DE04-E2D0-4E07-A61C-3E737257D4DD}" type="sibTrans" cxnId="{5E88121C-118E-4A49-8222-785FDAFEA1F3}">
      <dgm:prSet/>
      <dgm:spPr/>
      <dgm:t>
        <a:bodyPr/>
        <a:lstStyle/>
        <a:p>
          <a:endParaRPr lang="es-PE"/>
        </a:p>
      </dgm:t>
    </dgm:pt>
    <dgm:pt modelId="{D9E3ADD7-E376-42C0-A6B7-4DE3F0B24EDC}" type="pres">
      <dgm:prSet presAssocID="{BBC0610D-0BA7-4AF7-8700-F42B122ED3A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DC9A1AB6-829F-43CC-B760-21EFEF079895}" type="pres">
      <dgm:prSet presAssocID="{4785FAE2-6B1B-4126-A826-67F763847E6F}" presName="circle1" presStyleLbl="node1" presStyleIdx="0" presStyleCnt="3"/>
      <dgm:spPr/>
    </dgm:pt>
    <dgm:pt modelId="{4A71E345-1993-48D2-AD0E-EEA0A358135B}" type="pres">
      <dgm:prSet presAssocID="{4785FAE2-6B1B-4126-A826-67F763847E6F}" presName="space" presStyleCnt="0"/>
      <dgm:spPr/>
    </dgm:pt>
    <dgm:pt modelId="{7AA0190B-B7FE-4E3E-8198-0023E81B59C1}" type="pres">
      <dgm:prSet presAssocID="{4785FAE2-6B1B-4126-A826-67F763847E6F}" presName="rect1" presStyleLbl="alignAcc1" presStyleIdx="0" presStyleCnt="3"/>
      <dgm:spPr/>
      <dgm:t>
        <a:bodyPr/>
        <a:lstStyle/>
        <a:p>
          <a:endParaRPr lang="es-PE"/>
        </a:p>
      </dgm:t>
    </dgm:pt>
    <dgm:pt modelId="{300AE204-8EF4-4414-9785-B0B78B408ECC}" type="pres">
      <dgm:prSet presAssocID="{3956EE5F-21F6-451A-9FD1-EB7A14CB7548}" presName="vertSpace2" presStyleLbl="node1" presStyleIdx="0" presStyleCnt="3"/>
      <dgm:spPr/>
    </dgm:pt>
    <dgm:pt modelId="{AC4579F1-CBD2-4B99-9B3B-74354E3B5358}" type="pres">
      <dgm:prSet presAssocID="{3956EE5F-21F6-451A-9FD1-EB7A14CB7548}" presName="circle2" presStyleLbl="node1" presStyleIdx="1" presStyleCnt="3"/>
      <dgm:spPr/>
    </dgm:pt>
    <dgm:pt modelId="{F796E0D4-FBD5-4C00-B96B-280B2F63C6DB}" type="pres">
      <dgm:prSet presAssocID="{3956EE5F-21F6-451A-9FD1-EB7A14CB7548}" presName="rect2" presStyleLbl="alignAcc1" presStyleIdx="1" presStyleCnt="3"/>
      <dgm:spPr/>
      <dgm:t>
        <a:bodyPr/>
        <a:lstStyle/>
        <a:p>
          <a:endParaRPr lang="es-PE"/>
        </a:p>
      </dgm:t>
    </dgm:pt>
    <dgm:pt modelId="{C31D0768-0415-4A55-8F98-E72A4149DE77}" type="pres">
      <dgm:prSet presAssocID="{19E07701-F502-4329-98C3-4333938DA4C5}" presName="vertSpace3" presStyleLbl="node1" presStyleIdx="1" presStyleCnt="3"/>
      <dgm:spPr/>
    </dgm:pt>
    <dgm:pt modelId="{4B91E237-5D3E-46CF-82ED-71D363BD2D5B}" type="pres">
      <dgm:prSet presAssocID="{19E07701-F502-4329-98C3-4333938DA4C5}" presName="circle3" presStyleLbl="node1" presStyleIdx="2" presStyleCnt="3"/>
      <dgm:spPr/>
    </dgm:pt>
    <dgm:pt modelId="{D5896CCF-BE05-4AAC-AB82-916D7B035474}" type="pres">
      <dgm:prSet presAssocID="{19E07701-F502-4329-98C3-4333938DA4C5}" presName="rect3" presStyleLbl="alignAcc1" presStyleIdx="2" presStyleCnt="3"/>
      <dgm:spPr/>
      <dgm:t>
        <a:bodyPr/>
        <a:lstStyle/>
        <a:p>
          <a:endParaRPr lang="es-PE"/>
        </a:p>
      </dgm:t>
    </dgm:pt>
    <dgm:pt modelId="{1ABBC584-AD73-45A6-8BFC-077BA0FE749F}" type="pres">
      <dgm:prSet presAssocID="{4785FAE2-6B1B-4126-A826-67F763847E6F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A987A22-7154-43D2-AE5B-16DEBF2BD2C9}" type="pres">
      <dgm:prSet presAssocID="{4785FAE2-6B1B-4126-A826-67F763847E6F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2947035-BF1E-49AB-A051-B0E579C396D6}" type="pres">
      <dgm:prSet presAssocID="{3956EE5F-21F6-451A-9FD1-EB7A14CB7548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F84614B-734A-4052-9FCE-8751A87C3F4E}" type="pres">
      <dgm:prSet presAssocID="{3956EE5F-21F6-451A-9FD1-EB7A14CB7548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52E8453-6166-42C6-AB21-1CCE87C2DB29}" type="pres">
      <dgm:prSet presAssocID="{19E07701-F502-4329-98C3-4333938DA4C5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8833D17-DFE9-41BA-8F79-20E20A05CEEC}" type="pres">
      <dgm:prSet presAssocID="{19E07701-F502-4329-98C3-4333938DA4C5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4D58A044-BD47-4F00-8B23-D0A125D80C67}" type="presOf" srcId="{1FBBD9B4-D192-4E4E-BAEE-0EEA9AF0E046}" destId="{8F84614B-734A-4052-9FCE-8751A87C3F4E}" srcOrd="0" destOrd="0" presId="urn:microsoft.com/office/officeart/2005/8/layout/target3"/>
    <dgm:cxn modelId="{564A9E96-3354-4A38-8FEA-A490339658AD}" type="presOf" srcId="{BBC0610D-0BA7-4AF7-8700-F42B122ED3A5}" destId="{D9E3ADD7-E376-42C0-A6B7-4DE3F0B24EDC}" srcOrd="0" destOrd="0" presId="urn:microsoft.com/office/officeart/2005/8/layout/target3"/>
    <dgm:cxn modelId="{07448865-93D4-4EA8-AE6E-ACB3096E6A0F}" type="presOf" srcId="{2F2F4581-76C3-4655-9255-B0701D8802B2}" destId="{98833D17-DFE9-41BA-8F79-20E20A05CEEC}" srcOrd="0" destOrd="1" presId="urn:microsoft.com/office/officeart/2005/8/layout/target3"/>
    <dgm:cxn modelId="{7B3A8FB5-7D0B-4E3F-AB74-7093D8CBEFEA}" type="presOf" srcId="{4785FAE2-6B1B-4126-A826-67F763847E6F}" destId="{1ABBC584-AD73-45A6-8BFC-077BA0FE749F}" srcOrd="1" destOrd="0" presId="urn:microsoft.com/office/officeart/2005/8/layout/target3"/>
    <dgm:cxn modelId="{7EFE5ADE-7E4C-4432-A4D6-B8895B46D42E}" type="presOf" srcId="{CE1AF5DB-B3BD-4970-9833-5A4D21A63513}" destId="{98833D17-DFE9-41BA-8F79-20E20A05CEEC}" srcOrd="0" destOrd="0" presId="urn:microsoft.com/office/officeart/2005/8/layout/target3"/>
    <dgm:cxn modelId="{C9C8DADD-CC14-4B74-80E1-0C727A1F2B28}" srcId="{19E07701-F502-4329-98C3-4333938DA4C5}" destId="{F891D9E1-0C24-4D23-BDD6-6F92F934123E}" srcOrd="2" destOrd="0" parTransId="{A590DEC0-6E9F-4A35-8D50-E7B1EA1CD192}" sibTransId="{2AF496A7-AD12-45CC-9744-FDC26991360B}"/>
    <dgm:cxn modelId="{4EBEF1B7-BBF7-4AA1-93D4-3BB84E67D094}" type="presOf" srcId="{3956EE5F-21F6-451A-9FD1-EB7A14CB7548}" destId="{E2947035-BF1E-49AB-A051-B0E579C396D6}" srcOrd="1" destOrd="0" presId="urn:microsoft.com/office/officeart/2005/8/layout/target3"/>
    <dgm:cxn modelId="{28B83605-E2CC-424D-B70F-AFB3C8B898A6}" type="presOf" srcId="{4785FAE2-6B1B-4126-A826-67F763847E6F}" destId="{7AA0190B-B7FE-4E3E-8198-0023E81B59C1}" srcOrd="0" destOrd="0" presId="urn:microsoft.com/office/officeart/2005/8/layout/target3"/>
    <dgm:cxn modelId="{54D67EFD-C513-40E1-84D4-227C34CE5E25}" type="presOf" srcId="{19E07701-F502-4329-98C3-4333938DA4C5}" destId="{452E8453-6166-42C6-AB21-1CCE87C2DB29}" srcOrd="1" destOrd="0" presId="urn:microsoft.com/office/officeart/2005/8/layout/target3"/>
    <dgm:cxn modelId="{3BED7B2B-B4EC-4568-8312-5CE10CA43987}" srcId="{BBC0610D-0BA7-4AF7-8700-F42B122ED3A5}" destId="{4785FAE2-6B1B-4126-A826-67F763847E6F}" srcOrd="0" destOrd="0" parTransId="{5A8A6163-F9CF-438C-BA52-B8846B68E918}" sibTransId="{F49A3C79-5A2E-4A4C-A8BA-D6430EB8465B}"/>
    <dgm:cxn modelId="{FB04D014-7DB6-47FC-816D-5E813E22FB6A}" srcId="{19E07701-F502-4329-98C3-4333938DA4C5}" destId="{2F2F4581-76C3-4655-9255-B0701D8802B2}" srcOrd="1" destOrd="0" parTransId="{A423CD68-E413-4D15-A886-94CFD8F308BE}" sibTransId="{4C5E6159-12AA-413C-BE46-2493F674F093}"/>
    <dgm:cxn modelId="{EC4E61F3-B568-4FEA-B29D-2BDD95442456}" srcId="{4785FAE2-6B1B-4126-A826-67F763847E6F}" destId="{3B85986C-A858-4314-A6F4-54774A838090}" srcOrd="0" destOrd="0" parTransId="{969EAB59-5A34-469C-AA64-CD01448A68C5}" sibTransId="{9ADC1152-ECFC-49F8-B77A-AE52093AD771}"/>
    <dgm:cxn modelId="{C1E662C5-24DB-4504-906F-2359816992A6}" type="presOf" srcId="{19E07701-F502-4329-98C3-4333938DA4C5}" destId="{D5896CCF-BE05-4AAC-AB82-916D7B035474}" srcOrd="0" destOrd="0" presId="urn:microsoft.com/office/officeart/2005/8/layout/target3"/>
    <dgm:cxn modelId="{A5393DF7-50F6-4712-9601-6323C950E0F2}" srcId="{19E07701-F502-4329-98C3-4333938DA4C5}" destId="{CE1AF5DB-B3BD-4970-9833-5A4D21A63513}" srcOrd="0" destOrd="0" parTransId="{6D640506-9A6D-4DA5-BE16-3E4F932CEC93}" sibTransId="{99B80C5E-5EE9-4651-8DE6-C329E7BCE6F5}"/>
    <dgm:cxn modelId="{D03992CF-8616-4CB3-85F3-ACB9925829AB}" srcId="{BBC0610D-0BA7-4AF7-8700-F42B122ED3A5}" destId="{19E07701-F502-4329-98C3-4333938DA4C5}" srcOrd="2" destOrd="0" parTransId="{1CF15F86-3F95-4F0F-9E3E-E3E78E047210}" sibTransId="{366636E8-7A27-4354-9681-30F7392F64A9}"/>
    <dgm:cxn modelId="{93F67670-E88A-4924-9994-583CB6D8003E}" type="presOf" srcId="{A5757729-03FC-4D02-9502-0A54EE7A65FD}" destId="{8F84614B-734A-4052-9FCE-8751A87C3F4E}" srcOrd="0" destOrd="1" presId="urn:microsoft.com/office/officeart/2005/8/layout/target3"/>
    <dgm:cxn modelId="{44B037C4-EBD1-4657-B924-514888E6A37A}" srcId="{4785FAE2-6B1B-4126-A826-67F763847E6F}" destId="{0522DD22-1242-4AD0-8633-6DC75AC27F0B}" srcOrd="1" destOrd="0" parTransId="{95E6721E-C9A1-4BAD-BD28-C79DA3EF7095}" sibTransId="{C49487DF-4F35-4FEA-B145-3C21699E9769}"/>
    <dgm:cxn modelId="{0B75E570-1B0E-4C25-9A26-9A8923884D1C}" srcId="{3956EE5F-21F6-451A-9FD1-EB7A14CB7548}" destId="{A5757729-03FC-4D02-9502-0A54EE7A65FD}" srcOrd="1" destOrd="0" parTransId="{6BDCC0E4-84C0-47C6-876F-17E4A33B3E04}" sibTransId="{90868876-469F-468E-90C2-399B082993A6}"/>
    <dgm:cxn modelId="{AD8FA943-5CE4-4D5D-8363-48F44A824DC4}" type="presOf" srcId="{3B85986C-A858-4314-A6F4-54774A838090}" destId="{CA987A22-7154-43D2-AE5B-16DEBF2BD2C9}" srcOrd="0" destOrd="0" presId="urn:microsoft.com/office/officeart/2005/8/layout/target3"/>
    <dgm:cxn modelId="{9AB8176A-C5FF-4AC6-9378-8F533CF486CF}" type="presOf" srcId="{3956EE5F-21F6-451A-9FD1-EB7A14CB7548}" destId="{F796E0D4-FBD5-4C00-B96B-280B2F63C6DB}" srcOrd="0" destOrd="0" presId="urn:microsoft.com/office/officeart/2005/8/layout/target3"/>
    <dgm:cxn modelId="{366632A2-1ACE-41B0-A468-EB0B6F2FD148}" type="presOf" srcId="{F891D9E1-0C24-4D23-BDD6-6F92F934123E}" destId="{98833D17-DFE9-41BA-8F79-20E20A05CEEC}" srcOrd="0" destOrd="2" presId="urn:microsoft.com/office/officeart/2005/8/layout/target3"/>
    <dgm:cxn modelId="{D75D2429-8024-4DC9-BCC0-3119087E2B8C}" srcId="{3956EE5F-21F6-451A-9FD1-EB7A14CB7548}" destId="{1FBBD9B4-D192-4E4E-BAEE-0EEA9AF0E046}" srcOrd="0" destOrd="0" parTransId="{AA3E385B-791E-4A7B-A386-3335197E7255}" sibTransId="{0E872120-D65F-4C1D-8F30-8542242E9713}"/>
    <dgm:cxn modelId="{3C9648C2-5EC6-4874-9F9F-12A57A5265C9}" type="presOf" srcId="{0522DD22-1242-4AD0-8633-6DC75AC27F0B}" destId="{CA987A22-7154-43D2-AE5B-16DEBF2BD2C9}" srcOrd="0" destOrd="1" presId="urn:microsoft.com/office/officeart/2005/8/layout/target3"/>
    <dgm:cxn modelId="{5E88121C-118E-4A49-8222-785FDAFEA1F3}" srcId="{BBC0610D-0BA7-4AF7-8700-F42B122ED3A5}" destId="{3956EE5F-21F6-451A-9FD1-EB7A14CB7548}" srcOrd="1" destOrd="0" parTransId="{6CD10644-7C6C-4B82-800D-03DFCC9CEC3B}" sibTransId="{1E44DE04-E2D0-4E07-A61C-3E737257D4DD}"/>
    <dgm:cxn modelId="{424443BB-B570-483F-A252-EE41987EA5E3}" type="presParOf" srcId="{D9E3ADD7-E376-42C0-A6B7-4DE3F0B24EDC}" destId="{DC9A1AB6-829F-43CC-B760-21EFEF079895}" srcOrd="0" destOrd="0" presId="urn:microsoft.com/office/officeart/2005/8/layout/target3"/>
    <dgm:cxn modelId="{6973685E-D587-47AE-9C6D-7A5C4C5F6D17}" type="presParOf" srcId="{D9E3ADD7-E376-42C0-A6B7-4DE3F0B24EDC}" destId="{4A71E345-1993-48D2-AD0E-EEA0A358135B}" srcOrd="1" destOrd="0" presId="urn:microsoft.com/office/officeart/2005/8/layout/target3"/>
    <dgm:cxn modelId="{EF762915-9DC0-4BE1-BAD0-104DEE49A6E4}" type="presParOf" srcId="{D9E3ADD7-E376-42C0-A6B7-4DE3F0B24EDC}" destId="{7AA0190B-B7FE-4E3E-8198-0023E81B59C1}" srcOrd="2" destOrd="0" presId="urn:microsoft.com/office/officeart/2005/8/layout/target3"/>
    <dgm:cxn modelId="{D6727090-AF69-4E3B-BCC8-413432457299}" type="presParOf" srcId="{D9E3ADD7-E376-42C0-A6B7-4DE3F0B24EDC}" destId="{300AE204-8EF4-4414-9785-B0B78B408ECC}" srcOrd="3" destOrd="0" presId="urn:microsoft.com/office/officeart/2005/8/layout/target3"/>
    <dgm:cxn modelId="{B5736921-1701-481E-AB85-29AE2020674F}" type="presParOf" srcId="{D9E3ADD7-E376-42C0-A6B7-4DE3F0B24EDC}" destId="{AC4579F1-CBD2-4B99-9B3B-74354E3B5358}" srcOrd="4" destOrd="0" presId="urn:microsoft.com/office/officeart/2005/8/layout/target3"/>
    <dgm:cxn modelId="{E84DA944-AFA7-4353-883F-6AAFA5068F9F}" type="presParOf" srcId="{D9E3ADD7-E376-42C0-A6B7-4DE3F0B24EDC}" destId="{F796E0D4-FBD5-4C00-B96B-280B2F63C6DB}" srcOrd="5" destOrd="0" presId="urn:microsoft.com/office/officeart/2005/8/layout/target3"/>
    <dgm:cxn modelId="{AC455EB2-F729-450C-9C4D-53B48C5FAC40}" type="presParOf" srcId="{D9E3ADD7-E376-42C0-A6B7-4DE3F0B24EDC}" destId="{C31D0768-0415-4A55-8F98-E72A4149DE77}" srcOrd="6" destOrd="0" presId="urn:microsoft.com/office/officeart/2005/8/layout/target3"/>
    <dgm:cxn modelId="{75D0FE92-5F2B-4188-8220-8135FC8DBC8B}" type="presParOf" srcId="{D9E3ADD7-E376-42C0-A6B7-4DE3F0B24EDC}" destId="{4B91E237-5D3E-46CF-82ED-71D363BD2D5B}" srcOrd="7" destOrd="0" presId="urn:microsoft.com/office/officeart/2005/8/layout/target3"/>
    <dgm:cxn modelId="{B6B4A981-38D0-42C3-B3DB-515D3F46B753}" type="presParOf" srcId="{D9E3ADD7-E376-42C0-A6B7-4DE3F0B24EDC}" destId="{D5896CCF-BE05-4AAC-AB82-916D7B035474}" srcOrd="8" destOrd="0" presId="urn:microsoft.com/office/officeart/2005/8/layout/target3"/>
    <dgm:cxn modelId="{54CBA38B-2481-46D9-ACD8-43B516A26BB0}" type="presParOf" srcId="{D9E3ADD7-E376-42C0-A6B7-4DE3F0B24EDC}" destId="{1ABBC584-AD73-45A6-8BFC-077BA0FE749F}" srcOrd="9" destOrd="0" presId="urn:microsoft.com/office/officeart/2005/8/layout/target3"/>
    <dgm:cxn modelId="{C445C5B2-862E-4614-9921-E8D6BFC7C957}" type="presParOf" srcId="{D9E3ADD7-E376-42C0-A6B7-4DE3F0B24EDC}" destId="{CA987A22-7154-43D2-AE5B-16DEBF2BD2C9}" srcOrd="10" destOrd="0" presId="urn:microsoft.com/office/officeart/2005/8/layout/target3"/>
    <dgm:cxn modelId="{73CFA159-3707-4037-8AE1-DE04E5C3E6BC}" type="presParOf" srcId="{D9E3ADD7-E376-42C0-A6B7-4DE3F0B24EDC}" destId="{E2947035-BF1E-49AB-A051-B0E579C396D6}" srcOrd="11" destOrd="0" presId="urn:microsoft.com/office/officeart/2005/8/layout/target3"/>
    <dgm:cxn modelId="{5324D534-C4BA-40E7-B3BD-D23C3ABCBBCF}" type="presParOf" srcId="{D9E3ADD7-E376-42C0-A6B7-4DE3F0B24EDC}" destId="{8F84614B-734A-4052-9FCE-8751A87C3F4E}" srcOrd="12" destOrd="0" presId="urn:microsoft.com/office/officeart/2005/8/layout/target3"/>
    <dgm:cxn modelId="{2E3761DD-C6B0-4CD6-8861-94C6D189FFC2}" type="presParOf" srcId="{D9E3ADD7-E376-42C0-A6B7-4DE3F0B24EDC}" destId="{452E8453-6166-42C6-AB21-1CCE87C2DB29}" srcOrd="13" destOrd="0" presId="urn:microsoft.com/office/officeart/2005/8/layout/target3"/>
    <dgm:cxn modelId="{ADD4A078-CD0F-4079-B9A4-397A77E4B201}" type="presParOf" srcId="{D9E3ADD7-E376-42C0-A6B7-4DE3F0B24EDC}" destId="{98833D17-DFE9-41BA-8F79-20E20A05CEEC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7369CE-54A8-4E5A-9E9F-2EE6C00DFDB6}" type="doc">
      <dgm:prSet loTypeId="urn:microsoft.com/office/officeart/2008/layout/VerticalCurvedList" loCatId="list" qsTypeId="urn:microsoft.com/office/officeart/2005/8/quickstyle/3d3" qsCatId="3D" csTypeId="urn:microsoft.com/office/officeart/2005/8/colors/accent4_2" csCatId="accent4" phldr="1"/>
      <dgm:spPr/>
      <dgm:t>
        <a:bodyPr/>
        <a:lstStyle/>
        <a:p>
          <a:endParaRPr lang="es-PE"/>
        </a:p>
      </dgm:t>
    </dgm:pt>
    <dgm:pt modelId="{73F00795-1FA5-4E63-8813-83486FAC9400}">
      <dgm:prSet/>
      <dgm:spPr/>
      <dgm:t>
        <a:bodyPr/>
        <a:lstStyle/>
        <a:p>
          <a:r>
            <a:rPr lang="es-PE" b="1" dirty="0" smtClean="0">
              <a:latin typeface="Arial" panose="020B0604020202020204" pitchFamily="34" charset="0"/>
              <a:cs typeface="Arial" panose="020B0604020202020204" pitchFamily="34" charset="0"/>
            </a:rPr>
            <a:t>La exposición máxima del SPNF a los pasivos contingentes explícitos, es de 8,21%  del PBI del año 2014</a:t>
          </a:r>
          <a:endParaRPr lang="es-PE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47A5A8-C162-4A2E-AD37-6BB79FC12A72}" type="parTrans" cxnId="{B5C9D3D1-270D-4991-B34D-A903D76FF68B}">
      <dgm:prSet/>
      <dgm:spPr/>
      <dgm:t>
        <a:bodyPr/>
        <a:lstStyle/>
        <a:p>
          <a:endParaRPr lang="es-PE"/>
        </a:p>
      </dgm:t>
    </dgm:pt>
    <dgm:pt modelId="{5BE64A1E-C2B8-47B4-BFE4-17008C319D9D}" type="sibTrans" cxnId="{B5C9D3D1-270D-4991-B34D-A903D76FF68B}">
      <dgm:prSet/>
      <dgm:spPr/>
      <dgm:t>
        <a:bodyPr/>
        <a:lstStyle/>
        <a:p>
          <a:endParaRPr lang="es-PE"/>
        </a:p>
      </dgm:t>
    </dgm:pt>
    <dgm:pt modelId="{138132BC-94BC-477B-A536-B21055CDC129}">
      <dgm:prSet/>
      <dgm:spPr/>
      <dgm:t>
        <a:bodyPr/>
        <a:lstStyle/>
        <a:p>
          <a:r>
            <a:rPr lang="es-PE" b="1" dirty="0" smtClean="0">
              <a:latin typeface="Arial" panose="020B0604020202020204" pitchFamily="34" charset="0"/>
              <a:cs typeface="Arial" panose="020B0604020202020204" pitchFamily="34" charset="0"/>
            </a:rPr>
            <a:t>La exposición máxima del SPNF a los pasivos contingentes explícitos al cierre del año 2015 es de 9,70% del PBI</a:t>
          </a:r>
          <a:endParaRPr lang="es-PE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4FDD9E-88B1-4B4B-A476-63C9626D66E2}" type="parTrans" cxnId="{72A2CACA-820A-4310-842B-CFC89C492638}">
      <dgm:prSet/>
      <dgm:spPr/>
      <dgm:t>
        <a:bodyPr/>
        <a:lstStyle/>
        <a:p>
          <a:endParaRPr lang="es-PE"/>
        </a:p>
      </dgm:t>
    </dgm:pt>
    <dgm:pt modelId="{6BDF88CE-9015-4EB7-AB1A-5F35D50D6D28}" type="sibTrans" cxnId="{72A2CACA-820A-4310-842B-CFC89C492638}">
      <dgm:prSet/>
      <dgm:spPr/>
      <dgm:t>
        <a:bodyPr/>
        <a:lstStyle/>
        <a:p>
          <a:endParaRPr lang="es-PE"/>
        </a:p>
      </dgm:t>
    </dgm:pt>
    <dgm:pt modelId="{92FA4FB7-A98C-4C08-9EE1-CFF42E6C95A4}" type="pres">
      <dgm:prSet presAssocID="{407369CE-54A8-4E5A-9E9F-2EE6C00DFDB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PE"/>
        </a:p>
      </dgm:t>
    </dgm:pt>
    <dgm:pt modelId="{1B64D526-C1B3-4F38-BE56-2ECEB178B0FB}" type="pres">
      <dgm:prSet presAssocID="{407369CE-54A8-4E5A-9E9F-2EE6C00DFDB6}" presName="Name1" presStyleCnt="0"/>
      <dgm:spPr/>
    </dgm:pt>
    <dgm:pt modelId="{E32035FA-A91E-4092-A983-E8C8F8DEB73B}" type="pres">
      <dgm:prSet presAssocID="{407369CE-54A8-4E5A-9E9F-2EE6C00DFDB6}" presName="cycle" presStyleCnt="0"/>
      <dgm:spPr/>
    </dgm:pt>
    <dgm:pt modelId="{2F493F3A-88A3-416D-9C9E-2B3FE3C18726}" type="pres">
      <dgm:prSet presAssocID="{407369CE-54A8-4E5A-9E9F-2EE6C00DFDB6}" presName="srcNode" presStyleLbl="node1" presStyleIdx="0" presStyleCnt="2"/>
      <dgm:spPr/>
    </dgm:pt>
    <dgm:pt modelId="{8537742A-729E-407F-9896-D9AEDF1579DB}" type="pres">
      <dgm:prSet presAssocID="{407369CE-54A8-4E5A-9E9F-2EE6C00DFDB6}" presName="conn" presStyleLbl="parChTrans1D2" presStyleIdx="0" presStyleCnt="1"/>
      <dgm:spPr/>
      <dgm:t>
        <a:bodyPr/>
        <a:lstStyle/>
        <a:p>
          <a:endParaRPr lang="es-PE"/>
        </a:p>
      </dgm:t>
    </dgm:pt>
    <dgm:pt modelId="{2B425A0D-C328-45E6-B6BD-2FBCC5A35D75}" type="pres">
      <dgm:prSet presAssocID="{407369CE-54A8-4E5A-9E9F-2EE6C00DFDB6}" presName="extraNode" presStyleLbl="node1" presStyleIdx="0" presStyleCnt="2"/>
      <dgm:spPr/>
    </dgm:pt>
    <dgm:pt modelId="{02246394-8D31-488C-B94C-652B6D2ABD59}" type="pres">
      <dgm:prSet presAssocID="{407369CE-54A8-4E5A-9E9F-2EE6C00DFDB6}" presName="dstNode" presStyleLbl="node1" presStyleIdx="0" presStyleCnt="2"/>
      <dgm:spPr/>
    </dgm:pt>
    <dgm:pt modelId="{AB006FC3-05DC-4053-BEFB-4AEAD1E5F2FA}" type="pres">
      <dgm:prSet presAssocID="{73F00795-1FA5-4E63-8813-83486FAC9400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1327B92-A84C-4F10-97E7-CFC5121734B0}" type="pres">
      <dgm:prSet presAssocID="{73F00795-1FA5-4E63-8813-83486FAC9400}" presName="accent_1" presStyleCnt="0"/>
      <dgm:spPr/>
    </dgm:pt>
    <dgm:pt modelId="{E55D64FA-9EB0-4A10-B452-31F0FFB3695A}" type="pres">
      <dgm:prSet presAssocID="{73F00795-1FA5-4E63-8813-83486FAC9400}" presName="accentRepeatNode" presStyleLbl="solidFgAcc1" presStyleIdx="0" presStyleCnt="2"/>
      <dgm:spPr>
        <a:solidFill>
          <a:srgbClr val="5DECFF"/>
        </a:solidFill>
      </dgm:spPr>
      <dgm:t>
        <a:bodyPr/>
        <a:lstStyle/>
        <a:p>
          <a:endParaRPr lang="es-PE"/>
        </a:p>
      </dgm:t>
    </dgm:pt>
    <dgm:pt modelId="{859E7117-FEB9-413B-BA35-D4F0A07B3C00}" type="pres">
      <dgm:prSet presAssocID="{138132BC-94BC-477B-A536-B21055CDC129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948067C-A084-41B8-B181-A3C369F8A3DF}" type="pres">
      <dgm:prSet presAssocID="{138132BC-94BC-477B-A536-B21055CDC129}" presName="accent_2" presStyleCnt="0"/>
      <dgm:spPr/>
    </dgm:pt>
    <dgm:pt modelId="{93ECA875-82CC-4C0B-A8AC-38300D146DD5}" type="pres">
      <dgm:prSet presAssocID="{138132BC-94BC-477B-A536-B21055CDC129}" presName="accentRepeatNode" presStyleLbl="solidFgAcc1" presStyleIdx="1" presStyleCnt="2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PE"/>
        </a:p>
      </dgm:t>
    </dgm:pt>
  </dgm:ptLst>
  <dgm:cxnLst>
    <dgm:cxn modelId="{BF7C4C17-FF11-429E-A716-2ADA973746D4}" type="presOf" srcId="{138132BC-94BC-477B-A536-B21055CDC129}" destId="{859E7117-FEB9-413B-BA35-D4F0A07B3C00}" srcOrd="0" destOrd="0" presId="urn:microsoft.com/office/officeart/2008/layout/VerticalCurvedList"/>
    <dgm:cxn modelId="{B5C9D3D1-270D-4991-B34D-A903D76FF68B}" srcId="{407369CE-54A8-4E5A-9E9F-2EE6C00DFDB6}" destId="{73F00795-1FA5-4E63-8813-83486FAC9400}" srcOrd="0" destOrd="0" parTransId="{D247A5A8-C162-4A2E-AD37-6BB79FC12A72}" sibTransId="{5BE64A1E-C2B8-47B4-BFE4-17008C319D9D}"/>
    <dgm:cxn modelId="{E25EFF38-51A6-4262-A6D6-293717B63E19}" type="presOf" srcId="{407369CE-54A8-4E5A-9E9F-2EE6C00DFDB6}" destId="{92FA4FB7-A98C-4C08-9EE1-CFF42E6C95A4}" srcOrd="0" destOrd="0" presId="urn:microsoft.com/office/officeart/2008/layout/VerticalCurvedList"/>
    <dgm:cxn modelId="{72A2CACA-820A-4310-842B-CFC89C492638}" srcId="{407369CE-54A8-4E5A-9E9F-2EE6C00DFDB6}" destId="{138132BC-94BC-477B-A536-B21055CDC129}" srcOrd="1" destOrd="0" parTransId="{CE4FDD9E-88B1-4B4B-A476-63C9626D66E2}" sibTransId="{6BDF88CE-9015-4EB7-AB1A-5F35D50D6D28}"/>
    <dgm:cxn modelId="{F42A393A-C3BE-4C27-926A-2E3289299A5B}" type="presOf" srcId="{5BE64A1E-C2B8-47B4-BFE4-17008C319D9D}" destId="{8537742A-729E-407F-9896-D9AEDF1579DB}" srcOrd="0" destOrd="0" presId="urn:microsoft.com/office/officeart/2008/layout/VerticalCurvedList"/>
    <dgm:cxn modelId="{867B9B6C-D557-4F03-9A77-966EC83680B9}" type="presOf" srcId="{73F00795-1FA5-4E63-8813-83486FAC9400}" destId="{AB006FC3-05DC-4053-BEFB-4AEAD1E5F2FA}" srcOrd="0" destOrd="0" presId="urn:microsoft.com/office/officeart/2008/layout/VerticalCurvedList"/>
    <dgm:cxn modelId="{03F1DE2C-19C2-49EF-BF7E-79EAE2991352}" type="presParOf" srcId="{92FA4FB7-A98C-4C08-9EE1-CFF42E6C95A4}" destId="{1B64D526-C1B3-4F38-BE56-2ECEB178B0FB}" srcOrd="0" destOrd="0" presId="urn:microsoft.com/office/officeart/2008/layout/VerticalCurvedList"/>
    <dgm:cxn modelId="{C6F947BC-2067-474A-BC57-F8BC24908342}" type="presParOf" srcId="{1B64D526-C1B3-4F38-BE56-2ECEB178B0FB}" destId="{E32035FA-A91E-4092-A983-E8C8F8DEB73B}" srcOrd="0" destOrd="0" presId="urn:microsoft.com/office/officeart/2008/layout/VerticalCurvedList"/>
    <dgm:cxn modelId="{D7A7D3F1-3643-445A-9035-ED83F79DADBD}" type="presParOf" srcId="{E32035FA-A91E-4092-A983-E8C8F8DEB73B}" destId="{2F493F3A-88A3-416D-9C9E-2B3FE3C18726}" srcOrd="0" destOrd="0" presId="urn:microsoft.com/office/officeart/2008/layout/VerticalCurvedList"/>
    <dgm:cxn modelId="{57909073-A84E-41ED-94F6-DB003C25B61B}" type="presParOf" srcId="{E32035FA-A91E-4092-A983-E8C8F8DEB73B}" destId="{8537742A-729E-407F-9896-D9AEDF1579DB}" srcOrd="1" destOrd="0" presId="urn:microsoft.com/office/officeart/2008/layout/VerticalCurvedList"/>
    <dgm:cxn modelId="{B5CB57AA-AC3D-4982-8847-0E390FA7C10C}" type="presParOf" srcId="{E32035FA-A91E-4092-A983-E8C8F8DEB73B}" destId="{2B425A0D-C328-45E6-B6BD-2FBCC5A35D75}" srcOrd="2" destOrd="0" presId="urn:microsoft.com/office/officeart/2008/layout/VerticalCurvedList"/>
    <dgm:cxn modelId="{15B864B4-AEF3-4CA3-918D-8F4BA70D4501}" type="presParOf" srcId="{E32035FA-A91E-4092-A983-E8C8F8DEB73B}" destId="{02246394-8D31-488C-B94C-652B6D2ABD59}" srcOrd="3" destOrd="0" presId="urn:microsoft.com/office/officeart/2008/layout/VerticalCurvedList"/>
    <dgm:cxn modelId="{08B31ACA-C01C-4352-91DE-061D9B2FDF1E}" type="presParOf" srcId="{1B64D526-C1B3-4F38-BE56-2ECEB178B0FB}" destId="{AB006FC3-05DC-4053-BEFB-4AEAD1E5F2FA}" srcOrd="1" destOrd="0" presId="urn:microsoft.com/office/officeart/2008/layout/VerticalCurvedList"/>
    <dgm:cxn modelId="{9B354783-727F-4726-B45B-431B9E0AD01E}" type="presParOf" srcId="{1B64D526-C1B3-4F38-BE56-2ECEB178B0FB}" destId="{31327B92-A84C-4F10-97E7-CFC5121734B0}" srcOrd="2" destOrd="0" presId="urn:microsoft.com/office/officeart/2008/layout/VerticalCurvedList"/>
    <dgm:cxn modelId="{8FF06DAE-DC99-41BB-B535-336A48414B62}" type="presParOf" srcId="{31327B92-A84C-4F10-97E7-CFC5121734B0}" destId="{E55D64FA-9EB0-4A10-B452-31F0FFB3695A}" srcOrd="0" destOrd="0" presId="urn:microsoft.com/office/officeart/2008/layout/VerticalCurvedList"/>
    <dgm:cxn modelId="{9CA57DF8-707B-417A-8E40-05335C08EAAF}" type="presParOf" srcId="{1B64D526-C1B3-4F38-BE56-2ECEB178B0FB}" destId="{859E7117-FEB9-413B-BA35-D4F0A07B3C00}" srcOrd="3" destOrd="0" presId="urn:microsoft.com/office/officeart/2008/layout/VerticalCurvedList"/>
    <dgm:cxn modelId="{E78BD12B-73C8-4976-8B37-35EA8FC61CAF}" type="presParOf" srcId="{1B64D526-C1B3-4F38-BE56-2ECEB178B0FB}" destId="{7948067C-A084-41B8-B181-A3C369F8A3DF}" srcOrd="4" destOrd="0" presId="urn:microsoft.com/office/officeart/2008/layout/VerticalCurvedList"/>
    <dgm:cxn modelId="{1D86975B-5F06-4605-B26B-D02C668F0DCD}" type="presParOf" srcId="{7948067C-A084-41B8-B181-A3C369F8A3DF}" destId="{93ECA875-82CC-4C0B-A8AC-38300D146DD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695A2A-2688-4020-9349-067A993B51FE}" type="doc">
      <dgm:prSet loTypeId="urn:microsoft.com/office/officeart/2005/8/layout/vProcess5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07A1C4F3-D345-473D-B866-68362E3EB189}">
      <dgm:prSet phldrT="[Texto]"/>
      <dgm:spPr>
        <a:solidFill>
          <a:srgbClr val="FFC000"/>
        </a:solidFill>
      </dgm:spPr>
      <dgm:t>
        <a:bodyPr/>
        <a:lstStyle/>
        <a:p>
          <a:r>
            <a:rPr lang="es-PE" dirty="0" smtClean="0">
              <a:solidFill>
                <a:schemeClr val="tx1"/>
              </a:solidFill>
            </a:rPr>
            <a:t>Demanda con Sentencia</a:t>
          </a:r>
          <a:endParaRPr lang="es-PE" dirty="0">
            <a:solidFill>
              <a:schemeClr val="tx1"/>
            </a:solidFill>
          </a:endParaRPr>
        </a:p>
      </dgm:t>
    </dgm:pt>
    <dgm:pt modelId="{67C78BEC-EB33-4F86-AAE3-2D6CF1A3BE55}" type="parTrans" cxnId="{A8692BCC-3658-4E5F-AF58-4A452C7B9462}">
      <dgm:prSet/>
      <dgm:spPr/>
      <dgm:t>
        <a:bodyPr/>
        <a:lstStyle/>
        <a:p>
          <a:endParaRPr lang="es-PE"/>
        </a:p>
      </dgm:t>
    </dgm:pt>
    <dgm:pt modelId="{DE5AE3FC-D6E1-4E89-B25C-629F49C53A5D}" type="sibTrans" cxnId="{A8692BCC-3658-4E5F-AF58-4A452C7B9462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s-PE"/>
        </a:p>
      </dgm:t>
    </dgm:pt>
    <dgm:pt modelId="{9008BE56-DDA2-45B7-A683-B766C28716DB}">
      <dgm:prSet phldrT="[Texto]"/>
      <dgm:spPr>
        <a:solidFill>
          <a:srgbClr val="FFC000"/>
        </a:solidFill>
      </dgm:spPr>
      <dgm:t>
        <a:bodyPr/>
        <a:lstStyle/>
        <a:p>
          <a:r>
            <a:rPr lang="es-PE" dirty="0" smtClean="0">
              <a:solidFill>
                <a:schemeClr val="tx1"/>
              </a:solidFill>
            </a:rPr>
            <a:t>Demanda con Sentencia firme</a:t>
          </a:r>
          <a:endParaRPr lang="es-PE" dirty="0">
            <a:solidFill>
              <a:schemeClr val="tx1"/>
            </a:solidFill>
          </a:endParaRPr>
        </a:p>
      </dgm:t>
    </dgm:pt>
    <dgm:pt modelId="{0D167B6F-402C-4AE2-AAFE-3B6D28ABCE91}" type="parTrans" cxnId="{BB08CE9B-799A-43B4-A36D-D21055B82B85}">
      <dgm:prSet/>
      <dgm:spPr/>
      <dgm:t>
        <a:bodyPr/>
        <a:lstStyle/>
        <a:p>
          <a:endParaRPr lang="es-PE"/>
        </a:p>
      </dgm:t>
    </dgm:pt>
    <dgm:pt modelId="{3E121BD4-6968-46C8-9C38-777DE933563A}" type="sibTrans" cxnId="{BB08CE9B-799A-43B4-A36D-D21055B82B85}">
      <dgm:prSet/>
      <dgm:spPr/>
      <dgm:t>
        <a:bodyPr/>
        <a:lstStyle/>
        <a:p>
          <a:endParaRPr lang="es-PE"/>
        </a:p>
      </dgm:t>
    </dgm:pt>
    <dgm:pt modelId="{4FB69090-0271-448A-997D-5C571C8997C3}">
      <dgm:prSet phldrT="[Texto]"/>
      <dgm:spPr>
        <a:solidFill>
          <a:srgbClr val="FFC000"/>
        </a:solidFill>
      </dgm:spPr>
      <dgm:t>
        <a:bodyPr/>
        <a:lstStyle/>
        <a:p>
          <a:r>
            <a:rPr lang="es-PE" dirty="0" smtClean="0">
              <a:solidFill>
                <a:schemeClr val="tx1"/>
              </a:solidFill>
            </a:rPr>
            <a:t>Demandas en proceso</a:t>
          </a:r>
          <a:endParaRPr lang="es-PE" dirty="0">
            <a:solidFill>
              <a:schemeClr val="tx1"/>
            </a:solidFill>
          </a:endParaRPr>
        </a:p>
      </dgm:t>
    </dgm:pt>
    <dgm:pt modelId="{021BFC4A-BF58-483A-8510-704504DBB4C1}" type="sibTrans" cxnId="{B05AA54B-219E-47F2-AABD-9FA3D809313A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s-PE"/>
        </a:p>
      </dgm:t>
    </dgm:pt>
    <dgm:pt modelId="{B0E7575F-D9EE-46EC-B5FF-B5809EF320A2}" type="parTrans" cxnId="{B05AA54B-219E-47F2-AABD-9FA3D809313A}">
      <dgm:prSet/>
      <dgm:spPr/>
      <dgm:t>
        <a:bodyPr/>
        <a:lstStyle/>
        <a:p>
          <a:endParaRPr lang="es-PE"/>
        </a:p>
      </dgm:t>
    </dgm:pt>
    <dgm:pt modelId="{EE7909B8-B2F3-4449-8741-15CEB6F31492}" type="pres">
      <dgm:prSet presAssocID="{13695A2A-2688-4020-9349-067A993B51F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7EA4EEF0-9BDC-4D81-92A3-EDC538447F91}" type="pres">
      <dgm:prSet presAssocID="{13695A2A-2688-4020-9349-067A993B51FE}" presName="dummyMaxCanvas" presStyleCnt="0">
        <dgm:presLayoutVars/>
      </dgm:prSet>
      <dgm:spPr/>
    </dgm:pt>
    <dgm:pt modelId="{E2AA2557-76F2-4953-A125-8EAEAFC7112B}" type="pres">
      <dgm:prSet presAssocID="{13695A2A-2688-4020-9349-067A993B51F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0FB7057-76EF-484E-BB78-7C1693852958}" type="pres">
      <dgm:prSet presAssocID="{13695A2A-2688-4020-9349-067A993B51F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976ACD4-B9D0-4CFC-9FF5-751C259E8EA7}" type="pres">
      <dgm:prSet presAssocID="{13695A2A-2688-4020-9349-067A993B51F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1399BAE-3CD9-4D60-A5D4-264AFC39D9F7}" type="pres">
      <dgm:prSet presAssocID="{13695A2A-2688-4020-9349-067A993B51F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BB8EB4F-7C9A-47B3-A736-08D4EF8CA92C}" type="pres">
      <dgm:prSet presAssocID="{13695A2A-2688-4020-9349-067A993B51F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5383DEB-3A04-4F4D-A9DD-AD9480DF702F}" type="pres">
      <dgm:prSet presAssocID="{13695A2A-2688-4020-9349-067A993B51F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E368631-DF4B-4159-A3A6-C755B341875F}" type="pres">
      <dgm:prSet presAssocID="{13695A2A-2688-4020-9349-067A993B51F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A73D093-C075-43F8-8759-1574318CA354}" type="pres">
      <dgm:prSet presAssocID="{13695A2A-2688-4020-9349-067A993B51F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F502F19B-6F12-4DE1-A900-402FBFEFF08F}" type="presOf" srcId="{021BFC4A-BF58-483A-8510-704504DBB4C1}" destId="{01399BAE-3CD9-4D60-A5D4-264AFC39D9F7}" srcOrd="0" destOrd="0" presId="urn:microsoft.com/office/officeart/2005/8/layout/vProcess5"/>
    <dgm:cxn modelId="{79E896AC-2228-45FD-A320-7D430CDACA63}" type="presOf" srcId="{07A1C4F3-D345-473D-B866-68362E3EB189}" destId="{70FB7057-76EF-484E-BB78-7C1693852958}" srcOrd="0" destOrd="0" presId="urn:microsoft.com/office/officeart/2005/8/layout/vProcess5"/>
    <dgm:cxn modelId="{8D21F8D3-323D-4E5C-817A-84A26F04AFCF}" type="presOf" srcId="{DE5AE3FC-D6E1-4E89-B25C-629F49C53A5D}" destId="{9BB8EB4F-7C9A-47B3-A736-08D4EF8CA92C}" srcOrd="0" destOrd="0" presId="urn:microsoft.com/office/officeart/2005/8/layout/vProcess5"/>
    <dgm:cxn modelId="{A8692BCC-3658-4E5F-AF58-4A452C7B9462}" srcId="{13695A2A-2688-4020-9349-067A993B51FE}" destId="{07A1C4F3-D345-473D-B866-68362E3EB189}" srcOrd="1" destOrd="0" parTransId="{67C78BEC-EB33-4F86-AAE3-2D6CF1A3BE55}" sibTransId="{DE5AE3FC-D6E1-4E89-B25C-629F49C53A5D}"/>
    <dgm:cxn modelId="{607B96A0-4DCC-4F43-81DA-AF6396F3DF90}" type="presOf" srcId="{9008BE56-DDA2-45B7-A683-B766C28716DB}" destId="{FA73D093-C075-43F8-8759-1574318CA354}" srcOrd="1" destOrd="0" presId="urn:microsoft.com/office/officeart/2005/8/layout/vProcess5"/>
    <dgm:cxn modelId="{2B30ACD6-3B6D-4FE1-AB4B-8CDA78B61960}" type="presOf" srcId="{9008BE56-DDA2-45B7-A683-B766C28716DB}" destId="{9976ACD4-B9D0-4CFC-9FF5-751C259E8EA7}" srcOrd="0" destOrd="0" presId="urn:microsoft.com/office/officeart/2005/8/layout/vProcess5"/>
    <dgm:cxn modelId="{7B43E274-98A9-4EC5-A746-07F23D86F754}" type="presOf" srcId="{07A1C4F3-D345-473D-B866-68362E3EB189}" destId="{AE368631-DF4B-4159-A3A6-C755B341875F}" srcOrd="1" destOrd="0" presId="urn:microsoft.com/office/officeart/2005/8/layout/vProcess5"/>
    <dgm:cxn modelId="{EC5012FC-1453-43E3-B448-A1B1A300CD4C}" type="presOf" srcId="{4FB69090-0271-448A-997D-5C571C8997C3}" destId="{65383DEB-3A04-4F4D-A9DD-AD9480DF702F}" srcOrd="1" destOrd="0" presId="urn:microsoft.com/office/officeart/2005/8/layout/vProcess5"/>
    <dgm:cxn modelId="{D11A458B-EBB8-4F14-BE1D-4893899D48CB}" type="presOf" srcId="{13695A2A-2688-4020-9349-067A993B51FE}" destId="{EE7909B8-B2F3-4449-8741-15CEB6F31492}" srcOrd="0" destOrd="0" presId="urn:microsoft.com/office/officeart/2005/8/layout/vProcess5"/>
    <dgm:cxn modelId="{B05AA54B-219E-47F2-AABD-9FA3D809313A}" srcId="{13695A2A-2688-4020-9349-067A993B51FE}" destId="{4FB69090-0271-448A-997D-5C571C8997C3}" srcOrd="0" destOrd="0" parTransId="{B0E7575F-D9EE-46EC-B5FF-B5809EF320A2}" sibTransId="{021BFC4A-BF58-483A-8510-704504DBB4C1}"/>
    <dgm:cxn modelId="{9FF0CFF4-80FB-48C3-9B6D-67B348D98B35}" type="presOf" srcId="{4FB69090-0271-448A-997D-5C571C8997C3}" destId="{E2AA2557-76F2-4953-A125-8EAEAFC7112B}" srcOrd="0" destOrd="0" presId="urn:microsoft.com/office/officeart/2005/8/layout/vProcess5"/>
    <dgm:cxn modelId="{BB08CE9B-799A-43B4-A36D-D21055B82B85}" srcId="{13695A2A-2688-4020-9349-067A993B51FE}" destId="{9008BE56-DDA2-45B7-A683-B766C28716DB}" srcOrd="2" destOrd="0" parTransId="{0D167B6F-402C-4AE2-AAFE-3B6D28ABCE91}" sibTransId="{3E121BD4-6968-46C8-9C38-777DE933563A}"/>
    <dgm:cxn modelId="{0BE0F7A8-F80A-46A3-AABD-3A4BBFC9B93F}" type="presParOf" srcId="{EE7909B8-B2F3-4449-8741-15CEB6F31492}" destId="{7EA4EEF0-9BDC-4D81-92A3-EDC538447F91}" srcOrd="0" destOrd="0" presId="urn:microsoft.com/office/officeart/2005/8/layout/vProcess5"/>
    <dgm:cxn modelId="{BB58CDA1-1FED-41A2-8DC8-D26A53311DE3}" type="presParOf" srcId="{EE7909B8-B2F3-4449-8741-15CEB6F31492}" destId="{E2AA2557-76F2-4953-A125-8EAEAFC7112B}" srcOrd="1" destOrd="0" presId="urn:microsoft.com/office/officeart/2005/8/layout/vProcess5"/>
    <dgm:cxn modelId="{CC4D173E-A360-4E39-B600-CF663AE64D85}" type="presParOf" srcId="{EE7909B8-B2F3-4449-8741-15CEB6F31492}" destId="{70FB7057-76EF-484E-BB78-7C1693852958}" srcOrd="2" destOrd="0" presId="urn:microsoft.com/office/officeart/2005/8/layout/vProcess5"/>
    <dgm:cxn modelId="{FB45E852-5FE6-432D-940E-6D85659CAA3C}" type="presParOf" srcId="{EE7909B8-B2F3-4449-8741-15CEB6F31492}" destId="{9976ACD4-B9D0-4CFC-9FF5-751C259E8EA7}" srcOrd="3" destOrd="0" presId="urn:microsoft.com/office/officeart/2005/8/layout/vProcess5"/>
    <dgm:cxn modelId="{AFCE3C1D-8E61-4A27-8D11-6D9C8F12D7D3}" type="presParOf" srcId="{EE7909B8-B2F3-4449-8741-15CEB6F31492}" destId="{01399BAE-3CD9-4D60-A5D4-264AFC39D9F7}" srcOrd="4" destOrd="0" presId="urn:microsoft.com/office/officeart/2005/8/layout/vProcess5"/>
    <dgm:cxn modelId="{FD80B3AE-8AC0-4AE7-80A8-18A94C42A5FC}" type="presParOf" srcId="{EE7909B8-B2F3-4449-8741-15CEB6F31492}" destId="{9BB8EB4F-7C9A-47B3-A736-08D4EF8CA92C}" srcOrd="5" destOrd="0" presId="urn:microsoft.com/office/officeart/2005/8/layout/vProcess5"/>
    <dgm:cxn modelId="{6376772A-D52D-4C7A-B040-20FDE32016DF}" type="presParOf" srcId="{EE7909B8-B2F3-4449-8741-15CEB6F31492}" destId="{65383DEB-3A04-4F4D-A9DD-AD9480DF702F}" srcOrd="6" destOrd="0" presId="urn:microsoft.com/office/officeart/2005/8/layout/vProcess5"/>
    <dgm:cxn modelId="{5BBD0675-5E32-434B-B715-C561A242B020}" type="presParOf" srcId="{EE7909B8-B2F3-4449-8741-15CEB6F31492}" destId="{AE368631-DF4B-4159-A3A6-C755B341875F}" srcOrd="7" destOrd="0" presId="urn:microsoft.com/office/officeart/2005/8/layout/vProcess5"/>
    <dgm:cxn modelId="{55D2EE76-831B-4FC7-87BE-57947AFF701F}" type="presParOf" srcId="{EE7909B8-B2F3-4449-8741-15CEB6F31492}" destId="{FA73D093-C075-43F8-8759-1574318CA354}" srcOrd="8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2CE7F3-86A8-45CD-AE65-6FBEF829843B}" type="doc">
      <dgm:prSet loTypeId="urn:microsoft.com/office/officeart/2005/8/layout/radial6" loCatId="cycle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s-PE"/>
        </a:p>
      </dgm:t>
    </dgm:pt>
    <dgm:pt modelId="{D66CE2B2-18D3-4AA0-B7CC-B8EC419943C3}">
      <dgm:prSet phldrT="[Texto]"/>
      <dgm:spPr/>
      <dgm:t>
        <a:bodyPr/>
        <a:lstStyle/>
        <a:p>
          <a:r>
            <a:rPr lang="es-PE" b="1" dirty="0" smtClean="0">
              <a:latin typeface="Arial" panose="020B0604020202020204" pitchFamily="34" charset="0"/>
              <a:cs typeface="Arial" panose="020B0604020202020204" pitchFamily="34" charset="0"/>
            </a:rPr>
            <a:t>Aplicativo web Demandas Judiciales y Arbitrales</a:t>
          </a:r>
          <a:endParaRPr lang="es-PE" dirty="0"/>
        </a:p>
      </dgm:t>
    </dgm:pt>
    <dgm:pt modelId="{05E3DBCD-DC5C-47CA-ADD8-C4F5B9D4120F}" type="parTrans" cxnId="{E788EDF0-A238-42D4-8966-558D34A9DB76}">
      <dgm:prSet/>
      <dgm:spPr/>
      <dgm:t>
        <a:bodyPr/>
        <a:lstStyle/>
        <a:p>
          <a:endParaRPr lang="es-PE"/>
        </a:p>
      </dgm:t>
    </dgm:pt>
    <dgm:pt modelId="{C6667360-9C86-4546-82DA-C9280687767D}" type="sibTrans" cxnId="{E788EDF0-A238-42D4-8966-558D34A9DB76}">
      <dgm:prSet/>
      <dgm:spPr/>
      <dgm:t>
        <a:bodyPr/>
        <a:lstStyle/>
        <a:p>
          <a:endParaRPr lang="es-PE"/>
        </a:p>
      </dgm:t>
    </dgm:pt>
    <dgm:pt modelId="{CE3BE91C-615A-4FD6-8D96-9E52B1890122}">
      <dgm:prSet phldrT="[Texto]" custT="1"/>
      <dgm:spPr/>
      <dgm:t>
        <a:bodyPr/>
        <a:lstStyle/>
        <a:p>
          <a:r>
            <a:rPr lang="es-PE" sz="1200" b="0" smtClean="0">
              <a:latin typeface="+mj-lt"/>
              <a:cs typeface="Arial" panose="020B0604020202020204" pitchFamily="34" charset="0"/>
            </a:rPr>
            <a:t>Pagos duplicados al no existir base de datos histórica</a:t>
          </a:r>
          <a:endParaRPr lang="es-PE" sz="1200" b="0" dirty="0">
            <a:latin typeface="+mj-lt"/>
          </a:endParaRPr>
        </a:p>
      </dgm:t>
    </dgm:pt>
    <dgm:pt modelId="{1996A156-3525-4BA3-A1E2-2FB6589AE7BE}" type="parTrans" cxnId="{CD51E277-16EA-4272-B646-9037CB36BB3E}">
      <dgm:prSet/>
      <dgm:spPr/>
      <dgm:t>
        <a:bodyPr/>
        <a:lstStyle/>
        <a:p>
          <a:endParaRPr lang="es-PE"/>
        </a:p>
      </dgm:t>
    </dgm:pt>
    <dgm:pt modelId="{A559018A-FA94-400C-A4A6-F93933E02C36}" type="sibTrans" cxnId="{CD51E277-16EA-4272-B646-9037CB36BB3E}">
      <dgm:prSet/>
      <dgm:spPr/>
      <dgm:t>
        <a:bodyPr/>
        <a:lstStyle/>
        <a:p>
          <a:endParaRPr lang="es-PE"/>
        </a:p>
      </dgm:t>
    </dgm:pt>
    <dgm:pt modelId="{910DFCF9-1EE4-4578-9DE2-8B889A3DF98A}">
      <dgm:prSet phldrT="[Texto]" custT="1"/>
      <dgm:spPr/>
      <dgm:t>
        <a:bodyPr/>
        <a:lstStyle/>
        <a:p>
          <a:r>
            <a:rPr lang="es-PE" sz="1200" b="0" dirty="0" smtClean="0"/>
            <a:t>No existe un estado situacional de deudas en tiempo real</a:t>
          </a:r>
          <a:endParaRPr lang="es-PE" sz="1200" b="0" dirty="0"/>
        </a:p>
      </dgm:t>
    </dgm:pt>
    <dgm:pt modelId="{E43EF0D9-53C2-4A29-8D79-1E88C4698828}" type="parTrans" cxnId="{D30633DF-1AC5-4767-BFB2-136D70CC0290}">
      <dgm:prSet/>
      <dgm:spPr/>
      <dgm:t>
        <a:bodyPr/>
        <a:lstStyle/>
        <a:p>
          <a:endParaRPr lang="es-PE"/>
        </a:p>
      </dgm:t>
    </dgm:pt>
    <dgm:pt modelId="{C1339000-85B6-47FF-83A7-F115C398DEF9}" type="sibTrans" cxnId="{D30633DF-1AC5-4767-BFB2-136D70CC0290}">
      <dgm:prSet/>
      <dgm:spPr/>
      <dgm:t>
        <a:bodyPr/>
        <a:lstStyle/>
        <a:p>
          <a:endParaRPr lang="es-PE"/>
        </a:p>
      </dgm:t>
    </dgm:pt>
    <dgm:pt modelId="{6F31C8F9-09C6-40E0-A3B6-1E6B51022335}">
      <dgm:prSet custT="1"/>
      <dgm:spPr/>
      <dgm:t>
        <a:bodyPr/>
        <a:lstStyle/>
        <a:p>
          <a:r>
            <a:rPr lang="es-PE" sz="1400" smtClean="0"/>
            <a:t>Sistemas informáticos no son eficaces</a:t>
          </a:r>
          <a:endParaRPr lang="es-PE" sz="1400" dirty="0"/>
        </a:p>
      </dgm:t>
    </dgm:pt>
    <dgm:pt modelId="{F6972CA3-4FBA-494C-8EA7-ADC8D46FCDC5}" type="parTrans" cxnId="{A5C60C31-79BC-43A0-B84F-FD3225983872}">
      <dgm:prSet/>
      <dgm:spPr/>
      <dgm:t>
        <a:bodyPr/>
        <a:lstStyle/>
        <a:p>
          <a:endParaRPr lang="es-PE"/>
        </a:p>
      </dgm:t>
    </dgm:pt>
    <dgm:pt modelId="{C1BA5B12-B1B4-4BF0-A95D-51AF3384E73C}" type="sibTrans" cxnId="{A5C60C31-79BC-43A0-B84F-FD3225983872}">
      <dgm:prSet/>
      <dgm:spPr/>
      <dgm:t>
        <a:bodyPr/>
        <a:lstStyle/>
        <a:p>
          <a:endParaRPr lang="es-PE"/>
        </a:p>
      </dgm:t>
    </dgm:pt>
    <dgm:pt modelId="{75F16807-E114-4EB0-8E84-8B567757B8E6}">
      <dgm:prSet custT="1"/>
      <dgm:spPr/>
      <dgm:t>
        <a:bodyPr/>
        <a:lstStyle/>
        <a:p>
          <a:r>
            <a:rPr lang="es-PE" sz="1200" smtClean="0">
              <a:latin typeface="+mj-lt"/>
              <a:cs typeface="Arial" panose="020B0604020202020204" pitchFamily="34" charset="0"/>
            </a:rPr>
            <a:t>Oficinas Administrat. no tienen comunicación fluida con Procuradurías</a:t>
          </a:r>
          <a:endParaRPr lang="es-PE" sz="1200" dirty="0">
            <a:latin typeface="+mj-lt"/>
          </a:endParaRPr>
        </a:p>
      </dgm:t>
    </dgm:pt>
    <dgm:pt modelId="{F10A5CEC-FCC9-4DB8-9E22-2EBA1FEFA5B5}" type="parTrans" cxnId="{0FB2405A-1F62-4D7C-80F6-96DB8EBD2E6F}">
      <dgm:prSet/>
      <dgm:spPr/>
      <dgm:t>
        <a:bodyPr/>
        <a:lstStyle/>
        <a:p>
          <a:endParaRPr lang="es-PE"/>
        </a:p>
      </dgm:t>
    </dgm:pt>
    <dgm:pt modelId="{9C75EC17-303B-45EB-A9F8-E8EFF066AA5C}" type="sibTrans" cxnId="{0FB2405A-1F62-4D7C-80F6-96DB8EBD2E6F}">
      <dgm:prSet/>
      <dgm:spPr/>
      <dgm:t>
        <a:bodyPr/>
        <a:lstStyle/>
        <a:p>
          <a:endParaRPr lang="es-PE"/>
        </a:p>
      </dgm:t>
    </dgm:pt>
    <dgm:pt modelId="{466959FF-B512-4D95-83A5-1D658DDEDDAA}">
      <dgm:prSet/>
      <dgm:spPr/>
      <dgm:t>
        <a:bodyPr/>
        <a:lstStyle/>
        <a:p>
          <a:endParaRPr lang="es-PE"/>
        </a:p>
      </dgm:t>
    </dgm:pt>
    <dgm:pt modelId="{DF400648-C66B-4E24-B0E1-9DD851A2E9C5}" type="parTrans" cxnId="{D3CB8792-E666-4DB8-88C0-AEF134E833C8}">
      <dgm:prSet/>
      <dgm:spPr/>
      <dgm:t>
        <a:bodyPr/>
        <a:lstStyle/>
        <a:p>
          <a:endParaRPr lang="es-PE"/>
        </a:p>
      </dgm:t>
    </dgm:pt>
    <dgm:pt modelId="{F2AED5F6-ED8E-47FE-A524-926B804C3559}" type="sibTrans" cxnId="{D3CB8792-E666-4DB8-88C0-AEF134E833C8}">
      <dgm:prSet/>
      <dgm:spPr/>
      <dgm:t>
        <a:bodyPr/>
        <a:lstStyle/>
        <a:p>
          <a:endParaRPr lang="es-PE"/>
        </a:p>
      </dgm:t>
    </dgm:pt>
    <dgm:pt modelId="{5F145514-86CA-40FE-B820-099C9890CAF0}">
      <dgm:prSet/>
      <dgm:spPr/>
      <dgm:t>
        <a:bodyPr/>
        <a:lstStyle/>
        <a:p>
          <a:endParaRPr lang="es-PE"/>
        </a:p>
      </dgm:t>
    </dgm:pt>
    <dgm:pt modelId="{C29C8234-2335-4BFD-8B77-52AC3A4252BD}" type="parTrans" cxnId="{A10D5266-FA05-4502-839A-451443625BA1}">
      <dgm:prSet/>
      <dgm:spPr/>
      <dgm:t>
        <a:bodyPr/>
        <a:lstStyle/>
        <a:p>
          <a:endParaRPr lang="es-PE"/>
        </a:p>
      </dgm:t>
    </dgm:pt>
    <dgm:pt modelId="{1DCC630E-CAF3-4A86-8EC8-D2677FC50BEA}" type="sibTrans" cxnId="{A10D5266-FA05-4502-839A-451443625BA1}">
      <dgm:prSet/>
      <dgm:spPr/>
      <dgm:t>
        <a:bodyPr/>
        <a:lstStyle/>
        <a:p>
          <a:endParaRPr lang="es-PE"/>
        </a:p>
      </dgm:t>
    </dgm:pt>
    <dgm:pt modelId="{9AC74B4E-9BE9-41BA-9F4E-F5DAED7AABBA}" type="pres">
      <dgm:prSet presAssocID="{E62CE7F3-86A8-45CD-AE65-6FBEF829843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09450DC6-9168-4115-B114-C0F04972B506}" type="pres">
      <dgm:prSet presAssocID="{D66CE2B2-18D3-4AA0-B7CC-B8EC419943C3}" presName="centerShape" presStyleLbl="node0" presStyleIdx="0" presStyleCnt="1" custScaleX="106651" custScaleY="105516"/>
      <dgm:spPr/>
      <dgm:t>
        <a:bodyPr/>
        <a:lstStyle/>
        <a:p>
          <a:endParaRPr lang="es-PE"/>
        </a:p>
      </dgm:t>
    </dgm:pt>
    <dgm:pt modelId="{128AB3A5-BCB3-475C-8229-8779F4C357F0}" type="pres">
      <dgm:prSet presAssocID="{6F31C8F9-09C6-40E0-A3B6-1E6B51022335}" presName="node" presStyleLbl="node1" presStyleIdx="0" presStyleCnt="4" custScaleX="116804" custRadScaleRad="99121" custRadScaleInc="110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CCA573B-B841-4347-B129-3AA809BD38A2}" type="pres">
      <dgm:prSet presAssocID="{6F31C8F9-09C6-40E0-A3B6-1E6B51022335}" presName="dummy" presStyleCnt="0"/>
      <dgm:spPr/>
      <dgm:t>
        <a:bodyPr/>
        <a:lstStyle/>
        <a:p>
          <a:endParaRPr lang="es-PE"/>
        </a:p>
      </dgm:t>
    </dgm:pt>
    <dgm:pt modelId="{0ED9705B-3EAB-4BF1-8F9F-FEAF88F50028}" type="pres">
      <dgm:prSet presAssocID="{C1BA5B12-B1B4-4BF0-A95D-51AF3384E73C}" presName="sibTrans" presStyleLbl="sibTrans2D1" presStyleIdx="0" presStyleCnt="4"/>
      <dgm:spPr/>
      <dgm:t>
        <a:bodyPr/>
        <a:lstStyle/>
        <a:p>
          <a:endParaRPr lang="es-PE"/>
        </a:p>
      </dgm:t>
    </dgm:pt>
    <dgm:pt modelId="{3064C511-5899-4ED9-8618-617E7269C2E9}" type="pres">
      <dgm:prSet presAssocID="{75F16807-E114-4EB0-8E84-8B567757B8E6}" presName="node" presStyleLbl="node1" presStyleIdx="1" presStyleCnt="4" custScaleX="117908" custScaleY="12263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F9226C9-0F98-47B9-B9D9-C557A6902BEC}" type="pres">
      <dgm:prSet presAssocID="{75F16807-E114-4EB0-8E84-8B567757B8E6}" presName="dummy" presStyleCnt="0"/>
      <dgm:spPr/>
      <dgm:t>
        <a:bodyPr/>
        <a:lstStyle/>
        <a:p>
          <a:endParaRPr lang="es-PE"/>
        </a:p>
      </dgm:t>
    </dgm:pt>
    <dgm:pt modelId="{9D1E3FD0-4FBD-4BF0-A5F5-F512BE720307}" type="pres">
      <dgm:prSet presAssocID="{9C75EC17-303B-45EB-A9F8-E8EFF066AA5C}" presName="sibTrans" presStyleLbl="sibTrans2D1" presStyleIdx="1" presStyleCnt="4"/>
      <dgm:spPr/>
      <dgm:t>
        <a:bodyPr/>
        <a:lstStyle/>
        <a:p>
          <a:endParaRPr lang="es-PE"/>
        </a:p>
      </dgm:t>
    </dgm:pt>
    <dgm:pt modelId="{96895228-6949-4C59-8C70-623222647224}" type="pres">
      <dgm:prSet presAssocID="{CE3BE91C-615A-4FD6-8D96-9E52B1890122}" presName="node" presStyleLbl="node1" presStyleIdx="2" presStyleCnt="4" custScaleX="114666" custScaleY="11517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2A66FF7-DCB0-486B-BB90-A857BD5B1BDA}" type="pres">
      <dgm:prSet presAssocID="{CE3BE91C-615A-4FD6-8D96-9E52B1890122}" presName="dummy" presStyleCnt="0"/>
      <dgm:spPr/>
      <dgm:t>
        <a:bodyPr/>
        <a:lstStyle/>
        <a:p>
          <a:endParaRPr lang="es-PE"/>
        </a:p>
      </dgm:t>
    </dgm:pt>
    <dgm:pt modelId="{C2D6D66F-287B-4567-A6C3-528E62A35B08}" type="pres">
      <dgm:prSet presAssocID="{A559018A-FA94-400C-A4A6-F93933E02C36}" presName="sibTrans" presStyleLbl="sibTrans2D1" presStyleIdx="2" presStyleCnt="4"/>
      <dgm:spPr/>
      <dgm:t>
        <a:bodyPr/>
        <a:lstStyle/>
        <a:p>
          <a:endParaRPr lang="es-PE"/>
        </a:p>
      </dgm:t>
    </dgm:pt>
    <dgm:pt modelId="{6CBABF60-2428-4C03-8EF7-A19CEA7114B3}" type="pres">
      <dgm:prSet presAssocID="{910DFCF9-1EE4-4578-9DE2-8B889A3DF98A}" presName="node" presStyleLbl="node1" presStyleIdx="3" presStyleCnt="4" custScaleX="112734" custScaleY="12612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74440ED-EB70-44AB-953B-BC40E65E1DBB}" type="pres">
      <dgm:prSet presAssocID="{910DFCF9-1EE4-4578-9DE2-8B889A3DF98A}" presName="dummy" presStyleCnt="0"/>
      <dgm:spPr/>
      <dgm:t>
        <a:bodyPr/>
        <a:lstStyle/>
        <a:p>
          <a:endParaRPr lang="es-PE"/>
        </a:p>
      </dgm:t>
    </dgm:pt>
    <dgm:pt modelId="{0A21AE5E-12B1-4DE8-9CF4-C6053D5E5289}" type="pres">
      <dgm:prSet presAssocID="{C1339000-85B6-47FF-83A7-F115C398DEF9}" presName="sibTrans" presStyleLbl="sibTrans2D1" presStyleIdx="3" presStyleCnt="4"/>
      <dgm:spPr/>
      <dgm:t>
        <a:bodyPr/>
        <a:lstStyle/>
        <a:p>
          <a:endParaRPr lang="es-PE"/>
        </a:p>
      </dgm:t>
    </dgm:pt>
  </dgm:ptLst>
  <dgm:cxnLst>
    <dgm:cxn modelId="{75E91C94-C990-4763-9DF9-65037A5E74B3}" type="presOf" srcId="{C1BA5B12-B1B4-4BF0-A95D-51AF3384E73C}" destId="{0ED9705B-3EAB-4BF1-8F9F-FEAF88F50028}" srcOrd="0" destOrd="0" presId="urn:microsoft.com/office/officeart/2005/8/layout/radial6"/>
    <dgm:cxn modelId="{D30633DF-1AC5-4767-BFB2-136D70CC0290}" srcId="{D66CE2B2-18D3-4AA0-B7CC-B8EC419943C3}" destId="{910DFCF9-1EE4-4578-9DE2-8B889A3DF98A}" srcOrd="3" destOrd="0" parTransId="{E43EF0D9-53C2-4A29-8D79-1E88C4698828}" sibTransId="{C1339000-85B6-47FF-83A7-F115C398DEF9}"/>
    <dgm:cxn modelId="{EF61DFD9-867E-41F0-913F-F8D28BD5FBE4}" type="presOf" srcId="{C1339000-85B6-47FF-83A7-F115C398DEF9}" destId="{0A21AE5E-12B1-4DE8-9CF4-C6053D5E5289}" srcOrd="0" destOrd="0" presId="urn:microsoft.com/office/officeart/2005/8/layout/radial6"/>
    <dgm:cxn modelId="{E788EDF0-A238-42D4-8966-558D34A9DB76}" srcId="{E62CE7F3-86A8-45CD-AE65-6FBEF829843B}" destId="{D66CE2B2-18D3-4AA0-B7CC-B8EC419943C3}" srcOrd="0" destOrd="0" parTransId="{05E3DBCD-DC5C-47CA-ADD8-C4F5B9D4120F}" sibTransId="{C6667360-9C86-4546-82DA-C9280687767D}"/>
    <dgm:cxn modelId="{F9929325-407A-4E16-8600-AA328DBB3904}" type="presOf" srcId="{E62CE7F3-86A8-45CD-AE65-6FBEF829843B}" destId="{9AC74B4E-9BE9-41BA-9F4E-F5DAED7AABBA}" srcOrd="0" destOrd="0" presId="urn:microsoft.com/office/officeart/2005/8/layout/radial6"/>
    <dgm:cxn modelId="{A5C60C31-79BC-43A0-B84F-FD3225983872}" srcId="{D66CE2B2-18D3-4AA0-B7CC-B8EC419943C3}" destId="{6F31C8F9-09C6-40E0-A3B6-1E6B51022335}" srcOrd="0" destOrd="0" parTransId="{F6972CA3-4FBA-494C-8EA7-ADC8D46FCDC5}" sibTransId="{C1BA5B12-B1B4-4BF0-A95D-51AF3384E73C}"/>
    <dgm:cxn modelId="{0D47D730-09D6-439E-AFF0-20836AAAF468}" type="presOf" srcId="{CE3BE91C-615A-4FD6-8D96-9E52B1890122}" destId="{96895228-6949-4C59-8C70-623222647224}" srcOrd="0" destOrd="0" presId="urn:microsoft.com/office/officeart/2005/8/layout/radial6"/>
    <dgm:cxn modelId="{728ACE3A-4295-483F-8348-BB4497CB33B6}" type="presOf" srcId="{A559018A-FA94-400C-A4A6-F93933E02C36}" destId="{C2D6D66F-287B-4567-A6C3-528E62A35B08}" srcOrd="0" destOrd="0" presId="urn:microsoft.com/office/officeart/2005/8/layout/radial6"/>
    <dgm:cxn modelId="{2174E03B-066B-4F9F-92EE-37C65C9470A3}" type="presOf" srcId="{910DFCF9-1EE4-4578-9DE2-8B889A3DF98A}" destId="{6CBABF60-2428-4C03-8EF7-A19CEA7114B3}" srcOrd="0" destOrd="0" presId="urn:microsoft.com/office/officeart/2005/8/layout/radial6"/>
    <dgm:cxn modelId="{A0C9103D-DBC3-418F-8410-10E52725C881}" type="presOf" srcId="{D66CE2B2-18D3-4AA0-B7CC-B8EC419943C3}" destId="{09450DC6-9168-4115-B114-C0F04972B506}" srcOrd="0" destOrd="0" presId="urn:microsoft.com/office/officeart/2005/8/layout/radial6"/>
    <dgm:cxn modelId="{9737981D-C824-4429-8D5A-6649AD02B80A}" type="presOf" srcId="{6F31C8F9-09C6-40E0-A3B6-1E6B51022335}" destId="{128AB3A5-BCB3-475C-8229-8779F4C357F0}" srcOrd="0" destOrd="0" presId="urn:microsoft.com/office/officeart/2005/8/layout/radial6"/>
    <dgm:cxn modelId="{CD51E277-16EA-4272-B646-9037CB36BB3E}" srcId="{D66CE2B2-18D3-4AA0-B7CC-B8EC419943C3}" destId="{CE3BE91C-615A-4FD6-8D96-9E52B1890122}" srcOrd="2" destOrd="0" parTransId="{1996A156-3525-4BA3-A1E2-2FB6589AE7BE}" sibTransId="{A559018A-FA94-400C-A4A6-F93933E02C36}"/>
    <dgm:cxn modelId="{3385633B-C961-4909-854A-EBC79B7DB8DF}" type="presOf" srcId="{9C75EC17-303B-45EB-A9F8-E8EFF066AA5C}" destId="{9D1E3FD0-4FBD-4BF0-A5F5-F512BE720307}" srcOrd="0" destOrd="0" presId="urn:microsoft.com/office/officeart/2005/8/layout/radial6"/>
    <dgm:cxn modelId="{D3CB8792-E666-4DB8-88C0-AEF134E833C8}" srcId="{E62CE7F3-86A8-45CD-AE65-6FBEF829843B}" destId="{466959FF-B512-4D95-83A5-1D658DDEDDAA}" srcOrd="1" destOrd="0" parTransId="{DF400648-C66B-4E24-B0E1-9DD851A2E9C5}" sibTransId="{F2AED5F6-ED8E-47FE-A524-926B804C3559}"/>
    <dgm:cxn modelId="{A9981F16-C086-4DA0-A438-D4D076D37E98}" type="presOf" srcId="{75F16807-E114-4EB0-8E84-8B567757B8E6}" destId="{3064C511-5899-4ED9-8618-617E7269C2E9}" srcOrd="0" destOrd="0" presId="urn:microsoft.com/office/officeart/2005/8/layout/radial6"/>
    <dgm:cxn modelId="{A10D5266-FA05-4502-839A-451443625BA1}" srcId="{E62CE7F3-86A8-45CD-AE65-6FBEF829843B}" destId="{5F145514-86CA-40FE-B820-099C9890CAF0}" srcOrd="2" destOrd="0" parTransId="{C29C8234-2335-4BFD-8B77-52AC3A4252BD}" sibTransId="{1DCC630E-CAF3-4A86-8EC8-D2677FC50BEA}"/>
    <dgm:cxn modelId="{0FB2405A-1F62-4D7C-80F6-96DB8EBD2E6F}" srcId="{D66CE2B2-18D3-4AA0-B7CC-B8EC419943C3}" destId="{75F16807-E114-4EB0-8E84-8B567757B8E6}" srcOrd="1" destOrd="0" parTransId="{F10A5CEC-FCC9-4DB8-9E22-2EBA1FEFA5B5}" sibTransId="{9C75EC17-303B-45EB-A9F8-E8EFF066AA5C}"/>
    <dgm:cxn modelId="{25E913E7-52BD-4297-BF0B-5BE6450FA820}" type="presParOf" srcId="{9AC74B4E-9BE9-41BA-9F4E-F5DAED7AABBA}" destId="{09450DC6-9168-4115-B114-C0F04972B506}" srcOrd="0" destOrd="0" presId="urn:microsoft.com/office/officeart/2005/8/layout/radial6"/>
    <dgm:cxn modelId="{A6576B0E-5796-44AA-B806-F67DB4CE0B99}" type="presParOf" srcId="{9AC74B4E-9BE9-41BA-9F4E-F5DAED7AABBA}" destId="{128AB3A5-BCB3-475C-8229-8779F4C357F0}" srcOrd="1" destOrd="0" presId="urn:microsoft.com/office/officeart/2005/8/layout/radial6"/>
    <dgm:cxn modelId="{8ACA2C65-BEA5-4AE9-B862-9726EE016D94}" type="presParOf" srcId="{9AC74B4E-9BE9-41BA-9F4E-F5DAED7AABBA}" destId="{ACCA573B-B841-4347-B129-3AA809BD38A2}" srcOrd="2" destOrd="0" presId="urn:microsoft.com/office/officeart/2005/8/layout/radial6"/>
    <dgm:cxn modelId="{FDD6A3ED-0267-4981-9F99-21312B4728FB}" type="presParOf" srcId="{9AC74B4E-9BE9-41BA-9F4E-F5DAED7AABBA}" destId="{0ED9705B-3EAB-4BF1-8F9F-FEAF88F50028}" srcOrd="3" destOrd="0" presId="urn:microsoft.com/office/officeart/2005/8/layout/radial6"/>
    <dgm:cxn modelId="{991E6BBE-E7BC-441F-ABD3-FE879A5F9F5F}" type="presParOf" srcId="{9AC74B4E-9BE9-41BA-9F4E-F5DAED7AABBA}" destId="{3064C511-5899-4ED9-8618-617E7269C2E9}" srcOrd="4" destOrd="0" presId="urn:microsoft.com/office/officeart/2005/8/layout/radial6"/>
    <dgm:cxn modelId="{B9613CAC-68F0-4A63-8391-D62EF3397C2E}" type="presParOf" srcId="{9AC74B4E-9BE9-41BA-9F4E-F5DAED7AABBA}" destId="{7F9226C9-0F98-47B9-B9D9-C557A6902BEC}" srcOrd="5" destOrd="0" presId="urn:microsoft.com/office/officeart/2005/8/layout/radial6"/>
    <dgm:cxn modelId="{623645A7-A952-4C32-B866-C3167FB6F3F0}" type="presParOf" srcId="{9AC74B4E-9BE9-41BA-9F4E-F5DAED7AABBA}" destId="{9D1E3FD0-4FBD-4BF0-A5F5-F512BE720307}" srcOrd="6" destOrd="0" presId="urn:microsoft.com/office/officeart/2005/8/layout/radial6"/>
    <dgm:cxn modelId="{AADE96C4-792F-4A2B-B94C-11D493CF4908}" type="presParOf" srcId="{9AC74B4E-9BE9-41BA-9F4E-F5DAED7AABBA}" destId="{96895228-6949-4C59-8C70-623222647224}" srcOrd="7" destOrd="0" presId="urn:microsoft.com/office/officeart/2005/8/layout/radial6"/>
    <dgm:cxn modelId="{A675E2C5-64E9-4F3C-ABF4-82C46B557A3A}" type="presParOf" srcId="{9AC74B4E-9BE9-41BA-9F4E-F5DAED7AABBA}" destId="{E2A66FF7-DCB0-486B-BB90-A857BD5B1BDA}" srcOrd="8" destOrd="0" presId="urn:microsoft.com/office/officeart/2005/8/layout/radial6"/>
    <dgm:cxn modelId="{3F191147-2DE9-4BCB-8E78-C285763E0195}" type="presParOf" srcId="{9AC74B4E-9BE9-41BA-9F4E-F5DAED7AABBA}" destId="{C2D6D66F-287B-4567-A6C3-528E62A35B08}" srcOrd="9" destOrd="0" presId="urn:microsoft.com/office/officeart/2005/8/layout/radial6"/>
    <dgm:cxn modelId="{9AE1E005-4AB5-4D50-A46F-DE33A7AF9A1B}" type="presParOf" srcId="{9AC74B4E-9BE9-41BA-9F4E-F5DAED7AABBA}" destId="{6CBABF60-2428-4C03-8EF7-A19CEA7114B3}" srcOrd="10" destOrd="0" presId="urn:microsoft.com/office/officeart/2005/8/layout/radial6"/>
    <dgm:cxn modelId="{3EF9852F-487F-4E63-A1EA-C6D3B4929DD8}" type="presParOf" srcId="{9AC74B4E-9BE9-41BA-9F4E-F5DAED7AABBA}" destId="{E74440ED-EB70-44AB-953B-BC40E65E1DBB}" srcOrd="11" destOrd="0" presId="urn:microsoft.com/office/officeart/2005/8/layout/radial6"/>
    <dgm:cxn modelId="{506BF788-2218-46C4-A3A3-5D9019E66D03}" type="presParOf" srcId="{9AC74B4E-9BE9-41BA-9F4E-F5DAED7AABBA}" destId="{0A21AE5E-12B1-4DE8-9CF4-C6053D5E528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710934-0606-4769-A08A-1EBE97CC8344}" type="doc">
      <dgm:prSet loTypeId="urn:microsoft.com/office/officeart/2005/8/layout/chevron2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038B142B-2062-442E-A39E-B8BDDF202865}">
      <dgm:prSet phldrT="[Texto]" custT="1"/>
      <dgm:spPr>
        <a:sp3d extrusionH="381000" contourW="38100" prstMaterial="matte">
          <a:bevelT w="114300" prst="artDeco"/>
          <a:bevelB prst="angle"/>
          <a:extrusionClr>
            <a:schemeClr val="accent2">
              <a:lumMod val="60000"/>
              <a:lumOff val="40000"/>
            </a:schemeClr>
          </a:extrusionClr>
          <a:contourClr>
            <a:schemeClr val="tx2"/>
          </a:contourClr>
        </a:sp3d>
      </dgm:spPr>
      <dgm:t>
        <a:bodyPr/>
        <a:lstStyle/>
        <a:p>
          <a:endParaRPr lang="es-PE" sz="1200" b="1" dirty="0" smtClean="0"/>
        </a:p>
        <a:p>
          <a:r>
            <a:rPr lang="es-PE" sz="1100" b="1" dirty="0" smtClean="0"/>
            <a:t>DIRECTIVA N° 004-2015-EF/51.01 “CIERRE CONTABLE 2015</a:t>
          </a:r>
          <a:r>
            <a:rPr lang="es-PE" sz="1200" b="1" dirty="0" smtClean="0"/>
            <a:t>”</a:t>
          </a:r>
          <a:endParaRPr lang="es-PE" sz="1200" dirty="0"/>
        </a:p>
      </dgm:t>
    </dgm:pt>
    <dgm:pt modelId="{DF75F486-3A02-4FA5-8C6A-C7B8F0F93705}" type="parTrans" cxnId="{11CDBD7E-FDAC-4D07-ABC4-DD7145D18C0E}">
      <dgm:prSet/>
      <dgm:spPr/>
      <dgm:t>
        <a:bodyPr/>
        <a:lstStyle/>
        <a:p>
          <a:endParaRPr lang="es-PE"/>
        </a:p>
      </dgm:t>
    </dgm:pt>
    <dgm:pt modelId="{14676397-6A71-4549-8BAF-982E582D1FA5}" type="sibTrans" cxnId="{11CDBD7E-FDAC-4D07-ABC4-DD7145D18C0E}">
      <dgm:prSet/>
      <dgm:spPr/>
      <dgm:t>
        <a:bodyPr/>
        <a:lstStyle/>
        <a:p>
          <a:endParaRPr lang="es-PE"/>
        </a:p>
      </dgm:t>
    </dgm:pt>
    <dgm:pt modelId="{A8C02FA7-352C-4A74-AB19-74B2812F47A9}">
      <dgm:prSet phldrT="[Texto]" custT="1"/>
      <dgm:spPr>
        <a:sp3d extrusionH="381000" contourW="38100" prstMaterial="matte">
          <a:extrusionClr>
            <a:srgbClr val="FFC000"/>
          </a:extrusionClr>
          <a:contourClr>
            <a:schemeClr val="tx2"/>
          </a:contourClr>
        </a:sp3d>
      </dgm:spPr>
      <dgm:t>
        <a:bodyPr/>
        <a:lstStyle/>
        <a:p>
          <a:endParaRPr lang="es-PE" sz="1400" b="1" i="0" dirty="0" smtClean="0"/>
        </a:p>
        <a:p>
          <a:r>
            <a:rPr lang="es-PE" sz="1400" b="1" i="0" dirty="0" smtClean="0"/>
            <a:t>Módulo Contable SIAF Web </a:t>
          </a:r>
          <a:endParaRPr lang="es-PE" sz="1400" b="1" i="0" dirty="0"/>
        </a:p>
      </dgm:t>
    </dgm:pt>
    <dgm:pt modelId="{C41DF8BB-4045-4B4F-B9BB-05586DAF2F63}" type="parTrans" cxnId="{24DA4641-25AD-417D-ABD4-87575C3A0903}">
      <dgm:prSet/>
      <dgm:spPr/>
      <dgm:t>
        <a:bodyPr/>
        <a:lstStyle/>
        <a:p>
          <a:endParaRPr lang="es-PE"/>
        </a:p>
      </dgm:t>
    </dgm:pt>
    <dgm:pt modelId="{D4564516-4BFA-4C55-8FB4-4B01E221E985}" type="sibTrans" cxnId="{24DA4641-25AD-417D-ABD4-87575C3A0903}">
      <dgm:prSet/>
      <dgm:spPr/>
      <dgm:t>
        <a:bodyPr/>
        <a:lstStyle/>
        <a:p>
          <a:endParaRPr lang="es-PE"/>
        </a:p>
      </dgm:t>
    </dgm:pt>
    <dgm:pt modelId="{98B33A8D-8676-4691-9060-9AA2457318CD}">
      <dgm:prSet phldrT="[Texto]" custT="1"/>
      <dgm:spPr>
        <a:sp3d z="-60000" extrusionH="63500" prstMaterial="matte">
          <a:bevelT/>
        </a:sp3d>
      </dgm:spPr>
      <dgm:t>
        <a:bodyPr/>
        <a:lstStyle/>
        <a:p>
          <a:r>
            <a:rPr lang="es-PE" sz="1400" i="0" smtClean="0"/>
            <a:t>Captura los datos registrados en el </a:t>
          </a:r>
          <a:r>
            <a:rPr lang="es-PE" sz="1400" b="1" i="0" u="sng" smtClean="0"/>
            <a:t>aplicativo web “Demandas Judiciales y Arbitrales en Contra del Estado”</a:t>
          </a:r>
          <a:endParaRPr lang="es-PE" sz="1400" i="0" dirty="0"/>
        </a:p>
      </dgm:t>
    </dgm:pt>
    <dgm:pt modelId="{BC9239AA-AEC5-432F-B169-0C0234989B8F}" type="parTrans" cxnId="{8E274B66-77DD-4B9C-9103-F86030EE7D60}">
      <dgm:prSet/>
      <dgm:spPr/>
      <dgm:t>
        <a:bodyPr/>
        <a:lstStyle/>
        <a:p>
          <a:endParaRPr lang="es-PE"/>
        </a:p>
      </dgm:t>
    </dgm:pt>
    <dgm:pt modelId="{3506A27C-21D8-4F79-AFD0-11054BA11ADA}" type="sibTrans" cxnId="{8E274B66-77DD-4B9C-9103-F86030EE7D60}">
      <dgm:prSet/>
      <dgm:spPr/>
      <dgm:t>
        <a:bodyPr/>
        <a:lstStyle/>
        <a:p>
          <a:endParaRPr lang="es-PE"/>
        </a:p>
      </dgm:t>
    </dgm:pt>
    <dgm:pt modelId="{71DA534F-C044-4435-BB35-1618EFCA1628}">
      <dgm:prSet phldrT="[Texto]" custT="1"/>
      <dgm:spPr>
        <a:solidFill>
          <a:srgbClr val="002060"/>
        </a:solidFill>
        <a:sp3d extrusionH="381000" contourW="38100" prstMaterial="plastic">
          <a:bevelB w="114300" prst="artDeco"/>
          <a:extrusionClr>
            <a:schemeClr val="bg2">
              <a:lumMod val="75000"/>
            </a:schemeClr>
          </a:extrusionClr>
          <a:contourClr>
            <a:schemeClr val="tx2"/>
          </a:contourClr>
        </a:sp3d>
      </dgm:spPr>
      <dgm:t>
        <a:bodyPr/>
        <a:lstStyle/>
        <a:p>
          <a:endParaRPr lang="es-PE" sz="1400" b="1" i="1" dirty="0" smtClean="0"/>
        </a:p>
        <a:p>
          <a:r>
            <a:rPr lang="es-PE" sz="1400" b="1" i="1" dirty="0" smtClean="0"/>
            <a:t>ANEXOS FINANCIEROS </a:t>
          </a:r>
          <a:endParaRPr lang="es-PE" sz="1400" dirty="0"/>
        </a:p>
      </dgm:t>
    </dgm:pt>
    <dgm:pt modelId="{BD8345E2-5136-45A5-B48F-BA8FCD0B8B5D}" type="parTrans" cxnId="{CF3F2D8F-4128-4F38-876E-EF35076B348C}">
      <dgm:prSet/>
      <dgm:spPr/>
      <dgm:t>
        <a:bodyPr/>
        <a:lstStyle/>
        <a:p>
          <a:endParaRPr lang="es-PE"/>
        </a:p>
      </dgm:t>
    </dgm:pt>
    <dgm:pt modelId="{0BF6B84D-D814-457F-9171-D9A06E08D381}" type="sibTrans" cxnId="{CF3F2D8F-4128-4F38-876E-EF35076B348C}">
      <dgm:prSet/>
      <dgm:spPr/>
      <dgm:t>
        <a:bodyPr/>
        <a:lstStyle/>
        <a:p>
          <a:endParaRPr lang="es-PE"/>
        </a:p>
      </dgm:t>
    </dgm:pt>
    <dgm:pt modelId="{664F8335-17AC-469F-861D-24F9AA5AE69B}">
      <dgm:prSet phldrT="[Texto]" custT="1"/>
      <dgm:spPr>
        <a:sp3d z="-60000" extrusionH="63500" prstMaterial="matte">
          <a:bevelT/>
        </a:sp3d>
      </dgm:spPr>
      <dgm:t>
        <a:bodyPr/>
        <a:lstStyle/>
        <a:p>
          <a:r>
            <a:rPr lang="es-PE" sz="1400" b="1" i="0" dirty="0" smtClean="0"/>
            <a:t>Demandas y Deudas por  Sentencias Judiciales, Laudos Arbitrales y Otros </a:t>
          </a:r>
          <a:endParaRPr lang="es-PE" sz="1500" dirty="0"/>
        </a:p>
      </dgm:t>
    </dgm:pt>
    <dgm:pt modelId="{9513C1EE-9775-46D9-BFB7-1909A577EABD}" type="parTrans" cxnId="{67E40257-112A-4379-BA5A-2BC7A8241771}">
      <dgm:prSet/>
      <dgm:spPr/>
      <dgm:t>
        <a:bodyPr/>
        <a:lstStyle/>
        <a:p>
          <a:endParaRPr lang="es-PE"/>
        </a:p>
      </dgm:t>
    </dgm:pt>
    <dgm:pt modelId="{FEBF3648-A246-4AA3-B221-DDB7E994EB84}" type="sibTrans" cxnId="{67E40257-112A-4379-BA5A-2BC7A8241771}">
      <dgm:prSet/>
      <dgm:spPr/>
      <dgm:t>
        <a:bodyPr/>
        <a:lstStyle/>
        <a:p>
          <a:endParaRPr lang="es-PE"/>
        </a:p>
      </dgm:t>
    </dgm:pt>
    <dgm:pt modelId="{65EC2E5B-D32F-42DF-859E-7A07F90FB41C}">
      <dgm:prSet custT="1"/>
      <dgm:spPr>
        <a:sp3d z="-60000" extrusionH="63500" prstMaterial="matte">
          <a:bevelT w="101600" prst="riblet"/>
          <a:bevelB w="165100" prst="coolSlant"/>
        </a:sp3d>
      </dgm:spPr>
      <dgm:t>
        <a:bodyPr/>
        <a:lstStyle/>
        <a:p>
          <a:r>
            <a:rPr lang="es-PE" sz="1400" dirty="0" smtClean="0"/>
            <a:t>Establece los </a:t>
          </a:r>
          <a:r>
            <a:rPr lang="es-PE" sz="1400" b="1" dirty="0" smtClean="0"/>
            <a:t>“MEDIOS PARA LA PRESENTACIÓN DE INFORMACIÓN CONTABLE”</a:t>
          </a:r>
          <a:endParaRPr lang="es-PE" sz="1400" b="1" dirty="0"/>
        </a:p>
      </dgm:t>
    </dgm:pt>
    <dgm:pt modelId="{3D193D6F-8BDC-4A9B-B200-17FA267794CB}" type="parTrans" cxnId="{22AE8322-4AF0-4A8A-8550-626D1F1CC4C7}">
      <dgm:prSet/>
      <dgm:spPr/>
      <dgm:t>
        <a:bodyPr/>
        <a:lstStyle/>
        <a:p>
          <a:endParaRPr lang="es-PE"/>
        </a:p>
      </dgm:t>
    </dgm:pt>
    <dgm:pt modelId="{BF64BFE4-767D-4ADF-95B5-F7818BE33F63}" type="sibTrans" cxnId="{22AE8322-4AF0-4A8A-8550-626D1F1CC4C7}">
      <dgm:prSet/>
      <dgm:spPr/>
      <dgm:t>
        <a:bodyPr/>
        <a:lstStyle/>
        <a:p>
          <a:endParaRPr lang="es-PE"/>
        </a:p>
      </dgm:t>
    </dgm:pt>
    <dgm:pt modelId="{4874E8B1-1F72-47DB-AE38-4198705ADEED}" type="pres">
      <dgm:prSet presAssocID="{8C710934-0606-4769-A08A-1EBE97CC834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B5261D47-0306-4E6D-B716-BCFE2A4DE3AD}" type="pres">
      <dgm:prSet presAssocID="{038B142B-2062-442E-A39E-B8BDDF202865}" presName="composite" presStyleCnt="0"/>
      <dgm:spPr/>
    </dgm:pt>
    <dgm:pt modelId="{E48D527F-396A-4F09-A21B-FC26C28A174F}" type="pres">
      <dgm:prSet presAssocID="{038B142B-2062-442E-A39E-B8BDDF20286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2B48240-10AD-486B-AB0E-4D56CCB66B2F}" type="pres">
      <dgm:prSet presAssocID="{038B142B-2062-442E-A39E-B8BDDF202865}" presName="descendantText" presStyleLbl="alignAcc1" presStyleIdx="0" presStyleCnt="3" custLinFactNeighborX="0" custLinFactNeighborY="-58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CA36EB0-4879-4B9F-9AEB-825E205A79E1}" type="pres">
      <dgm:prSet presAssocID="{14676397-6A71-4549-8BAF-982E582D1FA5}" presName="sp" presStyleCnt="0"/>
      <dgm:spPr/>
    </dgm:pt>
    <dgm:pt modelId="{77EE3310-2CCD-4D10-8110-38510D327D84}" type="pres">
      <dgm:prSet presAssocID="{A8C02FA7-352C-4A74-AB19-74B2812F47A9}" presName="composite" presStyleCnt="0"/>
      <dgm:spPr/>
    </dgm:pt>
    <dgm:pt modelId="{36C82DFE-98CA-4B4E-97DB-EBE42A542AA6}" type="pres">
      <dgm:prSet presAssocID="{A8C02FA7-352C-4A74-AB19-74B2812F47A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FC65F25-425A-443E-9C71-D7F4934DA534}" type="pres">
      <dgm:prSet presAssocID="{A8C02FA7-352C-4A74-AB19-74B2812F47A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78F27FC-A9B2-49CB-8EA1-DBA3429AEF51}" type="pres">
      <dgm:prSet presAssocID="{D4564516-4BFA-4C55-8FB4-4B01E221E985}" presName="sp" presStyleCnt="0"/>
      <dgm:spPr/>
    </dgm:pt>
    <dgm:pt modelId="{8257C74E-E757-40E5-A421-35B775F6E60F}" type="pres">
      <dgm:prSet presAssocID="{71DA534F-C044-4435-BB35-1618EFCA1628}" presName="composite" presStyleCnt="0"/>
      <dgm:spPr/>
    </dgm:pt>
    <dgm:pt modelId="{F3D21510-C395-4515-884B-E2CEE7E36208}" type="pres">
      <dgm:prSet presAssocID="{71DA534F-C044-4435-BB35-1618EFCA162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88A1BC6-7F6A-4A11-A386-60E9D6AE2C53}" type="pres">
      <dgm:prSet presAssocID="{71DA534F-C044-4435-BB35-1618EFCA162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11CDBD7E-FDAC-4D07-ABC4-DD7145D18C0E}" srcId="{8C710934-0606-4769-A08A-1EBE97CC8344}" destId="{038B142B-2062-442E-A39E-B8BDDF202865}" srcOrd="0" destOrd="0" parTransId="{DF75F486-3A02-4FA5-8C6A-C7B8F0F93705}" sibTransId="{14676397-6A71-4549-8BAF-982E582D1FA5}"/>
    <dgm:cxn modelId="{B7063CE6-FD0D-4642-9F6B-F4F7F7106FBD}" type="presOf" srcId="{664F8335-17AC-469F-861D-24F9AA5AE69B}" destId="{688A1BC6-7F6A-4A11-A386-60E9D6AE2C53}" srcOrd="0" destOrd="0" presId="urn:microsoft.com/office/officeart/2005/8/layout/chevron2"/>
    <dgm:cxn modelId="{8E274B66-77DD-4B9C-9103-F86030EE7D60}" srcId="{A8C02FA7-352C-4A74-AB19-74B2812F47A9}" destId="{98B33A8D-8676-4691-9060-9AA2457318CD}" srcOrd="0" destOrd="0" parTransId="{BC9239AA-AEC5-432F-B169-0C0234989B8F}" sibTransId="{3506A27C-21D8-4F79-AFD0-11054BA11ADA}"/>
    <dgm:cxn modelId="{CA54898D-107B-46BE-ABB5-3983DD5C743C}" type="presOf" srcId="{65EC2E5B-D32F-42DF-859E-7A07F90FB41C}" destId="{D2B48240-10AD-486B-AB0E-4D56CCB66B2F}" srcOrd="0" destOrd="0" presId="urn:microsoft.com/office/officeart/2005/8/layout/chevron2"/>
    <dgm:cxn modelId="{54AE59A8-79FF-44F9-BF68-56A6721ACC18}" type="presOf" srcId="{71DA534F-C044-4435-BB35-1618EFCA1628}" destId="{F3D21510-C395-4515-884B-E2CEE7E36208}" srcOrd="0" destOrd="0" presId="urn:microsoft.com/office/officeart/2005/8/layout/chevron2"/>
    <dgm:cxn modelId="{E626DF2C-1DC0-415A-B34F-27FDD23637CC}" type="presOf" srcId="{038B142B-2062-442E-A39E-B8BDDF202865}" destId="{E48D527F-396A-4F09-A21B-FC26C28A174F}" srcOrd="0" destOrd="0" presId="urn:microsoft.com/office/officeart/2005/8/layout/chevron2"/>
    <dgm:cxn modelId="{22AE8322-4AF0-4A8A-8550-626D1F1CC4C7}" srcId="{038B142B-2062-442E-A39E-B8BDDF202865}" destId="{65EC2E5B-D32F-42DF-859E-7A07F90FB41C}" srcOrd="0" destOrd="0" parTransId="{3D193D6F-8BDC-4A9B-B200-17FA267794CB}" sibTransId="{BF64BFE4-767D-4ADF-95B5-F7818BE33F63}"/>
    <dgm:cxn modelId="{CF3F2D8F-4128-4F38-876E-EF35076B348C}" srcId="{8C710934-0606-4769-A08A-1EBE97CC8344}" destId="{71DA534F-C044-4435-BB35-1618EFCA1628}" srcOrd="2" destOrd="0" parTransId="{BD8345E2-5136-45A5-B48F-BA8FCD0B8B5D}" sibTransId="{0BF6B84D-D814-457F-9171-D9A06E08D381}"/>
    <dgm:cxn modelId="{E3B47E29-4B79-41F2-935A-9F2E7796D8F3}" type="presOf" srcId="{98B33A8D-8676-4691-9060-9AA2457318CD}" destId="{4FC65F25-425A-443E-9C71-D7F4934DA534}" srcOrd="0" destOrd="0" presId="urn:microsoft.com/office/officeart/2005/8/layout/chevron2"/>
    <dgm:cxn modelId="{24DA4641-25AD-417D-ABD4-87575C3A0903}" srcId="{8C710934-0606-4769-A08A-1EBE97CC8344}" destId="{A8C02FA7-352C-4A74-AB19-74B2812F47A9}" srcOrd="1" destOrd="0" parTransId="{C41DF8BB-4045-4B4F-B9BB-05586DAF2F63}" sibTransId="{D4564516-4BFA-4C55-8FB4-4B01E221E985}"/>
    <dgm:cxn modelId="{84C5DB0C-149A-436B-B053-BE17833838B4}" type="presOf" srcId="{8C710934-0606-4769-A08A-1EBE97CC8344}" destId="{4874E8B1-1F72-47DB-AE38-4198705ADEED}" srcOrd="0" destOrd="0" presId="urn:microsoft.com/office/officeart/2005/8/layout/chevron2"/>
    <dgm:cxn modelId="{67E40257-112A-4379-BA5A-2BC7A8241771}" srcId="{71DA534F-C044-4435-BB35-1618EFCA1628}" destId="{664F8335-17AC-469F-861D-24F9AA5AE69B}" srcOrd="0" destOrd="0" parTransId="{9513C1EE-9775-46D9-BFB7-1909A577EABD}" sibTransId="{FEBF3648-A246-4AA3-B221-DDB7E994EB84}"/>
    <dgm:cxn modelId="{3DDA674F-F39B-4BF4-8F55-114CDE3C42B6}" type="presOf" srcId="{A8C02FA7-352C-4A74-AB19-74B2812F47A9}" destId="{36C82DFE-98CA-4B4E-97DB-EBE42A542AA6}" srcOrd="0" destOrd="0" presId="urn:microsoft.com/office/officeart/2005/8/layout/chevron2"/>
    <dgm:cxn modelId="{938A9A74-23E3-4242-90CB-37D0454160FE}" type="presParOf" srcId="{4874E8B1-1F72-47DB-AE38-4198705ADEED}" destId="{B5261D47-0306-4E6D-B716-BCFE2A4DE3AD}" srcOrd="0" destOrd="0" presId="urn:microsoft.com/office/officeart/2005/8/layout/chevron2"/>
    <dgm:cxn modelId="{8EE08D27-06E6-4EE5-837B-4AF90C9BC405}" type="presParOf" srcId="{B5261D47-0306-4E6D-B716-BCFE2A4DE3AD}" destId="{E48D527F-396A-4F09-A21B-FC26C28A174F}" srcOrd="0" destOrd="0" presId="urn:microsoft.com/office/officeart/2005/8/layout/chevron2"/>
    <dgm:cxn modelId="{DDD18FD2-AE3C-4DC6-912D-DD0128675E1B}" type="presParOf" srcId="{B5261D47-0306-4E6D-B716-BCFE2A4DE3AD}" destId="{D2B48240-10AD-486B-AB0E-4D56CCB66B2F}" srcOrd="1" destOrd="0" presId="urn:microsoft.com/office/officeart/2005/8/layout/chevron2"/>
    <dgm:cxn modelId="{EDD24E38-3AD8-4DE5-8634-EF39385C0576}" type="presParOf" srcId="{4874E8B1-1F72-47DB-AE38-4198705ADEED}" destId="{5CA36EB0-4879-4B9F-9AEB-825E205A79E1}" srcOrd="1" destOrd="0" presId="urn:microsoft.com/office/officeart/2005/8/layout/chevron2"/>
    <dgm:cxn modelId="{06912336-80CD-4D67-AE15-E1526868D102}" type="presParOf" srcId="{4874E8B1-1F72-47DB-AE38-4198705ADEED}" destId="{77EE3310-2CCD-4D10-8110-38510D327D84}" srcOrd="2" destOrd="0" presId="urn:microsoft.com/office/officeart/2005/8/layout/chevron2"/>
    <dgm:cxn modelId="{0767C92F-F629-40A9-9968-DFDA9D41A2CC}" type="presParOf" srcId="{77EE3310-2CCD-4D10-8110-38510D327D84}" destId="{36C82DFE-98CA-4B4E-97DB-EBE42A542AA6}" srcOrd="0" destOrd="0" presId="urn:microsoft.com/office/officeart/2005/8/layout/chevron2"/>
    <dgm:cxn modelId="{2AB5CE55-E2A3-42AC-9712-1570DE63675D}" type="presParOf" srcId="{77EE3310-2CCD-4D10-8110-38510D327D84}" destId="{4FC65F25-425A-443E-9C71-D7F4934DA534}" srcOrd="1" destOrd="0" presId="urn:microsoft.com/office/officeart/2005/8/layout/chevron2"/>
    <dgm:cxn modelId="{AC961EA9-FC45-43FA-979B-87C3F553606A}" type="presParOf" srcId="{4874E8B1-1F72-47DB-AE38-4198705ADEED}" destId="{E78F27FC-A9B2-49CB-8EA1-DBA3429AEF51}" srcOrd="3" destOrd="0" presId="urn:microsoft.com/office/officeart/2005/8/layout/chevron2"/>
    <dgm:cxn modelId="{EDD76FC7-87FF-4D6A-87E6-EECCAA120E4E}" type="presParOf" srcId="{4874E8B1-1F72-47DB-AE38-4198705ADEED}" destId="{8257C74E-E757-40E5-A421-35B775F6E60F}" srcOrd="4" destOrd="0" presId="urn:microsoft.com/office/officeart/2005/8/layout/chevron2"/>
    <dgm:cxn modelId="{EDD4766D-4234-4E00-854B-00C20D336668}" type="presParOf" srcId="{8257C74E-E757-40E5-A421-35B775F6E60F}" destId="{F3D21510-C395-4515-884B-E2CEE7E36208}" srcOrd="0" destOrd="0" presId="urn:microsoft.com/office/officeart/2005/8/layout/chevron2"/>
    <dgm:cxn modelId="{059C48D8-A541-472D-BE98-9301418C4187}" type="presParOf" srcId="{8257C74E-E757-40E5-A421-35B775F6E60F}" destId="{688A1BC6-7F6A-4A11-A386-60E9D6AE2C5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8DF628-A33F-4493-8D26-6B718FC6FB4A}" type="doc">
      <dgm:prSet loTypeId="urn:microsoft.com/office/officeart/2008/layout/VerticalCurvedList" loCatId="list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s-PE"/>
        </a:p>
      </dgm:t>
    </dgm:pt>
    <dgm:pt modelId="{FFCC06CF-5763-4BFB-A8AB-122CF705A40B}">
      <dgm:prSet phldrT="[Texto]"/>
      <dgm:spPr/>
      <dgm:t>
        <a:bodyPr/>
        <a:lstStyle/>
        <a:p>
          <a:r>
            <a:rPr lang="es-PE" dirty="0" smtClean="0">
              <a:latin typeface="Arial" panose="020B0604020202020204" pitchFamily="34" charset="0"/>
              <a:cs typeface="Arial" panose="020B0604020202020204" pitchFamily="34" charset="0"/>
            </a:rPr>
            <a:t>Saldo actualizado y en tiempo real de deudas y contingencias del Estado, por sentencias judiciales</a:t>
          </a:r>
          <a:endParaRPr lang="es-P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423FEC-7485-40A6-B512-7B450A7594F3}" type="parTrans" cxnId="{84636E82-86B9-4B53-BAEC-A0AEC613F83F}">
      <dgm:prSet/>
      <dgm:spPr/>
      <dgm:t>
        <a:bodyPr/>
        <a:lstStyle/>
        <a:p>
          <a:endParaRPr lang="es-PE"/>
        </a:p>
      </dgm:t>
    </dgm:pt>
    <dgm:pt modelId="{A070B6F9-927E-4C72-ABB1-92A6CDF0379F}" type="sibTrans" cxnId="{84636E82-86B9-4B53-BAEC-A0AEC613F83F}">
      <dgm:prSet/>
      <dgm:spPr/>
      <dgm:t>
        <a:bodyPr/>
        <a:lstStyle/>
        <a:p>
          <a:endParaRPr lang="es-PE"/>
        </a:p>
      </dgm:t>
    </dgm:pt>
    <dgm:pt modelId="{5716C364-6F46-4842-B41F-EF8E9DCCB76F}">
      <dgm:prSet phldrT="[Texto]"/>
      <dgm:spPr/>
      <dgm:t>
        <a:bodyPr/>
        <a:lstStyle/>
        <a:p>
          <a:r>
            <a:rPr lang="es-PE" dirty="0" smtClean="0">
              <a:latin typeface="Arial" panose="020B0604020202020204" pitchFamily="34" charset="0"/>
              <a:cs typeface="Arial" panose="020B0604020202020204" pitchFamily="34" charset="0"/>
            </a:rPr>
            <a:t>Generar reportes para medir el estado de las </a:t>
          </a:r>
          <a:r>
            <a:rPr lang="es-PE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s-PE" dirty="0" smtClean="0">
              <a:latin typeface="Arial" panose="020B0604020202020204" pitchFamily="34" charset="0"/>
              <a:cs typeface="Arial" panose="020B0604020202020204" pitchFamily="34" charset="0"/>
            </a:rPr>
            <a:t>DEMANDAS Y DEUDAS POR SENTENCIAS JUDICIALES, LAUDOS ARBITRALES Y OTROS”</a:t>
          </a:r>
          <a:endParaRPr lang="es-P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ADD89-F7BF-4B95-BD1C-F15BC5C873D3}" type="parTrans" cxnId="{E28CFE60-D002-4C04-9740-882BD0A999C4}">
      <dgm:prSet/>
      <dgm:spPr/>
      <dgm:t>
        <a:bodyPr/>
        <a:lstStyle/>
        <a:p>
          <a:endParaRPr lang="es-PE"/>
        </a:p>
      </dgm:t>
    </dgm:pt>
    <dgm:pt modelId="{C1AF514B-63D8-4B54-A367-A2BBAB767085}" type="sibTrans" cxnId="{E28CFE60-D002-4C04-9740-882BD0A999C4}">
      <dgm:prSet/>
      <dgm:spPr/>
      <dgm:t>
        <a:bodyPr/>
        <a:lstStyle/>
        <a:p>
          <a:endParaRPr lang="es-PE"/>
        </a:p>
      </dgm:t>
    </dgm:pt>
    <dgm:pt modelId="{11D054BB-110F-42ED-80F7-1DFB1D3267D3}">
      <dgm:prSet/>
      <dgm:spPr/>
      <dgm:t>
        <a:bodyPr/>
        <a:lstStyle/>
        <a:p>
          <a:r>
            <a:rPr lang="es-PE" dirty="0" smtClean="0">
              <a:latin typeface="Arial" panose="020B0604020202020204" pitchFamily="34" charset="0"/>
              <a:cs typeface="Arial" panose="020B0604020202020204" pitchFamily="34" charset="0"/>
            </a:rPr>
            <a:t>Elaborar la Lista priorizada de obligaciones derivadas de sentencias en calidad de cosa juzgada</a:t>
          </a:r>
          <a:endParaRPr lang="es-PE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AD50D-5089-4C8F-A3DB-D66223356EB9}" type="parTrans" cxnId="{EBC7F347-2C12-4120-BEC3-6D0E59C06474}">
      <dgm:prSet/>
      <dgm:spPr/>
      <dgm:t>
        <a:bodyPr/>
        <a:lstStyle/>
        <a:p>
          <a:endParaRPr lang="es-PE"/>
        </a:p>
      </dgm:t>
    </dgm:pt>
    <dgm:pt modelId="{8796CA5C-66FC-469B-BF3D-4B3D8CD5C067}" type="sibTrans" cxnId="{EBC7F347-2C12-4120-BEC3-6D0E59C06474}">
      <dgm:prSet/>
      <dgm:spPr/>
      <dgm:t>
        <a:bodyPr/>
        <a:lstStyle/>
        <a:p>
          <a:endParaRPr lang="es-PE"/>
        </a:p>
      </dgm:t>
    </dgm:pt>
    <dgm:pt modelId="{E22177B2-3C0B-4BC6-9004-E7A63532373A}" type="pres">
      <dgm:prSet presAssocID="{8C8DF628-A33F-4493-8D26-6B718FC6FB4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PE"/>
        </a:p>
      </dgm:t>
    </dgm:pt>
    <dgm:pt modelId="{3E304EFF-1866-471D-A5A9-B0089B8BFDE5}" type="pres">
      <dgm:prSet presAssocID="{8C8DF628-A33F-4493-8D26-6B718FC6FB4A}" presName="Name1" presStyleCnt="0"/>
      <dgm:spPr/>
    </dgm:pt>
    <dgm:pt modelId="{32C294BE-7AD4-4BCA-B8E0-26F251949B72}" type="pres">
      <dgm:prSet presAssocID="{8C8DF628-A33F-4493-8D26-6B718FC6FB4A}" presName="cycle" presStyleCnt="0"/>
      <dgm:spPr/>
    </dgm:pt>
    <dgm:pt modelId="{7AD03EA4-3809-4B2C-A897-0704EFB023F1}" type="pres">
      <dgm:prSet presAssocID="{8C8DF628-A33F-4493-8D26-6B718FC6FB4A}" presName="srcNode" presStyleLbl="node1" presStyleIdx="0" presStyleCnt="3"/>
      <dgm:spPr/>
    </dgm:pt>
    <dgm:pt modelId="{81C5803C-B54E-49FE-A20E-8F36F022FEB7}" type="pres">
      <dgm:prSet presAssocID="{8C8DF628-A33F-4493-8D26-6B718FC6FB4A}" presName="conn" presStyleLbl="parChTrans1D2" presStyleIdx="0" presStyleCnt="1"/>
      <dgm:spPr/>
      <dgm:t>
        <a:bodyPr/>
        <a:lstStyle/>
        <a:p>
          <a:endParaRPr lang="es-PE"/>
        </a:p>
      </dgm:t>
    </dgm:pt>
    <dgm:pt modelId="{686890D0-8FDB-4A83-A2F1-C388ADDD114B}" type="pres">
      <dgm:prSet presAssocID="{8C8DF628-A33F-4493-8D26-6B718FC6FB4A}" presName="extraNode" presStyleLbl="node1" presStyleIdx="0" presStyleCnt="3"/>
      <dgm:spPr/>
    </dgm:pt>
    <dgm:pt modelId="{182463C8-2C98-461A-AE79-EB2772416FCF}" type="pres">
      <dgm:prSet presAssocID="{8C8DF628-A33F-4493-8D26-6B718FC6FB4A}" presName="dstNode" presStyleLbl="node1" presStyleIdx="0" presStyleCnt="3"/>
      <dgm:spPr/>
    </dgm:pt>
    <dgm:pt modelId="{3C69B593-203B-40F3-A084-4FB83AA77EDA}" type="pres">
      <dgm:prSet presAssocID="{FFCC06CF-5763-4BFB-A8AB-122CF705A40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FD7FF8D-1AEF-4CD5-8001-4E8CA56799E7}" type="pres">
      <dgm:prSet presAssocID="{FFCC06CF-5763-4BFB-A8AB-122CF705A40B}" presName="accent_1" presStyleCnt="0"/>
      <dgm:spPr/>
    </dgm:pt>
    <dgm:pt modelId="{57C72A1D-C6F1-41FA-BD53-F6B0BA3A2127}" type="pres">
      <dgm:prSet presAssocID="{FFCC06CF-5763-4BFB-A8AB-122CF705A40B}" presName="accentRepeatNode" presStyleLbl="solidFgAcc1" presStyleIdx="0" presStyleCnt="3"/>
      <dgm:spPr/>
    </dgm:pt>
    <dgm:pt modelId="{A4F71B5B-547F-4EC7-AE8B-A77B202A8A23}" type="pres">
      <dgm:prSet presAssocID="{11D054BB-110F-42ED-80F7-1DFB1D3267D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CE59C97-BB14-4FC2-945B-654E6905D427}" type="pres">
      <dgm:prSet presAssocID="{11D054BB-110F-42ED-80F7-1DFB1D3267D3}" presName="accent_2" presStyleCnt="0"/>
      <dgm:spPr/>
    </dgm:pt>
    <dgm:pt modelId="{249FCB87-829D-4FA5-8F2C-4EF8F7702D05}" type="pres">
      <dgm:prSet presAssocID="{11D054BB-110F-42ED-80F7-1DFB1D3267D3}" presName="accentRepeatNode" presStyleLbl="solidFgAcc1" presStyleIdx="1" presStyleCnt="3"/>
      <dgm:spPr/>
    </dgm:pt>
    <dgm:pt modelId="{E54C48EB-F5AA-45FE-8ACB-868B93773553}" type="pres">
      <dgm:prSet presAssocID="{5716C364-6F46-4842-B41F-EF8E9DCCB76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405E024-058C-47C2-8A2F-AA7E1F32F90E}" type="pres">
      <dgm:prSet presAssocID="{5716C364-6F46-4842-B41F-EF8E9DCCB76F}" presName="accent_3" presStyleCnt="0"/>
      <dgm:spPr/>
    </dgm:pt>
    <dgm:pt modelId="{BADCBE7D-3CA8-4554-B06E-9A05631CAD10}" type="pres">
      <dgm:prSet presAssocID="{5716C364-6F46-4842-B41F-EF8E9DCCB76F}" presName="accentRepeatNode" presStyleLbl="solidFgAcc1" presStyleIdx="2" presStyleCnt="3"/>
      <dgm:spPr/>
    </dgm:pt>
  </dgm:ptLst>
  <dgm:cxnLst>
    <dgm:cxn modelId="{64EC3F6F-C938-4DE3-A523-6B6C01A90948}" type="presOf" srcId="{8C8DF628-A33F-4493-8D26-6B718FC6FB4A}" destId="{E22177B2-3C0B-4BC6-9004-E7A63532373A}" srcOrd="0" destOrd="0" presId="urn:microsoft.com/office/officeart/2008/layout/VerticalCurvedList"/>
    <dgm:cxn modelId="{A48BAD49-E9BF-43CA-9EF0-F39821A480CF}" type="presOf" srcId="{11D054BB-110F-42ED-80F7-1DFB1D3267D3}" destId="{A4F71B5B-547F-4EC7-AE8B-A77B202A8A23}" srcOrd="0" destOrd="0" presId="urn:microsoft.com/office/officeart/2008/layout/VerticalCurvedList"/>
    <dgm:cxn modelId="{EBC7F347-2C12-4120-BEC3-6D0E59C06474}" srcId="{8C8DF628-A33F-4493-8D26-6B718FC6FB4A}" destId="{11D054BB-110F-42ED-80F7-1DFB1D3267D3}" srcOrd="1" destOrd="0" parTransId="{091AD50D-5089-4C8F-A3DB-D66223356EB9}" sibTransId="{8796CA5C-66FC-469B-BF3D-4B3D8CD5C067}"/>
    <dgm:cxn modelId="{33BE4BC9-43C3-408B-BAAC-A53A4B7CBEE7}" type="presOf" srcId="{FFCC06CF-5763-4BFB-A8AB-122CF705A40B}" destId="{3C69B593-203B-40F3-A084-4FB83AA77EDA}" srcOrd="0" destOrd="0" presId="urn:microsoft.com/office/officeart/2008/layout/VerticalCurvedList"/>
    <dgm:cxn modelId="{E28CFE60-D002-4C04-9740-882BD0A999C4}" srcId="{8C8DF628-A33F-4493-8D26-6B718FC6FB4A}" destId="{5716C364-6F46-4842-B41F-EF8E9DCCB76F}" srcOrd="2" destOrd="0" parTransId="{342ADD89-F7BF-4B95-BD1C-F15BC5C873D3}" sibTransId="{C1AF514B-63D8-4B54-A367-A2BBAB767085}"/>
    <dgm:cxn modelId="{84636E82-86B9-4B53-BAEC-A0AEC613F83F}" srcId="{8C8DF628-A33F-4493-8D26-6B718FC6FB4A}" destId="{FFCC06CF-5763-4BFB-A8AB-122CF705A40B}" srcOrd="0" destOrd="0" parTransId="{C5423FEC-7485-40A6-B512-7B450A7594F3}" sibTransId="{A070B6F9-927E-4C72-ABB1-92A6CDF0379F}"/>
    <dgm:cxn modelId="{100528DA-5450-4A40-811B-31E676B0B740}" type="presOf" srcId="{A070B6F9-927E-4C72-ABB1-92A6CDF0379F}" destId="{81C5803C-B54E-49FE-A20E-8F36F022FEB7}" srcOrd="0" destOrd="0" presId="urn:microsoft.com/office/officeart/2008/layout/VerticalCurvedList"/>
    <dgm:cxn modelId="{A6AE41C8-1CAB-4B28-80F9-E80134D62E77}" type="presOf" srcId="{5716C364-6F46-4842-B41F-EF8E9DCCB76F}" destId="{E54C48EB-F5AA-45FE-8ACB-868B93773553}" srcOrd="0" destOrd="0" presId="urn:microsoft.com/office/officeart/2008/layout/VerticalCurvedList"/>
    <dgm:cxn modelId="{4135BAE9-9558-49BE-9C27-862F551EC85B}" type="presParOf" srcId="{E22177B2-3C0B-4BC6-9004-E7A63532373A}" destId="{3E304EFF-1866-471D-A5A9-B0089B8BFDE5}" srcOrd="0" destOrd="0" presId="urn:microsoft.com/office/officeart/2008/layout/VerticalCurvedList"/>
    <dgm:cxn modelId="{C284BEAF-828D-46F1-9783-8411DCE6AF34}" type="presParOf" srcId="{3E304EFF-1866-471D-A5A9-B0089B8BFDE5}" destId="{32C294BE-7AD4-4BCA-B8E0-26F251949B72}" srcOrd="0" destOrd="0" presId="urn:microsoft.com/office/officeart/2008/layout/VerticalCurvedList"/>
    <dgm:cxn modelId="{79F91A3C-E00E-4D7C-AD3A-8379910082E2}" type="presParOf" srcId="{32C294BE-7AD4-4BCA-B8E0-26F251949B72}" destId="{7AD03EA4-3809-4B2C-A897-0704EFB023F1}" srcOrd="0" destOrd="0" presId="urn:microsoft.com/office/officeart/2008/layout/VerticalCurvedList"/>
    <dgm:cxn modelId="{AED1B7F8-1A28-44C2-98DA-3DD342F7FA0C}" type="presParOf" srcId="{32C294BE-7AD4-4BCA-B8E0-26F251949B72}" destId="{81C5803C-B54E-49FE-A20E-8F36F022FEB7}" srcOrd="1" destOrd="0" presId="urn:microsoft.com/office/officeart/2008/layout/VerticalCurvedList"/>
    <dgm:cxn modelId="{73033D8B-2809-459A-989F-10204DF2D17C}" type="presParOf" srcId="{32C294BE-7AD4-4BCA-B8E0-26F251949B72}" destId="{686890D0-8FDB-4A83-A2F1-C388ADDD114B}" srcOrd="2" destOrd="0" presId="urn:microsoft.com/office/officeart/2008/layout/VerticalCurvedList"/>
    <dgm:cxn modelId="{6246A273-F40C-4FF0-B8F5-FD766AD0E3F5}" type="presParOf" srcId="{32C294BE-7AD4-4BCA-B8E0-26F251949B72}" destId="{182463C8-2C98-461A-AE79-EB2772416FCF}" srcOrd="3" destOrd="0" presId="urn:microsoft.com/office/officeart/2008/layout/VerticalCurvedList"/>
    <dgm:cxn modelId="{2E049066-CD33-4BB4-B414-A4DB50DA6649}" type="presParOf" srcId="{3E304EFF-1866-471D-A5A9-B0089B8BFDE5}" destId="{3C69B593-203B-40F3-A084-4FB83AA77EDA}" srcOrd="1" destOrd="0" presId="urn:microsoft.com/office/officeart/2008/layout/VerticalCurvedList"/>
    <dgm:cxn modelId="{48D7D13A-9545-4B55-8AEC-2DC8D52160DC}" type="presParOf" srcId="{3E304EFF-1866-471D-A5A9-B0089B8BFDE5}" destId="{4FD7FF8D-1AEF-4CD5-8001-4E8CA56799E7}" srcOrd="2" destOrd="0" presId="urn:microsoft.com/office/officeart/2008/layout/VerticalCurvedList"/>
    <dgm:cxn modelId="{15D14CFB-F685-4411-ACB0-475C7E77DB45}" type="presParOf" srcId="{4FD7FF8D-1AEF-4CD5-8001-4E8CA56799E7}" destId="{57C72A1D-C6F1-41FA-BD53-F6B0BA3A2127}" srcOrd="0" destOrd="0" presId="urn:microsoft.com/office/officeart/2008/layout/VerticalCurvedList"/>
    <dgm:cxn modelId="{DB88D879-0136-4F8B-8F9A-AD43E122849B}" type="presParOf" srcId="{3E304EFF-1866-471D-A5A9-B0089B8BFDE5}" destId="{A4F71B5B-547F-4EC7-AE8B-A77B202A8A23}" srcOrd="3" destOrd="0" presId="urn:microsoft.com/office/officeart/2008/layout/VerticalCurvedList"/>
    <dgm:cxn modelId="{55A024F8-F1BC-4323-9E17-8260DA00518A}" type="presParOf" srcId="{3E304EFF-1866-471D-A5A9-B0089B8BFDE5}" destId="{5CE59C97-BB14-4FC2-945B-654E6905D427}" srcOrd="4" destOrd="0" presId="urn:microsoft.com/office/officeart/2008/layout/VerticalCurvedList"/>
    <dgm:cxn modelId="{9E92250F-2F46-4DEF-9BEE-055114961925}" type="presParOf" srcId="{5CE59C97-BB14-4FC2-945B-654E6905D427}" destId="{249FCB87-829D-4FA5-8F2C-4EF8F7702D05}" srcOrd="0" destOrd="0" presId="urn:microsoft.com/office/officeart/2008/layout/VerticalCurvedList"/>
    <dgm:cxn modelId="{94A7D8C7-E855-40FC-B249-209FD95D7F70}" type="presParOf" srcId="{3E304EFF-1866-471D-A5A9-B0089B8BFDE5}" destId="{E54C48EB-F5AA-45FE-8ACB-868B93773553}" srcOrd="5" destOrd="0" presId="urn:microsoft.com/office/officeart/2008/layout/VerticalCurvedList"/>
    <dgm:cxn modelId="{AC6E758E-2B09-4B0E-8672-4FEBB4A196F7}" type="presParOf" srcId="{3E304EFF-1866-471D-A5A9-B0089B8BFDE5}" destId="{F405E024-058C-47C2-8A2F-AA7E1F32F90E}" srcOrd="6" destOrd="0" presId="urn:microsoft.com/office/officeart/2008/layout/VerticalCurvedList"/>
    <dgm:cxn modelId="{7245BAD6-B18E-454D-B495-E698EB218430}" type="presParOf" srcId="{F405E024-058C-47C2-8A2F-AA7E1F32F90E}" destId="{BADCBE7D-3CA8-4554-B06E-9A05631CAD1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A2557-76F2-4953-A125-8EAEAFC7112B}">
      <dsp:nvSpPr>
        <dsp:cNvPr id="0" name=""/>
        <dsp:cNvSpPr/>
      </dsp:nvSpPr>
      <dsp:spPr>
        <a:xfrm>
          <a:off x="0" y="0"/>
          <a:ext cx="3312129" cy="331037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>
              <a:solidFill>
                <a:schemeClr val="tx1"/>
              </a:solidFill>
            </a:rPr>
            <a:t>Demandas en proceso</a:t>
          </a:r>
          <a:endParaRPr lang="es-PE" sz="1200" kern="1200" dirty="0">
            <a:solidFill>
              <a:schemeClr val="tx1"/>
            </a:solidFill>
          </a:endParaRPr>
        </a:p>
      </dsp:txBody>
      <dsp:txXfrm>
        <a:off x="9696" y="9696"/>
        <a:ext cx="2954913" cy="311645"/>
      </dsp:txXfrm>
    </dsp:sp>
    <dsp:sp modelId="{70FB7057-76EF-484E-BB78-7C1693852958}">
      <dsp:nvSpPr>
        <dsp:cNvPr id="0" name=""/>
        <dsp:cNvSpPr/>
      </dsp:nvSpPr>
      <dsp:spPr>
        <a:xfrm>
          <a:off x="292246" y="386210"/>
          <a:ext cx="3312129" cy="331037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>
              <a:solidFill>
                <a:schemeClr val="tx1"/>
              </a:solidFill>
            </a:rPr>
            <a:t>Demanda con Sentencia</a:t>
          </a:r>
          <a:endParaRPr lang="es-PE" sz="1200" kern="1200" dirty="0">
            <a:solidFill>
              <a:schemeClr val="tx1"/>
            </a:solidFill>
          </a:endParaRPr>
        </a:p>
      </dsp:txBody>
      <dsp:txXfrm>
        <a:off x="301942" y="395906"/>
        <a:ext cx="2785316" cy="311645"/>
      </dsp:txXfrm>
    </dsp:sp>
    <dsp:sp modelId="{9976ACD4-B9D0-4CFC-9FF5-751C259E8EA7}">
      <dsp:nvSpPr>
        <dsp:cNvPr id="0" name=""/>
        <dsp:cNvSpPr/>
      </dsp:nvSpPr>
      <dsp:spPr>
        <a:xfrm>
          <a:off x="584493" y="772421"/>
          <a:ext cx="3312129" cy="331037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>
              <a:solidFill>
                <a:schemeClr val="tx1"/>
              </a:solidFill>
            </a:rPr>
            <a:t>Demanda con Sentencia firme</a:t>
          </a:r>
          <a:endParaRPr lang="es-PE" sz="1200" kern="1200" dirty="0">
            <a:solidFill>
              <a:schemeClr val="tx1"/>
            </a:solidFill>
          </a:endParaRPr>
        </a:p>
      </dsp:txBody>
      <dsp:txXfrm>
        <a:off x="594189" y="782117"/>
        <a:ext cx="2785316" cy="311645"/>
      </dsp:txXfrm>
    </dsp:sp>
    <dsp:sp modelId="{01399BAE-3CD9-4D60-A5D4-264AFC39D9F7}">
      <dsp:nvSpPr>
        <dsp:cNvPr id="0" name=""/>
        <dsp:cNvSpPr/>
      </dsp:nvSpPr>
      <dsp:spPr>
        <a:xfrm>
          <a:off x="3096955" y="251036"/>
          <a:ext cx="215174" cy="21517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700" kern="1200"/>
        </a:p>
      </dsp:txBody>
      <dsp:txXfrm>
        <a:off x="3145369" y="251036"/>
        <a:ext cx="118346" cy="161918"/>
      </dsp:txXfrm>
    </dsp:sp>
    <dsp:sp modelId="{9BB8EB4F-7C9A-47B3-A736-08D4EF8CA92C}">
      <dsp:nvSpPr>
        <dsp:cNvPr id="0" name=""/>
        <dsp:cNvSpPr/>
      </dsp:nvSpPr>
      <dsp:spPr>
        <a:xfrm>
          <a:off x="3389201" y="635040"/>
          <a:ext cx="215174" cy="21517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700" kern="1200"/>
        </a:p>
      </dsp:txBody>
      <dsp:txXfrm>
        <a:off x="3437615" y="635040"/>
        <a:ext cx="118346" cy="1619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e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619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5128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5531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600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600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600">
                <a:solidFill>
                  <a:prstClr val="white"/>
                </a:solidFill>
              </a:endParaRPr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MX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C168630-56A1-4037-B539-0E646C694DF7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515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lang="es-ES" dirty="0" smtClean="0"/>
              <a:t>Segundo nivel</a:t>
            </a:r>
          </a:p>
          <a:p>
            <a:pPr lvl="2" eaLnBrk="1" latinLnBrk="0" hangingPunct="1"/>
            <a:r>
              <a:rPr lang="es-ES" dirty="0" smtClean="0"/>
              <a:t>Tercer nivel</a:t>
            </a:r>
          </a:p>
          <a:p>
            <a:pPr lvl="3" eaLnBrk="1" latinLnBrk="0" hangingPunct="1"/>
            <a:r>
              <a:rPr lang="es-ES" dirty="0" smtClean="0"/>
              <a:t>Cuarto nivel</a:t>
            </a:r>
          </a:p>
          <a:p>
            <a:pPr lvl="4" eaLnBrk="1" latinLnBrk="0" hangingPunct="1"/>
            <a:r>
              <a:rPr lang="es-ES" dirty="0" smtClean="0"/>
              <a:t>Quinto nivel</a:t>
            </a:r>
            <a:endParaRPr kumimoji="0" lang="en-U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C601F65-5399-4878-B8E7-1F0A00B264BC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/>
              </a:solidFill>
            </a:endParaRPr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2189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0916B6-271F-42E9-A1AF-753B6CB42426}" type="slidenum">
              <a:rPr lang="es-MX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6 Cheurón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8" name="7 Cheurón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26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C317F8-6B5D-47AD-B43E-1512D241D2A6}" type="slidenum">
              <a:rPr lang="es-MX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7161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E27A1D-6EC9-40CB-A91C-E38256ECC3BD}" type="slidenum">
              <a:rPr lang="es-MX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7994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4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/>
              </a:solidFill>
            </a:endParaRPr>
          </a:p>
        </p:txBody>
      </p:sp>
      <p:sp>
        <p:nvSpPr>
          <p:cNvPr id="15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/>
              </a:solidFill>
            </a:endParaRPr>
          </a:p>
        </p:txBody>
      </p:sp>
      <p:sp>
        <p:nvSpPr>
          <p:cNvPr id="16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13F951E-4114-4009-A127-0CD8FDF80F24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4718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93267"/>
            <a:ext cx="12192000" cy="52228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-27384"/>
            <a:ext cx="12192000" cy="120650"/>
          </a:xfrm>
          <a:prstGeom prst="rect">
            <a:avLst/>
          </a:prstGeom>
          <a:solidFill>
            <a:srgbClr val="FF9900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615554"/>
            <a:ext cx="12192000" cy="111125"/>
          </a:xfrm>
          <a:prstGeom prst="rect">
            <a:avLst/>
          </a:prstGeom>
          <a:solidFill>
            <a:srgbClr val="FF9900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5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/>
              </a:solidFill>
            </a:endParaRPr>
          </a:p>
        </p:txBody>
      </p:sp>
      <p:sp>
        <p:nvSpPr>
          <p:cNvPr id="17" name="16 Rectángulo"/>
          <p:cNvSpPr/>
          <p:nvPr userDrawn="1"/>
        </p:nvSpPr>
        <p:spPr>
          <a:xfrm>
            <a:off x="0" y="6408712"/>
            <a:ext cx="10032437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PY" sz="2600" dirty="0">
              <a:solidFill>
                <a:prstClr val="white"/>
              </a:solidFill>
            </a:endParaRPr>
          </a:p>
        </p:txBody>
      </p:sp>
      <p:sp>
        <p:nvSpPr>
          <p:cNvPr id="18" name="Rectangle 41"/>
          <p:cNvSpPr txBox="1">
            <a:spLocks noChangeArrowheads="1"/>
          </p:cNvSpPr>
          <p:nvPr userDrawn="1"/>
        </p:nvSpPr>
        <p:spPr>
          <a:xfrm>
            <a:off x="5423925" y="6408713"/>
            <a:ext cx="672075" cy="365125"/>
          </a:xfrm>
          <a:prstGeom prst="rect">
            <a:avLst/>
          </a:prstGeom>
        </p:spPr>
        <p:txBody>
          <a:bodyPr vert="horz"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A6FC732F-B067-41D6-B3F2-62EB58BB195B}" type="slidenum">
              <a:rPr lang="es-MX" sz="1000" smtClean="0">
                <a:solidFill>
                  <a:prstClr val="white"/>
                </a:solidFill>
                <a:latin typeface="Tahoma" pitchFamily="34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MX" sz="1000" dirty="0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19" name="18 CuadroTexto"/>
          <p:cNvSpPr txBox="1"/>
          <p:nvPr userDrawn="1"/>
        </p:nvSpPr>
        <p:spPr>
          <a:xfrm>
            <a:off x="47328" y="6480721"/>
            <a:ext cx="4608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 sz="1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Segoe UI Semibold" pitchFamily="34" charset="0"/>
              </a:rPr>
              <a:t>Revisión y Actualización del SIARE</a:t>
            </a:r>
            <a:endParaRPr lang="es-PY" sz="1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Segoe UI Semibold" pitchFamily="34" charset="0"/>
            </a:endParaRPr>
          </a:p>
        </p:txBody>
      </p:sp>
      <p:pic>
        <p:nvPicPr>
          <p:cNvPr id="12" name="11 Imagen" descr="logo MH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032437" y="6402784"/>
            <a:ext cx="2159563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58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581" y="1122631"/>
            <a:ext cx="9144840" cy="2387637"/>
          </a:xfrm>
          <a:prstGeom prst="rect">
            <a:avLst/>
          </a:prstGeom>
        </p:spPr>
        <p:txBody>
          <a:bodyPr anchor="b"/>
          <a:lstStyle>
            <a:lvl1pPr algn="ctr">
              <a:defRPr sz="4762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3581" y="3602246"/>
            <a:ext cx="9144840" cy="165559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05"/>
            </a:lvl1pPr>
            <a:lvl2pPr marL="362880" indent="0" algn="ctr">
              <a:buNone/>
              <a:defRPr sz="1587"/>
            </a:lvl2pPr>
            <a:lvl3pPr marL="725759" indent="0" algn="ctr">
              <a:buNone/>
              <a:defRPr sz="1429"/>
            </a:lvl3pPr>
            <a:lvl4pPr marL="1088639" indent="0" algn="ctr">
              <a:buNone/>
              <a:defRPr sz="1270"/>
            </a:lvl4pPr>
            <a:lvl5pPr marL="1451519" indent="0" algn="ctr">
              <a:buNone/>
              <a:defRPr sz="1270"/>
            </a:lvl5pPr>
            <a:lvl6pPr marL="1814398" indent="0" algn="ctr">
              <a:buNone/>
              <a:defRPr sz="1270"/>
            </a:lvl6pPr>
            <a:lvl7pPr marL="2177278" indent="0" algn="ctr">
              <a:buNone/>
              <a:defRPr sz="1270"/>
            </a:lvl7pPr>
            <a:lvl8pPr marL="2540157" indent="0" algn="ctr">
              <a:buNone/>
              <a:defRPr sz="1270"/>
            </a:lvl8pPr>
            <a:lvl9pPr marL="2903037" indent="0" algn="ctr">
              <a:buNone/>
              <a:defRPr sz="127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1391336"/>
      </p:ext>
    </p:extLst>
  </p:cSld>
  <p:clrMapOvr>
    <a:masterClrMapping/>
  </p:clrMapOvr>
  <p:transition spd="slow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360280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22" y="365390"/>
            <a:ext cx="10515558" cy="132548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22" y="1825693"/>
            <a:ext cx="10515558" cy="43506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91113125"/>
      </p:ext>
    </p:extLst>
  </p:cSld>
  <p:clrMapOvr>
    <a:masterClrMapping/>
  </p:clrMapOvr>
  <p:transition spd="slow">
    <p:pull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502" y="1709775"/>
            <a:ext cx="10515558" cy="2852565"/>
          </a:xfrm>
          <a:prstGeom prst="rect">
            <a:avLst/>
          </a:prstGeom>
        </p:spPr>
        <p:txBody>
          <a:bodyPr anchor="b"/>
          <a:lstStyle>
            <a:lvl1pPr>
              <a:defRPr sz="4762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502" y="4590060"/>
            <a:ext cx="10515558" cy="1499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5"/>
            </a:lvl1pPr>
            <a:lvl2pPr marL="362880" indent="0">
              <a:buNone/>
              <a:defRPr sz="1587"/>
            </a:lvl2pPr>
            <a:lvl3pPr marL="725759" indent="0">
              <a:buNone/>
              <a:defRPr sz="1429"/>
            </a:lvl3pPr>
            <a:lvl4pPr marL="1088639" indent="0">
              <a:buNone/>
              <a:defRPr sz="1270"/>
            </a:lvl4pPr>
            <a:lvl5pPr marL="1451519" indent="0">
              <a:buNone/>
              <a:defRPr sz="1270"/>
            </a:lvl5pPr>
            <a:lvl6pPr marL="1814398" indent="0">
              <a:buNone/>
              <a:defRPr sz="1270"/>
            </a:lvl6pPr>
            <a:lvl7pPr marL="2177278" indent="0">
              <a:buNone/>
              <a:defRPr sz="1270"/>
            </a:lvl7pPr>
            <a:lvl8pPr marL="2540157" indent="0">
              <a:buNone/>
              <a:defRPr sz="1270"/>
            </a:lvl8pPr>
            <a:lvl9pPr marL="2903037" indent="0">
              <a:buNone/>
              <a:defRPr sz="127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12276100"/>
      </p:ext>
    </p:extLst>
  </p:cSld>
  <p:clrMapOvr>
    <a:masterClrMapping/>
  </p:clrMapOvr>
  <p:transition spd="slow">
    <p:pull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22" y="365390"/>
            <a:ext cx="10515558" cy="132548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22" y="1825693"/>
            <a:ext cx="5177149" cy="43506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6631" y="1825693"/>
            <a:ext cx="5177149" cy="43506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0373661"/>
      </p:ext>
    </p:extLst>
  </p:cSld>
  <p:clrMapOvr>
    <a:masterClrMapping/>
  </p:clrMapOvr>
  <p:transition spd="slow">
    <p:pull dir="l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901" y="365390"/>
            <a:ext cx="10515558" cy="132548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901" y="1680796"/>
            <a:ext cx="5156991" cy="8240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05" b="1"/>
            </a:lvl1pPr>
            <a:lvl2pPr marL="362880" indent="0">
              <a:buNone/>
              <a:defRPr sz="1587" b="1"/>
            </a:lvl2pPr>
            <a:lvl3pPr marL="725759" indent="0">
              <a:buNone/>
              <a:defRPr sz="1429" b="1"/>
            </a:lvl3pPr>
            <a:lvl4pPr marL="1088639" indent="0">
              <a:buNone/>
              <a:defRPr sz="1270" b="1"/>
            </a:lvl4pPr>
            <a:lvl5pPr marL="1451519" indent="0">
              <a:buNone/>
              <a:defRPr sz="1270" b="1"/>
            </a:lvl5pPr>
            <a:lvl6pPr marL="1814398" indent="0">
              <a:buNone/>
              <a:defRPr sz="1270" b="1"/>
            </a:lvl6pPr>
            <a:lvl7pPr marL="2177278" indent="0">
              <a:buNone/>
              <a:defRPr sz="1270" b="1"/>
            </a:lvl7pPr>
            <a:lvl8pPr marL="2540157" indent="0">
              <a:buNone/>
              <a:defRPr sz="1270" b="1"/>
            </a:lvl8pPr>
            <a:lvl9pPr marL="2903037" indent="0">
              <a:buNone/>
              <a:defRPr sz="127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901" y="2504814"/>
            <a:ext cx="5156991" cy="36854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1591" y="1680796"/>
            <a:ext cx="5183868" cy="8240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05" b="1"/>
            </a:lvl1pPr>
            <a:lvl2pPr marL="362880" indent="0">
              <a:buNone/>
              <a:defRPr sz="1587" b="1"/>
            </a:lvl2pPr>
            <a:lvl3pPr marL="725759" indent="0">
              <a:buNone/>
              <a:defRPr sz="1429" b="1"/>
            </a:lvl3pPr>
            <a:lvl4pPr marL="1088639" indent="0">
              <a:buNone/>
              <a:defRPr sz="1270" b="1"/>
            </a:lvl4pPr>
            <a:lvl5pPr marL="1451519" indent="0">
              <a:buNone/>
              <a:defRPr sz="1270" b="1"/>
            </a:lvl5pPr>
            <a:lvl6pPr marL="1814398" indent="0">
              <a:buNone/>
              <a:defRPr sz="1270" b="1"/>
            </a:lvl6pPr>
            <a:lvl7pPr marL="2177278" indent="0">
              <a:buNone/>
              <a:defRPr sz="1270" b="1"/>
            </a:lvl7pPr>
            <a:lvl8pPr marL="2540157" indent="0">
              <a:buNone/>
              <a:defRPr sz="1270" b="1"/>
            </a:lvl8pPr>
            <a:lvl9pPr marL="2903037" indent="0">
              <a:buNone/>
              <a:defRPr sz="127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1591" y="2504814"/>
            <a:ext cx="5183868" cy="36854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71496658"/>
      </p:ext>
    </p:extLst>
  </p:cSld>
  <p:clrMapOvr>
    <a:masterClrMapping/>
  </p:clrMapOvr>
  <p:transition spd="slow">
    <p:pull dir="l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22" y="365390"/>
            <a:ext cx="10515558" cy="132548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77229970"/>
      </p:ext>
    </p:extLst>
  </p:cSld>
  <p:clrMapOvr>
    <a:masterClrMapping/>
  </p:clrMapOvr>
  <p:transition spd="slow">
    <p:pull dir="l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954228"/>
      </p:ext>
    </p:extLst>
  </p:cSld>
  <p:clrMapOvr>
    <a:masterClrMapping/>
  </p:clrMapOvr>
  <p:transition spd="slow">
    <p:pull dir="l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901" y="457369"/>
            <a:ext cx="3932416" cy="1600158"/>
          </a:xfrm>
          <a:prstGeom prst="rect">
            <a:avLst/>
          </a:prstGeom>
        </p:spPr>
        <p:txBody>
          <a:bodyPr anchor="b"/>
          <a:lstStyle>
            <a:lvl1pPr>
              <a:defRPr sz="254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868" y="987814"/>
            <a:ext cx="6171591" cy="4873552"/>
          </a:xfrm>
          <a:prstGeom prst="rect">
            <a:avLst/>
          </a:prstGeom>
        </p:spPr>
        <p:txBody>
          <a:bodyPr/>
          <a:lstStyle>
            <a:lvl1pPr>
              <a:defRPr sz="2540"/>
            </a:lvl1pPr>
            <a:lvl2pPr>
              <a:defRPr sz="2222"/>
            </a:lvl2pPr>
            <a:lvl3pPr>
              <a:defRPr sz="1905"/>
            </a:lvl3pPr>
            <a:lvl4pPr>
              <a:defRPr sz="1587"/>
            </a:lvl4pPr>
            <a:lvl5pPr>
              <a:defRPr sz="1587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901" y="2057527"/>
            <a:ext cx="3932416" cy="38113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0"/>
            </a:lvl1pPr>
            <a:lvl2pPr marL="362880" indent="0">
              <a:buNone/>
              <a:defRPr sz="1111"/>
            </a:lvl2pPr>
            <a:lvl3pPr marL="725759" indent="0">
              <a:buNone/>
              <a:defRPr sz="952"/>
            </a:lvl3pPr>
            <a:lvl4pPr marL="1088639" indent="0">
              <a:buNone/>
              <a:defRPr sz="794"/>
            </a:lvl4pPr>
            <a:lvl5pPr marL="1451519" indent="0">
              <a:buNone/>
              <a:defRPr sz="794"/>
            </a:lvl5pPr>
            <a:lvl6pPr marL="1814398" indent="0">
              <a:buNone/>
              <a:defRPr sz="794"/>
            </a:lvl6pPr>
            <a:lvl7pPr marL="2177278" indent="0">
              <a:buNone/>
              <a:defRPr sz="794"/>
            </a:lvl7pPr>
            <a:lvl8pPr marL="2540157" indent="0">
              <a:buNone/>
              <a:defRPr sz="794"/>
            </a:lvl8pPr>
            <a:lvl9pPr marL="2903037" indent="0">
              <a:buNone/>
              <a:defRPr sz="79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43517226"/>
      </p:ext>
    </p:extLst>
  </p:cSld>
  <p:clrMapOvr>
    <a:masterClrMapping/>
  </p:clrMapOvr>
  <p:transition spd="slow">
    <p:pull dir="l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901" y="457369"/>
            <a:ext cx="3932416" cy="1600158"/>
          </a:xfrm>
          <a:prstGeom prst="rect">
            <a:avLst/>
          </a:prstGeom>
        </p:spPr>
        <p:txBody>
          <a:bodyPr anchor="b"/>
          <a:lstStyle>
            <a:lvl1pPr>
              <a:defRPr sz="254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868" y="987814"/>
            <a:ext cx="6171591" cy="4873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0"/>
            </a:lvl1pPr>
            <a:lvl2pPr marL="362880" indent="0">
              <a:buNone/>
              <a:defRPr sz="2222"/>
            </a:lvl2pPr>
            <a:lvl3pPr marL="725759" indent="0">
              <a:buNone/>
              <a:defRPr sz="1905"/>
            </a:lvl3pPr>
            <a:lvl4pPr marL="1088639" indent="0">
              <a:buNone/>
              <a:defRPr sz="1587"/>
            </a:lvl4pPr>
            <a:lvl5pPr marL="1451519" indent="0">
              <a:buNone/>
              <a:defRPr sz="1587"/>
            </a:lvl5pPr>
            <a:lvl6pPr marL="1814398" indent="0">
              <a:buNone/>
              <a:defRPr sz="1587"/>
            </a:lvl6pPr>
            <a:lvl7pPr marL="2177278" indent="0">
              <a:buNone/>
              <a:defRPr sz="1587"/>
            </a:lvl7pPr>
            <a:lvl8pPr marL="2540157" indent="0">
              <a:buNone/>
              <a:defRPr sz="1587"/>
            </a:lvl8pPr>
            <a:lvl9pPr marL="2903037" indent="0">
              <a:buNone/>
              <a:defRPr sz="1587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901" y="2057527"/>
            <a:ext cx="3932416" cy="38113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0"/>
            </a:lvl1pPr>
            <a:lvl2pPr marL="362880" indent="0">
              <a:buNone/>
              <a:defRPr sz="1111"/>
            </a:lvl2pPr>
            <a:lvl3pPr marL="725759" indent="0">
              <a:buNone/>
              <a:defRPr sz="952"/>
            </a:lvl3pPr>
            <a:lvl4pPr marL="1088639" indent="0">
              <a:buNone/>
              <a:defRPr sz="794"/>
            </a:lvl4pPr>
            <a:lvl5pPr marL="1451519" indent="0">
              <a:buNone/>
              <a:defRPr sz="794"/>
            </a:lvl5pPr>
            <a:lvl6pPr marL="1814398" indent="0">
              <a:buNone/>
              <a:defRPr sz="794"/>
            </a:lvl6pPr>
            <a:lvl7pPr marL="2177278" indent="0">
              <a:buNone/>
              <a:defRPr sz="794"/>
            </a:lvl7pPr>
            <a:lvl8pPr marL="2540157" indent="0">
              <a:buNone/>
              <a:defRPr sz="794"/>
            </a:lvl8pPr>
            <a:lvl9pPr marL="2903037" indent="0">
              <a:buNone/>
              <a:defRPr sz="79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37840726"/>
      </p:ext>
    </p:extLst>
  </p:cSld>
  <p:clrMapOvr>
    <a:masterClrMapping/>
  </p:clrMapOvr>
  <p:transition spd="slow">
    <p:pull dir="l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22" y="365390"/>
            <a:ext cx="10515558" cy="132548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22" y="1825693"/>
            <a:ext cx="10515558" cy="43506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35915155"/>
      </p:ext>
    </p:extLst>
  </p:cSld>
  <p:clrMapOvr>
    <a:masterClrMapping/>
  </p:clrMapOvr>
  <p:transition spd="slow">
    <p:pull dir="l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890" y="365390"/>
            <a:ext cx="2628890" cy="5810967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22" y="365390"/>
            <a:ext cx="7725407" cy="581096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85153208"/>
      </p:ext>
    </p:extLst>
  </p:cSld>
  <p:clrMapOvr>
    <a:masterClrMapping/>
  </p:clrMapOvr>
  <p:transition spd="slow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80234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838222" y="365390"/>
            <a:ext cx="10515558" cy="581096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2841881"/>
      </p:ext>
    </p:extLst>
  </p:cSld>
  <p:clrMapOvr>
    <a:masterClrMapping/>
  </p:clrMapOvr>
  <p:transition spd="slow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1286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799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2667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864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0065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4722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4.gif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3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7464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9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prstClr val="white"/>
              </a:solidFill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168630-56A1-4037-B539-0E646C694DF7}" type="slidenum">
              <a:rPr lang="es-MX" smtClean="0">
                <a:solidFill>
                  <a:prstClr val="black"/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MX">
              <a:solidFill>
                <a:prstClr val="black"/>
              </a:solidFill>
              <a:latin typeface="Tahoma" pitchFamily="34" charset="0"/>
            </a:endParaRPr>
          </a:p>
        </p:txBody>
      </p: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846667" y="228600"/>
            <a:ext cx="11040533" cy="1328738"/>
            <a:chOff x="400" y="144"/>
            <a:chExt cx="5216" cy="837"/>
          </a:xfrm>
        </p:grpSpPr>
        <p:sp>
          <p:nvSpPr>
            <p:cNvPr id="16" name="Rectangle 43"/>
            <p:cNvSpPr>
              <a:spLocks noChangeArrowheads="1"/>
            </p:cNvSpPr>
            <p:nvPr userDrawn="1"/>
          </p:nvSpPr>
          <p:spPr bwMode="auto">
            <a:xfrm>
              <a:off x="557" y="144"/>
              <a:ext cx="313" cy="81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PY" sz="2600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7" name="Rectangle 44"/>
            <p:cNvSpPr>
              <a:spLocks noChangeArrowheads="1"/>
            </p:cNvSpPr>
            <p:nvPr userDrawn="1"/>
          </p:nvSpPr>
          <p:spPr bwMode="auto">
            <a:xfrm>
              <a:off x="400" y="227"/>
              <a:ext cx="3567" cy="4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PY" sz="2600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9" name="Rectangle 45"/>
            <p:cNvSpPr>
              <a:spLocks noChangeArrowheads="1"/>
            </p:cNvSpPr>
            <p:nvPr userDrawn="1"/>
          </p:nvSpPr>
          <p:spPr bwMode="auto">
            <a:xfrm>
              <a:off x="4599" y="768"/>
              <a:ext cx="929" cy="21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PY" sz="2600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20" name="Rectangle 46"/>
            <p:cNvSpPr>
              <a:spLocks noChangeArrowheads="1"/>
            </p:cNvSpPr>
            <p:nvPr userDrawn="1"/>
          </p:nvSpPr>
          <p:spPr bwMode="auto">
            <a:xfrm>
              <a:off x="2049" y="864"/>
              <a:ext cx="3567" cy="4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PY" sz="2600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51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9203" name="Picture 3" descr="barra3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12" y="691722"/>
            <a:ext cx="11449528" cy="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9204" name="Picture 4" descr="barra3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12" y="6312434"/>
            <a:ext cx="11449528" cy="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9210" name="Picture 10" descr="Peru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297" y="194035"/>
            <a:ext cx="843260" cy="46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9211" name="Picture 11" descr="escud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20" y="35280"/>
            <a:ext cx="871818" cy="65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35592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ransition spd="slow">
    <p:pull dir="ld"/>
  </p:transition>
  <p:timing>
    <p:tnLst>
      <p:par>
        <p:cTn id="1" dur="indefinite" restart="never" nodeType="tmRoot"/>
      </p:par>
    </p:tnLst>
  </p:timing>
  <p:txStyles>
    <p:titleStyle>
      <a:lvl1pPr algn="ctr" defTabSz="914759" rtl="0" fontAlgn="base">
        <a:spcBef>
          <a:spcPct val="0"/>
        </a:spcBef>
        <a:spcAft>
          <a:spcPct val="0"/>
        </a:spcAft>
        <a:defRPr sz="4365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2pPr>
      <a:lvl3pPr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3pPr>
      <a:lvl4pPr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4pPr>
      <a:lvl5pPr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5pPr>
      <a:lvl6pPr marL="362880"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6pPr>
      <a:lvl7pPr marL="725759"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7pPr>
      <a:lvl8pPr marL="1088639"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8pPr>
      <a:lvl9pPr marL="1451519" algn="ctr" defTabSz="914759" rtl="0" fontAlgn="base">
        <a:spcBef>
          <a:spcPct val="0"/>
        </a:spcBef>
        <a:spcAft>
          <a:spcPct val="0"/>
        </a:spcAft>
        <a:defRPr sz="4365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720" indent="-342720" algn="l" defTabSz="914759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Char char="•"/>
        <a:defRPr sz="3175" kern="1200">
          <a:solidFill>
            <a:schemeClr val="tx1"/>
          </a:solidFill>
          <a:latin typeface="+mn-lt"/>
          <a:ea typeface="+mn-ea"/>
          <a:cs typeface="+mn-cs"/>
        </a:defRPr>
      </a:lvl1pPr>
      <a:lvl2pPr marL="743399" indent="-286020" algn="l" defTabSz="914759" rtl="0" fontAlgn="base">
        <a:spcBef>
          <a:spcPct val="20000"/>
        </a:spcBef>
        <a:spcAft>
          <a:spcPct val="0"/>
        </a:spcAft>
        <a:buChar char="–"/>
        <a:defRPr sz="2778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9" indent="-228060" algn="l" defTabSz="914759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8" indent="-228060" algn="l" defTabSz="914759" rtl="0" fontAlgn="base">
        <a:spcBef>
          <a:spcPct val="20000"/>
        </a:spcBef>
        <a:spcAft>
          <a:spcPct val="0"/>
        </a:spcAft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57578" indent="-228060" algn="l" defTabSz="914759" rtl="0" fontAlgn="base">
        <a:spcBef>
          <a:spcPct val="20000"/>
        </a:spcBef>
        <a:spcAft>
          <a:spcPct val="0"/>
        </a:spcAft>
        <a:buClr>
          <a:schemeClr val="tx2"/>
        </a:buClr>
        <a:buSzPct val="11000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1995838" indent="-181440" algn="l" defTabSz="72575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358718" indent="-181440" algn="l" defTabSz="72575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721597" indent="-181440" algn="l" defTabSz="72575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3084477" indent="-181440" algn="l" defTabSz="72575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1pPr>
      <a:lvl2pPr marL="362880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2pPr>
      <a:lvl3pPr marL="725759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3pPr>
      <a:lvl4pPr marL="1088639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4pPr>
      <a:lvl5pPr marL="1451519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5pPr>
      <a:lvl6pPr marL="1814398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77278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540157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903037" algn="l" defTabSz="725759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diagramQuickStyle" Target="../diagrams/quickStyle5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4.xml"/><Relationship Id="rId12" Type="http://schemas.openxmlformats.org/officeDocument/2006/relationships/diagramLayout" Target="../diagrams/layout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4.xml"/><Relationship Id="rId11" Type="http://schemas.openxmlformats.org/officeDocument/2006/relationships/diagramData" Target="../diagrams/data5.xml"/><Relationship Id="rId5" Type="http://schemas.openxmlformats.org/officeDocument/2006/relationships/diagramData" Target="../diagrams/data4.xml"/><Relationship Id="rId15" Type="http://schemas.microsoft.com/office/2007/relationships/diagramDrawing" Target="../diagrams/drawing5.xml"/><Relationship Id="rId10" Type="http://schemas.openxmlformats.org/officeDocument/2006/relationships/image" Target="../media/image13.jpeg"/><Relationship Id="rId4" Type="http://schemas.openxmlformats.org/officeDocument/2006/relationships/image" Target="../media/image9.png"/><Relationship Id="rId9" Type="http://schemas.microsoft.com/office/2007/relationships/diagramDrawing" Target="../diagrams/drawing4.xml"/><Relationship Id="rId14" Type="http://schemas.openxmlformats.org/officeDocument/2006/relationships/diagramColors" Target="../diagrams/colors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diagramData" Target="../diagrams/data6.xml"/><Relationship Id="rId5" Type="http://schemas.openxmlformats.org/officeDocument/2006/relationships/image" Target="../media/image13.jpeg"/><Relationship Id="rId10" Type="http://schemas.microsoft.com/office/2007/relationships/diagramDrawing" Target="../diagrams/drawing6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8.wmf"/><Relationship Id="rId18" Type="http://schemas.openxmlformats.org/officeDocument/2006/relationships/image" Target="../media/image25.wmf"/><Relationship Id="rId3" Type="http://schemas.openxmlformats.org/officeDocument/2006/relationships/image" Target="../media/image7.jpeg"/><Relationship Id="rId21" Type="http://schemas.openxmlformats.org/officeDocument/2006/relationships/image" Target="../media/image19.wmf"/><Relationship Id="rId7" Type="http://schemas.openxmlformats.org/officeDocument/2006/relationships/image" Target="../media/image22.jpeg"/><Relationship Id="rId12" Type="http://schemas.openxmlformats.org/officeDocument/2006/relationships/oleObject" Target="../embeddings/oleObject4.bin"/><Relationship Id="rId17" Type="http://schemas.openxmlformats.org/officeDocument/2006/relationships/oleObject" Target="../embeddings/oleObject5.bin"/><Relationship Id="rId25" Type="http://schemas.openxmlformats.org/officeDocument/2006/relationships/image" Target="../media/image27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5.png"/><Relationship Id="rId20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jpeg"/><Relationship Id="rId11" Type="http://schemas.openxmlformats.org/officeDocument/2006/relationships/image" Target="../media/image17.emf"/><Relationship Id="rId24" Type="http://schemas.openxmlformats.org/officeDocument/2006/relationships/image" Target="../media/image26.png"/><Relationship Id="rId5" Type="http://schemas.openxmlformats.org/officeDocument/2006/relationships/image" Target="../media/image9.png"/><Relationship Id="rId15" Type="http://schemas.openxmlformats.org/officeDocument/2006/relationships/image" Target="../media/image24.png"/><Relationship Id="rId23" Type="http://schemas.openxmlformats.org/officeDocument/2006/relationships/image" Target="../media/image20.wmf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6.wmf"/><Relationship Id="rId14" Type="http://schemas.openxmlformats.org/officeDocument/2006/relationships/image" Target="../media/image23.jpeg"/><Relationship Id="rId22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7.jpeg"/><Relationship Id="rId7" Type="http://schemas.openxmlformats.org/officeDocument/2006/relationships/image" Target="../media/image32.emf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emf"/><Relationship Id="rId11" Type="http://schemas.openxmlformats.org/officeDocument/2006/relationships/image" Target="../media/image21.jpeg"/><Relationship Id="rId5" Type="http://schemas.openxmlformats.org/officeDocument/2006/relationships/image" Target="../media/image9.png"/><Relationship Id="rId10" Type="http://schemas.openxmlformats.org/officeDocument/2006/relationships/image" Target="../media/image25.wmf"/><Relationship Id="rId4" Type="http://schemas.openxmlformats.org/officeDocument/2006/relationships/image" Target="../media/image8.png"/><Relationship Id="rId9" Type="http://schemas.openxmlformats.org/officeDocument/2006/relationships/image" Target="../media/image3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9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9.pn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90092" y="0"/>
            <a:ext cx="9401908" cy="1730326"/>
          </a:xfrm>
        </p:spPr>
        <p:txBody>
          <a:bodyPr>
            <a:noAutofit/>
          </a:bodyPr>
          <a:lstStyle/>
          <a:p>
            <a:r>
              <a:rPr lang="es-PY" sz="4000" b="1" dirty="0" smtClean="0"/>
              <a:t>Provisiones, Pasivos Contingentes: Contingencias Judiciales</a:t>
            </a:r>
            <a:br>
              <a:rPr lang="es-PY" sz="4000" b="1" dirty="0" smtClean="0"/>
            </a:br>
            <a:r>
              <a:rPr lang="es-PY" sz="4000" b="1" dirty="0" smtClean="0"/>
              <a:t>Dr. Oscar Arturo Pajuelo Ramírez</a:t>
            </a:r>
            <a:endParaRPr lang="es-PY" sz="40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874498" y="2158350"/>
            <a:ext cx="3221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27, 28  y 29 de julio de 2016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Sheraton Asunción Hotel</a:t>
            </a:r>
          </a:p>
          <a:p>
            <a:endParaRPr lang="es-PY" sz="2000" b="1" dirty="0">
              <a:solidFill>
                <a:schemeClr val="bg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9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00747" y="-9369"/>
            <a:ext cx="11956185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 </a:t>
            </a: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Reconocimiento, Medición y Revelación Demandas Judiciales</a:t>
            </a:r>
            <a:endParaRPr lang="es-PY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o 12"/>
          <p:cNvGrpSpPr/>
          <p:nvPr/>
        </p:nvGrpSpPr>
        <p:grpSpPr>
          <a:xfrm>
            <a:off x="0" y="1041009"/>
            <a:ext cx="10225130" cy="5079375"/>
            <a:chOff x="1659289" y="114916"/>
            <a:chExt cx="8571004" cy="6832836"/>
          </a:xfrm>
        </p:grpSpPr>
        <p:sp>
          <p:nvSpPr>
            <p:cNvPr id="14" name="CuadroTexto 13"/>
            <p:cNvSpPr txBox="1"/>
            <p:nvPr/>
          </p:nvSpPr>
          <p:spPr>
            <a:xfrm>
              <a:off x="1825751" y="3482058"/>
              <a:ext cx="4260331" cy="144908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600" dirty="0">
                  <a:latin typeface="Arial" panose="020B0604020202020204" pitchFamily="34" charset="0"/>
                  <a:cs typeface="Arial" panose="020B0604020202020204" pitchFamily="34" charset="0"/>
                </a:rPr>
                <a:t>Demandas que tienen por lo menos una sentencia. Se registra en el pasivo en cuenta de </a:t>
              </a:r>
              <a:r>
                <a:rPr lang="es-PE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provisiones</a:t>
              </a:r>
              <a:r>
                <a:rPr lang="es-PE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PE" sz="1600" dirty="0">
                  <a:latin typeface="Arial" panose="020B0604020202020204" pitchFamily="34" charset="0"/>
                  <a:cs typeface="Arial" panose="020B0604020202020204" pitchFamily="34" charset="0"/>
                </a:rPr>
                <a:t>por ser alta la probabilidad de ser desfavorable para el </a:t>
              </a:r>
              <a:r>
                <a:rPr lang="es-PE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Estado</a:t>
              </a:r>
              <a:endParaRPr lang="es-P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1832926" y="5351942"/>
              <a:ext cx="4260331" cy="14490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600" dirty="0">
                  <a:latin typeface="Arial" panose="020B0604020202020204" pitchFamily="34" charset="0"/>
                  <a:cs typeface="Arial" panose="020B0604020202020204" pitchFamily="34" charset="0"/>
                </a:rPr>
                <a:t>Demandas con sentencias en calidad de cosa juzgada o consentidas. Se registran </a:t>
              </a:r>
              <a:r>
                <a:rPr lang="es-PE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 cuentas por pagar</a:t>
              </a:r>
              <a:r>
                <a:rPr lang="es-PE" sz="1600" dirty="0">
                  <a:latin typeface="Arial" panose="020B0604020202020204" pitchFamily="34" charset="0"/>
                  <a:cs typeface="Arial" panose="020B0604020202020204" pitchFamily="34" charset="0"/>
                </a:rPr>
                <a:t>, lo correspondiente al monto de la sentencia más los intereses y otros </a:t>
              </a:r>
              <a:r>
                <a:rPr lang="es-PE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pagos</a:t>
              </a:r>
              <a:endParaRPr lang="es-P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1814662" y="658382"/>
              <a:ext cx="4098996" cy="111786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600" dirty="0">
                  <a:latin typeface="Arial" panose="020B0604020202020204" pitchFamily="34" charset="0"/>
                  <a:cs typeface="Arial" panose="020B0604020202020204" pitchFamily="34" charset="0"/>
                </a:rPr>
                <a:t>Demandas en trámite sin ninguna sentencia. El monto es </a:t>
              </a:r>
              <a:r>
                <a:rPr lang="es-PE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registrado </a:t>
              </a:r>
              <a:r>
                <a:rPr lang="es-PE" sz="1600" dirty="0">
                  <a:latin typeface="Arial" panose="020B0604020202020204" pitchFamily="34" charset="0"/>
                  <a:cs typeface="Arial" panose="020B0604020202020204" pitchFamily="34" charset="0"/>
                </a:rPr>
                <a:t>contablemente en cuentas de orden (cuentas de control) como una </a:t>
              </a:r>
              <a:r>
                <a:rPr lang="es-PE" sz="1600" b="1" u="sng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contingencia</a:t>
              </a:r>
              <a:endParaRPr lang="es-P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ítulo 1"/>
            <p:cNvSpPr txBox="1">
              <a:spLocks/>
            </p:cNvSpPr>
            <p:nvPr/>
          </p:nvSpPr>
          <p:spPr>
            <a:xfrm>
              <a:off x="1817080" y="3090887"/>
              <a:ext cx="4260331" cy="36736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PE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No </a:t>
              </a:r>
              <a:r>
                <a:rPr lang="es-P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Firme</a:t>
              </a:r>
            </a:p>
          </p:txBody>
        </p:sp>
        <p:sp>
          <p:nvSpPr>
            <p:cNvPr id="18" name="Título 1"/>
            <p:cNvSpPr txBox="1">
              <a:spLocks/>
            </p:cNvSpPr>
            <p:nvPr/>
          </p:nvSpPr>
          <p:spPr>
            <a:xfrm>
              <a:off x="1832926" y="5017160"/>
              <a:ext cx="4260331" cy="3376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es-P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Firme</a:t>
              </a:r>
            </a:p>
          </p:txBody>
        </p:sp>
        <p:sp>
          <p:nvSpPr>
            <p:cNvPr id="19" name="Flecha derecha 18"/>
            <p:cNvSpPr/>
            <p:nvPr/>
          </p:nvSpPr>
          <p:spPr>
            <a:xfrm>
              <a:off x="5989857" y="1179934"/>
              <a:ext cx="642257" cy="685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0" name="Flecha derecha 19"/>
            <p:cNvSpPr/>
            <p:nvPr/>
          </p:nvSpPr>
          <p:spPr>
            <a:xfrm>
              <a:off x="6264725" y="4158799"/>
              <a:ext cx="642257" cy="685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1" name="Rectángulo redondeado 20"/>
            <p:cNvSpPr/>
            <p:nvPr/>
          </p:nvSpPr>
          <p:spPr>
            <a:xfrm>
              <a:off x="1659289" y="2872706"/>
              <a:ext cx="4552701" cy="4075046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6632114" y="4086288"/>
              <a:ext cx="1981200" cy="952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BALANCE  y REVELACIÓN</a:t>
              </a:r>
              <a:endPara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6716063" y="950544"/>
              <a:ext cx="1593776" cy="13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CUENTAS DE ORDEN </a:t>
              </a:r>
              <a:r>
                <a:rPr lang="es-PE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y </a:t>
              </a:r>
              <a:r>
                <a:rPr lang="es-PE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REVELACIÓN</a:t>
              </a:r>
            </a:p>
          </p:txBody>
        </p:sp>
        <p:cxnSp>
          <p:nvCxnSpPr>
            <p:cNvPr id="24" name="Conector recto 23"/>
            <p:cNvCxnSpPr/>
            <p:nvPr/>
          </p:nvCxnSpPr>
          <p:spPr>
            <a:xfrm>
              <a:off x="8393787" y="913806"/>
              <a:ext cx="0" cy="1218056"/>
            </a:xfrm>
            <a:prstGeom prst="line">
              <a:avLst/>
            </a:prstGeom>
            <a:ln w="76200"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/>
            <p:cNvCxnSpPr/>
            <p:nvPr/>
          </p:nvCxnSpPr>
          <p:spPr>
            <a:xfrm>
              <a:off x="8544252" y="3920456"/>
              <a:ext cx="0" cy="1218056"/>
            </a:xfrm>
            <a:prstGeom prst="line">
              <a:avLst/>
            </a:prstGeom>
            <a:ln w="76200"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ángulo 25"/>
            <p:cNvSpPr/>
            <p:nvPr/>
          </p:nvSpPr>
          <p:spPr>
            <a:xfrm>
              <a:off x="8571917" y="1292002"/>
              <a:ext cx="1658376" cy="6210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2400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Contingente</a:t>
              </a:r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8772125" y="4240091"/>
              <a:ext cx="1257958" cy="6210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2400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Probable</a:t>
              </a: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1814662" y="2334575"/>
              <a:ext cx="3683835" cy="538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2000" b="1" dirty="0">
                  <a:solidFill>
                    <a:srgbClr val="0070C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Demandas con Sentencia</a:t>
              </a:r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1832926" y="114916"/>
              <a:ext cx="3683835" cy="538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2000" b="1" dirty="0">
                  <a:solidFill>
                    <a:srgbClr val="0070C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Demandas en Proceso</a:t>
              </a:r>
            </a:p>
          </p:txBody>
        </p:sp>
      </p:grpSp>
      <p:sp>
        <p:nvSpPr>
          <p:cNvPr id="30" name="Rectángulo 29"/>
          <p:cNvSpPr/>
          <p:nvPr/>
        </p:nvSpPr>
        <p:spPr>
          <a:xfrm>
            <a:off x="0" y="6498336"/>
            <a:ext cx="3175819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POC 104 (2012) Provisiones </a:t>
            </a:r>
            <a:endParaRPr lang="es-P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08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46304" y="166176"/>
            <a:ext cx="10899648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 </a:t>
            </a:r>
            <a:r>
              <a:rPr lang="es-PE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Problemática que conllevó al diseño del aplicativo web de demandas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Y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3144529539"/>
              </p:ext>
            </p:extLst>
          </p:nvPr>
        </p:nvGraphicFramePr>
        <p:xfrm>
          <a:off x="-146304" y="770053"/>
          <a:ext cx="6096000" cy="5633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2" name="Imagen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6" y="803441"/>
            <a:ext cx="1004196" cy="982678"/>
          </a:xfrm>
          <a:prstGeom prst="rect">
            <a:avLst/>
          </a:prstGeom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660181892"/>
              </p:ext>
            </p:extLst>
          </p:nvPr>
        </p:nvGraphicFramePr>
        <p:xfrm>
          <a:off x="5878925" y="947839"/>
          <a:ext cx="43935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0072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2226" y="-12736"/>
            <a:ext cx="10375391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 </a:t>
            </a:r>
            <a:r>
              <a:rPr lang="es-PY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</a:t>
            </a: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V. CASO PERU: MÓDULO DE SENTENCIAS JUDICIALES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0196" y="1448263"/>
            <a:ext cx="1913136" cy="92607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5" name="1 Título"/>
          <p:cNvSpPr txBox="1">
            <a:spLocks/>
          </p:cNvSpPr>
          <p:nvPr/>
        </p:nvSpPr>
        <p:spPr>
          <a:xfrm>
            <a:off x="2324467" y="2523631"/>
            <a:ext cx="7839454" cy="190698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PE" sz="2400" b="1" u="sng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WEB:</a:t>
            </a:r>
            <a:br>
              <a:rPr lang="es-PE" sz="2400" b="1" u="sng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PE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PE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PE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DEMANDAS JUDICIALES Y ARBITRALES </a:t>
            </a:r>
            <a:br>
              <a:rPr lang="es-PE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PE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CONTRA DEL ESTADO         </a:t>
            </a:r>
            <a:endParaRPr lang="es-PE" sz="2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/>
          <a:srcRect l="16768" t="13138" r="58899" b="75960"/>
          <a:stretch>
            <a:fillRect/>
          </a:stretch>
        </p:blipFill>
        <p:spPr bwMode="auto">
          <a:xfrm>
            <a:off x="1792484" y="1814874"/>
            <a:ext cx="2183593" cy="59314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Subtítulo 1"/>
          <p:cNvSpPr txBox="1">
            <a:spLocks/>
          </p:cNvSpPr>
          <p:nvPr/>
        </p:nvSpPr>
        <p:spPr>
          <a:xfrm>
            <a:off x="2324467" y="4749747"/>
            <a:ext cx="7686191" cy="13399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b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es-MX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PRIORIZACION DE PAGO DE LAS SENTENCIAS EN CALIDAD DE COSA JUZGADA EN EJECUCION</a:t>
            </a:r>
          </a:p>
          <a:p>
            <a:pPr algn="ctr"/>
            <a:r>
              <a:rPr lang="es-MX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LEY 30137</a:t>
            </a:r>
          </a:p>
          <a:p>
            <a:endParaRPr lang="es-MX" dirty="0" smtClean="0"/>
          </a:p>
          <a:p>
            <a:endParaRPr lang="es-PE" dirty="0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37" y="2491905"/>
            <a:ext cx="1541830" cy="1919710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1816608" y="961727"/>
            <a:ext cx="4946670" cy="486818"/>
            <a:chOff x="1012186" y="1099034"/>
            <a:chExt cx="4711942" cy="4868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22" name="Rectangle 31"/>
            <p:cNvSpPr>
              <a:spLocks noChangeArrowheads="1"/>
            </p:cNvSpPr>
            <p:nvPr/>
          </p:nvSpPr>
          <p:spPr bwMode="auto">
            <a:xfrm>
              <a:off x="2842735" y="1099316"/>
              <a:ext cx="1225208" cy="486536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</a:pPr>
              <a:r>
                <a:rPr lang="es-PE" sz="1050" dirty="0" err="1">
                  <a:solidFill>
                    <a:srgbClr val="FFFFFF"/>
                  </a:solidFill>
                </a:rPr>
                <a:t>Viceministerio</a:t>
              </a:r>
              <a:endParaRPr lang="es-PE" sz="1050" dirty="0">
                <a:solidFill>
                  <a:srgbClr val="FFFFFF"/>
                </a:solidFill>
              </a:endParaRPr>
            </a:p>
            <a:p>
              <a:pPr algn="ctr" fontAlgn="base">
                <a:spcBef>
                  <a:spcPct val="0"/>
                </a:spcBef>
              </a:pPr>
              <a:r>
                <a:rPr lang="es-PE" sz="1050" dirty="0">
                  <a:solidFill>
                    <a:srgbClr val="FFFFFF"/>
                  </a:solidFill>
                </a:rPr>
                <a:t>de Hacienda</a:t>
              </a:r>
              <a:endParaRPr lang="es-ES" sz="1050" dirty="0">
                <a:solidFill>
                  <a:prstClr val="black"/>
                </a:solidFill>
              </a:endParaRPr>
            </a:p>
          </p:txBody>
        </p:sp>
        <p:sp>
          <p:nvSpPr>
            <p:cNvPr id="23" name="Rectangle 32"/>
            <p:cNvSpPr>
              <a:spLocks noChangeArrowheads="1"/>
            </p:cNvSpPr>
            <p:nvPr/>
          </p:nvSpPr>
          <p:spPr bwMode="auto">
            <a:xfrm>
              <a:off x="1591294" y="1099315"/>
              <a:ext cx="1251761" cy="486536"/>
            </a:xfrm>
            <a:prstGeom prst="rect">
              <a:avLst/>
            </a:prstGeom>
            <a:solidFill>
              <a:srgbClr val="40404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</a:pPr>
              <a:r>
                <a:rPr lang="es-PE" sz="1050" dirty="0">
                  <a:solidFill>
                    <a:srgbClr val="FFFFFF"/>
                  </a:solidFill>
                </a:rPr>
                <a:t>Ministerio</a:t>
              </a:r>
            </a:p>
            <a:p>
              <a:pPr fontAlgn="base">
                <a:spcBef>
                  <a:spcPct val="0"/>
                </a:spcBef>
              </a:pPr>
              <a:r>
                <a:rPr lang="es-PE" sz="1050" dirty="0">
                  <a:solidFill>
                    <a:srgbClr val="FFFFFF"/>
                  </a:solidFill>
                </a:rPr>
                <a:t>de Economía y Finanzas</a:t>
              </a:r>
              <a:endParaRPr lang="es-ES" sz="1050" dirty="0">
                <a:solidFill>
                  <a:prstClr val="black"/>
                </a:solidFill>
              </a:endParaRPr>
            </a:p>
          </p:txBody>
        </p:sp>
        <p:sp>
          <p:nvSpPr>
            <p:cNvPr id="24" name="Rectangle 33"/>
            <p:cNvSpPr>
              <a:spLocks noChangeArrowheads="1"/>
            </p:cNvSpPr>
            <p:nvPr/>
          </p:nvSpPr>
          <p:spPr bwMode="auto">
            <a:xfrm>
              <a:off x="1012186" y="1099034"/>
              <a:ext cx="579108" cy="486536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750"/>
                </a:spcAft>
              </a:pPr>
              <a:r>
                <a:rPr lang="es-PE" sz="900" dirty="0">
                  <a:solidFill>
                    <a:srgbClr val="FFFFFF"/>
                  </a:solidFill>
                  <a:latin typeface="Verdana" pitchFamily="34" charset="0"/>
                </a:rPr>
                <a:t>PERÚ</a:t>
              </a:r>
              <a:endParaRPr lang="es-ES" sz="900" dirty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25" name="Rectangle 31"/>
            <p:cNvSpPr>
              <a:spLocks noChangeArrowheads="1"/>
            </p:cNvSpPr>
            <p:nvPr/>
          </p:nvSpPr>
          <p:spPr bwMode="auto">
            <a:xfrm>
              <a:off x="4065132" y="1099315"/>
              <a:ext cx="1658996" cy="486536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</a:pPr>
              <a:r>
                <a:rPr lang="es-PE" sz="1050" dirty="0" smtClean="0">
                  <a:solidFill>
                    <a:srgbClr val="FFFFFF"/>
                  </a:solidFill>
                </a:rPr>
                <a:t>Dirección General de Contabilidad Pública</a:t>
              </a:r>
              <a:endParaRPr lang="es-PE" sz="105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606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2226" y="-12736"/>
            <a:ext cx="11467182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</a:t>
            </a:r>
            <a:r>
              <a:rPr lang="es-PE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Aplicativo web: </a:t>
            </a:r>
            <a:r>
              <a:rPr lang="es-PE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“Demandas Judiciales y Arbitrales en Contra del Estado”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26" y="778589"/>
            <a:ext cx="1751056" cy="159991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7" name="CuadroTexto 26"/>
          <p:cNvSpPr txBox="1"/>
          <p:nvPr/>
        </p:nvSpPr>
        <p:spPr>
          <a:xfrm rot="21118502">
            <a:off x="245111" y="1058251"/>
            <a:ext cx="1191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Aplicativo web </a:t>
            </a: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3320310" y="183018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P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633216" y="32527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P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320310" y="456963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P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42226" y="3098851"/>
            <a:ext cx="2119193" cy="5616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r>
              <a:rPr lang="es-ES" sz="3200" b="1" u="sng" dirty="0">
                <a:ln w="0"/>
                <a:solidFill>
                  <a:srgbClr val="FF0000"/>
                </a:solidFill>
              </a:rPr>
              <a:t>Objetivos</a:t>
            </a:r>
            <a:endParaRPr lang="es-ES" sz="3200" dirty="0">
              <a:ln w="0"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7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2226" y="-12736"/>
            <a:ext cx="11467182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</a:t>
            </a:r>
            <a:r>
              <a:rPr lang="es-PE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Aplicativo web: </a:t>
            </a:r>
            <a:r>
              <a:rPr lang="es-PE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“Demandas Judiciales y Arbitrales en Contra del Estado”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grpSp>
        <p:nvGrpSpPr>
          <p:cNvPr id="16" name="15 Grupo"/>
          <p:cNvGrpSpPr>
            <a:grpSpLocks/>
          </p:cNvGrpSpPr>
          <p:nvPr/>
        </p:nvGrpSpPr>
        <p:grpSpPr bwMode="auto">
          <a:xfrm>
            <a:off x="4776346" y="2559911"/>
            <a:ext cx="1374833" cy="888795"/>
            <a:chOff x="827584" y="3572746"/>
            <a:chExt cx="1224136" cy="879750"/>
          </a:xfrm>
        </p:grpSpPr>
        <p:pic>
          <p:nvPicPr>
            <p:cNvPr id="17" name="16 Imagen" descr="imagesCAQBWXR2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3572746"/>
              <a:ext cx="1224136" cy="87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17 CuadroTexto"/>
            <p:cNvSpPr txBox="1">
              <a:spLocks noChangeArrowheads="1"/>
            </p:cNvSpPr>
            <p:nvPr/>
          </p:nvSpPr>
          <p:spPr bwMode="auto">
            <a:xfrm>
              <a:off x="1182170" y="3645024"/>
              <a:ext cx="495144" cy="5178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just">
                <a:spcAft>
                  <a:spcPct val="30000"/>
                </a:spcAft>
                <a:buClr>
                  <a:schemeClr val="accent2"/>
                </a:buClr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just">
                <a:spcBef>
                  <a:spcPct val="20000"/>
                </a:spcBef>
                <a:buClr>
                  <a:schemeClr val="accent2"/>
                </a:buClr>
                <a:buChar char="—"/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just">
                <a:spcBef>
                  <a:spcPct val="20000"/>
                </a:spcBef>
                <a:buClr>
                  <a:schemeClr val="accent2"/>
                </a:buClr>
                <a:buFont typeface="Wingdings" pitchFamily="2" charset="2"/>
                <a:buChar char="o"/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just">
                <a:spcBef>
                  <a:spcPct val="20000"/>
                </a:spcBef>
                <a:buClr>
                  <a:schemeClr val="accent2"/>
                </a:buClr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5000"/>
                </a:spcBef>
                <a:buClr>
                  <a:schemeClr val="accent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chemeClr val="accent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chemeClr val="accent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chemeClr val="accent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chemeClr val="accent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spcAft>
                  <a:spcPct val="0"/>
                </a:spcAft>
                <a:buClrTx/>
                <a:buFontTx/>
                <a:buNone/>
              </a:pPr>
              <a:r>
                <a:rPr lang="es-PE" altLang="es-PE" sz="1200" b="1" dirty="0">
                  <a:solidFill>
                    <a:srgbClr val="FF0000"/>
                  </a:solidFill>
                </a:rPr>
                <a:t>B.D.</a:t>
              </a:r>
            </a:p>
            <a:p>
              <a:pPr algn="ctr" eaLnBrk="1" hangingPunct="1">
                <a:spcAft>
                  <a:spcPct val="0"/>
                </a:spcAft>
                <a:buClrTx/>
                <a:buFontTx/>
                <a:buNone/>
              </a:pPr>
              <a:r>
                <a:rPr lang="es-PE" altLang="es-PE" sz="400" b="1" dirty="0">
                  <a:solidFill>
                    <a:srgbClr val="FF0000"/>
                  </a:solidFill>
                </a:rPr>
                <a:t> </a:t>
              </a:r>
            </a:p>
            <a:p>
              <a:pPr algn="ctr" eaLnBrk="1" hangingPunct="1">
                <a:spcAft>
                  <a:spcPct val="0"/>
                </a:spcAft>
                <a:buClrTx/>
                <a:buFontTx/>
                <a:buNone/>
              </a:pPr>
              <a:r>
                <a:rPr lang="es-PE" altLang="es-PE" sz="1200" b="1" dirty="0">
                  <a:solidFill>
                    <a:srgbClr val="FF0000"/>
                  </a:solidFill>
                </a:rPr>
                <a:t>MEF</a:t>
              </a:r>
            </a:p>
          </p:txBody>
        </p:sp>
      </p:grpSp>
      <p:pic>
        <p:nvPicPr>
          <p:cNvPr id="19" name="32 Imagen" descr="imagesCA5COPND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504" y="1449053"/>
            <a:ext cx="2588598" cy="20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22 CuadroTexto"/>
          <p:cNvSpPr txBox="1"/>
          <p:nvPr/>
        </p:nvSpPr>
        <p:spPr>
          <a:xfrm>
            <a:off x="1110696" y="2539360"/>
            <a:ext cx="1928795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900" b="1" dirty="0">
                <a:solidFill>
                  <a:schemeClr val="accent6">
                    <a:lumMod val="50000"/>
                  </a:schemeClr>
                </a:solidFill>
              </a:rPr>
              <a:t>CENTRO DE DISTRIBUCION GENERAL</a:t>
            </a:r>
          </a:p>
          <a:p>
            <a:pPr algn="ctr" eaLnBrk="1" hangingPunct="1">
              <a:defRPr/>
            </a:pPr>
            <a:r>
              <a:rPr lang="es-PE" sz="800" b="1" dirty="0">
                <a:solidFill>
                  <a:schemeClr val="accent6">
                    <a:lumMod val="50000"/>
                  </a:schemeClr>
                </a:solidFill>
              </a:rPr>
              <a:t>(MESA DE PARTE</a:t>
            </a:r>
            <a:r>
              <a:rPr lang="es-PE" sz="105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</p:txBody>
      </p:sp>
      <p:graphicFrame>
        <p:nvGraphicFramePr>
          <p:cNvPr id="21" name="Object 721"/>
          <p:cNvGraphicFramePr>
            <a:graphicFrameLocks noChangeAspect="1"/>
          </p:cNvGraphicFramePr>
          <p:nvPr>
            <p:extLst/>
          </p:nvPr>
        </p:nvGraphicFramePr>
        <p:xfrm>
          <a:off x="2586987" y="1586716"/>
          <a:ext cx="889807" cy="600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Imagen" r:id="rId8" imgW="4039263" imgH="2534876" progId="MS_ClipArt_Gallery.2">
                  <p:embed/>
                </p:oleObj>
              </mc:Choice>
              <mc:Fallback>
                <p:oleObj name="Imagen" r:id="rId8" imgW="4039263" imgH="253487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6987" y="1586716"/>
                        <a:ext cx="889807" cy="6000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25 CuadroTexto"/>
          <p:cNvSpPr txBox="1"/>
          <p:nvPr/>
        </p:nvSpPr>
        <p:spPr>
          <a:xfrm>
            <a:off x="1087959" y="1623326"/>
            <a:ext cx="1636029" cy="583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/>
              <a:t>Demanda</a:t>
            </a:r>
          </a:p>
          <a:p>
            <a:pPr algn="ctr" eaLnBrk="1" hangingPunct="1">
              <a:defRPr/>
            </a:pPr>
            <a:r>
              <a:rPr lang="es-PE" sz="1050" b="1" dirty="0"/>
              <a:t>Judicial en contra de una Entidad Pública</a:t>
            </a:r>
          </a:p>
        </p:txBody>
      </p:sp>
      <p:sp>
        <p:nvSpPr>
          <p:cNvPr id="23" name="29 CuadroTexto"/>
          <p:cNvSpPr txBox="1"/>
          <p:nvPr/>
        </p:nvSpPr>
        <p:spPr>
          <a:xfrm>
            <a:off x="3497727" y="2177337"/>
            <a:ext cx="155291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>
                <a:solidFill>
                  <a:schemeClr val="accent2">
                    <a:lumMod val="75000"/>
                  </a:schemeClr>
                </a:solidFill>
              </a:rPr>
              <a:t>PROCURADURIASO ASESORIAS JURIDICAS</a:t>
            </a:r>
          </a:p>
        </p:txBody>
      </p:sp>
      <p:graphicFrame>
        <p:nvGraphicFramePr>
          <p:cNvPr id="24" name="Object 1"/>
          <p:cNvGraphicFramePr>
            <a:graphicFrameLocks noChangeAspect="1"/>
          </p:cNvGraphicFramePr>
          <p:nvPr>
            <p:extLst/>
          </p:nvPr>
        </p:nvGraphicFramePr>
        <p:xfrm>
          <a:off x="7651723" y="2078950"/>
          <a:ext cx="2176273" cy="1218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Worksheet" r:id="rId10" imgW="8067600" imgH="2228850" progId="Excel.Sheet.8">
                  <p:embed/>
                </p:oleObj>
              </mc:Choice>
              <mc:Fallback>
                <p:oleObj name="Worksheet" r:id="rId10" imgW="8067600" imgH="22288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23" y="2078950"/>
                        <a:ext cx="2176273" cy="12185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86"/>
          <p:cNvGraphicFramePr>
            <a:graphicFrameLocks noChangeAspect="1"/>
          </p:cNvGraphicFramePr>
          <p:nvPr>
            <p:extLst/>
          </p:nvPr>
        </p:nvGraphicFramePr>
        <p:xfrm>
          <a:off x="1693518" y="5239767"/>
          <a:ext cx="871009" cy="582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Imagen" r:id="rId12" imgW="6276975" imgH="6010910" progId="MS_ClipArt_Gallery.2">
                  <p:embed/>
                </p:oleObj>
              </mc:Choice>
              <mc:Fallback>
                <p:oleObj name="Imagen" r:id="rId12" imgW="6276975" imgH="601091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518" y="5239767"/>
                        <a:ext cx="871009" cy="582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37 CuadroTexto"/>
          <p:cNvSpPr txBox="1"/>
          <p:nvPr/>
        </p:nvSpPr>
        <p:spPr>
          <a:xfrm>
            <a:off x="1472846" y="5743405"/>
            <a:ext cx="1294589" cy="746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/>
              <a:t>Sentencias Judiciales en calidad de cosa juzgada - firme</a:t>
            </a:r>
          </a:p>
        </p:txBody>
      </p:sp>
      <p:pic>
        <p:nvPicPr>
          <p:cNvPr id="29" name="Picture 41" descr="ejecutivo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"/>
          <a:stretch>
            <a:fillRect/>
          </a:stretch>
        </p:blipFill>
        <p:spPr bwMode="auto">
          <a:xfrm>
            <a:off x="3676718" y="3033946"/>
            <a:ext cx="600932" cy="33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17 CuadroTexto"/>
          <p:cNvSpPr txBox="1"/>
          <p:nvPr/>
        </p:nvSpPr>
        <p:spPr bwMode="auto">
          <a:xfrm>
            <a:off x="3667372" y="3447751"/>
            <a:ext cx="1265073" cy="746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/>
              <a:t>Registro de Demanda y sus estados del expediente  </a:t>
            </a:r>
          </a:p>
        </p:txBody>
      </p:sp>
      <p:sp>
        <p:nvSpPr>
          <p:cNvPr id="31" name="44 CuadroTexto"/>
          <p:cNvSpPr txBox="1"/>
          <p:nvPr/>
        </p:nvSpPr>
        <p:spPr>
          <a:xfrm>
            <a:off x="6998785" y="3389334"/>
            <a:ext cx="181979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1050" b="1" dirty="0"/>
              <a:t>COMITÉ DE PRIORIZACION </a:t>
            </a:r>
          </a:p>
          <a:p>
            <a:pPr algn="ctr" eaLnBrk="1" hangingPunct="1">
              <a:defRPr/>
            </a:pPr>
            <a:r>
              <a:rPr lang="es-MX" sz="1050" b="1" dirty="0"/>
              <a:t>DE PAGO</a:t>
            </a:r>
            <a:endParaRPr lang="es-PE" sz="1050" b="1" dirty="0"/>
          </a:p>
        </p:txBody>
      </p:sp>
      <p:sp>
        <p:nvSpPr>
          <p:cNvPr id="32" name="17 CuadroTexto"/>
          <p:cNvSpPr txBox="1"/>
          <p:nvPr/>
        </p:nvSpPr>
        <p:spPr bwMode="auto">
          <a:xfrm>
            <a:off x="7898732" y="601564"/>
            <a:ext cx="1779804" cy="909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s-PE" sz="1050" b="1" dirty="0"/>
              <a:t>           Ley 30137 </a:t>
            </a:r>
          </a:p>
          <a:p>
            <a:pPr algn="just" eaLnBrk="1" hangingPunct="1">
              <a:defRPr/>
            </a:pPr>
            <a:r>
              <a:rPr lang="es-PE" sz="1050" b="1" dirty="0"/>
              <a:t>Que establece criterios de priorización para la atención  de pago de Sentencia Judicial</a:t>
            </a:r>
          </a:p>
        </p:txBody>
      </p:sp>
      <p:pic>
        <p:nvPicPr>
          <p:cNvPr id="33" name="Picture 1276"/>
          <p:cNvPicPr>
            <a:picLocks noChangeAspect="1" noChangeArrowheads="1"/>
          </p:cNvPicPr>
          <p:nvPr/>
        </p:nvPicPr>
        <p:blipFill>
          <a:blip r:embed="rId15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113" y="2986093"/>
            <a:ext cx="502857" cy="4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" name="43 Conector recto de flecha"/>
          <p:cNvCxnSpPr/>
          <p:nvPr/>
        </p:nvCxnSpPr>
        <p:spPr>
          <a:xfrm>
            <a:off x="3634694" y="829070"/>
            <a:ext cx="21612" cy="5777921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6"/>
          <a:srcRect l="16768" t="13138" r="58899" b="75960"/>
          <a:stretch>
            <a:fillRect/>
          </a:stretch>
        </p:blipFill>
        <p:spPr bwMode="auto">
          <a:xfrm>
            <a:off x="1262022" y="3008151"/>
            <a:ext cx="1697335" cy="54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29 CuadroTexto"/>
          <p:cNvSpPr txBox="1"/>
          <p:nvPr/>
        </p:nvSpPr>
        <p:spPr>
          <a:xfrm>
            <a:off x="4609567" y="679039"/>
            <a:ext cx="2831141" cy="311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400" b="1" u="sng" dirty="0">
                <a:solidFill>
                  <a:schemeClr val="accent3">
                    <a:lumMod val="75000"/>
                  </a:schemeClr>
                </a:solidFill>
              </a:rPr>
              <a:t>ENTIDAD PUBLICA</a:t>
            </a:r>
          </a:p>
        </p:txBody>
      </p:sp>
      <p:sp>
        <p:nvSpPr>
          <p:cNvPr id="37" name="29 CuadroTexto"/>
          <p:cNvSpPr txBox="1"/>
          <p:nvPr/>
        </p:nvSpPr>
        <p:spPr>
          <a:xfrm>
            <a:off x="895308" y="673066"/>
            <a:ext cx="2831141" cy="311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400" b="1" u="sng" dirty="0">
                <a:solidFill>
                  <a:schemeClr val="accent3">
                    <a:lumMod val="75000"/>
                  </a:schemeClr>
                </a:solidFill>
              </a:rPr>
              <a:t>PODER  JUDICIAL</a:t>
            </a:r>
          </a:p>
        </p:txBody>
      </p:sp>
      <p:sp>
        <p:nvSpPr>
          <p:cNvPr id="38" name="29 CuadroTexto"/>
          <p:cNvSpPr txBox="1"/>
          <p:nvPr/>
        </p:nvSpPr>
        <p:spPr>
          <a:xfrm>
            <a:off x="1242837" y="1378854"/>
            <a:ext cx="1552916" cy="256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>
                <a:solidFill>
                  <a:schemeClr val="accent2">
                    <a:lumMod val="75000"/>
                  </a:schemeClr>
                </a:solidFill>
              </a:rPr>
              <a:t>DEMANDANTE</a:t>
            </a:r>
          </a:p>
        </p:txBody>
      </p:sp>
      <p:cxnSp>
        <p:nvCxnSpPr>
          <p:cNvPr id="39" name="Conector recto de flecha 38"/>
          <p:cNvCxnSpPr/>
          <p:nvPr/>
        </p:nvCxnSpPr>
        <p:spPr>
          <a:xfrm flipH="1">
            <a:off x="2782235" y="2165597"/>
            <a:ext cx="9054" cy="519468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Object 86"/>
          <p:cNvGraphicFramePr>
            <a:graphicFrameLocks noChangeAspect="1"/>
          </p:cNvGraphicFramePr>
          <p:nvPr>
            <p:extLst/>
          </p:nvPr>
        </p:nvGraphicFramePr>
        <p:xfrm>
          <a:off x="1956830" y="3587923"/>
          <a:ext cx="973394" cy="625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Imagen" r:id="rId17" imgW="6276975" imgH="6010910" progId="MS_ClipArt_Gallery.2">
                  <p:embed/>
                </p:oleObj>
              </mc:Choice>
              <mc:Fallback>
                <p:oleObj name="Imagen" r:id="rId17" imgW="6276975" imgH="601091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830" y="3587923"/>
                        <a:ext cx="973394" cy="6255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37 CuadroTexto"/>
          <p:cNvSpPr txBox="1"/>
          <p:nvPr/>
        </p:nvSpPr>
        <p:spPr>
          <a:xfrm>
            <a:off x="2007848" y="3785192"/>
            <a:ext cx="1294589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s-PE" sz="900" b="1" dirty="0"/>
              <a:t>        1era </a:t>
            </a:r>
          </a:p>
          <a:p>
            <a:pPr algn="ctr" eaLnBrk="1" hangingPunct="1">
              <a:defRPr/>
            </a:pPr>
            <a:r>
              <a:rPr lang="es-PE" sz="900" b="1" dirty="0"/>
              <a:t>Notificación</a:t>
            </a:r>
          </a:p>
          <a:p>
            <a:pPr algn="ctr" eaLnBrk="1" hangingPunct="1">
              <a:defRPr/>
            </a:pPr>
            <a:endParaRPr lang="es-PE" sz="1050" b="1" dirty="0"/>
          </a:p>
        </p:txBody>
      </p:sp>
      <p:sp>
        <p:nvSpPr>
          <p:cNvPr id="42" name="37 CuadroTexto"/>
          <p:cNvSpPr txBox="1"/>
          <p:nvPr/>
        </p:nvSpPr>
        <p:spPr>
          <a:xfrm>
            <a:off x="1498064" y="4902839"/>
            <a:ext cx="1294589" cy="536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900" b="1" dirty="0"/>
              <a:t>Resolución</a:t>
            </a:r>
          </a:p>
          <a:p>
            <a:pPr algn="ctr" eaLnBrk="1" hangingPunct="1">
              <a:defRPr/>
            </a:pPr>
            <a:r>
              <a:rPr lang="es-PE" sz="900" b="1" dirty="0"/>
              <a:t> de Sentencia</a:t>
            </a:r>
          </a:p>
          <a:p>
            <a:pPr algn="ctr" eaLnBrk="1" hangingPunct="1">
              <a:defRPr/>
            </a:pPr>
            <a:endParaRPr lang="es-PE" sz="1050" b="1" dirty="0"/>
          </a:p>
        </p:txBody>
      </p:sp>
      <p:sp>
        <p:nvSpPr>
          <p:cNvPr id="43" name="22 CuadroTexto"/>
          <p:cNvSpPr txBox="1"/>
          <p:nvPr/>
        </p:nvSpPr>
        <p:spPr>
          <a:xfrm>
            <a:off x="857841" y="4268952"/>
            <a:ext cx="153710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PROCESOS  JUDICIALES DE LA DEMANDA</a:t>
            </a:r>
          </a:p>
        </p:txBody>
      </p:sp>
      <p:cxnSp>
        <p:nvCxnSpPr>
          <p:cNvPr id="44" name="Conector recto de flecha 43"/>
          <p:cNvCxnSpPr/>
          <p:nvPr/>
        </p:nvCxnSpPr>
        <p:spPr>
          <a:xfrm flipV="1">
            <a:off x="4765072" y="3018019"/>
            <a:ext cx="349196" cy="57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 flipH="1">
            <a:off x="5195679" y="3470279"/>
            <a:ext cx="127768" cy="840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33" descr="H:\Dibujos\Busines3\OFFICE\LIBRO2.WM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858" y="1144407"/>
            <a:ext cx="855927" cy="54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29 CuadroTexto"/>
          <p:cNvSpPr txBox="1"/>
          <p:nvPr/>
        </p:nvSpPr>
        <p:spPr>
          <a:xfrm>
            <a:off x="7740250" y="4699195"/>
            <a:ext cx="172647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00" b="1" dirty="0">
                <a:solidFill>
                  <a:schemeClr val="accent2">
                    <a:lumMod val="75000"/>
                  </a:schemeClr>
                </a:solidFill>
              </a:rPr>
              <a:t>DIRECCION DE ADMINISTRACION</a:t>
            </a:r>
          </a:p>
          <a:p>
            <a:pPr algn="ctr" eaLnBrk="1" hangingPunct="1">
              <a:defRPr/>
            </a:pPr>
            <a:r>
              <a:rPr lang="es-MX" sz="1000" b="1" dirty="0">
                <a:solidFill>
                  <a:schemeClr val="accent2">
                    <a:lumMod val="75000"/>
                  </a:schemeClr>
                </a:solidFill>
              </a:rPr>
              <a:t>DEL PLIEGO</a:t>
            </a:r>
            <a:endParaRPr lang="es-PE" sz="1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" name="78 Multidocumento"/>
          <p:cNvSpPr/>
          <p:nvPr/>
        </p:nvSpPr>
        <p:spPr>
          <a:xfrm>
            <a:off x="4502674" y="4565143"/>
            <a:ext cx="1298778" cy="613665"/>
          </a:xfrm>
          <a:prstGeom prst="flowChartMultidocumen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PE" sz="800" dirty="0">
                <a:solidFill>
                  <a:schemeClr val="bg1"/>
                </a:solidFill>
                <a:cs typeface="Arial" pitchFamily="34" charset="0"/>
              </a:rPr>
              <a:t>INFORMACION CONTABLE</a:t>
            </a:r>
          </a:p>
        </p:txBody>
      </p:sp>
      <p:sp>
        <p:nvSpPr>
          <p:cNvPr id="49" name="29 CuadroTexto"/>
          <p:cNvSpPr txBox="1"/>
          <p:nvPr/>
        </p:nvSpPr>
        <p:spPr>
          <a:xfrm>
            <a:off x="4481642" y="4283195"/>
            <a:ext cx="1552916" cy="256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>
                <a:solidFill>
                  <a:schemeClr val="accent2">
                    <a:lumMod val="75000"/>
                  </a:schemeClr>
                </a:solidFill>
              </a:rPr>
              <a:t>CONTABILIDAD</a:t>
            </a:r>
          </a:p>
        </p:txBody>
      </p:sp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671605" y="1335232"/>
            <a:ext cx="1414945" cy="53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" name="Object 14"/>
          <p:cNvGraphicFramePr>
            <a:graphicFrameLocks noChangeAspect="1"/>
          </p:cNvGraphicFramePr>
          <p:nvPr>
            <p:extLst/>
          </p:nvPr>
        </p:nvGraphicFramePr>
        <p:xfrm>
          <a:off x="8063080" y="3790150"/>
          <a:ext cx="1221169" cy="676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Imagen" r:id="rId20" imgW="1036015" imgH="504749" progId="MS_ClipArt_Gallery.2">
                  <p:embed/>
                </p:oleObj>
              </mc:Choice>
              <mc:Fallback>
                <p:oleObj name="Imagen" r:id="rId20" imgW="1036015" imgH="504749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3080" y="3790150"/>
                        <a:ext cx="1221169" cy="6765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78 Multidocumento"/>
          <p:cNvSpPr/>
          <p:nvPr/>
        </p:nvSpPr>
        <p:spPr>
          <a:xfrm>
            <a:off x="6576137" y="4623459"/>
            <a:ext cx="1169213" cy="540239"/>
          </a:xfrm>
          <a:prstGeom prst="flowChartMultidocumen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800" dirty="0">
                <a:solidFill>
                  <a:schemeClr val="bg1"/>
                </a:solidFill>
                <a:cs typeface="Arial" pitchFamily="34" charset="0"/>
              </a:rPr>
              <a:t>PAGOS</a:t>
            </a:r>
            <a:endParaRPr lang="es-PE" sz="8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3" name="Conector recto de flecha 52"/>
          <p:cNvCxnSpPr/>
          <p:nvPr/>
        </p:nvCxnSpPr>
        <p:spPr>
          <a:xfrm flipH="1">
            <a:off x="8702863" y="3500482"/>
            <a:ext cx="7873" cy="352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17 CuadroTexto"/>
          <p:cNvSpPr txBox="1"/>
          <p:nvPr/>
        </p:nvSpPr>
        <p:spPr bwMode="auto">
          <a:xfrm rot="20376173">
            <a:off x="5249986" y="1973257"/>
            <a:ext cx="289236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1050" b="1" dirty="0">
                <a:solidFill>
                  <a:schemeClr val="accent6">
                    <a:lumMod val="50000"/>
                  </a:schemeClr>
                </a:solidFill>
              </a:rPr>
              <a:t>Sentencias Judiciales en</a:t>
            </a:r>
          </a:p>
          <a:p>
            <a:pPr algn="ctr">
              <a:defRPr/>
            </a:pPr>
            <a:r>
              <a:rPr lang="es-PE" sz="1050" b="1" dirty="0">
                <a:solidFill>
                  <a:schemeClr val="accent6">
                    <a:lumMod val="50000"/>
                  </a:schemeClr>
                </a:solidFill>
              </a:rPr>
              <a:t> calidad  de cosa juzgada</a:t>
            </a:r>
          </a:p>
        </p:txBody>
      </p:sp>
      <p:graphicFrame>
        <p:nvGraphicFramePr>
          <p:cNvPr id="55" name="Object 96"/>
          <p:cNvGraphicFramePr>
            <a:graphicFrameLocks noChangeAspect="1"/>
          </p:cNvGraphicFramePr>
          <p:nvPr>
            <p:extLst/>
          </p:nvPr>
        </p:nvGraphicFramePr>
        <p:xfrm>
          <a:off x="3639047" y="5899106"/>
          <a:ext cx="1056098" cy="707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Imagen" r:id="rId22" imgW="6248400" imgH="4175125" progId="MS_ClipArt_Gallery.2">
                  <p:embed/>
                </p:oleObj>
              </mc:Choice>
              <mc:Fallback>
                <p:oleObj name="Imagen" r:id="rId22" imgW="6248400" imgH="417512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9047" y="5899106"/>
                        <a:ext cx="1056098" cy="707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22 CuadroTexto"/>
          <p:cNvSpPr txBox="1"/>
          <p:nvPr/>
        </p:nvSpPr>
        <p:spPr>
          <a:xfrm>
            <a:off x="3250523" y="5595045"/>
            <a:ext cx="17409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400" b="1" u="sng" dirty="0">
                <a:solidFill>
                  <a:schemeClr val="accent2">
                    <a:lumMod val="75000"/>
                  </a:schemeClr>
                </a:solidFill>
              </a:rPr>
              <a:t>DGCP-MEF</a:t>
            </a:r>
          </a:p>
        </p:txBody>
      </p:sp>
      <p:sp>
        <p:nvSpPr>
          <p:cNvPr id="57" name="29 CuadroTexto"/>
          <p:cNvSpPr txBox="1"/>
          <p:nvPr/>
        </p:nvSpPr>
        <p:spPr>
          <a:xfrm>
            <a:off x="7642845" y="5848481"/>
            <a:ext cx="1954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900" b="1" dirty="0">
                <a:solidFill>
                  <a:schemeClr val="accent2">
                    <a:lumMod val="75000"/>
                  </a:schemeClr>
                </a:solidFill>
              </a:rPr>
              <a:t>PRESUPUESTO, </a:t>
            </a:r>
          </a:p>
          <a:p>
            <a:pPr algn="ctr">
              <a:defRPr/>
            </a:pPr>
            <a:r>
              <a:rPr lang="es-PE" sz="900" b="1" dirty="0">
                <a:solidFill>
                  <a:schemeClr val="accent2">
                    <a:lumMod val="75000"/>
                  </a:schemeClr>
                </a:solidFill>
              </a:rPr>
              <a:t>TESORERIA , CONTABILIDAD</a:t>
            </a:r>
            <a:endParaRPr lang="es-PE" sz="10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8" name="Picture 150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392" y="5730251"/>
            <a:ext cx="766768" cy="5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22 CuadroTexto"/>
          <p:cNvSpPr txBox="1"/>
          <p:nvPr/>
        </p:nvSpPr>
        <p:spPr>
          <a:xfrm>
            <a:off x="7156221" y="6224809"/>
            <a:ext cx="650939" cy="248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00" b="1" dirty="0">
                <a:solidFill>
                  <a:schemeClr val="accent6">
                    <a:lumMod val="50000"/>
                  </a:schemeClr>
                </a:solidFill>
              </a:rPr>
              <a:t>SIAF</a:t>
            </a:r>
          </a:p>
        </p:txBody>
      </p:sp>
      <p:sp>
        <p:nvSpPr>
          <p:cNvPr id="60" name="29 CuadroTexto"/>
          <p:cNvSpPr txBox="1"/>
          <p:nvPr/>
        </p:nvSpPr>
        <p:spPr>
          <a:xfrm>
            <a:off x="6761879" y="5564723"/>
            <a:ext cx="1976339" cy="248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1000" b="1" dirty="0">
                <a:solidFill>
                  <a:schemeClr val="accent2">
                    <a:lumMod val="50000"/>
                  </a:schemeClr>
                </a:solidFill>
              </a:rPr>
              <a:t>EJECUCION DE PAGO</a:t>
            </a:r>
          </a:p>
        </p:txBody>
      </p:sp>
      <p:sp>
        <p:nvSpPr>
          <p:cNvPr id="61" name="44 CuadroTexto"/>
          <p:cNvSpPr txBox="1"/>
          <p:nvPr/>
        </p:nvSpPr>
        <p:spPr>
          <a:xfrm>
            <a:off x="8053195" y="3864044"/>
            <a:ext cx="1293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1000" b="1" dirty="0"/>
              <a:t>Lista aprobada de priorización de pago</a:t>
            </a:r>
            <a:endParaRPr lang="es-PE" sz="1000" b="1" dirty="0"/>
          </a:p>
          <a:p>
            <a:pPr algn="ctr">
              <a:defRPr/>
            </a:pPr>
            <a:endParaRPr lang="es-PE" sz="800" b="1" dirty="0"/>
          </a:p>
        </p:txBody>
      </p:sp>
      <p:cxnSp>
        <p:nvCxnSpPr>
          <p:cNvPr id="62" name="Conector recto de flecha 61"/>
          <p:cNvCxnSpPr/>
          <p:nvPr/>
        </p:nvCxnSpPr>
        <p:spPr>
          <a:xfrm>
            <a:off x="1517184" y="3402275"/>
            <a:ext cx="38507" cy="84225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de flecha 62"/>
          <p:cNvCxnSpPr/>
          <p:nvPr/>
        </p:nvCxnSpPr>
        <p:spPr>
          <a:xfrm flipV="1">
            <a:off x="2458351" y="4011382"/>
            <a:ext cx="1340313" cy="577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de flecha 63"/>
          <p:cNvCxnSpPr/>
          <p:nvPr/>
        </p:nvCxnSpPr>
        <p:spPr>
          <a:xfrm flipV="1">
            <a:off x="2894247" y="3823273"/>
            <a:ext cx="971585" cy="83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64"/>
          <p:cNvCxnSpPr/>
          <p:nvPr/>
        </p:nvCxnSpPr>
        <p:spPr>
          <a:xfrm flipV="1">
            <a:off x="2533993" y="4161290"/>
            <a:ext cx="1259134" cy="11999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17 CuadroTexto"/>
          <p:cNvSpPr txBox="1"/>
          <p:nvPr/>
        </p:nvSpPr>
        <p:spPr bwMode="auto">
          <a:xfrm>
            <a:off x="7512937" y="1560080"/>
            <a:ext cx="22820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1050" b="1" dirty="0">
                <a:solidFill>
                  <a:schemeClr val="accent6">
                    <a:lumMod val="50000"/>
                  </a:schemeClr>
                </a:solidFill>
              </a:rPr>
              <a:t>Listado Priorizado de Sentencias Judiciales en Ejecución </a:t>
            </a:r>
          </a:p>
        </p:txBody>
      </p:sp>
      <p:sp>
        <p:nvSpPr>
          <p:cNvPr id="67" name="17 CuadroTexto"/>
          <p:cNvSpPr txBox="1"/>
          <p:nvPr/>
        </p:nvSpPr>
        <p:spPr bwMode="auto">
          <a:xfrm rot="10800000" flipV="1">
            <a:off x="4417980" y="6066393"/>
            <a:ext cx="216425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1050" b="1" dirty="0">
                <a:solidFill>
                  <a:schemeClr val="accent6">
                    <a:lumMod val="50000"/>
                  </a:schemeClr>
                </a:solidFill>
              </a:rPr>
              <a:t>Generación automática</a:t>
            </a:r>
          </a:p>
          <a:p>
            <a:pPr algn="ctr">
              <a:defRPr/>
            </a:pPr>
            <a:r>
              <a:rPr lang="es-PE" sz="1050" b="1" dirty="0">
                <a:solidFill>
                  <a:schemeClr val="accent6">
                    <a:lumMod val="50000"/>
                  </a:schemeClr>
                </a:solidFill>
              </a:rPr>
              <a:t> del OA2</a:t>
            </a:r>
          </a:p>
        </p:txBody>
      </p:sp>
      <p:pic>
        <p:nvPicPr>
          <p:cNvPr id="68" name="Imagen 6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30819" y="5307166"/>
            <a:ext cx="1243432" cy="783756"/>
          </a:xfrm>
          <a:prstGeom prst="rect">
            <a:avLst/>
          </a:prstGeom>
        </p:spPr>
      </p:pic>
      <p:sp>
        <p:nvSpPr>
          <p:cNvPr id="69" name="Rectángulo 68"/>
          <p:cNvSpPr/>
          <p:nvPr/>
        </p:nvSpPr>
        <p:spPr>
          <a:xfrm>
            <a:off x="2991571" y="2360746"/>
            <a:ext cx="397063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(1)</a:t>
            </a:r>
          </a:p>
        </p:txBody>
      </p:sp>
      <p:cxnSp>
        <p:nvCxnSpPr>
          <p:cNvPr id="70" name="Conector recto de flecha 69"/>
          <p:cNvCxnSpPr/>
          <p:nvPr/>
        </p:nvCxnSpPr>
        <p:spPr>
          <a:xfrm flipV="1">
            <a:off x="5903353" y="2006240"/>
            <a:ext cx="1765387" cy="711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ángulo 70"/>
          <p:cNvSpPr/>
          <p:nvPr/>
        </p:nvSpPr>
        <p:spPr>
          <a:xfrm>
            <a:off x="6800456" y="2363902"/>
            <a:ext cx="43886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(3)</a:t>
            </a:r>
          </a:p>
        </p:txBody>
      </p:sp>
      <p:cxnSp>
        <p:nvCxnSpPr>
          <p:cNvPr id="72" name="Conector recto de flecha 71"/>
          <p:cNvCxnSpPr>
            <a:stCxn id="68" idx="1"/>
          </p:cNvCxnSpPr>
          <p:nvPr/>
        </p:nvCxnSpPr>
        <p:spPr>
          <a:xfrm flipH="1">
            <a:off x="4708794" y="5699044"/>
            <a:ext cx="322025" cy="333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ángulo 72"/>
          <p:cNvSpPr/>
          <p:nvPr/>
        </p:nvSpPr>
        <p:spPr>
          <a:xfrm>
            <a:off x="3897483" y="4151093"/>
            <a:ext cx="43886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(2)</a:t>
            </a:r>
          </a:p>
        </p:txBody>
      </p:sp>
      <p:cxnSp>
        <p:nvCxnSpPr>
          <p:cNvPr id="74" name="Conector recto de flecha 73"/>
          <p:cNvCxnSpPr/>
          <p:nvPr/>
        </p:nvCxnSpPr>
        <p:spPr>
          <a:xfrm>
            <a:off x="8745527" y="4275142"/>
            <a:ext cx="6090" cy="449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ángulo 74"/>
          <p:cNvSpPr/>
          <p:nvPr/>
        </p:nvSpPr>
        <p:spPr>
          <a:xfrm>
            <a:off x="8640043" y="3575514"/>
            <a:ext cx="43886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(4)</a:t>
            </a:r>
          </a:p>
        </p:txBody>
      </p:sp>
      <p:sp>
        <p:nvSpPr>
          <p:cNvPr id="76" name="Rectángulo 75"/>
          <p:cNvSpPr/>
          <p:nvPr/>
        </p:nvSpPr>
        <p:spPr>
          <a:xfrm>
            <a:off x="7613362" y="5364362"/>
            <a:ext cx="43886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(5)</a:t>
            </a:r>
          </a:p>
        </p:txBody>
      </p:sp>
      <p:sp>
        <p:nvSpPr>
          <p:cNvPr id="77" name="Rectángulo 76"/>
          <p:cNvSpPr/>
          <p:nvPr/>
        </p:nvSpPr>
        <p:spPr>
          <a:xfrm>
            <a:off x="6355777" y="3785192"/>
            <a:ext cx="43886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(6)</a:t>
            </a:r>
          </a:p>
        </p:txBody>
      </p:sp>
      <p:sp>
        <p:nvSpPr>
          <p:cNvPr id="78" name="44 CuadroTexto"/>
          <p:cNvSpPr txBox="1"/>
          <p:nvPr/>
        </p:nvSpPr>
        <p:spPr>
          <a:xfrm>
            <a:off x="6290658" y="4056182"/>
            <a:ext cx="1018500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1050" b="1" dirty="0"/>
              <a:t>Registro de pagos</a:t>
            </a:r>
          </a:p>
          <a:p>
            <a:pPr algn="ctr" eaLnBrk="1" hangingPunct="1">
              <a:defRPr/>
            </a:pPr>
            <a:endParaRPr lang="es-PE" sz="1050" b="1" dirty="0"/>
          </a:p>
        </p:txBody>
      </p:sp>
      <p:sp>
        <p:nvSpPr>
          <p:cNvPr id="79" name="Rectángulo 78"/>
          <p:cNvSpPr/>
          <p:nvPr/>
        </p:nvSpPr>
        <p:spPr>
          <a:xfrm>
            <a:off x="5162144" y="3999368"/>
            <a:ext cx="408774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(7)</a:t>
            </a:r>
          </a:p>
        </p:txBody>
      </p:sp>
      <p:cxnSp>
        <p:nvCxnSpPr>
          <p:cNvPr id="80" name="Conector recto de flecha 79"/>
          <p:cNvCxnSpPr/>
          <p:nvPr/>
        </p:nvCxnSpPr>
        <p:spPr>
          <a:xfrm flipH="1" flipV="1">
            <a:off x="5765208" y="3389337"/>
            <a:ext cx="956830" cy="1237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de flecha 80"/>
          <p:cNvCxnSpPr/>
          <p:nvPr/>
        </p:nvCxnSpPr>
        <p:spPr>
          <a:xfrm flipH="1">
            <a:off x="4436546" y="5230034"/>
            <a:ext cx="257218" cy="446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29 CuadroTexto"/>
          <p:cNvSpPr txBox="1"/>
          <p:nvPr/>
        </p:nvSpPr>
        <p:spPr>
          <a:xfrm>
            <a:off x="6389661" y="4402136"/>
            <a:ext cx="1552916" cy="256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050" b="1" dirty="0">
                <a:solidFill>
                  <a:schemeClr val="accent2">
                    <a:lumMod val="75000"/>
                  </a:schemeClr>
                </a:solidFill>
              </a:rPr>
              <a:t>TESORERIA</a:t>
            </a:r>
          </a:p>
        </p:txBody>
      </p:sp>
      <p:cxnSp>
        <p:nvCxnSpPr>
          <p:cNvPr id="83" name="Conector recto de flecha 82"/>
          <p:cNvCxnSpPr/>
          <p:nvPr/>
        </p:nvCxnSpPr>
        <p:spPr>
          <a:xfrm>
            <a:off x="5672724" y="3402275"/>
            <a:ext cx="1344657" cy="2771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98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2226" y="-12736"/>
            <a:ext cx="11467182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</a:t>
            </a:r>
            <a:r>
              <a:rPr lang="es-PE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Roles del módulo de Sentencias judiciales y arbitrales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upo 15"/>
          <p:cNvGrpSpPr/>
          <p:nvPr/>
        </p:nvGrpSpPr>
        <p:grpSpPr>
          <a:xfrm>
            <a:off x="486299" y="1196751"/>
            <a:ext cx="9608788" cy="4876123"/>
            <a:chOff x="1829082" y="1549391"/>
            <a:chExt cx="8619965" cy="4580356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33" t="4667" r="4546" b="3329"/>
            <a:stretch/>
          </p:blipFill>
          <p:spPr>
            <a:xfrm>
              <a:off x="2158892" y="2433017"/>
              <a:ext cx="1780897" cy="1618101"/>
            </a:xfrm>
            <a:prstGeom prst="rect">
              <a:avLst/>
            </a:prstGeom>
          </p:spPr>
        </p:pic>
        <p:sp>
          <p:nvSpPr>
            <p:cNvPr id="18" name="CuadroTexto 17"/>
            <p:cNvSpPr txBox="1"/>
            <p:nvPr/>
          </p:nvSpPr>
          <p:spPr>
            <a:xfrm>
              <a:off x="1837911" y="1968753"/>
              <a:ext cx="255725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500" dirty="0"/>
                <a:t>Rol: </a:t>
              </a:r>
            </a:p>
            <a:p>
              <a:pPr algn="ctr"/>
              <a:r>
                <a:rPr lang="es-PE" sz="1500" dirty="0"/>
                <a:t>“</a:t>
              </a:r>
              <a:r>
                <a:rPr lang="es-PE" sz="1500" i="1" dirty="0"/>
                <a:t>Administrador de Usuarios”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1917814" y="5175640"/>
              <a:ext cx="2244432" cy="954107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es-PE" sz="1400" dirty="0"/>
                <a:t>Encargado en el Pliego del registro de los Usuarios de la Entidad (Genera los accesos)</a:t>
              </a:r>
            </a:p>
          </p:txBody>
        </p:sp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807" y="2353493"/>
              <a:ext cx="1091370" cy="1025970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1862" y="2347336"/>
              <a:ext cx="1091370" cy="1025970"/>
            </a:xfrm>
            <a:prstGeom prst="rect">
              <a:avLst/>
            </a:prstGeom>
          </p:spPr>
        </p:pic>
        <p:sp>
          <p:nvSpPr>
            <p:cNvPr id="22" name="CuadroTexto 21"/>
            <p:cNvSpPr txBox="1"/>
            <p:nvPr/>
          </p:nvSpPr>
          <p:spPr>
            <a:xfrm>
              <a:off x="4550450" y="1916798"/>
              <a:ext cx="13993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500" dirty="0"/>
                <a:t>Rol: </a:t>
              </a:r>
              <a:r>
                <a:rPr lang="es-PE" sz="1500" i="1" dirty="0"/>
                <a:t>“Procuraduría</a:t>
              </a:r>
              <a:r>
                <a:rPr lang="es-PE" sz="1500" dirty="0"/>
                <a:t>”</a:t>
              </a: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5863852" y="1909005"/>
              <a:ext cx="19362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500" dirty="0"/>
                <a:t>Rol: </a:t>
              </a:r>
            </a:p>
            <a:p>
              <a:pPr algn="ctr"/>
              <a:r>
                <a:rPr lang="es-PE" sz="1500" i="1" dirty="0"/>
                <a:t>“</a:t>
              </a:r>
              <a:r>
                <a:rPr lang="es-PE" sz="1400" i="1" dirty="0"/>
                <a:t>Usuario-OGA Pliego</a:t>
              </a:r>
              <a:r>
                <a:rPr lang="es-PE" sz="1500" dirty="0"/>
                <a:t>”</a:t>
              </a:r>
            </a:p>
          </p:txBody>
        </p:sp>
        <p:sp>
          <p:nvSpPr>
            <p:cNvPr id="24" name="Flecha abajo 23"/>
            <p:cNvSpPr/>
            <p:nvPr/>
          </p:nvSpPr>
          <p:spPr>
            <a:xfrm>
              <a:off x="2934328" y="4675910"/>
              <a:ext cx="304172" cy="382332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4506175" y="3420353"/>
              <a:ext cx="1443645" cy="89623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es-PE" sz="1400" dirty="0"/>
                <a:t>Responsable del registro de todas las Demandas</a:t>
              </a: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6228242" y="3416818"/>
              <a:ext cx="1324541" cy="73866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es-PE" sz="1400" dirty="0"/>
                <a:t>Se encarga de generar la PRIORIZACIÓN.</a:t>
              </a:r>
            </a:p>
          </p:txBody>
        </p:sp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5817" y="2347336"/>
              <a:ext cx="1091370" cy="1025970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9235816" y="1896312"/>
              <a:ext cx="10913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500" dirty="0"/>
                <a:t>Usuario</a:t>
              </a:r>
            </a:p>
            <a:p>
              <a:pPr algn="ctr"/>
              <a:r>
                <a:rPr lang="es-PE" sz="1500" dirty="0"/>
                <a:t>Contador</a:t>
              </a: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9263020" y="3416818"/>
              <a:ext cx="1186027" cy="1098611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es-PE" sz="1400" dirty="0" smtClean="0"/>
                <a:t>Consulta y genera </a:t>
              </a:r>
              <a:r>
                <a:rPr lang="es-PE" sz="1400" dirty="0"/>
                <a:t>los registros y </a:t>
              </a:r>
              <a:r>
                <a:rPr lang="es-PE" sz="1400" dirty="0" smtClean="0"/>
                <a:t>formatos </a:t>
              </a:r>
              <a:r>
                <a:rPr lang="es-PE" sz="1400" dirty="0"/>
                <a:t>contables</a:t>
              </a:r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1829082" y="1549391"/>
              <a:ext cx="2635978" cy="315471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/>
              <a:r>
                <a:rPr lang="es-ES" sz="1600" b="1" u="sng" dirty="0">
                  <a:ln w="0"/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Pliego con Procuraduría :</a:t>
              </a:r>
            </a:p>
          </p:txBody>
        </p:sp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1876" y="2333326"/>
              <a:ext cx="1091370" cy="1025970"/>
            </a:xfrm>
            <a:prstGeom prst="rect">
              <a:avLst/>
            </a:prstGeom>
          </p:spPr>
        </p:pic>
        <p:sp>
          <p:nvSpPr>
            <p:cNvPr id="34" name="CuadroTexto 33"/>
            <p:cNvSpPr txBox="1"/>
            <p:nvPr/>
          </p:nvSpPr>
          <p:spPr>
            <a:xfrm>
              <a:off x="7586648" y="1909998"/>
              <a:ext cx="17426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500" dirty="0"/>
                <a:t>Rol: </a:t>
              </a:r>
            </a:p>
            <a:p>
              <a:pPr algn="ctr"/>
              <a:r>
                <a:rPr lang="es-PE" sz="1500" i="1" dirty="0"/>
                <a:t>“</a:t>
              </a:r>
              <a:r>
                <a:rPr lang="es-PE" sz="1400" i="1" dirty="0"/>
                <a:t>Usuario-Tesorería</a:t>
              </a:r>
              <a:r>
                <a:rPr lang="es-PE" sz="1500" dirty="0"/>
                <a:t>”</a:t>
              </a:r>
            </a:p>
          </p:txBody>
        </p:sp>
        <p:cxnSp>
          <p:nvCxnSpPr>
            <p:cNvPr id="35" name="Conector angular 34"/>
            <p:cNvCxnSpPr>
              <a:stCxn id="19" idx="3"/>
              <a:endCxn id="20" idx="1"/>
            </p:cNvCxnSpPr>
            <p:nvPr/>
          </p:nvCxnSpPr>
          <p:spPr>
            <a:xfrm flipV="1">
              <a:off x="4162247" y="2866479"/>
              <a:ext cx="541561" cy="2786215"/>
            </a:xfrm>
            <a:prstGeom prst="bentConnector3">
              <a:avLst>
                <a:gd name="adj1" fmla="val 50000"/>
              </a:avLst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uadroTexto 35"/>
            <p:cNvSpPr txBox="1"/>
            <p:nvPr/>
          </p:nvSpPr>
          <p:spPr>
            <a:xfrm>
              <a:off x="1957836" y="3994832"/>
              <a:ext cx="222608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500" dirty="0">
                  <a:solidFill>
                    <a:srgbClr val="C00000"/>
                  </a:solidFill>
                </a:rPr>
                <a:t>El MEF registra </a:t>
              </a:r>
              <a:r>
                <a:rPr lang="es-PE" sz="1500" b="1" dirty="0">
                  <a:solidFill>
                    <a:srgbClr val="C00000"/>
                  </a:solidFill>
                </a:rPr>
                <a:t>el acceso de este USUARIO al sistema</a:t>
              </a:r>
            </a:p>
          </p:txBody>
        </p:sp>
        <p:sp>
          <p:nvSpPr>
            <p:cNvPr id="37" name="CuadroTexto 36"/>
            <p:cNvSpPr txBox="1"/>
            <p:nvPr/>
          </p:nvSpPr>
          <p:spPr>
            <a:xfrm>
              <a:off x="7847082" y="3420352"/>
              <a:ext cx="1121639" cy="73866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es-PE" sz="1400" dirty="0"/>
                <a:t>Registra los pagos efectuados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495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2226" y="-12736"/>
            <a:ext cx="11467182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s-PE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Priorización de Pago de </a:t>
            </a:r>
            <a:r>
              <a:rPr lang="es-PE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</a:t>
            </a:r>
            <a:r>
              <a:rPr lang="es-PE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as Sentencias en Calidad  de Cosa Juzgada</a:t>
            </a:r>
            <a:endParaRPr lang="es-PE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631" y="693497"/>
            <a:ext cx="2802413" cy="1531133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9691" y="4371286"/>
            <a:ext cx="4704782" cy="1679312"/>
          </a:xfrm>
          <a:prstGeom prst="rect">
            <a:avLst/>
          </a:prstGeom>
        </p:spPr>
      </p:pic>
      <p:sp>
        <p:nvSpPr>
          <p:cNvPr id="42" name="Rectangle 89"/>
          <p:cNvSpPr>
            <a:spLocks noChangeArrowheads="1"/>
          </p:cNvSpPr>
          <p:nvPr/>
        </p:nvSpPr>
        <p:spPr bwMode="auto">
          <a:xfrm>
            <a:off x="3228723" y="3707976"/>
            <a:ext cx="1960102" cy="767716"/>
          </a:xfrm>
          <a:prstGeom prst="rect">
            <a:avLst/>
          </a:prstGeom>
          <a:solidFill>
            <a:srgbClr val="99CC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None/>
            </a:pPr>
            <a:r>
              <a:rPr lang="es-MX" sz="1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PROCESO DE PRIORIZACION DE PAGO DE LAS SENTENCIAS EN CALIDAD </a:t>
            </a:r>
          </a:p>
          <a:p>
            <a:pPr algn="ctr">
              <a:buNone/>
            </a:pPr>
            <a:r>
              <a:rPr lang="es-MX" sz="1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COSA JUZGADA</a:t>
            </a:r>
          </a:p>
        </p:txBody>
      </p:sp>
      <p:cxnSp>
        <p:nvCxnSpPr>
          <p:cNvPr id="43" name="Conector recto de flecha 42"/>
          <p:cNvCxnSpPr/>
          <p:nvPr/>
        </p:nvCxnSpPr>
        <p:spPr>
          <a:xfrm flipH="1">
            <a:off x="5215624" y="1398426"/>
            <a:ext cx="1873007" cy="2407346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 flipH="1" flipV="1">
            <a:off x="5188825" y="4011250"/>
            <a:ext cx="1446572" cy="360036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 flipH="1">
            <a:off x="5209903" y="3234464"/>
            <a:ext cx="1820894" cy="68666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29 CuadroTexto"/>
          <p:cNvSpPr txBox="1"/>
          <p:nvPr/>
        </p:nvSpPr>
        <p:spPr>
          <a:xfrm>
            <a:off x="693396" y="2927550"/>
            <a:ext cx="2299380" cy="513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PE" sz="1400" b="1" dirty="0">
                <a:solidFill>
                  <a:schemeClr val="accent2">
                    <a:lumMod val="75000"/>
                  </a:schemeClr>
                </a:solidFill>
              </a:rPr>
              <a:t>COMITÉ DE PRIORIZACION</a:t>
            </a:r>
          </a:p>
        </p:txBody>
      </p:sp>
      <p:graphicFrame>
        <p:nvGraphicFramePr>
          <p:cNvPr id="47" name="Object 26"/>
          <p:cNvGraphicFramePr>
            <a:graphicFrameLocks noChangeAspect="1"/>
          </p:cNvGraphicFramePr>
          <p:nvPr>
            <p:extLst/>
          </p:nvPr>
        </p:nvGraphicFramePr>
        <p:xfrm>
          <a:off x="1054225" y="3494518"/>
          <a:ext cx="1182399" cy="78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Imagen" r:id="rId8" imgW="8150860" imgH="6010910" progId="MS_ClipArt_Gallery.2">
                  <p:embed/>
                </p:oleObj>
              </mc:Choice>
              <mc:Fallback>
                <p:oleObj name="Imagen" r:id="rId8" imgW="8150860" imgH="601091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4225" y="3494518"/>
                        <a:ext cx="1182399" cy="78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44 CuadroTexto"/>
          <p:cNvSpPr txBox="1"/>
          <p:nvPr/>
        </p:nvSpPr>
        <p:spPr>
          <a:xfrm>
            <a:off x="627603" y="4370819"/>
            <a:ext cx="2430964" cy="1358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s-MX" sz="1050" b="1" dirty="0"/>
              <a:t>Oficina General de Administración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s-MX" sz="1050" b="1" dirty="0"/>
              <a:t>Secretaria General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s-MX" sz="1050" b="1" dirty="0"/>
              <a:t>Procuraduría Pública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s-MX" sz="1050" b="1" dirty="0"/>
              <a:t>Oficina de Planeamiento y Presupuesto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s-MX" sz="1050" b="1" dirty="0"/>
              <a:t>Representante del Titular del Pliego</a:t>
            </a:r>
            <a:endParaRPr lang="es-PE" sz="1050" b="1" dirty="0"/>
          </a:p>
        </p:txBody>
      </p:sp>
      <p:sp>
        <p:nvSpPr>
          <p:cNvPr id="49" name="78 Multidocumento"/>
          <p:cNvSpPr/>
          <p:nvPr/>
        </p:nvSpPr>
        <p:spPr>
          <a:xfrm>
            <a:off x="3395440" y="4992059"/>
            <a:ext cx="1626668" cy="887492"/>
          </a:xfrm>
          <a:prstGeom prst="flowChartMultidocumen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PE" sz="800" dirty="0">
                <a:solidFill>
                  <a:schemeClr val="bg1"/>
                </a:solidFill>
                <a:cs typeface="Arial" pitchFamily="34" charset="0"/>
              </a:rPr>
              <a:t>BENEFICIARIOS POR  GRUPO DE PRIORIZACION</a:t>
            </a:r>
          </a:p>
        </p:txBody>
      </p:sp>
      <p:sp>
        <p:nvSpPr>
          <p:cNvPr id="50" name="44 CuadroTexto"/>
          <p:cNvSpPr txBox="1"/>
          <p:nvPr/>
        </p:nvSpPr>
        <p:spPr>
          <a:xfrm>
            <a:off x="2839098" y="5883225"/>
            <a:ext cx="2489967" cy="724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1050" b="1" dirty="0"/>
              <a:t>Lista aprobada de </a:t>
            </a:r>
          </a:p>
          <a:p>
            <a:pPr algn="ctr" eaLnBrk="1" hangingPunct="1">
              <a:defRPr/>
            </a:pPr>
            <a:r>
              <a:rPr lang="es-MX" sz="1050" b="1" dirty="0"/>
              <a:t>Beneficiarios por grupo de priorización de pago</a:t>
            </a:r>
          </a:p>
          <a:p>
            <a:pPr algn="ctr" eaLnBrk="1" hangingPunct="1">
              <a:defRPr/>
            </a:pPr>
            <a:endParaRPr lang="es-PE" sz="1050" b="1" dirty="0"/>
          </a:p>
        </p:txBody>
      </p:sp>
      <p:sp>
        <p:nvSpPr>
          <p:cNvPr id="51" name="78 Multidocumento"/>
          <p:cNvSpPr/>
          <p:nvPr/>
        </p:nvSpPr>
        <p:spPr>
          <a:xfrm>
            <a:off x="3496669" y="2316445"/>
            <a:ext cx="1847306" cy="791330"/>
          </a:xfrm>
          <a:prstGeom prst="flowChartMultidocumen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PE" sz="800" dirty="0">
                <a:solidFill>
                  <a:schemeClr val="bg1"/>
                </a:solidFill>
                <a:cs typeface="Arial" pitchFamily="34" charset="0"/>
              </a:rPr>
              <a:t>SENTENCIAS JUDICIALES EN CALIDAD DE COSA JUZGADA-FIRME</a:t>
            </a:r>
          </a:p>
        </p:txBody>
      </p:sp>
      <p:cxnSp>
        <p:nvCxnSpPr>
          <p:cNvPr id="52" name="Conector recto de flecha 51"/>
          <p:cNvCxnSpPr/>
          <p:nvPr/>
        </p:nvCxnSpPr>
        <p:spPr>
          <a:xfrm>
            <a:off x="4245104" y="3077808"/>
            <a:ext cx="0" cy="601403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/>
          <p:cNvCxnSpPr>
            <a:stCxn id="42" idx="2"/>
          </p:cNvCxnSpPr>
          <p:nvPr/>
        </p:nvCxnSpPr>
        <p:spPr>
          <a:xfrm>
            <a:off x="4208774" y="4475693"/>
            <a:ext cx="0" cy="516367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17 CuadroTexto"/>
          <p:cNvSpPr txBox="1"/>
          <p:nvPr/>
        </p:nvSpPr>
        <p:spPr bwMode="auto">
          <a:xfrm>
            <a:off x="536028" y="1177730"/>
            <a:ext cx="1813690" cy="882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s-PE" sz="1050" b="1" dirty="0"/>
              <a:t>           Ley 30137 </a:t>
            </a:r>
          </a:p>
          <a:p>
            <a:pPr algn="just" eaLnBrk="1" hangingPunct="1">
              <a:defRPr/>
            </a:pPr>
            <a:r>
              <a:rPr lang="es-PE" sz="1050" b="1" dirty="0"/>
              <a:t>Que establece criterios de priorización para la atención  de pago de Sentencia Judicial</a:t>
            </a:r>
          </a:p>
        </p:txBody>
      </p:sp>
      <p:pic>
        <p:nvPicPr>
          <p:cNvPr id="55" name="Picture 33" descr="H:\Dibujos\Busines3\OFFICE\LIBRO2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85" y="759678"/>
            <a:ext cx="872223" cy="52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16 Imagen" descr="imagesCAQBWXR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382" y="864087"/>
            <a:ext cx="1401008" cy="86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17 CuadroTexto"/>
          <p:cNvSpPr txBox="1">
            <a:spLocks noChangeArrowheads="1"/>
          </p:cNvSpPr>
          <p:nvPr/>
        </p:nvSpPr>
        <p:spPr bwMode="auto">
          <a:xfrm>
            <a:off x="4042514" y="990433"/>
            <a:ext cx="583857" cy="75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spcAft>
                <a:spcPct val="30000"/>
              </a:spcAft>
              <a:buClr>
                <a:schemeClr val="accent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accent2"/>
              </a:buClr>
              <a:buChar char="—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es-PE" altLang="es-PE" sz="1200" b="1" dirty="0">
                <a:solidFill>
                  <a:srgbClr val="FF0000"/>
                </a:solidFill>
              </a:rPr>
              <a:t>B.D.</a:t>
            </a: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es-PE" altLang="es-PE" sz="400" b="1" dirty="0">
                <a:solidFill>
                  <a:srgbClr val="FF0000"/>
                </a:solidFill>
              </a:rPr>
              <a:t> </a:t>
            </a: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es-PE" altLang="es-PE" sz="1200" b="1" dirty="0">
                <a:solidFill>
                  <a:srgbClr val="FF0000"/>
                </a:solidFill>
              </a:rPr>
              <a:t>MEF</a:t>
            </a: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es-MX" altLang="es-PE" sz="400" b="1" dirty="0">
              <a:solidFill>
                <a:srgbClr val="FF0000"/>
              </a:solidFill>
            </a:endParaRP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es-MX" altLang="es-PE" sz="1200" b="1" dirty="0">
                <a:solidFill>
                  <a:srgbClr val="FF0000"/>
                </a:solidFill>
              </a:rPr>
              <a:t>S.J.</a:t>
            </a:r>
            <a:endParaRPr lang="es-PE" altLang="es-PE" sz="1200" b="1" dirty="0">
              <a:solidFill>
                <a:srgbClr val="FF0000"/>
              </a:solidFill>
            </a:endParaRPr>
          </a:p>
        </p:txBody>
      </p:sp>
      <p:cxnSp>
        <p:nvCxnSpPr>
          <p:cNvPr id="58" name="Conector recto de flecha 57"/>
          <p:cNvCxnSpPr/>
          <p:nvPr/>
        </p:nvCxnSpPr>
        <p:spPr>
          <a:xfrm flipH="1">
            <a:off x="4291866" y="1751579"/>
            <a:ext cx="5723" cy="55507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87304" y="2398393"/>
            <a:ext cx="296227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1825762" y="42263"/>
            <a:ext cx="6783770" cy="35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APLICATIVO INFORMATICO ENTORNO WEB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97" y="1005246"/>
            <a:ext cx="9426301" cy="5710186"/>
          </a:xfrm>
          <a:prstGeom prst="rect">
            <a:avLst/>
          </a:prstGeom>
        </p:spPr>
      </p:pic>
      <p:sp>
        <p:nvSpPr>
          <p:cNvPr id="9" name="1 Título"/>
          <p:cNvSpPr txBox="1">
            <a:spLocks/>
          </p:cNvSpPr>
          <p:nvPr/>
        </p:nvSpPr>
        <p:spPr bwMode="auto">
          <a:xfrm>
            <a:off x="2200816" y="585988"/>
            <a:ext cx="6192688" cy="38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defRPr/>
            </a:pPr>
            <a:endParaRPr lang="es-PE" sz="24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endParaRPr lang="es-PE" sz="24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endParaRPr lang="es-PE" sz="24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es-PE" sz="24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ROL :  PROCURADURIA</a:t>
            </a:r>
          </a:p>
        </p:txBody>
      </p:sp>
    </p:spTree>
    <p:extLst>
      <p:ext uri="{BB962C8B-B14F-4D97-AF65-F5344CB8AC3E}">
        <p14:creationId xmlns:p14="http://schemas.microsoft.com/office/powerpoint/2010/main" val="69296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 bwMode="auto">
          <a:xfrm>
            <a:off x="1533832" y="31014"/>
            <a:ext cx="6508955" cy="35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 DE UNA NUEVA DEMANDA JUDICIAL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331076" y="985728"/>
            <a:ext cx="9653356" cy="5720738"/>
            <a:chOff x="2351584" y="404664"/>
            <a:chExt cx="7632848" cy="6301802"/>
          </a:xfrm>
        </p:grpSpPr>
        <p:pic>
          <p:nvPicPr>
            <p:cNvPr id="10" name="Imagen 9"/>
            <p:cNvPicPr/>
            <p:nvPr/>
          </p:nvPicPr>
          <p:blipFill rotWithShape="1">
            <a:blip r:embed="rId5"/>
            <a:srcRect r="1596"/>
            <a:stretch/>
          </p:blipFill>
          <p:spPr bwMode="auto">
            <a:xfrm>
              <a:off x="2351584" y="1597340"/>
              <a:ext cx="7632848" cy="510912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Imagen 1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351584" y="404664"/>
              <a:ext cx="7632848" cy="11600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026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952" y="551792"/>
            <a:ext cx="10321740" cy="630620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759658" y="6320"/>
            <a:ext cx="4189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PE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 DE UNA SENTENCIA </a:t>
            </a:r>
          </a:p>
        </p:txBody>
      </p:sp>
    </p:spTree>
    <p:extLst>
      <p:ext uri="{BB962C8B-B14F-4D97-AF65-F5344CB8AC3E}">
        <p14:creationId xmlns:p14="http://schemas.microsoft.com/office/powerpoint/2010/main" val="199687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74578" y="33884"/>
            <a:ext cx="8497887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CONTENIDO</a:t>
            </a:r>
            <a:endParaRPr lang="es-E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774578" y="1196752"/>
            <a:ext cx="8497886" cy="44969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14375" indent="-714375" algn="just" fontAlgn="base"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es-ES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Introducción: Contingencias Explícitas e Implícitas</a:t>
            </a:r>
            <a:endParaRPr lang="es-ES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714375" algn="just" fontAlgn="base"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es-ES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Evolución e importancia de las Demandas Judiciales</a:t>
            </a:r>
            <a:endParaRPr lang="es-ES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714375" algn="just" fontAlgn="base"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es-ES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para el reconocimiento, medición y revelación </a:t>
            </a:r>
          </a:p>
          <a:p>
            <a:pPr marL="714375" indent="-714375" algn="just" fontAlgn="base"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es-ES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Módulo de Sentencias Judiciales</a:t>
            </a:r>
          </a:p>
          <a:p>
            <a:pPr algn="just" fontAlgn="base">
              <a:spcBef>
                <a:spcPts val="1200"/>
              </a:spcBef>
              <a:spcAft>
                <a:spcPts val="600"/>
              </a:spcAft>
            </a:pPr>
            <a:endParaRPr lang="es-PY" sz="3200" b="1" dirty="0">
              <a:solidFill>
                <a:prstClr val="black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156" y="238247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20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bldLvl="5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 bwMode="auto">
          <a:xfrm>
            <a:off x="1700981" y="46550"/>
            <a:ext cx="6116033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PY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REGISTRO DE UNA SENTENCIA EN EJECUCION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014" y="938890"/>
            <a:ext cx="10292735" cy="574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 bwMode="auto">
          <a:xfrm>
            <a:off x="2719605" y="34171"/>
            <a:ext cx="5623655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PY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RELACION DE SENTENCIAS REGISTRADAS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86" y="969962"/>
            <a:ext cx="9770094" cy="569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8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 bwMode="auto">
          <a:xfrm>
            <a:off x="1379181" y="151642"/>
            <a:ext cx="732142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PY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PROCESOS DE PRIORIZACION POR SESION DEL COMITE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7" y="835572"/>
            <a:ext cx="10102204" cy="587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0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 bwMode="auto">
          <a:xfrm>
            <a:off x="1691659" y="31014"/>
            <a:ext cx="6622839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PY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ACTA DE  PRIORIZACION POR SESION DEL COMITE</a:t>
            </a:r>
          </a:p>
        </p:txBody>
      </p:sp>
      <p:pic>
        <p:nvPicPr>
          <p:cNvPr id="9" name="Imagen 1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976" y="938890"/>
            <a:ext cx="5722883" cy="58906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81322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 bwMode="auto">
          <a:xfrm>
            <a:off x="1612491" y="116219"/>
            <a:ext cx="7125760" cy="35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</a:t>
            </a:r>
            <a:r>
              <a:rPr lang="es-MX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PAGOS DE UNA  SENTENCIA JUDICIAL</a:t>
            </a:r>
          </a:p>
        </p:txBody>
      </p:sp>
      <p:pic>
        <p:nvPicPr>
          <p:cNvPr id="9" name="Imagen 2" descr="image0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49" y="908720"/>
            <a:ext cx="10155772" cy="585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1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84" y="441434"/>
            <a:ext cx="10086437" cy="6416566"/>
          </a:xfrm>
          <a:prstGeom prst="rect">
            <a:avLst/>
          </a:prstGeom>
        </p:spPr>
      </p:pic>
      <p:sp>
        <p:nvSpPr>
          <p:cNvPr id="9" name="1 Título"/>
          <p:cNvSpPr txBox="1">
            <a:spLocks/>
          </p:cNvSpPr>
          <p:nvPr/>
        </p:nvSpPr>
        <p:spPr bwMode="auto">
          <a:xfrm>
            <a:off x="1796784" y="4952"/>
            <a:ext cx="6192688" cy="43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defRPr/>
            </a:pPr>
            <a:endParaRPr lang="es-PE" sz="28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endParaRPr lang="es-PE" sz="28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endParaRPr lang="es-PE" sz="28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es-PE" sz="28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ROL :  TESORERIA</a:t>
            </a:r>
          </a:p>
        </p:txBody>
      </p:sp>
    </p:spTree>
    <p:extLst>
      <p:ext uri="{BB962C8B-B14F-4D97-AF65-F5344CB8AC3E}">
        <p14:creationId xmlns:p14="http://schemas.microsoft.com/office/powerpoint/2010/main" val="163092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1 Título"/>
          <p:cNvSpPr txBox="1">
            <a:spLocks/>
          </p:cNvSpPr>
          <p:nvPr/>
        </p:nvSpPr>
        <p:spPr bwMode="auto">
          <a:xfrm>
            <a:off x="689054" y="-24484"/>
            <a:ext cx="9988354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defPPr>
              <a:defRPr lang="es-PY"/>
            </a:defPPr>
            <a:lvl1pPr algn="ctr">
              <a:defRPr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PE" dirty="0"/>
          </a:p>
          <a:p>
            <a:endParaRPr lang="es-PE" dirty="0"/>
          </a:p>
          <a:p>
            <a:r>
              <a:rPr lang="es-PE" dirty="0"/>
              <a:t>ACCESO AL APLICATIVO DE DEMANDAS JUDICIALES Y ARBITRALES EN CONTRA DEL ESTADO - MEF.GOB.PE  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345989" y="1075038"/>
            <a:ext cx="9868121" cy="5548184"/>
            <a:chOff x="2296394" y="1181954"/>
            <a:chExt cx="7874392" cy="4486470"/>
          </a:xfrm>
        </p:grpSpPr>
        <p:pic>
          <p:nvPicPr>
            <p:cNvPr id="42" name="Imagen 41"/>
            <p:cNvPicPr>
              <a:picLocks noChangeAspect="1"/>
            </p:cNvPicPr>
            <p:nvPr/>
          </p:nvPicPr>
          <p:blipFill rotWithShape="1">
            <a:blip r:embed="rId5"/>
            <a:srcRect l="5714" t="3058" r="27714" b="10085"/>
            <a:stretch/>
          </p:blipFill>
          <p:spPr>
            <a:xfrm>
              <a:off x="2296394" y="1181954"/>
              <a:ext cx="5802086" cy="4258183"/>
            </a:xfrm>
            <a:prstGeom prst="rect">
              <a:avLst/>
            </a:prstGeom>
          </p:spPr>
        </p:pic>
        <p:sp>
          <p:nvSpPr>
            <p:cNvPr id="43" name="Rectángulo redondeado 42"/>
            <p:cNvSpPr/>
            <p:nvPr/>
          </p:nvSpPr>
          <p:spPr>
            <a:xfrm>
              <a:off x="2434507" y="1181954"/>
              <a:ext cx="678656" cy="139641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44" name="Llamada rectangular 43"/>
            <p:cNvSpPr/>
            <p:nvPr/>
          </p:nvSpPr>
          <p:spPr>
            <a:xfrm>
              <a:off x="2721643" y="2399244"/>
              <a:ext cx="1170273" cy="594230"/>
            </a:xfrm>
            <a:prstGeom prst="wedgeRectCallout">
              <a:avLst>
                <a:gd name="adj1" fmla="val -54746"/>
                <a:gd name="adj2" fmla="val -22621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E" sz="1200" b="1" dirty="0"/>
                <a:t>Acceder a la página web del MEF</a:t>
              </a:r>
            </a:p>
          </p:txBody>
        </p:sp>
        <p:sp>
          <p:nvSpPr>
            <p:cNvPr id="45" name="Rectángulo redondeado 44"/>
            <p:cNvSpPr/>
            <p:nvPr/>
          </p:nvSpPr>
          <p:spPr>
            <a:xfrm>
              <a:off x="6906496" y="2189222"/>
              <a:ext cx="421481" cy="24679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46" name="Llamada rectangular 45"/>
            <p:cNvSpPr/>
            <p:nvPr/>
          </p:nvSpPr>
          <p:spPr>
            <a:xfrm>
              <a:off x="8258721" y="1891145"/>
              <a:ext cx="1048071" cy="805214"/>
            </a:xfrm>
            <a:prstGeom prst="wedgeRectCallout">
              <a:avLst>
                <a:gd name="adj1" fmla="val -162572"/>
                <a:gd name="adj2" fmla="val -518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E" sz="1200" b="1" dirty="0"/>
                <a:t>Acceder a la página de Contabilidad Pública</a:t>
              </a:r>
            </a:p>
          </p:txBody>
        </p:sp>
        <p:sp>
          <p:nvSpPr>
            <p:cNvPr id="47" name="Rectángulo redondeado 46"/>
            <p:cNvSpPr/>
            <p:nvPr/>
          </p:nvSpPr>
          <p:spPr>
            <a:xfrm>
              <a:off x="7327976" y="3757613"/>
              <a:ext cx="657225" cy="28575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48" name="Rectángulo 47"/>
            <p:cNvSpPr/>
            <p:nvPr/>
          </p:nvSpPr>
          <p:spPr>
            <a:xfrm>
              <a:off x="2315537" y="2093328"/>
              <a:ext cx="375744" cy="438582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/>
              <a:r>
                <a:rPr lang="es-ES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1.</a:t>
              </a:r>
            </a:p>
          </p:txBody>
        </p:sp>
        <p:sp>
          <p:nvSpPr>
            <p:cNvPr id="49" name="Rectángulo 48"/>
            <p:cNvSpPr/>
            <p:nvPr/>
          </p:nvSpPr>
          <p:spPr>
            <a:xfrm>
              <a:off x="9267690" y="2107407"/>
              <a:ext cx="375744" cy="438582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/>
              <a:r>
                <a:rPr lang="es-ES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2.</a:t>
              </a:r>
            </a:p>
          </p:txBody>
        </p:sp>
        <p:sp>
          <p:nvSpPr>
            <p:cNvPr id="50" name="Llamada rectangular 49"/>
            <p:cNvSpPr/>
            <p:nvPr/>
          </p:nvSpPr>
          <p:spPr>
            <a:xfrm>
              <a:off x="8907316" y="3031002"/>
              <a:ext cx="887726" cy="857959"/>
            </a:xfrm>
            <a:prstGeom prst="wedgeRectCallout">
              <a:avLst>
                <a:gd name="adj1" fmla="val -174114"/>
                <a:gd name="adj2" fmla="val 3475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E" sz="1200" b="1" dirty="0"/>
                <a:t>Acceder al módulo y al manual de usuario</a:t>
              </a:r>
            </a:p>
          </p:txBody>
        </p:sp>
        <p:sp>
          <p:nvSpPr>
            <p:cNvPr id="51" name="Rectángulo 50"/>
            <p:cNvSpPr/>
            <p:nvPr/>
          </p:nvSpPr>
          <p:spPr>
            <a:xfrm>
              <a:off x="9795042" y="3482592"/>
              <a:ext cx="375744" cy="438582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/>
              <a:r>
                <a:rPr lang="es-ES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3.</a:t>
              </a:r>
            </a:p>
          </p:txBody>
        </p:sp>
        <p:sp>
          <p:nvSpPr>
            <p:cNvPr id="52" name="Rectángulo redondeado 51"/>
            <p:cNvSpPr/>
            <p:nvPr/>
          </p:nvSpPr>
          <p:spPr>
            <a:xfrm>
              <a:off x="4933118" y="4229101"/>
              <a:ext cx="1973376" cy="10715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53" name="Rectángulo redondeado 52"/>
            <p:cNvSpPr/>
            <p:nvPr/>
          </p:nvSpPr>
          <p:spPr>
            <a:xfrm>
              <a:off x="4933118" y="5272088"/>
              <a:ext cx="1973376" cy="16804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54" name="Llamada rectangular 53"/>
            <p:cNvSpPr/>
            <p:nvPr/>
          </p:nvSpPr>
          <p:spPr>
            <a:xfrm>
              <a:off x="8963893" y="4105462"/>
              <a:ext cx="821531" cy="663965"/>
            </a:xfrm>
            <a:prstGeom prst="wedgeRectCallout">
              <a:avLst>
                <a:gd name="adj1" fmla="val -301782"/>
                <a:gd name="adj2" fmla="val -1668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E" sz="1200" b="1" dirty="0"/>
                <a:t>Link de acceso al módulo</a:t>
              </a:r>
            </a:p>
          </p:txBody>
        </p:sp>
        <p:sp>
          <p:nvSpPr>
            <p:cNvPr id="55" name="Rectángulo 54"/>
            <p:cNvSpPr/>
            <p:nvPr/>
          </p:nvSpPr>
          <p:spPr>
            <a:xfrm>
              <a:off x="9785824" y="4060098"/>
              <a:ext cx="375744" cy="438582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/>
              <a:r>
                <a:rPr lang="es-ES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4.</a:t>
              </a:r>
            </a:p>
          </p:txBody>
        </p:sp>
        <p:sp>
          <p:nvSpPr>
            <p:cNvPr id="56" name="Llamada rectangular 55"/>
            <p:cNvSpPr/>
            <p:nvPr/>
          </p:nvSpPr>
          <p:spPr>
            <a:xfrm>
              <a:off x="8959393" y="5104068"/>
              <a:ext cx="821531" cy="564356"/>
            </a:xfrm>
            <a:prstGeom prst="wedgeRectCallout">
              <a:avLst>
                <a:gd name="adj1" fmla="val -304154"/>
                <a:gd name="adj2" fmla="val -702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E" sz="1200" b="1" dirty="0"/>
                <a:t>Manual de Usuario</a:t>
              </a:r>
            </a:p>
          </p:txBody>
        </p:sp>
        <p:sp>
          <p:nvSpPr>
            <p:cNvPr id="57" name="Rectángulo 56"/>
            <p:cNvSpPr/>
            <p:nvPr/>
          </p:nvSpPr>
          <p:spPr>
            <a:xfrm>
              <a:off x="9795042" y="5136821"/>
              <a:ext cx="375744" cy="438582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/>
              <a:r>
                <a:rPr lang="es-ES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386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20536" cy="68580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  <a:bevelB w="114300" prst="hardEdge"/>
          </a:sp3d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683045" y="2384884"/>
            <a:ext cx="4866968" cy="2088232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 prstMaterial="metal">
            <a:bevelT/>
          </a:sp3d>
        </p:spPr>
        <p:txBody>
          <a:bodyPr/>
          <a:lstStyle>
            <a:lvl1pPr marL="257040" indent="-257040" algn="l" defTabSz="686069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Char char="•"/>
              <a:defRPr sz="23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49" indent="-214515" algn="l" defTabSz="686069" rtl="0" fontAlgn="base">
              <a:spcBef>
                <a:spcPct val="20000"/>
              </a:spcBef>
              <a:spcAft>
                <a:spcPct val="0"/>
              </a:spcAft>
              <a:buChar char="–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114" indent="-171045" algn="l" defTabSz="686069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Char char="•"/>
              <a:defRPr sz="17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49" indent="-171045" algn="l" defTabSz="686069" rtl="0" fontAlgn="base">
              <a:spcBef>
                <a:spcPct val="20000"/>
              </a:spcBef>
              <a:spcAft>
                <a:spcPct val="0"/>
              </a:spcAft>
              <a:buChar char="–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84" indent="-171045" algn="l" defTabSz="686069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000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6879" indent="-136080" algn="l" defTabSz="544319" rtl="0" eaLnBrk="1" latinLnBrk="0" hangingPunct="1">
              <a:lnSpc>
                <a:spcPct val="90000"/>
              </a:lnSpc>
              <a:spcBef>
                <a:spcPts val="298"/>
              </a:spcBef>
              <a:buFont typeface="Arial" panose="020B0604020202020204" pitchFamily="34" charset="0"/>
              <a:buChar char="•"/>
              <a:defRPr sz="10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9039" indent="-136080" algn="l" defTabSz="544319" rtl="0" eaLnBrk="1" latinLnBrk="0" hangingPunct="1">
              <a:lnSpc>
                <a:spcPct val="90000"/>
              </a:lnSpc>
              <a:spcBef>
                <a:spcPts val="298"/>
              </a:spcBef>
              <a:buFont typeface="Arial" panose="020B0604020202020204" pitchFamily="34" charset="0"/>
              <a:buChar char="•"/>
              <a:defRPr sz="10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1198" indent="-136080" algn="l" defTabSz="544319" rtl="0" eaLnBrk="1" latinLnBrk="0" hangingPunct="1">
              <a:lnSpc>
                <a:spcPct val="90000"/>
              </a:lnSpc>
              <a:spcBef>
                <a:spcPts val="298"/>
              </a:spcBef>
              <a:buFont typeface="Arial" panose="020B0604020202020204" pitchFamily="34" charset="0"/>
              <a:buChar char="•"/>
              <a:defRPr sz="10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13358" indent="-136080" algn="l" defTabSz="544319" rtl="0" eaLnBrk="1" latinLnBrk="0" hangingPunct="1">
              <a:lnSpc>
                <a:spcPct val="90000"/>
              </a:lnSpc>
              <a:spcBef>
                <a:spcPts val="298"/>
              </a:spcBef>
              <a:buFont typeface="Arial" panose="020B0604020202020204" pitchFamily="34" charset="0"/>
              <a:buChar char="•"/>
              <a:defRPr sz="10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Clr>
                <a:srgbClr val="FFFF66"/>
              </a:buClr>
              <a:buFont typeface="Wingdings" pitchFamily="2" charset="2"/>
              <a:buNone/>
            </a:pPr>
            <a:r>
              <a:rPr lang="es-ES" sz="4100" dirty="0">
                <a:solidFill>
                  <a:srgbClr val="EAEAE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MUCHAS GRACIAS …</a:t>
            </a:r>
          </a:p>
          <a:p>
            <a:pPr algn="ctr">
              <a:lnSpc>
                <a:spcPct val="90000"/>
              </a:lnSpc>
              <a:buClr>
                <a:srgbClr val="FFFF66"/>
              </a:buClr>
              <a:buFont typeface="Wingdings" pitchFamily="2" charset="2"/>
              <a:buNone/>
            </a:pPr>
            <a:r>
              <a:rPr lang="es-PE" sz="2100" dirty="0" smtClean="0">
                <a:solidFill>
                  <a:srgbClr val="EAEAE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Oscar Arturo Pajuelo Ramírez</a:t>
            </a:r>
          </a:p>
          <a:p>
            <a:pPr algn="ctr">
              <a:lnSpc>
                <a:spcPct val="90000"/>
              </a:lnSpc>
              <a:buClr>
                <a:srgbClr val="FFFF66"/>
              </a:buClr>
              <a:buFont typeface="Wingdings" pitchFamily="2" charset="2"/>
              <a:buNone/>
            </a:pPr>
            <a:r>
              <a:rPr lang="es-PE" sz="21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opajuelo@mef.gob.pe</a:t>
            </a:r>
            <a:endParaRPr lang="es-PE" sz="2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oup 103"/>
          <p:cNvGraphicFramePr>
            <a:graphicFrameLocks noGrp="1"/>
          </p:cNvGraphicFramePr>
          <p:nvPr>
            <p:extLst/>
          </p:nvPr>
        </p:nvGraphicFramePr>
        <p:xfrm>
          <a:off x="119336" y="116633"/>
          <a:ext cx="8172400" cy="822960"/>
        </p:xfrm>
        <a:graphic>
          <a:graphicData uri="http://schemas.openxmlformats.org/drawingml/2006/table">
            <a:tbl>
              <a:tblPr/>
              <a:tblGrid>
                <a:gridCol w="1069079"/>
                <a:gridCol w="2344095"/>
                <a:gridCol w="1846864"/>
                <a:gridCol w="2912362"/>
              </a:tblGrid>
              <a:tr h="541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PERÚ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Ministerio </a:t>
                      </a:r>
                      <a:endParaRPr kumimoji="0" lang="es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de Economía y Finanzas</a:t>
                      </a:r>
                      <a:endParaRPr kumimoji="0" lang="es-P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Viceministro</a:t>
                      </a:r>
                      <a:endParaRPr kumimoji="0" lang="es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de Hacienda</a:t>
                      </a:r>
                      <a:endParaRPr kumimoji="0" lang="es-P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Dirección  General de Contabilidad Pública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  <p:pic>
        <p:nvPicPr>
          <p:cNvPr id="5" name="Marcador de posición de 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9458"/>
          <a:stretch>
            <a:fillRect/>
          </a:stretch>
        </p:blipFill>
        <p:spPr>
          <a:xfrm>
            <a:off x="8188887" y="4505506"/>
            <a:ext cx="2316975" cy="2095500"/>
          </a:xfrm>
          <a:prstGeom prst="rect">
            <a:avLst/>
          </a:prstGeom>
          <a:noFill/>
        </p:spPr>
      </p:pic>
      <p:pic>
        <p:nvPicPr>
          <p:cNvPr id="6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681" y="4404880"/>
            <a:ext cx="3342854" cy="22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3" y="4089220"/>
            <a:ext cx="1602658" cy="276878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8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" y="5184216"/>
            <a:ext cx="3758144" cy="153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41324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24656" y="33884"/>
            <a:ext cx="9747809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fontAlgn="base">
              <a:spcBef>
                <a:spcPts val="1200"/>
              </a:spcBef>
              <a:spcAft>
                <a:spcPts val="6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Calibri" panose="020F0502020204030204" pitchFamily="34" charset="0"/>
                <a:cs typeface="Arial" pitchFamily="34" charset="0"/>
              </a:rPr>
              <a:t>I. </a:t>
            </a:r>
            <a:r>
              <a:rPr lang="es-E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INTRODUCCIÓN: CONTINGENCIAS EXPLÍCITAS E IMPLÍCITAS</a:t>
            </a:r>
            <a:endParaRPr lang="es-E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550152"/>
            <a:ext cx="5240594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00" dirty="0" smtClean="0"/>
              <a:t>Adaptado de NICP 19 Provisiones, Pasivos Contingentes y Activos Contingentes</a:t>
            </a:r>
            <a:endParaRPr lang="es-PE" sz="10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024" y="277069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932425"/>
              </p:ext>
            </p:extLst>
          </p:nvPr>
        </p:nvGraphicFramePr>
        <p:xfrm>
          <a:off x="2804160" y="4852416"/>
          <a:ext cx="5998464" cy="1536192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771334"/>
                <a:gridCol w="2113565"/>
                <a:gridCol w="2113565"/>
              </a:tblGrid>
              <a:tr h="624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87" marR="3138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E" sz="16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Explícitos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87" marR="3138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E" sz="16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Implícitos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87" marR="313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115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s-PE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Pasivos</a:t>
                      </a:r>
                      <a:endParaRPr lang="es-PE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87" marR="31387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es-PE" sz="1200" dirty="0" smtClean="0">
                          <a:effectLst/>
                        </a:rPr>
                        <a:t>Pasivo del Gobierno reconocido por Ley o por contrato</a:t>
                      </a:r>
                    </a:p>
                    <a:p>
                      <a:pPr marL="88900" lvl="0" indent="-88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s-P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87" marR="31387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es-PE" sz="1200" dirty="0" smtClean="0">
                          <a:effectLst/>
                        </a:rPr>
                        <a:t>Obligaciones que pueden reconocerse cuando el costo de no asumirlas es inaceptablemente alto</a:t>
                      </a:r>
                    </a:p>
                  </a:txBody>
                  <a:tcPr marL="31387" marR="31387" marT="0" marB="0" anchor="ctr"/>
                </a:tc>
              </a:tr>
            </a:tbl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751271079"/>
              </p:ext>
            </p:extLst>
          </p:nvPr>
        </p:nvGraphicFramePr>
        <p:xfrm>
          <a:off x="499872" y="814958"/>
          <a:ext cx="10363200" cy="393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9351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30394" y="0"/>
            <a:ext cx="8497887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fontAlgn="base">
              <a:spcBef>
                <a:spcPts val="1200"/>
              </a:spcBef>
              <a:spcAft>
                <a:spcPts val="6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Calibri" panose="020F0502020204030204" pitchFamily="34" charset="0"/>
                <a:cs typeface="Arial" pitchFamily="34" charset="0"/>
              </a:rPr>
              <a:t>II. EVOLUCIÓN E IMPORTANCIA DE LAS DEMANDAS JUDICIALES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001108" cy="27760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Cuenta General de la República – OA2</a:t>
            </a:r>
            <a:endParaRPr lang="es-P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024" y="277069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702964"/>
              </p:ext>
            </p:extLst>
          </p:nvPr>
        </p:nvGraphicFramePr>
        <p:xfrm>
          <a:off x="487680" y="1547746"/>
          <a:ext cx="9363456" cy="4426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74706" y="814958"/>
            <a:ext cx="8125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Evolución histórica del total de Demandas sin Sentencias 2010-2015 </a:t>
            </a:r>
            <a:endParaRPr lang="es-P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Millones de S/.)</a:t>
            </a:r>
          </a:p>
        </p:txBody>
      </p:sp>
    </p:spTree>
    <p:extLst>
      <p:ext uri="{BB962C8B-B14F-4D97-AF65-F5344CB8AC3E}">
        <p14:creationId xmlns:p14="http://schemas.microsoft.com/office/powerpoint/2010/main" val="130973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4768645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7675"/>
            <a:r>
              <a:rPr lang="es-PE" sz="1000" b="1" dirty="0" smtClean="0"/>
              <a:t>Fuente: </a:t>
            </a:r>
            <a:r>
              <a:rPr lang="es-PE" sz="1000" dirty="0" smtClean="0"/>
              <a:t>Aplicativo demandas judiciales y arbitrales  en contra del estado   </a:t>
            </a:r>
            <a:endParaRPr lang="es-PE" sz="10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024" y="277069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548642" y="3988359"/>
            <a:ext cx="943660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1700" dirty="0">
                <a:latin typeface="Arial" panose="020B0604020202020204" pitchFamily="34" charset="0"/>
                <a:cs typeface="Arial" panose="020B0604020202020204" pitchFamily="34" charset="0"/>
              </a:rPr>
              <a:t>La deuda total por sentencias judiciales en calidad de cosa juzgada y en ejecución registrada, en el Aplicativo Informático de demandas judiciales, por los pliegos del Gobierno Nacional y de los Gobiernos Regionales que se financian con Recursos Ordinarios (RO), con fecha de requerimiento de pago al 31 de marzo de 2015, asciende a S/ 2 286 millones a favor de 56 783 beneficiarios. La mayor parte de éstos montos corresponden a los gobiernos regionales.</a:t>
            </a: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234203" y="169915"/>
            <a:ext cx="10972800" cy="45209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s-PE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Deuda total generada por sentencias judiciales según niveles de gobierno</a:t>
            </a:r>
            <a:endParaRPr lang="es-PE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285067" y="994569"/>
            <a:ext cx="2557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(Expresado en soles S/.)</a:t>
            </a:r>
            <a:endParaRPr lang="es-P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3" y="1389889"/>
            <a:ext cx="9436606" cy="25115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CuadroTexto 1"/>
          <p:cNvSpPr txBox="1"/>
          <p:nvPr/>
        </p:nvSpPr>
        <p:spPr>
          <a:xfrm>
            <a:off x="4374835" y="681372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Al 31 de Marzo 2015</a:t>
            </a:r>
            <a:endParaRPr lang="es-P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93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-1" y="6498336"/>
            <a:ext cx="6135329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00" b="1" dirty="0">
                <a:latin typeface="Arial" panose="020B0604020202020204" pitchFamily="34" charset="0"/>
                <a:cs typeface="Arial" panose="020B0604020202020204" pitchFamily="34" charset="0"/>
              </a:rPr>
              <a:t>Fuente</a:t>
            </a:r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: Informe </a:t>
            </a:r>
            <a:r>
              <a:rPr lang="es-PE" sz="1000" dirty="0">
                <a:latin typeface="Arial" panose="020B0604020202020204" pitchFamily="34" charset="0"/>
                <a:cs typeface="Arial" panose="020B0604020202020204" pitchFamily="34" charset="0"/>
              </a:rPr>
              <a:t>de contingencias explícitas del SPNF 2014, con información disponible a mayo de </a:t>
            </a:r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s-PE" dirty="0" smtClean="0"/>
              <a:t> </a:t>
            </a:r>
            <a:endParaRPr lang="es-PE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024" y="2358087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/>
          <p:cNvSpPr/>
          <p:nvPr/>
        </p:nvSpPr>
        <p:spPr>
          <a:xfrm>
            <a:off x="146963" y="112478"/>
            <a:ext cx="6750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Pasivos Contingentes Explícitos 2014 - 2015 </a:t>
            </a:r>
            <a:endParaRPr lang="es-ES" dirty="0"/>
          </a:p>
        </p:txBody>
      </p:sp>
      <p:sp>
        <p:nvSpPr>
          <p:cNvPr id="13" name="Rectángulo 12"/>
          <p:cNvSpPr/>
          <p:nvPr/>
        </p:nvSpPr>
        <p:spPr>
          <a:xfrm>
            <a:off x="-73146" y="5021008"/>
            <a:ext cx="102602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Las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fuentes de riesgos fiscales de 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estas contingencias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explícitas son las </a:t>
            </a:r>
            <a:r>
              <a:rPr lang="es-PE" b="1" dirty="0">
                <a:solidFill>
                  <a:srgbClr val="000000"/>
                </a:solidFill>
                <a:latin typeface="Arial Narrow" panose="020B0606020202030204" pitchFamily="34" charset="0"/>
              </a:rPr>
              <a:t>demandas judiciales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en cortes 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nacionales</a:t>
            </a:r>
            <a:r>
              <a:rPr lang="es-PE" sz="8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s-PE" sz="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y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procesos arbitrales en 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centros nacionales e internacionales (5,53% del PBI), controversias internacionales en temas de inversión (0,84% del PBI), garantías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otorgadas al sector privado con la suscripción de los contratos de Asociaciones Público Privadas (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2,78% del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PBI), y garantías, avales u otros similares otorgadas a entidades u organismos del Sector Público (0,54% 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del PBI).</a:t>
            </a:r>
            <a:r>
              <a:rPr lang="es-P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PE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60522771"/>
              </p:ext>
            </p:extLst>
          </p:nvPr>
        </p:nvGraphicFramePr>
        <p:xfrm>
          <a:off x="-1" y="597681"/>
          <a:ext cx="10107561" cy="4423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473442" y="358748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es-P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73442" y="168213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es-P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3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111476" y="-34764"/>
            <a:ext cx="8168640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Importancia de </a:t>
            </a:r>
            <a:r>
              <a:rPr lang="es-PY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</a:t>
            </a: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as Contingencias Explícitas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09" y="1715282"/>
            <a:ext cx="9806374" cy="3649198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Rectángulo 1"/>
          <p:cNvSpPr/>
          <p:nvPr/>
        </p:nvSpPr>
        <p:spPr>
          <a:xfrm>
            <a:off x="3340162" y="1010984"/>
            <a:ext cx="3711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(Expresado en porcentaje </a:t>
            </a:r>
            <a:r>
              <a:rPr lang="es-PY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del PBI)</a:t>
            </a:r>
            <a:endParaRPr lang="es-ES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6371303" y="2939845"/>
            <a:ext cx="3613945" cy="403123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Rectángulo 11"/>
          <p:cNvSpPr/>
          <p:nvPr/>
        </p:nvSpPr>
        <p:spPr>
          <a:xfrm>
            <a:off x="-1" y="6498336"/>
            <a:ext cx="6135329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00" b="1" dirty="0">
                <a:latin typeface="Arial" panose="020B0604020202020204" pitchFamily="34" charset="0"/>
                <a:cs typeface="Arial" panose="020B0604020202020204" pitchFamily="34" charset="0"/>
              </a:rPr>
              <a:t>Fuente</a:t>
            </a:r>
            <a:r>
              <a:rPr lang="es-P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Informe </a:t>
            </a:r>
            <a:r>
              <a:rPr lang="es-PE" sz="1000" dirty="0">
                <a:latin typeface="Arial" panose="020B0604020202020204" pitchFamily="34" charset="0"/>
                <a:cs typeface="Arial" panose="020B0604020202020204" pitchFamily="34" charset="0"/>
              </a:rPr>
              <a:t>de contingencias explícitas del SPNF 2014, con información disponible a mayo de </a:t>
            </a:r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s-PE" dirty="0" smtClean="0"/>
              <a:t>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677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0811" y="332071"/>
            <a:ext cx="10163922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</a:t>
            </a:r>
            <a:r>
              <a:rPr lang="es-PY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Evolución e Importancia de </a:t>
            </a:r>
            <a:r>
              <a:rPr lang="es-PY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</a:t>
            </a: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as Demandas Judiciales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PY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(Porcentaje del PBI)</a:t>
            </a:r>
            <a:endPara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633216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202261" y="5226222"/>
            <a:ext cx="10120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rgbClr val="000000"/>
                </a:solidFill>
                <a:latin typeface="Arial Narrow" panose="020B0606020202030204" pitchFamily="34" charset="0"/>
              </a:rPr>
              <a:t>Nota: </a:t>
            </a:r>
            <a:endParaRPr lang="es-PE" b="1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r>
              <a:rPr lang="es-P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Fuente</a:t>
            </a:r>
            <a:r>
              <a:rPr lang="es-PE" b="1" dirty="0">
                <a:solidFill>
                  <a:srgbClr val="000000"/>
                </a:solidFill>
                <a:latin typeface="Arial Narrow" panose="020B0606020202030204" pitchFamily="34" charset="0"/>
              </a:rPr>
              <a:t>: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DGCP, DGETP, DGAEICYP, FONAFE, PETROPERÚ.</a:t>
            </a:r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622" y="1416222"/>
            <a:ext cx="10020300" cy="381000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-1" y="6498336"/>
            <a:ext cx="6135329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00" dirty="0">
                <a:latin typeface="Arial" panose="020B0604020202020204" pitchFamily="34" charset="0"/>
                <a:cs typeface="Arial" panose="020B0604020202020204" pitchFamily="34" charset="0"/>
              </a:rPr>
              <a:t>Fuente</a:t>
            </a:r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: Informe </a:t>
            </a:r>
            <a:r>
              <a:rPr lang="es-PE" sz="1000" dirty="0">
                <a:latin typeface="Arial" panose="020B0604020202020204" pitchFamily="34" charset="0"/>
                <a:cs typeface="Arial" panose="020B0604020202020204" pitchFamily="34" charset="0"/>
              </a:rPr>
              <a:t>de contingencias explícitas del SPNF 2014, con información disponible a mayo de </a:t>
            </a:r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s-PE" dirty="0" smtClean="0"/>
              <a:t>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5005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230860" y="-38670"/>
            <a:ext cx="13166571" cy="7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</a:t>
            </a:r>
            <a:r>
              <a:rPr lang="es-PY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III. </a:t>
            </a:r>
            <a:r>
              <a:rPr lang="es-PY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POLÍTICA RECONOCIMIENTO, MEDICIÓN Y REVELACIÓN DEMANDAS JUDICIALES</a:t>
            </a:r>
            <a:endParaRPr lang="es-PY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49824" y="6498336"/>
            <a:ext cx="4535424" cy="3596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0" y="6498336"/>
            <a:ext cx="3175819" cy="2560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POC 104 (2012) Provisiones </a:t>
            </a:r>
            <a:endParaRPr lang="es-P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754299"/>
            <a:ext cx="1631251" cy="2213429"/>
          </a:xfrm>
          <a:prstGeom prst="rect">
            <a:avLst/>
          </a:prstGeom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1" y="2491905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814958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85358" y="2243071"/>
            <a:ext cx="4569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PE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1" y="4065574"/>
            <a:ext cx="108021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algn="just"/>
            <a:r>
              <a:rPr lang="es-P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1. Demandas </a:t>
            </a:r>
            <a:r>
              <a:rPr lang="es-PE" b="1" dirty="0">
                <a:solidFill>
                  <a:srgbClr val="000000"/>
                </a:solidFill>
                <a:latin typeface="Arial Narrow" panose="020B0606020202030204" pitchFamily="34" charset="0"/>
              </a:rPr>
              <a:t>en proceso: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Corresponde a las demandas en trámite sin ninguna sentencia. El monto de la</a:t>
            </a:r>
          </a:p>
          <a:p>
            <a:pPr marL="179388" algn="just"/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pretensión de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la demanda es registrado contablemente en </a:t>
            </a:r>
            <a:r>
              <a:rPr lang="es-PE" b="1" dirty="0">
                <a:solidFill>
                  <a:srgbClr val="FF0000"/>
                </a:solidFill>
                <a:latin typeface="Arial Narrow" panose="020B0606020202030204" pitchFamily="34" charset="0"/>
              </a:rPr>
              <a:t>Cuentas de </a:t>
            </a:r>
            <a:r>
              <a:rPr lang="es-PE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Orden 9109 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como contingencia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contable. </a:t>
            </a:r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</a:p>
          <a:p>
            <a:pPr marL="179388" indent="-179388" algn="just"/>
            <a:r>
              <a:rPr lang="es-P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2</a:t>
            </a:r>
            <a:r>
              <a:rPr lang="es-PE" b="1" dirty="0">
                <a:solidFill>
                  <a:srgbClr val="000000"/>
                </a:solidFill>
                <a:latin typeface="Arial Narrow" panose="020B0606020202030204" pitchFamily="34" charset="0"/>
              </a:rPr>
              <a:t>. Demandas con sentencia: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Son las demandas que tienen sentencia por lo menos en primera instancia. El</a:t>
            </a:r>
          </a:p>
          <a:p>
            <a:pPr marL="179388" algn="just"/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registro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contable corresponde a las demandas con sentencia y con probabilidad de ser desfavorable para el</a:t>
            </a:r>
          </a:p>
          <a:p>
            <a:pPr marL="179388" algn="just"/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Estado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. Los montos de las demandas con sentencias se registran en el Pasivo en la </a:t>
            </a:r>
            <a:r>
              <a:rPr lang="es-PE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Cuenta </a:t>
            </a:r>
            <a:r>
              <a:rPr lang="es-PE" b="1" dirty="0">
                <a:solidFill>
                  <a:srgbClr val="FF0000"/>
                </a:solidFill>
                <a:latin typeface="Arial Narrow" panose="020B0606020202030204" pitchFamily="34" charset="0"/>
              </a:rPr>
              <a:t>Provisiones </a:t>
            </a:r>
            <a:r>
              <a:rPr lang="es-PE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2401.01</a:t>
            </a:r>
            <a:endParaRPr lang="es-PE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179388" indent="-179388" algn="just"/>
            <a:r>
              <a:rPr lang="es-PE" b="1" dirty="0">
                <a:solidFill>
                  <a:srgbClr val="000000"/>
                </a:solidFill>
                <a:latin typeface="Arial Narrow" panose="020B0606020202030204" pitchFamily="34" charset="0"/>
              </a:rPr>
              <a:t>3. Demandas con sentencia firme: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Son las demandas con sentencias en calidad de cosa juzgada o consentidas. </a:t>
            </a:r>
          </a:p>
          <a:p>
            <a:pPr marL="179388" algn="just"/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El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monto de la sentencia, más los intereses y otros pagos de ser el caso, se registran en el Pasivo de la</a:t>
            </a:r>
          </a:p>
          <a:p>
            <a:pPr marL="179388" algn="just"/>
            <a:r>
              <a:rPr lang="es-PE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entidad </a:t>
            </a:r>
            <a:r>
              <a:rPr lang="es-PE" dirty="0">
                <a:solidFill>
                  <a:srgbClr val="000000"/>
                </a:solidFill>
                <a:latin typeface="Arial Narrow" panose="020B0606020202030204" pitchFamily="34" charset="0"/>
              </a:rPr>
              <a:t>pública como una </a:t>
            </a:r>
            <a:r>
              <a:rPr lang="es-PE" b="1" dirty="0">
                <a:solidFill>
                  <a:srgbClr val="FF0000"/>
                </a:solidFill>
                <a:latin typeface="Arial Narrow" panose="020B0606020202030204" pitchFamily="34" charset="0"/>
              </a:rPr>
              <a:t>Cuenta por </a:t>
            </a:r>
            <a:r>
              <a:rPr lang="es-PE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pagar 2103.99</a:t>
            </a:r>
          </a:p>
          <a:p>
            <a:pPr marL="179388" algn="just"/>
            <a:r>
              <a:rPr lang="es-PE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. </a:t>
            </a:r>
            <a:endParaRPr lang="es-PE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-97536" y="513003"/>
            <a:ext cx="10560749" cy="3957804"/>
            <a:chOff x="377952" y="260033"/>
            <a:chExt cx="9894511" cy="3957804"/>
          </a:xfrm>
          <a:solidFill>
            <a:srgbClr val="00206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grpSpPr>
        <p:grpSp>
          <p:nvGrpSpPr>
            <p:cNvPr id="23" name="Grupo 22"/>
            <p:cNvGrpSpPr/>
            <p:nvPr/>
          </p:nvGrpSpPr>
          <p:grpSpPr>
            <a:xfrm>
              <a:off x="377952" y="260033"/>
              <a:ext cx="9894511" cy="3957804"/>
              <a:chOff x="377952" y="260033"/>
              <a:chExt cx="9894511" cy="3957804"/>
            </a:xfrm>
            <a:grpFill/>
          </p:grpSpPr>
          <p:sp>
            <p:nvSpPr>
              <p:cNvPr id="24" name="Forma 23"/>
              <p:cNvSpPr/>
              <p:nvPr/>
            </p:nvSpPr>
            <p:spPr>
              <a:xfrm>
                <a:off x="377952" y="260033"/>
                <a:ext cx="9894511" cy="3957804"/>
              </a:xfrm>
              <a:prstGeom prst="leftRightRibbon">
                <a:avLst/>
              </a:prstGeom>
              <a:grpFill/>
              <a:ln cmpd="sng">
                <a:solidFill>
                  <a:schemeClr val="bg1"/>
                </a:solidFill>
              </a:ln>
              <a:sp3d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Forma libre 24"/>
              <p:cNvSpPr/>
              <p:nvPr/>
            </p:nvSpPr>
            <p:spPr>
              <a:xfrm>
                <a:off x="1565293" y="952649"/>
                <a:ext cx="3265188" cy="1939324"/>
              </a:xfrm>
              <a:custGeom>
                <a:avLst/>
                <a:gdLst>
                  <a:gd name="connsiteX0" fmla="*/ 0 w 3265188"/>
                  <a:gd name="connsiteY0" fmla="*/ 0 h 1939324"/>
                  <a:gd name="connsiteX1" fmla="*/ 3265188 w 3265188"/>
                  <a:gd name="connsiteY1" fmla="*/ 0 h 1939324"/>
                  <a:gd name="connsiteX2" fmla="*/ 3265188 w 3265188"/>
                  <a:gd name="connsiteY2" fmla="*/ 1939324 h 1939324"/>
                  <a:gd name="connsiteX3" fmla="*/ 0 w 3265188"/>
                  <a:gd name="connsiteY3" fmla="*/ 1939324 h 1939324"/>
                  <a:gd name="connsiteX4" fmla="*/ 0 w 3265188"/>
                  <a:gd name="connsiteY4" fmla="*/ 0 h 1939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5188" h="1939324">
                    <a:moveTo>
                      <a:pt x="0" y="0"/>
                    </a:moveTo>
                    <a:lnTo>
                      <a:pt x="3265188" y="0"/>
                    </a:lnTo>
                    <a:lnTo>
                      <a:pt x="3265188" y="1939324"/>
                    </a:lnTo>
                    <a:lnTo>
                      <a:pt x="0" y="19393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cmpd="sng">
                <a:solidFill>
                  <a:schemeClr val="bg1"/>
                </a:solidFill>
              </a:ln>
              <a:sp3d>
                <a:bevelT w="101600" prst="riblet"/>
                <a:bevelB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49784" rIns="0" bIns="5334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PE" kern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Desde el punto de vista del proceso judicial y su relación con el registro en la Contabilidad Pública, las demandas Judiciales en contra de las entidades gubernamentales pueden encontrarse en :</a:t>
                </a:r>
                <a:endParaRPr lang="es-PE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13" name="Diagrama 12"/>
            <p:cNvGraphicFramePr/>
            <p:nvPr>
              <p:extLst>
                <p:ext uri="{D42A27DB-BD31-4B8C-83A1-F6EECF244321}">
                  <p14:modId xmlns:p14="http://schemas.microsoft.com/office/powerpoint/2010/main" val="3854568936"/>
                </p:ext>
              </p:extLst>
            </p:nvPr>
          </p:nvGraphicFramePr>
          <p:xfrm>
            <a:off x="5449824" y="1940175"/>
            <a:ext cx="3650800" cy="11034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888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2016.potx" id="{649CA73D-9296-4028-8083-98461AA802CB}" vid="{439099E9-B8F5-4D00-A9F4-50B1161D3AA8}"/>
    </a:ext>
  </a:extLst>
</a:theme>
</file>

<file path=ppt/theme/theme2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atron_CGE1">
  <a:themeElements>
    <a:clrScheme name="1_Patron_CGE1 4">
      <a:dk1>
        <a:srgbClr val="000000"/>
      </a:dk1>
      <a:lt1>
        <a:srgbClr val="EAEAEA"/>
      </a:lt1>
      <a:dk2>
        <a:srgbClr val="00CC00"/>
      </a:dk2>
      <a:lt2>
        <a:srgbClr val="FFFF66"/>
      </a:lt2>
      <a:accent1>
        <a:srgbClr val="3366FF"/>
      </a:accent1>
      <a:accent2>
        <a:srgbClr val="60371C"/>
      </a:accent2>
      <a:accent3>
        <a:srgbClr val="AAE2AA"/>
      </a:accent3>
      <a:accent4>
        <a:srgbClr val="C8C8C8"/>
      </a:accent4>
      <a:accent5>
        <a:srgbClr val="ADB8FF"/>
      </a:accent5>
      <a:accent6>
        <a:srgbClr val="563118"/>
      </a:accent6>
      <a:hlink>
        <a:srgbClr val="FF0033"/>
      </a:hlink>
      <a:folHlink>
        <a:srgbClr val="CC9967"/>
      </a:folHlink>
    </a:clrScheme>
    <a:fontScheme name="1_Patron_CGE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_Patron_CGE1 1">
        <a:dk1>
          <a:srgbClr val="000000"/>
        </a:dk1>
        <a:lt1>
          <a:srgbClr val="EAEAEA"/>
        </a:lt1>
        <a:dk2>
          <a:srgbClr val="FFCC99"/>
        </a:dk2>
        <a:lt2>
          <a:srgbClr val="FFCC66"/>
        </a:lt2>
        <a:accent1>
          <a:srgbClr val="FF9933"/>
        </a:accent1>
        <a:accent2>
          <a:srgbClr val="996600"/>
        </a:accent2>
        <a:accent3>
          <a:srgbClr val="FFE2CA"/>
        </a:accent3>
        <a:accent4>
          <a:srgbClr val="C8C8C8"/>
        </a:accent4>
        <a:accent5>
          <a:srgbClr val="FFCAAD"/>
        </a:accent5>
        <a:accent6>
          <a:srgbClr val="8A5C00"/>
        </a:accent6>
        <a:hlink>
          <a:srgbClr val="FF505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atron_CGE1 2">
        <a:dk1>
          <a:srgbClr val="000000"/>
        </a:dk1>
        <a:lt1>
          <a:srgbClr val="FFFFFF"/>
        </a:lt1>
        <a:dk2>
          <a:srgbClr val="EAEAEA"/>
        </a:dk2>
        <a:lt2>
          <a:srgbClr val="FFFFFF"/>
        </a:lt2>
        <a:accent1>
          <a:srgbClr val="CBCBCB"/>
        </a:accent1>
        <a:accent2>
          <a:srgbClr val="333333"/>
        </a:accent2>
        <a:accent3>
          <a:srgbClr val="F3F3F3"/>
        </a:accent3>
        <a:accent4>
          <a:srgbClr val="DADADA"/>
        </a:accent4>
        <a:accent5>
          <a:srgbClr val="E2E2E2"/>
        </a:accent5>
        <a:accent6>
          <a:srgbClr val="2D2D2D"/>
        </a:accent6>
        <a:hlink>
          <a:srgbClr val="C0C0C0"/>
        </a:hlink>
        <a:folHlink>
          <a:srgbClr val="EAEA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atron_CGE1 3">
        <a:dk1>
          <a:srgbClr val="000000"/>
        </a:dk1>
        <a:lt1>
          <a:srgbClr val="EAEAEA"/>
        </a:lt1>
        <a:dk2>
          <a:srgbClr val="006600"/>
        </a:dk2>
        <a:lt2>
          <a:srgbClr val="FFFF66"/>
        </a:lt2>
        <a:accent1>
          <a:srgbClr val="3366FF"/>
        </a:accent1>
        <a:accent2>
          <a:srgbClr val="60371C"/>
        </a:accent2>
        <a:accent3>
          <a:srgbClr val="AAB8AA"/>
        </a:accent3>
        <a:accent4>
          <a:srgbClr val="C8C8C8"/>
        </a:accent4>
        <a:accent5>
          <a:srgbClr val="ADB8FF"/>
        </a:accent5>
        <a:accent6>
          <a:srgbClr val="563118"/>
        </a:accent6>
        <a:hlink>
          <a:srgbClr val="FF0033"/>
        </a:hlink>
        <a:folHlink>
          <a:srgbClr val="CC996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atron_CGE1 4">
        <a:dk1>
          <a:srgbClr val="000000"/>
        </a:dk1>
        <a:lt1>
          <a:srgbClr val="EAEAEA"/>
        </a:lt1>
        <a:dk2>
          <a:srgbClr val="00CC00"/>
        </a:dk2>
        <a:lt2>
          <a:srgbClr val="FFFF66"/>
        </a:lt2>
        <a:accent1>
          <a:srgbClr val="3366FF"/>
        </a:accent1>
        <a:accent2>
          <a:srgbClr val="60371C"/>
        </a:accent2>
        <a:accent3>
          <a:srgbClr val="AAE2AA"/>
        </a:accent3>
        <a:accent4>
          <a:srgbClr val="C8C8C8"/>
        </a:accent4>
        <a:accent5>
          <a:srgbClr val="ADB8FF"/>
        </a:accent5>
        <a:accent6>
          <a:srgbClr val="563118"/>
        </a:accent6>
        <a:hlink>
          <a:srgbClr val="FF0033"/>
        </a:hlink>
        <a:folHlink>
          <a:srgbClr val="CC996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5249</TotalTime>
  <Words>1493</Words>
  <Application>Microsoft Office PowerPoint</Application>
  <PresentationFormat>Panorámica</PresentationFormat>
  <Paragraphs>236</Paragraphs>
  <Slides>27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15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27</vt:i4>
      </vt:variant>
    </vt:vector>
  </HeadingPairs>
  <TitlesOfParts>
    <vt:vector size="47" baseType="lpstr">
      <vt:lpstr>Arial Unicode MS</vt:lpstr>
      <vt:lpstr>Aparajita</vt:lpstr>
      <vt:lpstr>Arial</vt:lpstr>
      <vt:lpstr>Arial Narrow</vt:lpstr>
      <vt:lpstr>Calibri</vt:lpstr>
      <vt:lpstr>Calibri Light</vt:lpstr>
      <vt:lpstr>Lucida Sans Unicode</vt:lpstr>
      <vt:lpstr>Segoe UI Semibold</vt:lpstr>
      <vt:lpstr>Symbol</vt:lpstr>
      <vt:lpstr>Tahoma</vt:lpstr>
      <vt:lpstr>Times New Roman</vt:lpstr>
      <vt:lpstr>Verdana</vt:lpstr>
      <vt:lpstr>Wingdings</vt:lpstr>
      <vt:lpstr>Wingdings 2</vt:lpstr>
      <vt:lpstr>Wingdings 3</vt:lpstr>
      <vt:lpstr>Tema de Office</vt:lpstr>
      <vt:lpstr>Concurrencia</vt:lpstr>
      <vt:lpstr>2_Patron_CGE1</vt:lpstr>
      <vt:lpstr>Imagen</vt:lpstr>
      <vt:lpstr>Worksheet</vt:lpstr>
      <vt:lpstr>Provisiones, Pasivos Contingentes: Contingencias Judiciales Dr. Oscar Arturo Pajuelo Ramírez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Notario</dc:creator>
  <cp:lastModifiedBy>Maria Teresa Aguero</cp:lastModifiedBy>
  <cp:revision>148</cp:revision>
  <cp:lastPrinted>2016-07-19T20:46:52Z</cp:lastPrinted>
  <dcterms:created xsi:type="dcterms:W3CDTF">2016-07-05T13:14:43Z</dcterms:created>
  <dcterms:modified xsi:type="dcterms:W3CDTF">2016-07-22T14:19:31Z</dcterms:modified>
</cp:coreProperties>
</file>