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notesMasterIdLst>
    <p:notesMasterId r:id="rId11"/>
  </p:notesMasterIdLst>
  <p:sldIdLst>
    <p:sldId id="269" r:id="rId2"/>
    <p:sldId id="300" r:id="rId3"/>
    <p:sldId id="299" r:id="rId4"/>
    <p:sldId id="305" r:id="rId5"/>
    <p:sldId id="271" r:id="rId6"/>
    <p:sldId id="301" r:id="rId7"/>
    <p:sldId id="270" r:id="rId8"/>
    <p:sldId id="303" r:id="rId9"/>
    <p:sldId id="304" r:id="rId10"/>
  </p:sldIdLst>
  <p:sldSz cx="12192000" cy="6858000"/>
  <p:notesSz cx="7010400" cy="92233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79">
          <p15:clr>
            <a:srgbClr val="A4A3A4"/>
          </p15:clr>
        </p15:guide>
        <p15:guide id="2" pos="3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DDF2FF"/>
    <a:srgbClr val="A4E5EE"/>
    <a:srgbClr val="00FFFF"/>
    <a:srgbClr val="CC3300"/>
    <a:srgbClr val="FF6600"/>
    <a:srgbClr val="A26C00"/>
    <a:srgbClr val="FFF1D5"/>
    <a:srgbClr val="3232CC"/>
    <a:srgbClr val="689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8" autoAdjust="0"/>
    <p:restoredTop sz="94660"/>
  </p:normalViewPr>
  <p:slideViewPr>
    <p:cSldViewPr snapToGrid="0">
      <p:cViewPr varScale="1">
        <p:scale>
          <a:sx n="68" d="100"/>
          <a:sy n="68" d="100"/>
        </p:scale>
        <p:origin x="486" y="48"/>
      </p:cViewPr>
      <p:guideLst>
        <p:guide orient="horz" pos="4179"/>
        <p:guide pos="3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1710360"/>
        <c:axId val="191710752"/>
      </c:barChart>
      <c:catAx>
        <c:axId val="191710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1710752"/>
        <c:crosses val="autoZero"/>
        <c:auto val="1"/>
        <c:lblAlgn val="ctr"/>
        <c:lblOffset val="100"/>
        <c:noMultiLvlLbl val="0"/>
      </c:catAx>
      <c:valAx>
        <c:axId val="19171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1710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633CBA-2502-434A-928C-6EC6967F259D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12EDDC6-207F-4EE3-9DEB-146599520561}">
      <dgm:prSet phldrT="[Texto]"/>
      <dgm:spPr/>
      <dgm:t>
        <a:bodyPr/>
        <a:lstStyle/>
        <a:p>
          <a:r>
            <a:rPr lang="es-ES" dirty="0"/>
            <a:t>Paso 1 </a:t>
          </a:r>
          <a:r>
            <a:rPr dirty="0"/>
            <a:t/>
          </a:r>
          <a:br>
            <a:rPr dirty="0"/>
          </a:br>
          <a:r>
            <a:rPr lang="es-ES" dirty="0"/>
            <a:t>Título</a:t>
          </a:r>
        </a:p>
      </dgm:t>
    </dgm:pt>
    <dgm:pt modelId="{1850CBD5-1A99-4F4F-897C-451AA66F1516}" type="parTrans" cxnId="{A9676025-22BC-4F10-8860-B270A6112553}">
      <dgm:prSet/>
      <dgm:spPr/>
      <dgm:t>
        <a:bodyPr/>
        <a:lstStyle/>
        <a:p>
          <a:endParaRPr lang="es-ES"/>
        </a:p>
      </dgm:t>
    </dgm:pt>
    <dgm:pt modelId="{7985EE53-BD3D-4DB3-B5BD-6B9FFA75B9E6}" type="sibTrans" cxnId="{A9676025-22BC-4F10-8860-B270A6112553}">
      <dgm:prSet/>
      <dgm:spPr/>
      <dgm:t>
        <a:bodyPr/>
        <a:lstStyle/>
        <a:p>
          <a:endParaRPr lang="es-ES" dirty="0"/>
        </a:p>
      </dgm:t>
    </dgm:pt>
    <dgm:pt modelId="{38FB0022-09EC-4D6F-86C0-C813C6F2F39A}">
      <dgm:prSet phldrT="[Texto]"/>
      <dgm:spPr/>
      <dgm:t>
        <a:bodyPr/>
        <a:lstStyle/>
        <a:p>
          <a:r>
            <a:rPr lang="es-ES" dirty="0"/>
            <a:t>Paso 3</a:t>
          </a:r>
          <a:r>
            <a:rPr dirty="0"/>
            <a:t/>
          </a:r>
          <a:br>
            <a:rPr dirty="0"/>
          </a:br>
          <a:r>
            <a:rPr lang="es-ES" dirty="0"/>
            <a:t>Título</a:t>
          </a:r>
        </a:p>
      </dgm:t>
    </dgm:pt>
    <dgm:pt modelId="{A0BBE5C2-C8CF-4F12-974F-53039E6D00EC}" type="parTrans" cxnId="{9A1C775D-7DDB-48F9-97D9-490A63DE2A86}">
      <dgm:prSet/>
      <dgm:spPr/>
      <dgm:t>
        <a:bodyPr/>
        <a:lstStyle/>
        <a:p>
          <a:endParaRPr lang="es-ES"/>
        </a:p>
      </dgm:t>
    </dgm:pt>
    <dgm:pt modelId="{EA86A114-EBD1-49CF-AB76-042FF3D636A5}" type="sibTrans" cxnId="{9A1C775D-7DDB-48F9-97D9-490A63DE2A86}">
      <dgm:prSet/>
      <dgm:spPr/>
      <dgm:t>
        <a:bodyPr/>
        <a:lstStyle/>
        <a:p>
          <a:endParaRPr lang="es-ES" dirty="0"/>
        </a:p>
      </dgm:t>
    </dgm:pt>
    <dgm:pt modelId="{9131EDB8-27A6-42FD-A541-052EFC01D4C6}">
      <dgm:prSet phldrT="[Texto]"/>
      <dgm:spPr/>
      <dgm:t>
        <a:bodyPr/>
        <a:lstStyle/>
        <a:p>
          <a:r>
            <a:rPr lang="es-ES" dirty="0"/>
            <a:t>Paso 4</a:t>
          </a:r>
          <a:r>
            <a:rPr dirty="0"/>
            <a:t/>
          </a:r>
          <a:br>
            <a:rPr dirty="0"/>
          </a:br>
          <a:r>
            <a:rPr lang="es-ES" dirty="0"/>
            <a:t>Título</a:t>
          </a:r>
        </a:p>
      </dgm:t>
    </dgm:pt>
    <dgm:pt modelId="{6EC3601D-D6CE-49D7-9229-0442323129DA}" type="parTrans" cxnId="{198EE807-14A4-40FA-B030-5F9F79A9713E}">
      <dgm:prSet/>
      <dgm:spPr/>
      <dgm:t>
        <a:bodyPr/>
        <a:lstStyle/>
        <a:p>
          <a:endParaRPr lang="es-ES"/>
        </a:p>
      </dgm:t>
    </dgm:pt>
    <dgm:pt modelId="{13A2EB04-B868-427A-B17F-16729BFA55DA}" type="sibTrans" cxnId="{198EE807-14A4-40FA-B030-5F9F79A9713E}">
      <dgm:prSet/>
      <dgm:spPr/>
      <dgm:t>
        <a:bodyPr/>
        <a:lstStyle/>
        <a:p>
          <a:endParaRPr lang="es-ES" dirty="0"/>
        </a:p>
      </dgm:t>
    </dgm:pt>
    <dgm:pt modelId="{23116FF9-AEB9-43F5-882D-9ECB1FD5DE18}">
      <dgm:prSet phldrT="[Texto]"/>
      <dgm:spPr/>
      <dgm:t>
        <a:bodyPr/>
        <a:lstStyle/>
        <a:p>
          <a:r>
            <a:rPr lang="es-ES" dirty="0"/>
            <a:t>Paso 5</a:t>
          </a:r>
          <a:r>
            <a:rPr dirty="0"/>
            <a:t/>
          </a:r>
          <a:br>
            <a:rPr dirty="0"/>
          </a:br>
          <a:r>
            <a:rPr lang="es-ES" dirty="0"/>
            <a:t>Título</a:t>
          </a:r>
        </a:p>
      </dgm:t>
    </dgm:pt>
    <dgm:pt modelId="{86229775-B50F-4220-B88B-07C4BA05CEAC}" type="parTrans" cxnId="{97323DE5-E2BF-422D-8188-D2445F20223B}">
      <dgm:prSet/>
      <dgm:spPr/>
      <dgm:t>
        <a:bodyPr/>
        <a:lstStyle/>
        <a:p>
          <a:endParaRPr lang="es-ES"/>
        </a:p>
      </dgm:t>
    </dgm:pt>
    <dgm:pt modelId="{BEE765C7-6165-4808-9B3B-A6627557B77F}" type="sibTrans" cxnId="{97323DE5-E2BF-422D-8188-D2445F20223B}">
      <dgm:prSet/>
      <dgm:spPr/>
      <dgm:t>
        <a:bodyPr/>
        <a:lstStyle/>
        <a:p>
          <a:endParaRPr lang="es-ES" dirty="0"/>
        </a:p>
      </dgm:t>
    </dgm:pt>
    <dgm:pt modelId="{DA2EE66E-1894-4E15-A659-CCDCFE4DAD65}">
      <dgm:prSet phldrT="[Texto]"/>
      <dgm:spPr/>
      <dgm:t>
        <a:bodyPr/>
        <a:lstStyle/>
        <a:p>
          <a:r>
            <a:rPr lang="es-ES" dirty="0"/>
            <a:t>Paso 2</a:t>
          </a:r>
          <a:r>
            <a:rPr dirty="0"/>
            <a:t/>
          </a:r>
          <a:br>
            <a:rPr dirty="0"/>
          </a:br>
          <a:r>
            <a:rPr lang="es-ES" dirty="0"/>
            <a:t>Título</a:t>
          </a:r>
        </a:p>
      </dgm:t>
    </dgm:pt>
    <dgm:pt modelId="{21005F9D-878A-4CC9-A13A-8A9C577A9239}" type="parTrans" cxnId="{64DAF508-E1BA-4EDC-A97D-EE1A011CB9E0}">
      <dgm:prSet/>
      <dgm:spPr/>
      <dgm:t>
        <a:bodyPr/>
        <a:lstStyle/>
        <a:p>
          <a:endParaRPr lang="es-ES"/>
        </a:p>
      </dgm:t>
    </dgm:pt>
    <dgm:pt modelId="{612BA10D-4F4F-4BF6-9059-06A94BDAF34E}" type="sibTrans" cxnId="{64DAF508-E1BA-4EDC-A97D-EE1A011CB9E0}">
      <dgm:prSet/>
      <dgm:spPr/>
      <dgm:t>
        <a:bodyPr/>
        <a:lstStyle/>
        <a:p>
          <a:endParaRPr lang="es-ES" dirty="0"/>
        </a:p>
      </dgm:t>
    </dgm:pt>
    <dgm:pt modelId="{EA3ADED0-C9AD-4C17-98CE-D872DACD90E8}" type="pres">
      <dgm:prSet presAssocID="{13633CBA-2502-434A-928C-6EC6967F259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58890D5-4F42-4C33-B381-CD393B37A1FF}" type="pres">
      <dgm:prSet presAssocID="{012EDDC6-207F-4EE3-9DEB-14659952056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3C755A-5077-47FB-BDC0-FF7A84FD3F26}" type="pres">
      <dgm:prSet presAssocID="{7985EE53-BD3D-4DB3-B5BD-6B9FFA75B9E6}" presName="sibTrans" presStyleLbl="sibTrans2D1" presStyleIdx="0" presStyleCnt="5"/>
      <dgm:spPr/>
      <dgm:t>
        <a:bodyPr/>
        <a:lstStyle/>
        <a:p>
          <a:endParaRPr lang="es-ES"/>
        </a:p>
      </dgm:t>
    </dgm:pt>
    <dgm:pt modelId="{746707A3-847D-4DEF-8437-C19565999197}" type="pres">
      <dgm:prSet presAssocID="{7985EE53-BD3D-4DB3-B5BD-6B9FFA75B9E6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7C5A343C-E262-450D-959C-A644EA0CABBE}" type="pres">
      <dgm:prSet presAssocID="{DA2EE66E-1894-4E15-A659-CCDCFE4DAD6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9BC63E-F731-4648-BC28-EDC25FC57AA9}" type="pres">
      <dgm:prSet presAssocID="{612BA10D-4F4F-4BF6-9059-06A94BDAF34E}" presName="sibTrans" presStyleLbl="sibTrans2D1" presStyleIdx="1" presStyleCnt="5"/>
      <dgm:spPr/>
      <dgm:t>
        <a:bodyPr/>
        <a:lstStyle/>
        <a:p>
          <a:endParaRPr lang="es-ES"/>
        </a:p>
      </dgm:t>
    </dgm:pt>
    <dgm:pt modelId="{018B9E75-742E-4303-A16C-8A821310EF15}" type="pres">
      <dgm:prSet presAssocID="{612BA10D-4F4F-4BF6-9059-06A94BDAF34E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91CB6799-0928-4E01-9EDA-41B17BB04FAF}" type="pres">
      <dgm:prSet presAssocID="{38FB0022-09EC-4D6F-86C0-C813C6F2F39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01657F-6946-4A4C-877D-2A88A526B7E1}" type="pres">
      <dgm:prSet presAssocID="{EA86A114-EBD1-49CF-AB76-042FF3D636A5}" presName="sibTrans" presStyleLbl="sibTrans2D1" presStyleIdx="2" presStyleCnt="5"/>
      <dgm:spPr/>
      <dgm:t>
        <a:bodyPr/>
        <a:lstStyle/>
        <a:p>
          <a:endParaRPr lang="es-ES"/>
        </a:p>
      </dgm:t>
    </dgm:pt>
    <dgm:pt modelId="{A60042D3-910C-4160-96CD-1A63C2C4C0FB}" type="pres">
      <dgm:prSet presAssocID="{EA86A114-EBD1-49CF-AB76-042FF3D636A5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28372633-A8CE-4898-AF86-305447452F30}" type="pres">
      <dgm:prSet presAssocID="{9131EDB8-27A6-42FD-A541-052EFC01D4C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FA7701-5D17-48E5-8EAF-0CE4B894FCD8}" type="pres">
      <dgm:prSet presAssocID="{13A2EB04-B868-427A-B17F-16729BFA55DA}" presName="sibTrans" presStyleLbl="sibTrans2D1" presStyleIdx="3" presStyleCnt="5"/>
      <dgm:spPr/>
      <dgm:t>
        <a:bodyPr/>
        <a:lstStyle/>
        <a:p>
          <a:endParaRPr lang="es-ES"/>
        </a:p>
      </dgm:t>
    </dgm:pt>
    <dgm:pt modelId="{2F68EEE9-28D4-49EC-A4B1-C191492E34F2}" type="pres">
      <dgm:prSet presAssocID="{13A2EB04-B868-427A-B17F-16729BFA55DA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4DD53E4A-81C3-4CAD-B31F-4C20BA5CFCD7}" type="pres">
      <dgm:prSet presAssocID="{23116FF9-AEB9-43F5-882D-9ECB1FD5DE1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0EC530-2BF9-418C-9EBE-CFD33FE15D7D}" type="pres">
      <dgm:prSet presAssocID="{BEE765C7-6165-4808-9B3B-A6627557B77F}" presName="sibTrans" presStyleLbl="sibTrans2D1" presStyleIdx="4" presStyleCnt="5"/>
      <dgm:spPr/>
      <dgm:t>
        <a:bodyPr/>
        <a:lstStyle/>
        <a:p>
          <a:endParaRPr lang="es-ES"/>
        </a:p>
      </dgm:t>
    </dgm:pt>
    <dgm:pt modelId="{75E8BE9C-270B-4810-939F-EB750969C50A}" type="pres">
      <dgm:prSet presAssocID="{BEE765C7-6165-4808-9B3B-A6627557B77F}" presName="connectorText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CA0C5970-A869-41CC-A399-3E44D42776FA}" type="presOf" srcId="{EA86A114-EBD1-49CF-AB76-042FF3D636A5}" destId="{3701657F-6946-4A4C-877D-2A88A526B7E1}" srcOrd="0" destOrd="0" presId="urn:microsoft.com/office/officeart/2005/8/layout/cycle2"/>
    <dgm:cxn modelId="{B5D4878C-E021-40D3-992F-D4092DFBFAFA}" type="presOf" srcId="{BEE765C7-6165-4808-9B3B-A6627557B77F}" destId="{670EC530-2BF9-418C-9EBE-CFD33FE15D7D}" srcOrd="0" destOrd="0" presId="urn:microsoft.com/office/officeart/2005/8/layout/cycle2"/>
    <dgm:cxn modelId="{97323DE5-E2BF-422D-8188-D2445F20223B}" srcId="{13633CBA-2502-434A-928C-6EC6967F259D}" destId="{23116FF9-AEB9-43F5-882D-9ECB1FD5DE18}" srcOrd="4" destOrd="0" parTransId="{86229775-B50F-4220-B88B-07C4BA05CEAC}" sibTransId="{BEE765C7-6165-4808-9B3B-A6627557B77F}"/>
    <dgm:cxn modelId="{2408D325-D449-4FF4-975C-18B80653F32E}" type="presOf" srcId="{612BA10D-4F4F-4BF6-9059-06A94BDAF34E}" destId="{719BC63E-F731-4648-BC28-EDC25FC57AA9}" srcOrd="0" destOrd="0" presId="urn:microsoft.com/office/officeart/2005/8/layout/cycle2"/>
    <dgm:cxn modelId="{1E77DE7F-C1A2-4908-BE6F-2F29DBB2FFE5}" type="presOf" srcId="{612BA10D-4F4F-4BF6-9059-06A94BDAF34E}" destId="{018B9E75-742E-4303-A16C-8A821310EF15}" srcOrd="1" destOrd="0" presId="urn:microsoft.com/office/officeart/2005/8/layout/cycle2"/>
    <dgm:cxn modelId="{50213390-218C-41BA-80CA-D3AAE8323821}" type="presOf" srcId="{DA2EE66E-1894-4E15-A659-CCDCFE4DAD65}" destId="{7C5A343C-E262-450D-959C-A644EA0CABBE}" srcOrd="0" destOrd="0" presId="urn:microsoft.com/office/officeart/2005/8/layout/cycle2"/>
    <dgm:cxn modelId="{780E6655-EF93-43B7-B15E-CB893337A2C0}" type="presOf" srcId="{38FB0022-09EC-4D6F-86C0-C813C6F2F39A}" destId="{91CB6799-0928-4E01-9EDA-41B17BB04FAF}" srcOrd="0" destOrd="0" presId="urn:microsoft.com/office/officeart/2005/8/layout/cycle2"/>
    <dgm:cxn modelId="{13C93111-F832-4ECF-A3CC-18D0134E8BEA}" type="presOf" srcId="{BEE765C7-6165-4808-9B3B-A6627557B77F}" destId="{75E8BE9C-270B-4810-939F-EB750969C50A}" srcOrd="1" destOrd="0" presId="urn:microsoft.com/office/officeart/2005/8/layout/cycle2"/>
    <dgm:cxn modelId="{28155DB0-4AB9-4661-AE36-190F213F87A6}" type="presOf" srcId="{13A2EB04-B868-427A-B17F-16729BFA55DA}" destId="{3BFA7701-5D17-48E5-8EAF-0CE4B894FCD8}" srcOrd="0" destOrd="0" presId="urn:microsoft.com/office/officeart/2005/8/layout/cycle2"/>
    <dgm:cxn modelId="{AE7B3DDF-81A2-4E7B-8F29-5837EF381A9A}" type="presOf" srcId="{EA86A114-EBD1-49CF-AB76-042FF3D636A5}" destId="{A60042D3-910C-4160-96CD-1A63C2C4C0FB}" srcOrd="1" destOrd="0" presId="urn:microsoft.com/office/officeart/2005/8/layout/cycle2"/>
    <dgm:cxn modelId="{64DAF508-E1BA-4EDC-A97D-EE1A011CB9E0}" srcId="{13633CBA-2502-434A-928C-6EC6967F259D}" destId="{DA2EE66E-1894-4E15-A659-CCDCFE4DAD65}" srcOrd="1" destOrd="0" parTransId="{21005F9D-878A-4CC9-A13A-8A9C577A9239}" sibTransId="{612BA10D-4F4F-4BF6-9059-06A94BDAF34E}"/>
    <dgm:cxn modelId="{A9676025-22BC-4F10-8860-B270A6112553}" srcId="{13633CBA-2502-434A-928C-6EC6967F259D}" destId="{012EDDC6-207F-4EE3-9DEB-146599520561}" srcOrd="0" destOrd="0" parTransId="{1850CBD5-1A99-4F4F-897C-451AA66F1516}" sibTransId="{7985EE53-BD3D-4DB3-B5BD-6B9FFA75B9E6}"/>
    <dgm:cxn modelId="{E7601875-5E0F-4408-8875-3623C8B8BF08}" type="presOf" srcId="{7985EE53-BD3D-4DB3-B5BD-6B9FFA75B9E6}" destId="{746707A3-847D-4DEF-8437-C19565999197}" srcOrd="1" destOrd="0" presId="urn:microsoft.com/office/officeart/2005/8/layout/cycle2"/>
    <dgm:cxn modelId="{9A1C775D-7DDB-48F9-97D9-490A63DE2A86}" srcId="{13633CBA-2502-434A-928C-6EC6967F259D}" destId="{38FB0022-09EC-4D6F-86C0-C813C6F2F39A}" srcOrd="2" destOrd="0" parTransId="{A0BBE5C2-C8CF-4F12-974F-53039E6D00EC}" sibTransId="{EA86A114-EBD1-49CF-AB76-042FF3D636A5}"/>
    <dgm:cxn modelId="{24021E6E-1679-4500-BA25-FA5D548E9BC0}" type="presOf" srcId="{9131EDB8-27A6-42FD-A541-052EFC01D4C6}" destId="{28372633-A8CE-4898-AF86-305447452F30}" srcOrd="0" destOrd="0" presId="urn:microsoft.com/office/officeart/2005/8/layout/cycle2"/>
    <dgm:cxn modelId="{5181131A-6DCB-4998-AE0B-592AD7773970}" type="presOf" srcId="{13A2EB04-B868-427A-B17F-16729BFA55DA}" destId="{2F68EEE9-28D4-49EC-A4B1-C191492E34F2}" srcOrd="1" destOrd="0" presId="urn:microsoft.com/office/officeart/2005/8/layout/cycle2"/>
    <dgm:cxn modelId="{258F8466-6B3F-4E19-A9CC-0E2D86B1E53F}" type="presOf" srcId="{012EDDC6-207F-4EE3-9DEB-146599520561}" destId="{558890D5-4F42-4C33-B381-CD393B37A1FF}" srcOrd="0" destOrd="0" presId="urn:microsoft.com/office/officeart/2005/8/layout/cycle2"/>
    <dgm:cxn modelId="{EEC77D12-0357-440E-9DA3-475A3AD7C464}" type="presOf" srcId="{23116FF9-AEB9-43F5-882D-9ECB1FD5DE18}" destId="{4DD53E4A-81C3-4CAD-B31F-4C20BA5CFCD7}" srcOrd="0" destOrd="0" presId="urn:microsoft.com/office/officeart/2005/8/layout/cycle2"/>
    <dgm:cxn modelId="{4BAA1DE6-6042-4D72-8610-28505E80A9EF}" type="presOf" srcId="{7985EE53-BD3D-4DB3-B5BD-6B9FFA75B9E6}" destId="{973C755A-5077-47FB-BDC0-FF7A84FD3F26}" srcOrd="0" destOrd="0" presId="urn:microsoft.com/office/officeart/2005/8/layout/cycle2"/>
    <dgm:cxn modelId="{99F6B527-E4FA-48F4-B841-ABFABCFBF2A4}" type="presOf" srcId="{13633CBA-2502-434A-928C-6EC6967F259D}" destId="{EA3ADED0-C9AD-4C17-98CE-D872DACD90E8}" srcOrd="0" destOrd="0" presId="urn:microsoft.com/office/officeart/2005/8/layout/cycle2"/>
    <dgm:cxn modelId="{198EE807-14A4-40FA-B030-5F9F79A9713E}" srcId="{13633CBA-2502-434A-928C-6EC6967F259D}" destId="{9131EDB8-27A6-42FD-A541-052EFC01D4C6}" srcOrd="3" destOrd="0" parTransId="{6EC3601D-D6CE-49D7-9229-0442323129DA}" sibTransId="{13A2EB04-B868-427A-B17F-16729BFA55DA}"/>
    <dgm:cxn modelId="{8BA53E5F-57F1-41D1-911E-EE13785198E8}" type="presParOf" srcId="{EA3ADED0-C9AD-4C17-98CE-D872DACD90E8}" destId="{558890D5-4F42-4C33-B381-CD393B37A1FF}" srcOrd="0" destOrd="0" presId="urn:microsoft.com/office/officeart/2005/8/layout/cycle2"/>
    <dgm:cxn modelId="{C95BDAEE-2BA3-4AD8-B15A-CC38ABDF1CCF}" type="presParOf" srcId="{EA3ADED0-C9AD-4C17-98CE-D872DACD90E8}" destId="{973C755A-5077-47FB-BDC0-FF7A84FD3F26}" srcOrd="1" destOrd="0" presId="urn:microsoft.com/office/officeart/2005/8/layout/cycle2"/>
    <dgm:cxn modelId="{066C8CCF-F9FD-460E-B45D-71757A842376}" type="presParOf" srcId="{973C755A-5077-47FB-BDC0-FF7A84FD3F26}" destId="{746707A3-847D-4DEF-8437-C19565999197}" srcOrd="0" destOrd="0" presId="urn:microsoft.com/office/officeart/2005/8/layout/cycle2"/>
    <dgm:cxn modelId="{AA40C9EA-91F7-45D9-A5C1-09F2689AB55A}" type="presParOf" srcId="{EA3ADED0-C9AD-4C17-98CE-D872DACD90E8}" destId="{7C5A343C-E262-450D-959C-A644EA0CABBE}" srcOrd="2" destOrd="0" presId="urn:microsoft.com/office/officeart/2005/8/layout/cycle2"/>
    <dgm:cxn modelId="{98E0C588-6E81-42F5-AE19-F19B55296FCB}" type="presParOf" srcId="{EA3ADED0-C9AD-4C17-98CE-D872DACD90E8}" destId="{719BC63E-F731-4648-BC28-EDC25FC57AA9}" srcOrd="3" destOrd="0" presId="urn:microsoft.com/office/officeart/2005/8/layout/cycle2"/>
    <dgm:cxn modelId="{EBC880E8-8ADC-45AA-9506-248D501445E9}" type="presParOf" srcId="{719BC63E-F731-4648-BC28-EDC25FC57AA9}" destId="{018B9E75-742E-4303-A16C-8A821310EF15}" srcOrd="0" destOrd="0" presId="urn:microsoft.com/office/officeart/2005/8/layout/cycle2"/>
    <dgm:cxn modelId="{6C3A457E-6926-49AA-834D-D39B1254DA37}" type="presParOf" srcId="{EA3ADED0-C9AD-4C17-98CE-D872DACD90E8}" destId="{91CB6799-0928-4E01-9EDA-41B17BB04FAF}" srcOrd="4" destOrd="0" presId="urn:microsoft.com/office/officeart/2005/8/layout/cycle2"/>
    <dgm:cxn modelId="{3484A300-43CA-4E9C-A041-065FFECB246A}" type="presParOf" srcId="{EA3ADED0-C9AD-4C17-98CE-D872DACD90E8}" destId="{3701657F-6946-4A4C-877D-2A88A526B7E1}" srcOrd="5" destOrd="0" presId="urn:microsoft.com/office/officeart/2005/8/layout/cycle2"/>
    <dgm:cxn modelId="{2C70F014-3B13-49C1-BD28-501FD8BF3EB5}" type="presParOf" srcId="{3701657F-6946-4A4C-877D-2A88A526B7E1}" destId="{A60042D3-910C-4160-96CD-1A63C2C4C0FB}" srcOrd="0" destOrd="0" presId="urn:microsoft.com/office/officeart/2005/8/layout/cycle2"/>
    <dgm:cxn modelId="{29B7AAD3-9916-4338-8F90-C52F32A807AE}" type="presParOf" srcId="{EA3ADED0-C9AD-4C17-98CE-D872DACD90E8}" destId="{28372633-A8CE-4898-AF86-305447452F30}" srcOrd="6" destOrd="0" presId="urn:microsoft.com/office/officeart/2005/8/layout/cycle2"/>
    <dgm:cxn modelId="{DFAB777F-4B8C-4EF9-BB13-5201A49401A9}" type="presParOf" srcId="{EA3ADED0-C9AD-4C17-98CE-D872DACD90E8}" destId="{3BFA7701-5D17-48E5-8EAF-0CE4B894FCD8}" srcOrd="7" destOrd="0" presId="urn:microsoft.com/office/officeart/2005/8/layout/cycle2"/>
    <dgm:cxn modelId="{770FEF08-2A14-454F-9C81-70047AA51962}" type="presParOf" srcId="{3BFA7701-5D17-48E5-8EAF-0CE4B894FCD8}" destId="{2F68EEE9-28D4-49EC-A4B1-C191492E34F2}" srcOrd="0" destOrd="0" presId="urn:microsoft.com/office/officeart/2005/8/layout/cycle2"/>
    <dgm:cxn modelId="{C60C1E52-22D6-47FE-934A-81CE714338DC}" type="presParOf" srcId="{EA3ADED0-C9AD-4C17-98CE-D872DACD90E8}" destId="{4DD53E4A-81C3-4CAD-B31F-4C20BA5CFCD7}" srcOrd="8" destOrd="0" presId="urn:microsoft.com/office/officeart/2005/8/layout/cycle2"/>
    <dgm:cxn modelId="{181CB697-F1FD-452E-8D89-BBD1DC26638B}" type="presParOf" srcId="{EA3ADED0-C9AD-4C17-98CE-D872DACD90E8}" destId="{670EC530-2BF9-418C-9EBE-CFD33FE15D7D}" srcOrd="9" destOrd="0" presId="urn:microsoft.com/office/officeart/2005/8/layout/cycle2"/>
    <dgm:cxn modelId="{7740D87D-FFC1-4E9D-A218-4626049B031D}" type="presParOf" srcId="{670EC530-2BF9-418C-9EBE-CFD33FE15D7D}" destId="{75E8BE9C-270B-4810-939F-EB750969C50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2771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2771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0F62A23F-5575-47F5-903C-7DAAB980EB4A}" type="datetimeFigureOut">
              <a:rPr lang="es-CO" smtClean="0"/>
              <a:t>14/07/2015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38188" y="1152525"/>
            <a:ext cx="5534025" cy="3113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38749"/>
            <a:ext cx="5608320" cy="3631704"/>
          </a:xfrm>
          <a:prstGeom prst="rect">
            <a:avLst/>
          </a:prstGeom>
        </p:spPr>
        <p:txBody>
          <a:bodyPr vert="horz" lIns="92757" tIns="46378" rIns="92757" bIns="4637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760606"/>
            <a:ext cx="3037840" cy="46277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760606"/>
            <a:ext cx="3037840" cy="46277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2FDF7E63-4CEE-4177-B510-1EEA4D00EA6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1688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CO" altLang="es-CO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277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F7E63-4CEE-4177-B510-1EEA4D00EA61}" type="slidenum">
              <a:rPr lang="es-CO" smtClean="0"/>
              <a:t>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34776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F7E63-4CEE-4177-B510-1EEA4D00EA61}" type="slidenum">
              <a:rPr lang="es-CO" smtClean="0"/>
              <a:t>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70654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F7E63-4CEE-4177-B510-1EEA4D00EA61}" type="slidenum">
              <a:rPr lang="es-CO" smtClean="0"/>
              <a:t>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03363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CO" altLang="es-CO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07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CO" altLang="es-CO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789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2 Marcador de notas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CO" altLang="es-CO" dirty="0" smtClean="0">
              <a:latin typeface="Arial" panose="020B0604020202020204" pitchFamily="34" charset="0"/>
            </a:endParaRPr>
          </a:p>
        </p:txBody>
      </p:sp>
      <p:sp>
        <p:nvSpPr>
          <p:cNvPr id="3584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37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53648" indent="-289865" defTabSz="99037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59459" indent="-231892" defTabSz="99037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23243" indent="-231892" defTabSz="99037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87027" indent="-231892" defTabSz="99037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50810" indent="-231892" defTabSz="9903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3014594" indent="-231892" defTabSz="9903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78378" indent="-231892" defTabSz="9903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942161" indent="-231892" defTabSz="9903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E041D7D1-722B-4E90-927A-5B6F1E910951}" type="slidenum">
              <a:rPr lang="es-ES" altLang="es-CO">
                <a:latin typeface="Arial" panose="020B0604020202020204" pitchFamily="34" charset="0"/>
              </a:rPr>
              <a:pPr eaLnBrk="1" hangingPunct="1"/>
              <a:t>7</a:t>
            </a:fld>
            <a:endParaRPr lang="es-ES" altLang="es-CO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789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2 Marcador de notas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CO" altLang="es-CO" dirty="0" smtClean="0">
              <a:latin typeface="Arial" panose="020B0604020202020204" pitchFamily="34" charset="0"/>
            </a:endParaRPr>
          </a:p>
        </p:txBody>
      </p:sp>
      <p:sp>
        <p:nvSpPr>
          <p:cNvPr id="3584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37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53648" indent="-289865" defTabSz="99037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59459" indent="-231892" defTabSz="99037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23243" indent="-231892" defTabSz="99037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87027" indent="-231892" defTabSz="99037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50810" indent="-231892" defTabSz="9903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3014594" indent="-231892" defTabSz="9903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78378" indent="-231892" defTabSz="9903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942161" indent="-231892" defTabSz="9903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E041D7D1-722B-4E90-927A-5B6F1E910951}" type="slidenum">
              <a:rPr lang="es-ES" altLang="es-CO">
                <a:latin typeface="Arial" panose="020B0604020202020204" pitchFamily="34" charset="0"/>
              </a:rPr>
              <a:pPr eaLnBrk="1" hangingPunct="1"/>
              <a:t>8</a:t>
            </a:fld>
            <a:endParaRPr lang="es-ES" altLang="es-CO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87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59"/>
          <a:stretch/>
        </p:blipFill>
        <p:spPr>
          <a:xfrm>
            <a:off x="417131" y="4547352"/>
            <a:ext cx="1262379" cy="1525693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2190751" y="5157789"/>
            <a:ext cx="8346016" cy="564647"/>
          </a:xfrm>
          <a:prstGeom prst="rect">
            <a:avLst/>
          </a:prstGeom>
          <a:noFill/>
        </p:spPr>
        <p:txBody>
          <a:bodyPr lIns="117226" tIns="58613" rIns="117226" bIns="58613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es-CO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4" name="13 Rectángulo"/>
          <p:cNvSpPr/>
          <p:nvPr/>
        </p:nvSpPr>
        <p:spPr bwMode="auto">
          <a:xfrm>
            <a:off x="8732488" y="6307843"/>
            <a:ext cx="768085" cy="15865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Marcador de posición de título 1"/>
          <p:cNvSpPr>
            <a:spLocks noGrp="1"/>
          </p:cNvSpPr>
          <p:nvPr>
            <p:ph type="title" hasCustomPrompt="1"/>
          </p:nvPr>
        </p:nvSpPr>
        <p:spPr>
          <a:xfrm>
            <a:off x="522358" y="318255"/>
            <a:ext cx="11335209" cy="1420279"/>
          </a:xfrm>
          <a:prstGeom prst="rect">
            <a:avLst/>
          </a:prstGeom>
        </p:spPr>
        <p:txBody>
          <a:bodyPr vert="horz" lIns="117226" tIns="58613" rIns="117226" bIns="58613" rtlCol="0" anchor="b">
            <a:normAutofit/>
          </a:bodyPr>
          <a:lstStyle>
            <a:lvl1pPr algn="l" defTabSz="1172261" rtl="0" eaLnBrk="1" latinLnBrk="0" hangingPunct="1">
              <a:spcBef>
                <a:spcPct val="0"/>
              </a:spcBef>
              <a:buNone/>
              <a:defRPr lang="es-ES" sz="4400" b="0" kern="1200" dirty="0">
                <a:solidFill>
                  <a:schemeClr val="accent1">
                    <a:lumMod val="50000"/>
                  </a:schemeClr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r>
              <a:rPr lang="es-ES" dirty="0"/>
              <a:t>Haga clic para modificar el </a:t>
            </a:r>
            <a:r>
              <a:rPr lang="es-ES" dirty="0" smtClean="0"/>
              <a:t>título</a:t>
            </a:r>
            <a:endParaRPr lang="es-ES" dirty="0"/>
          </a:p>
        </p:txBody>
      </p:sp>
      <p:sp>
        <p:nvSpPr>
          <p:cNvPr id="3" name="2 Rectángulo"/>
          <p:cNvSpPr/>
          <p:nvPr/>
        </p:nvSpPr>
        <p:spPr bwMode="auto">
          <a:xfrm>
            <a:off x="-1" y="3064776"/>
            <a:ext cx="1968501" cy="135010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68" y="3197075"/>
            <a:ext cx="966721" cy="1126786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0" t="46872"/>
          <a:stretch/>
        </p:blipFill>
        <p:spPr bwMode="auto">
          <a:xfrm>
            <a:off x="1911152" y="6806244"/>
            <a:ext cx="10280848" cy="14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t="1" r="74650" b="44178"/>
          <a:stretch/>
        </p:blipFill>
        <p:spPr bwMode="auto">
          <a:xfrm>
            <a:off x="-17680" y="6798976"/>
            <a:ext cx="1776432" cy="15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335361" y="5958401"/>
            <a:ext cx="1431687" cy="175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r>
              <a:rPr lang="es-ES" sz="800" dirty="0" smtClean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Cartagena - Colombia</a:t>
            </a:r>
            <a:endParaRPr lang="es-ES" sz="800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12" name="Marcador de posición de contenido 2"/>
          <p:cNvSpPr>
            <a:spLocks noGrp="1"/>
          </p:cNvSpPr>
          <p:nvPr>
            <p:ph idx="10"/>
          </p:nvPr>
        </p:nvSpPr>
        <p:spPr>
          <a:xfrm>
            <a:off x="1930836" y="1879201"/>
            <a:ext cx="9926731" cy="4507966"/>
          </a:xfrm>
          <a:prstGeom prst="rect">
            <a:avLst/>
          </a:prstGeom>
        </p:spPr>
        <p:txBody>
          <a:bodyPr lIns="117226" tIns="58613" rIns="117226" bIns="58613"/>
          <a:lstStyle>
            <a:lvl1pPr marL="269620" indent="-269620" algn="l" defTabSz="1172261" rtl="0" eaLnBrk="1" latinLnBrk="0" hangingPunct="1">
              <a:lnSpc>
                <a:spcPct val="90000"/>
              </a:lnSpc>
              <a:spcBef>
                <a:spcPts val="1410"/>
              </a:spcBef>
              <a:buFont typeface="Arial" panose="020B0604020202020204" pitchFamily="34" charset="0"/>
              <a:buChar char="•"/>
              <a:defRPr lang="es-E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</p:txBody>
      </p:sp>
    </p:spTree>
    <p:extLst>
      <p:ext uri="{BB962C8B-B14F-4D97-AF65-F5344CB8AC3E}">
        <p14:creationId xmlns:p14="http://schemas.microsoft.com/office/powerpoint/2010/main" val="35504628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7/14/2015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presentación cap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7"/>
          <p:cNvSpPr txBox="1">
            <a:spLocks noChangeArrowheads="1"/>
          </p:cNvSpPr>
          <p:nvPr/>
        </p:nvSpPr>
        <p:spPr>
          <a:xfrm>
            <a:off x="7932526" y="5256422"/>
            <a:ext cx="3805505" cy="11100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17226" tIns="58613" rIns="117226" bIns="58613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CO" sz="2600" b="0" i="1" dirty="0" smtClean="0">
                <a:solidFill>
                  <a:schemeClr val="accent1">
                    <a:lumMod val="50000"/>
                  </a:schemeClr>
                </a:solidFill>
              </a:rPr>
              <a:t>Cuentas Claras, </a:t>
            </a:r>
          </a:p>
          <a:p>
            <a:pPr>
              <a:defRPr/>
            </a:pPr>
            <a:r>
              <a:rPr lang="es-CO" sz="2600" b="0" i="1" dirty="0" smtClean="0">
                <a:solidFill>
                  <a:schemeClr val="accent1">
                    <a:lumMod val="50000"/>
                  </a:schemeClr>
                </a:solidFill>
              </a:rPr>
              <a:t>Estado Transparente</a:t>
            </a:r>
          </a:p>
          <a:p>
            <a:pPr>
              <a:defRPr/>
            </a:pPr>
            <a:endParaRPr lang="es-ES" sz="2600" b="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272061" y="5157789"/>
            <a:ext cx="8346016" cy="564647"/>
          </a:xfrm>
          <a:prstGeom prst="rect">
            <a:avLst/>
          </a:prstGeom>
          <a:noFill/>
        </p:spPr>
        <p:txBody>
          <a:bodyPr lIns="117226" tIns="58613" rIns="117226" bIns="58613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es-CO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Rectángulo 7"/>
          <p:cNvSpPr/>
          <p:nvPr/>
        </p:nvSpPr>
        <p:spPr>
          <a:xfrm>
            <a:off x="2063553" y="1703070"/>
            <a:ext cx="6074636" cy="46634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es-ES" dirty="0"/>
          </a:p>
        </p:txBody>
      </p:sp>
      <p:sp>
        <p:nvSpPr>
          <p:cNvPr id="12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2348026" y="4120277"/>
            <a:ext cx="5584500" cy="1553723"/>
          </a:xfrm>
          <a:prstGeom prst="rect">
            <a:avLst/>
          </a:prstGeom>
        </p:spPr>
        <p:txBody>
          <a:bodyPr lIns="117226" tIns="58613" rIns="117226" bIns="58613"/>
          <a:lstStyle>
            <a:lvl1pPr marL="0" indent="0" latinLnBrk="0">
              <a:spcBef>
                <a:spcPts val="0"/>
              </a:spcBef>
              <a:buNone/>
              <a:defRPr lang="es-ES" sz="3100" baseline="0">
                <a:solidFill>
                  <a:schemeClr val="bg1"/>
                </a:solidFill>
              </a:defRPr>
            </a:lvl1pPr>
            <a:lvl2pPr marL="586130" indent="0" latinLnBrk="0">
              <a:buNone/>
              <a:defRPr lang="es-ES" sz="2600"/>
            </a:lvl2pPr>
            <a:lvl3pPr marL="1172261" indent="0" latinLnBrk="0">
              <a:buNone/>
              <a:defRPr lang="es-ES" sz="2300"/>
            </a:lvl3pPr>
            <a:lvl4pPr marL="1758391" indent="0" latinLnBrk="0">
              <a:buNone/>
              <a:defRPr lang="es-ES" sz="2100"/>
            </a:lvl4pPr>
            <a:lvl5pPr marL="2344522" indent="0" latinLnBrk="0">
              <a:buNone/>
              <a:defRPr lang="es-ES" sz="2100"/>
            </a:lvl5pPr>
            <a:lvl6pPr marL="2930652" indent="0" latinLnBrk="0">
              <a:buNone/>
              <a:defRPr lang="es-ES" sz="2100"/>
            </a:lvl6pPr>
            <a:lvl7pPr marL="3516782" indent="0" latinLnBrk="0">
              <a:buNone/>
              <a:defRPr lang="es-ES" sz="2100"/>
            </a:lvl7pPr>
            <a:lvl8pPr marL="4102913" indent="0" latinLnBrk="0">
              <a:buNone/>
              <a:defRPr lang="es-ES" sz="2100"/>
            </a:lvl8pPr>
            <a:lvl9pPr marL="4689043" indent="0" latinLnBrk="0">
              <a:buNone/>
              <a:defRPr lang="es-ES" sz="2100"/>
            </a:lvl9pPr>
          </a:lstStyle>
          <a:p>
            <a:pPr lvl="0"/>
            <a:r>
              <a:rPr lang="es-ES" dirty="0"/>
              <a:t>Haga clic para modificar </a:t>
            </a:r>
            <a:r>
              <a:rPr lang="es-ES" dirty="0" smtClean="0"/>
              <a:t>el texto- </a:t>
            </a:r>
            <a:r>
              <a:rPr lang="es-ES" dirty="0" err="1" smtClean="0"/>
              <a:t>Subtitulos</a:t>
            </a:r>
            <a:r>
              <a:rPr lang="es-ES" dirty="0" smtClean="0"/>
              <a:t> o cambio de sección</a:t>
            </a:r>
            <a:endParaRPr lang="es-ES" dirty="0"/>
          </a:p>
        </p:txBody>
      </p:sp>
      <p:pic>
        <p:nvPicPr>
          <p:cNvPr id="17" name="Picture 2" descr="http://www.miramarcruceros.com/_img_puertos/puertos24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6" r="49286"/>
          <a:stretch/>
        </p:blipFill>
        <p:spPr bwMode="auto">
          <a:xfrm>
            <a:off x="-12020" y="1721226"/>
            <a:ext cx="1987296" cy="466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18 Rectángulo"/>
          <p:cNvSpPr/>
          <p:nvPr/>
        </p:nvSpPr>
        <p:spPr>
          <a:xfrm>
            <a:off x="8527853" y="1688048"/>
            <a:ext cx="3009345" cy="32627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es-ES" dirty="0"/>
          </a:p>
        </p:txBody>
      </p:sp>
      <p:pic>
        <p:nvPicPr>
          <p:cNvPr id="20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" t="3140" r="2821" b="2882"/>
          <a:stretch>
            <a:fillRect/>
          </a:stretch>
        </p:blipFill>
        <p:spPr bwMode="auto">
          <a:xfrm>
            <a:off x="8177625" y="1649770"/>
            <a:ext cx="3701107" cy="329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2" t="44179"/>
          <a:stretch/>
        </p:blipFill>
        <p:spPr bwMode="auto">
          <a:xfrm>
            <a:off x="2063552" y="6798976"/>
            <a:ext cx="10128448" cy="150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t="1" r="74650" b="51038"/>
          <a:stretch/>
        </p:blipFill>
        <p:spPr bwMode="auto">
          <a:xfrm>
            <a:off x="-17681" y="6801889"/>
            <a:ext cx="1986180" cy="14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38650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iapositiva Títulos o cambio de SECC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Rectángulo"/>
          <p:cNvSpPr/>
          <p:nvPr/>
        </p:nvSpPr>
        <p:spPr bwMode="auto">
          <a:xfrm>
            <a:off x="-1" y="3064776"/>
            <a:ext cx="1968501" cy="135010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23 Rectángulo"/>
          <p:cNvSpPr/>
          <p:nvPr/>
        </p:nvSpPr>
        <p:spPr bwMode="auto">
          <a:xfrm>
            <a:off x="8732488" y="6307843"/>
            <a:ext cx="768085" cy="15865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5"/>
          <a:stretch/>
        </p:blipFill>
        <p:spPr bwMode="auto">
          <a:xfrm>
            <a:off x="375157" y="4514790"/>
            <a:ext cx="1383595" cy="1656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2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68" y="3197075"/>
            <a:ext cx="966721" cy="1126786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2" t="44179"/>
          <a:stretch/>
        </p:blipFill>
        <p:spPr bwMode="auto">
          <a:xfrm>
            <a:off x="2063552" y="6798976"/>
            <a:ext cx="10128448" cy="150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t="1" r="74650" b="51038"/>
          <a:stretch/>
        </p:blipFill>
        <p:spPr bwMode="auto">
          <a:xfrm>
            <a:off x="-17681" y="6801889"/>
            <a:ext cx="1986180" cy="14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35361" y="6073044"/>
            <a:ext cx="1431687" cy="175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r>
              <a:rPr lang="es-ES" sz="900" dirty="0" smtClean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Cartagena - Colombia</a:t>
            </a:r>
            <a:endParaRPr lang="es-ES" sz="900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520767" y="331305"/>
            <a:ext cx="11431884" cy="1420279"/>
          </a:xfrm>
          <a:prstGeom prst="rect">
            <a:avLst/>
          </a:prstGeom>
        </p:spPr>
        <p:txBody>
          <a:bodyPr lIns="117226" tIns="58613" rIns="117226" bIns="58613"/>
          <a:lstStyle>
            <a:lvl1pPr algn="l" defTabSz="1172261" rtl="0" eaLnBrk="1" latinLnBrk="0" hangingPunct="1">
              <a:spcBef>
                <a:spcPct val="0"/>
              </a:spcBef>
              <a:buNone/>
              <a:defRPr lang="es-E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14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968500" y="1866900"/>
            <a:ext cx="4537153" cy="4758053"/>
          </a:xfrm>
          <a:prstGeom prst="rect">
            <a:avLst/>
          </a:prstGeom>
        </p:spPr>
        <p:txBody>
          <a:bodyPr lIns="117226" tIns="58613" rIns="117226" bIns="58613"/>
          <a:lstStyle>
            <a:lvl1pPr marL="269620" indent="-269620" algn="l" defTabSz="1172261" rtl="0" eaLnBrk="1" latinLnBrk="0" hangingPunct="1">
              <a:lnSpc>
                <a:spcPct val="90000"/>
              </a:lnSpc>
              <a:spcBef>
                <a:spcPts val="1410"/>
              </a:spcBef>
              <a:buFont typeface="Arial" panose="020B0604020202020204" pitchFamily="34" charset="0"/>
              <a:buChar char="•"/>
              <a:defRPr lang="es-E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</p:txBody>
      </p:sp>
      <p:graphicFrame>
        <p:nvGraphicFramePr>
          <p:cNvPr id="16" name="Marcador de posición de contenido 9" descr="Ciclo básico" title="SmartArt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4134110"/>
              </p:ext>
            </p:extLst>
          </p:nvPr>
        </p:nvGraphicFramePr>
        <p:xfrm>
          <a:off x="7051579" y="1917394"/>
          <a:ext cx="4709051" cy="4243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43950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Diapositiva Cuerp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5"/>
          <a:stretch/>
        </p:blipFill>
        <p:spPr bwMode="auto">
          <a:xfrm>
            <a:off x="375157" y="4514790"/>
            <a:ext cx="1383595" cy="1656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Rectángulo"/>
          <p:cNvSpPr/>
          <p:nvPr/>
        </p:nvSpPr>
        <p:spPr bwMode="auto">
          <a:xfrm>
            <a:off x="-1" y="3064776"/>
            <a:ext cx="1968501" cy="135010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4" name="2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68" y="3197075"/>
            <a:ext cx="966721" cy="1126786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2" t="44179"/>
          <a:stretch/>
        </p:blipFill>
        <p:spPr bwMode="auto">
          <a:xfrm>
            <a:off x="2063552" y="6798976"/>
            <a:ext cx="10128448" cy="150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t="1" r="74650" b="51038"/>
          <a:stretch/>
        </p:blipFill>
        <p:spPr bwMode="auto">
          <a:xfrm>
            <a:off x="-17681" y="6801889"/>
            <a:ext cx="1986180" cy="14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335361" y="6073044"/>
            <a:ext cx="1431687" cy="175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r>
              <a:rPr lang="es-ES" sz="900" dirty="0" smtClean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Cartagena - Colombia</a:t>
            </a:r>
            <a:endParaRPr lang="es-ES" sz="900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520767" y="331305"/>
            <a:ext cx="11239863" cy="1420279"/>
          </a:xfrm>
          <a:prstGeom prst="rect">
            <a:avLst/>
          </a:prstGeom>
        </p:spPr>
        <p:txBody>
          <a:bodyPr lIns="117226" tIns="58613" rIns="117226" bIns="58613"/>
          <a:lstStyle>
            <a:lvl1pPr algn="l" defTabSz="1172261" rtl="0" eaLnBrk="1" latinLnBrk="0" hangingPunct="1">
              <a:spcBef>
                <a:spcPct val="0"/>
              </a:spcBef>
              <a:buNone/>
              <a:defRPr lang="es-E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222444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Diapositiva imagén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Rectángulo"/>
          <p:cNvSpPr/>
          <p:nvPr/>
        </p:nvSpPr>
        <p:spPr bwMode="auto">
          <a:xfrm>
            <a:off x="8732488" y="6307843"/>
            <a:ext cx="768085" cy="15865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5"/>
          <a:stretch/>
        </p:blipFill>
        <p:spPr bwMode="auto">
          <a:xfrm>
            <a:off x="375157" y="4514790"/>
            <a:ext cx="1383595" cy="1656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11 Rectángulo"/>
          <p:cNvSpPr/>
          <p:nvPr/>
        </p:nvSpPr>
        <p:spPr bwMode="auto">
          <a:xfrm>
            <a:off x="-1" y="3064776"/>
            <a:ext cx="1967543" cy="135010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68" y="3197075"/>
            <a:ext cx="966721" cy="1126786"/>
          </a:xfrm>
          <a:prstGeom prst="rect">
            <a:avLst/>
          </a:prstGeom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2" t="44179"/>
          <a:stretch/>
        </p:blipFill>
        <p:spPr bwMode="auto">
          <a:xfrm>
            <a:off x="2063552" y="6798976"/>
            <a:ext cx="10128448" cy="150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t="1" r="74650" b="51038"/>
          <a:stretch/>
        </p:blipFill>
        <p:spPr bwMode="auto">
          <a:xfrm>
            <a:off x="-17681" y="6801889"/>
            <a:ext cx="1986180" cy="14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Rectángulo"/>
          <p:cNvSpPr/>
          <p:nvPr/>
        </p:nvSpPr>
        <p:spPr>
          <a:xfrm>
            <a:off x="335361" y="6073044"/>
            <a:ext cx="1431687" cy="175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r>
              <a:rPr lang="es-ES" sz="900" dirty="0" smtClean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Cartagena - Colombia</a:t>
            </a:r>
            <a:endParaRPr lang="es-ES" sz="900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14" name="4 Título"/>
          <p:cNvSpPr>
            <a:spLocks noGrp="1"/>
          </p:cNvSpPr>
          <p:nvPr>
            <p:ph type="title"/>
          </p:nvPr>
        </p:nvSpPr>
        <p:spPr>
          <a:xfrm>
            <a:off x="520767" y="331305"/>
            <a:ext cx="11488071" cy="1420279"/>
          </a:xfrm>
          <a:prstGeom prst="rect">
            <a:avLst/>
          </a:prstGeom>
        </p:spPr>
        <p:txBody>
          <a:bodyPr lIns="117226" tIns="58613" rIns="117226" bIns="58613"/>
          <a:lstStyle>
            <a:lvl1pPr algn="l">
              <a:defRPr lang="es-E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16" name="5 Marcador de texto"/>
          <p:cNvSpPr>
            <a:spLocks noGrp="1"/>
          </p:cNvSpPr>
          <p:nvPr>
            <p:ph type="body" idx="1"/>
          </p:nvPr>
        </p:nvSpPr>
        <p:spPr>
          <a:xfrm>
            <a:off x="1985739" y="1865376"/>
            <a:ext cx="4992555" cy="815318"/>
          </a:xfrm>
          <a:prstGeom prst="rect">
            <a:avLst/>
          </a:prstGeom>
        </p:spPr>
        <p:txBody>
          <a:bodyPr lIns="117226" tIns="58613" rIns="117226" bIns="58613"/>
          <a:lstStyle>
            <a:lvl1pPr>
              <a:defRPr lang="es-ES" sz="2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7 Marcador de texto"/>
          <p:cNvSpPr>
            <a:spLocks noGrp="1"/>
          </p:cNvSpPr>
          <p:nvPr>
            <p:ph type="body" sz="quarter" idx="3"/>
          </p:nvPr>
        </p:nvSpPr>
        <p:spPr>
          <a:xfrm>
            <a:off x="7198560" y="1865376"/>
            <a:ext cx="4810277" cy="815318"/>
          </a:xfrm>
          <a:prstGeom prst="rect">
            <a:avLst/>
          </a:prstGeom>
        </p:spPr>
        <p:txBody>
          <a:bodyPr lIns="117226" tIns="58613" rIns="117226" bIns="58613"/>
          <a:lstStyle>
            <a:lvl1pPr>
              <a:defRPr lang="es-ES" sz="2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8" name="Marcador de posición de contenido 3"/>
          <p:cNvSpPr>
            <a:spLocks noGrp="1"/>
          </p:cNvSpPr>
          <p:nvPr>
            <p:ph sz="half" idx="10"/>
          </p:nvPr>
        </p:nvSpPr>
        <p:spPr>
          <a:xfrm>
            <a:off x="7127778" y="2858489"/>
            <a:ext cx="4881061" cy="3771520"/>
          </a:xfrm>
          <a:prstGeom prst="rect">
            <a:avLst/>
          </a:prstGeom>
        </p:spPr>
        <p:txBody>
          <a:bodyPr lIns="117226" tIns="58613" rIns="117226" bIns="58613"/>
          <a:lstStyle>
            <a:lvl1pPr latinLnBrk="0">
              <a:defRPr lang="es-ES" sz="2800"/>
            </a:lvl1pPr>
            <a:lvl2pPr latinLnBrk="0">
              <a:defRPr lang="es-ES" sz="2300"/>
            </a:lvl2pPr>
            <a:lvl3pPr latinLnBrk="0">
              <a:defRPr lang="es-ES" sz="2100"/>
            </a:lvl3pPr>
            <a:lvl4pPr latinLnBrk="0">
              <a:defRPr lang="es-ES" sz="2100"/>
            </a:lvl4pPr>
            <a:lvl5pPr latinLnBrk="0">
              <a:defRPr lang="es-ES" sz="2100"/>
            </a:lvl5pPr>
            <a:lvl6pPr latinLnBrk="0">
              <a:defRPr lang="es-ES" sz="2100"/>
            </a:lvl6pPr>
            <a:lvl7pPr latinLnBrk="0">
              <a:defRPr lang="es-ES" sz="2100"/>
            </a:lvl7pPr>
            <a:lvl8pPr latinLnBrk="0">
              <a:defRPr lang="es-ES" sz="2100"/>
            </a:lvl8pPr>
            <a:lvl9pPr latinLnBrk="0">
              <a:defRPr lang="es-ES"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29" name="Marcador de posición de contenido 3"/>
          <p:cNvSpPr>
            <a:spLocks noGrp="1"/>
          </p:cNvSpPr>
          <p:nvPr>
            <p:ph sz="half" idx="11"/>
          </p:nvPr>
        </p:nvSpPr>
        <p:spPr>
          <a:xfrm>
            <a:off x="1965121" y="2854071"/>
            <a:ext cx="4881061" cy="3771520"/>
          </a:xfrm>
          <a:prstGeom prst="rect">
            <a:avLst/>
          </a:prstGeom>
        </p:spPr>
        <p:txBody>
          <a:bodyPr lIns="117226" tIns="58613" rIns="117226" bIns="58613"/>
          <a:lstStyle>
            <a:lvl1pPr latinLnBrk="0">
              <a:defRPr lang="es-ES" sz="2800"/>
            </a:lvl1pPr>
            <a:lvl2pPr latinLnBrk="0">
              <a:defRPr lang="es-ES" sz="2300"/>
            </a:lvl2pPr>
            <a:lvl3pPr latinLnBrk="0">
              <a:defRPr lang="es-ES" sz="2100"/>
            </a:lvl3pPr>
            <a:lvl4pPr latinLnBrk="0">
              <a:defRPr lang="es-ES" sz="2100"/>
            </a:lvl4pPr>
            <a:lvl5pPr latinLnBrk="0">
              <a:defRPr lang="es-ES" sz="2100"/>
            </a:lvl5pPr>
            <a:lvl6pPr latinLnBrk="0">
              <a:defRPr lang="es-ES" sz="2100"/>
            </a:lvl6pPr>
            <a:lvl7pPr latinLnBrk="0">
              <a:defRPr lang="es-ES" sz="2100"/>
            </a:lvl7pPr>
            <a:lvl8pPr latinLnBrk="0">
              <a:defRPr lang="es-ES" sz="2100"/>
            </a:lvl8pPr>
            <a:lvl9pPr latinLnBrk="0">
              <a:defRPr lang="es-ES"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45742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Diapositiva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/>
          <p:nvPr/>
        </p:nvSpPr>
        <p:spPr bwMode="auto">
          <a:xfrm>
            <a:off x="8732488" y="6307843"/>
            <a:ext cx="768085" cy="15865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5"/>
          <a:stretch/>
        </p:blipFill>
        <p:spPr bwMode="auto">
          <a:xfrm>
            <a:off x="375157" y="4514790"/>
            <a:ext cx="1383595" cy="1656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6 Rectángulo"/>
          <p:cNvSpPr/>
          <p:nvPr/>
        </p:nvSpPr>
        <p:spPr bwMode="auto">
          <a:xfrm>
            <a:off x="0" y="3064776"/>
            <a:ext cx="1883409" cy="135010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68" y="3197075"/>
            <a:ext cx="966721" cy="1126786"/>
          </a:xfrm>
          <a:prstGeom prst="rect">
            <a:avLst/>
          </a:prstGeom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2" t="44179"/>
          <a:stretch/>
        </p:blipFill>
        <p:spPr bwMode="auto">
          <a:xfrm>
            <a:off x="2063552" y="6798976"/>
            <a:ext cx="10128448" cy="150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t="1" r="74650" b="51038"/>
          <a:stretch/>
        </p:blipFill>
        <p:spPr bwMode="auto">
          <a:xfrm>
            <a:off x="-17681" y="6801889"/>
            <a:ext cx="1986180" cy="14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335361" y="6073044"/>
            <a:ext cx="1431687" cy="175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r>
              <a:rPr lang="es-ES" sz="900" dirty="0" smtClean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Cartagena - Colombia</a:t>
            </a:r>
            <a:endParaRPr lang="es-ES" sz="900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875346" y="351441"/>
            <a:ext cx="10365337" cy="1420279"/>
          </a:xfrm>
          <a:prstGeom prst="rect">
            <a:avLst/>
          </a:prstGeom>
        </p:spPr>
        <p:txBody>
          <a:bodyPr lIns="117226" tIns="58613" rIns="117226" bIns="58613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algn="l" defTabSz="1172261" rtl="0" eaLnBrk="1" latinLnBrk="0" hangingPunct="1">
              <a:spcBef>
                <a:spcPct val="0"/>
              </a:spcBef>
              <a:buNone/>
            </a:pPr>
            <a:r>
              <a:rPr lang="es-ES" sz="44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Diseño de dos objetos de contenido en tabla</a:t>
            </a:r>
            <a:endParaRPr lang="es-ES" sz="4400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Marcador de posición de contenido 2"/>
          <p:cNvSpPr>
            <a:spLocks noGrp="1"/>
          </p:cNvSpPr>
          <p:nvPr>
            <p:ph sz="half" idx="10"/>
          </p:nvPr>
        </p:nvSpPr>
        <p:spPr>
          <a:xfrm>
            <a:off x="1871531" y="1867537"/>
            <a:ext cx="5098751" cy="4758053"/>
          </a:xfrm>
          <a:prstGeom prst="rect">
            <a:avLst/>
          </a:prstGeom>
        </p:spPr>
        <p:txBody>
          <a:bodyPr lIns="117226" tIns="58613" rIns="117226" bIns="58613"/>
          <a:lstStyle>
            <a:lvl1pPr marL="269620" indent="-269620" algn="l" defTabSz="1172261" rtl="0" eaLnBrk="1" latinLnBrk="0" hangingPunct="1">
              <a:lnSpc>
                <a:spcPct val="90000"/>
              </a:lnSpc>
              <a:spcBef>
                <a:spcPts val="1410"/>
              </a:spcBef>
              <a:buFont typeface="Arial" panose="020B0604020202020204" pitchFamily="34" charset="0"/>
              <a:buChar char="•"/>
              <a:defRPr lang="es-E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</p:txBody>
      </p:sp>
      <p:graphicFrame>
        <p:nvGraphicFramePr>
          <p:cNvPr id="16" name="Marcador de posición de contenido 7" descr="Tabla de muestra con 3 columnas y 4 filas" title="Tabla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8133689"/>
              </p:ext>
            </p:extLst>
          </p:nvPr>
        </p:nvGraphicFramePr>
        <p:xfrm>
          <a:off x="7127776" y="1866900"/>
          <a:ext cx="4440831" cy="2793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0277"/>
                <a:gridCol w="1480277"/>
                <a:gridCol w="1480277"/>
              </a:tblGrid>
              <a:tr h="950976">
                <a:tc>
                  <a:txBody>
                    <a:bodyPr/>
                    <a:lstStyle/>
                    <a:p>
                      <a:endParaRPr lang="es-ES" sz="2800" dirty="0"/>
                    </a:p>
                  </a:txBody>
                  <a:tcPr marL="121920" marR="121920" marT="54864" marB="548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Grupo A</a:t>
                      </a:r>
                    </a:p>
                  </a:txBody>
                  <a:tcPr marL="121920" marR="121920" marT="54864" marB="548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Grupo B</a:t>
                      </a:r>
                    </a:p>
                  </a:txBody>
                  <a:tcPr marL="121920" marR="121920" marT="54864" marB="54864" anchor="ctr"/>
                </a:tc>
              </a:tr>
              <a:tr h="614240">
                <a:tc>
                  <a:txBody>
                    <a:bodyPr/>
                    <a:lstStyle/>
                    <a:p>
                      <a:r>
                        <a:rPr lang="es-ES" sz="2800" dirty="0"/>
                        <a:t>Clase 1</a:t>
                      </a:r>
                    </a:p>
                  </a:txBody>
                  <a:tcPr marL="121920" marR="121920" marT="54864" marB="548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82</a:t>
                      </a:r>
                    </a:p>
                  </a:txBody>
                  <a:tcPr marL="121920" marR="121920" marT="54864" marB="548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95</a:t>
                      </a:r>
                    </a:p>
                  </a:txBody>
                  <a:tcPr marL="121920" marR="121920" marT="54864" marB="54864" anchor="ctr"/>
                </a:tc>
              </a:tr>
              <a:tr h="614240">
                <a:tc>
                  <a:txBody>
                    <a:bodyPr/>
                    <a:lstStyle/>
                    <a:p>
                      <a:r>
                        <a:rPr lang="es-ES" sz="2800" dirty="0"/>
                        <a:t>Clase 2</a:t>
                      </a:r>
                    </a:p>
                  </a:txBody>
                  <a:tcPr marL="121920" marR="121920" marT="54864" marB="548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76</a:t>
                      </a:r>
                    </a:p>
                  </a:txBody>
                  <a:tcPr marL="121920" marR="121920" marT="54864" marB="548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88</a:t>
                      </a:r>
                    </a:p>
                  </a:txBody>
                  <a:tcPr marL="121920" marR="121920" marT="54864" marB="54864" anchor="ctr"/>
                </a:tc>
              </a:tr>
              <a:tr h="614240">
                <a:tc>
                  <a:txBody>
                    <a:bodyPr/>
                    <a:lstStyle/>
                    <a:p>
                      <a:r>
                        <a:rPr lang="es-ES" sz="2800" dirty="0"/>
                        <a:t>Clase 3</a:t>
                      </a:r>
                    </a:p>
                  </a:txBody>
                  <a:tcPr marL="121920" marR="121920" marT="54864" marB="548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84</a:t>
                      </a:r>
                    </a:p>
                  </a:txBody>
                  <a:tcPr marL="121920" marR="121920" marT="54864" marB="548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90</a:t>
                      </a:r>
                    </a:p>
                  </a:txBody>
                  <a:tcPr marL="121920" marR="121920" marT="54864" marB="54864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832238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Diapositiva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/>
          <p:nvPr/>
        </p:nvSpPr>
        <p:spPr bwMode="auto">
          <a:xfrm>
            <a:off x="8732488" y="6307843"/>
            <a:ext cx="768085" cy="15865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5"/>
          <a:stretch/>
        </p:blipFill>
        <p:spPr bwMode="auto">
          <a:xfrm>
            <a:off x="375157" y="4514790"/>
            <a:ext cx="1383595" cy="1656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6 Rectángulo"/>
          <p:cNvSpPr/>
          <p:nvPr/>
        </p:nvSpPr>
        <p:spPr bwMode="auto">
          <a:xfrm>
            <a:off x="0" y="3064776"/>
            <a:ext cx="1883409" cy="135010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68" y="3197075"/>
            <a:ext cx="966721" cy="1126786"/>
          </a:xfrm>
          <a:prstGeom prst="rect">
            <a:avLst/>
          </a:prstGeom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2" t="44179"/>
          <a:stretch/>
        </p:blipFill>
        <p:spPr bwMode="auto">
          <a:xfrm>
            <a:off x="2063552" y="6798976"/>
            <a:ext cx="10128448" cy="150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t="1" r="74650" b="51038"/>
          <a:stretch/>
        </p:blipFill>
        <p:spPr bwMode="auto">
          <a:xfrm>
            <a:off x="-17681" y="6801889"/>
            <a:ext cx="1986180" cy="14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335361" y="6073044"/>
            <a:ext cx="1431687" cy="175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r>
              <a:rPr lang="es-ES" sz="900" dirty="0" smtClean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Cartagena - Colombia</a:t>
            </a:r>
            <a:endParaRPr lang="es-ES" sz="900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19" name="Título 1"/>
          <p:cNvSpPr>
            <a:spLocks noGrp="1"/>
          </p:cNvSpPr>
          <p:nvPr>
            <p:ph type="title"/>
          </p:nvPr>
        </p:nvSpPr>
        <p:spPr>
          <a:xfrm>
            <a:off x="7536160" y="551090"/>
            <a:ext cx="4416491" cy="3039466"/>
          </a:xfrm>
          <a:prstGeom prst="rect">
            <a:avLst/>
          </a:prstGeom>
        </p:spPr>
        <p:txBody>
          <a:bodyPr lIns="117226" tIns="58613" rIns="117226" bIns="58613" anchor="b"/>
          <a:lstStyle>
            <a:lvl1pPr algn="l" defTabSz="1172261" rtl="0" eaLnBrk="1" latinLnBrk="0" hangingPunct="1">
              <a:spcBef>
                <a:spcPct val="0"/>
              </a:spcBef>
              <a:buNone/>
              <a:defRPr lang="es-ES" sz="41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20" name="Marcador de posición de contenido 2"/>
          <p:cNvSpPr>
            <a:spLocks noGrp="1"/>
          </p:cNvSpPr>
          <p:nvPr>
            <p:ph idx="1"/>
          </p:nvPr>
        </p:nvSpPr>
        <p:spPr>
          <a:xfrm>
            <a:off x="1879600" y="546659"/>
            <a:ext cx="5656561" cy="6078931"/>
          </a:xfrm>
          <a:prstGeom prst="rect">
            <a:avLst/>
          </a:prstGeom>
        </p:spPr>
        <p:txBody>
          <a:bodyPr lIns="117226" tIns="58613" rIns="117226" bIns="58613"/>
          <a:lstStyle>
            <a:lvl1pPr marL="439598" indent="-439598" algn="l" defTabSz="1172261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es-E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462" indent="-366332" algn="l" defTabSz="1172261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es-E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5326" indent="-293065" algn="l" defTabSz="1172261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es-E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1456" indent="-293065" algn="l" defTabSz="1172261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es-E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37587" indent="-293065" algn="l" defTabSz="1172261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es-E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latinLnBrk="0">
              <a:defRPr lang="es-ES" sz="2100"/>
            </a:lvl6pPr>
            <a:lvl7pPr latinLnBrk="0">
              <a:defRPr lang="es-ES" sz="2100"/>
            </a:lvl7pPr>
            <a:lvl8pPr latinLnBrk="0">
              <a:defRPr lang="es-ES" sz="2100"/>
            </a:lvl8pPr>
            <a:lvl9pPr latinLnBrk="0">
              <a:defRPr lang="es-ES"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23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536160" y="3583227"/>
            <a:ext cx="4416491" cy="3042364"/>
          </a:xfrm>
          <a:prstGeom prst="rect">
            <a:avLst/>
          </a:prstGeom>
        </p:spPr>
        <p:txBody>
          <a:bodyPr lIns="117226" tIns="58613" rIns="117226" bIns="58613">
            <a:normAutofit/>
          </a:bodyPr>
          <a:lstStyle>
            <a:lvl1pPr marL="0" indent="0" latinLnBrk="0">
              <a:spcBef>
                <a:spcPts val="1154"/>
              </a:spcBef>
              <a:buNone/>
              <a:defRPr lang="es-E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6130" indent="0" latinLnBrk="0">
              <a:buNone/>
              <a:defRPr lang="es-ES" sz="1800"/>
            </a:lvl2pPr>
            <a:lvl3pPr marL="1172261" indent="0" latinLnBrk="0">
              <a:buNone/>
              <a:defRPr lang="es-ES" sz="1500"/>
            </a:lvl3pPr>
            <a:lvl4pPr marL="1758391" indent="0" latinLnBrk="0">
              <a:buNone/>
              <a:defRPr lang="es-ES" sz="1300"/>
            </a:lvl4pPr>
            <a:lvl5pPr marL="2344522" indent="0" latinLnBrk="0">
              <a:buNone/>
              <a:defRPr lang="es-ES" sz="1300"/>
            </a:lvl5pPr>
            <a:lvl6pPr marL="2930652" indent="0" latinLnBrk="0">
              <a:buNone/>
              <a:defRPr lang="es-ES" sz="1300"/>
            </a:lvl6pPr>
            <a:lvl7pPr marL="3516782" indent="0" latinLnBrk="0">
              <a:buNone/>
              <a:defRPr lang="es-ES" sz="1300"/>
            </a:lvl7pPr>
            <a:lvl8pPr marL="4102913" indent="0" latinLnBrk="0">
              <a:buNone/>
              <a:defRPr lang="es-ES" sz="1300"/>
            </a:lvl8pPr>
            <a:lvl9pPr marL="4689043" indent="0" latinLnBrk="0">
              <a:buNone/>
              <a:defRPr lang="es-ES" sz="1300"/>
            </a:lvl9pPr>
          </a:lstStyle>
          <a:p>
            <a:pPr marL="0" lvl="0" indent="0" algn="l" defTabSz="1172261" rtl="0" eaLnBrk="1" latinLnBrk="0" hangingPunct="1">
              <a:lnSpc>
                <a:spcPct val="90000"/>
              </a:lnSpc>
              <a:spcBef>
                <a:spcPts val="1154"/>
              </a:spcBef>
              <a:buFont typeface="Arial" panose="020B0604020202020204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5275537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Diapositiva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Rectángulo"/>
          <p:cNvSpPr/>
          <p:nvPr/>
        </p:nvSpPr>
        <p:spPr bwMode="auto">
          <a:xfrm>
            <a:off x="8732488" y="6307843"/>
            <a:ext cx="768085" cy="15865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5"/>
          <a:stretch/>
        </p:blipFill>
        <p:spPr bwMode="auto">
          <a:xfrm>
            <a:off x="375157" y="4514790"/>
            <a:ext cx="1383595" cy="1656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Rectángulo"/>
          <p:cNvSpPr/>
          <p:nvPr/>
        </p:nvSpPr>
        <p:spPr bwMode="auto">
          <a:xfrm>
            <a:off x="0" y="3064776"/>
            <a:ext cx="1883409" cy="135010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68" y="3197075"/>
            <a:ext cx="966721" cy="1126786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2" t="44179"/>
          <a:stretch/>
        </p:blipFill>
        <p:spPr bwMode="auto">
          <a:xfrm>
            <a:off x="2063552" y="6798976"/>
            <a:ext cx="10128448" cy="150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t="1" r="74650" b="51038"/>
          <a:stretch/>
        </p:blipFill>
        <p:spPr bwMode="auto">
          <a:xfrm>
            <a:off x="-17681" y="6801889"/>
            <a:ext cx="1986180" cy="14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ítulo 3"/>
          <p:cNvSpPr>
            <a:spLocks noGrp="1"/>
          </p:cNvSpPr>
          <p:nvPr>
            <p:ph type="title"/>
          </p:nvPr>
        </p:nvSpPr>
        <p:spPr>
          <a:xfrm>
            <a:off x="1871135" y="386620"/>
            <a:ext cx="9505453" cy="968549"/>
          </a:xfrm>
          <a:prstGeom prst="rect">
            <a:avLst/>
          </a:prstGeom>
        </p:spPr>
        <p:txBody>
          <a:bodyPr lIns="117226" tIns="58613" rIns="117226" bIns="58613"/>
          <a:lstStyle>
            <a:lvl1pPr algn="l" defTabSz="1172261" rtl="0" eaLnBrk="1" latinLnBrk="0" hangingPunct="1">
              <a:spcBef>
                <a:spcPct val="0"/>
              </a:spcBef>
              <a:buNone/>
              <a:defRPr lang="es-E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graphicFrame>
        <p:nvGraphicFramePr>
          <p:cNvPr id="11" name="Marcador de contenido 7" descr="Gráfico de columnas agrupadas" title="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731116"/>
              </p:ext>
            </p:extLst>
          </p:nvPr>
        </p:nvGraphicFramePr>
        <p:xfrm>
          <a:off x="1883409" y="1355169"/>
          <a:ext cx="10083180" cy="5270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4648297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iapositiva despe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34 Grupo"/>
          <p:cNvGrpSpPr/>
          <p:nvPr/>
        </p:nvGrpSpPr>
        <p:grpSpPr>
          <a:xfrm rot="7881209">
            <a:off x="3224898" y="-269594"/>
            <a:ext cx="5778194" cy="10189600"/>
            <a:chOff x="8010738" y="2667000"/>
            <a:chExt cx="5778194" cy="4064000"/>
          </a:xfrm>
          <a:scene3d>
            <a:camera prst="perspectiveRelaxedModerately" zoom="92000"/>
            <a:lightRig rig="balanced" dir="t">
              <a:rot lat="0" lon="0" rev="12700000"/>
            </a:lightRig>
          </a:scene3d>
        </p:grpSpPr>
        <p:sp>
          <p:nvSpPr>
            <p:cNvPr id="37" name="36 Arco de bloque"/>
            <p:cNvSpPr/>
            <p:nvPr/>
          </p:nvSpPr>
          <p:spPr>
            <a:xfrm>
              <a:off x="8010738" y="2667000"/>
              <a:ext cx="3898548" cy="4064000"/>
            </a:xfrm>
            <a:prstGeom prst="blockArc">
              <a:avLst>
                <a:gd name="adj1" fmla="val 17527788"/>
                <a:gd name="adj2" fmla="val 4119114"/>
                <a:gd name="adj3" fmla="val 5750"/>
              </a:avLst>
            </a:pr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-40000"/>
              </a:schemeClr>
            </a:fillRef>
            <a:effectRef idx="2">
              <a:schemeClr val="accent1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39" name="38 Forma libre"/>
            <p:cNvSpPr/>
            <p:nvPr/>
          </p:nvSpPr>
          <p:spPr>
            <a:xfrm>
              <a:off x="11995959" y="3026257"/>
              <a:ext cx="1386766" cy="1002995"/>
            </a:xfrm>
            <a:custGeom>
              <a:avLst/>
              <a:gdLst>
                <a:gd name="connsiteX0" fmla="*/ 0 w 1386766"/>
                <a:gd name="connsiteY0" fmla="*/ 0 h 1002995"/>
                <a:gd name="connsiteX1" fmla="*/ 1386766 w 1386766"/>
                <a:gd name="connsiteY1" fmla="*/ 0 h 1002995"/>
                <a:gd name="connsiteX2" fmla="*/ 1386766 w 1386766"/>
                <a:gd name="connsiteY2" fmla="*/ 1002995 h 1002995"/>
                <a:gd name="connsiteX3" fmla="*/ 0 w 1386766"/>
                <a:gd name="connsiteY3" fmla="*/ 1002995 h 1002995"/>
                <a:gd name="connsiteX4" fmla="*/ 0 w 1386766"/>
                <a:gd name="connsiteY4" fmla="*/ 0 h 1002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6766" h="1002995">
                  <a:moveTo>
                    <a:pt x="0" y="0"/>
                  </a:moveTo>
                  <a:lnTo>
                    <a:pt x="1386766" y="0"/>
                  </a:lnTo>
                  <a:lnTo>
                    <a:pt x="1386766" y="1002995"/>
                  </a:lnTo>
                  <a:lnTo>
                    <a:pt x="0" y="100299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l" defTabSz="2051456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</a:pPr>
              <a:endParaRPr lang="es-ES" sz="4600" kern="1200" dirty="0"/>
            </a:p>
          </p:txBody>
        </p:sp>
        <p:sp>
          <p:nvSpPr>
            <p:cNvPr id="41" name="40 Forma libre"/>
            <p:cNvSpPr/>
            <p:nvPr/>
          </p:nvSpPr>
          <p:spPr>
            <a:xfrm>
              <a:off x="12402166" y="4203192"/>
              <a:ext cx="1386766" cy="1002995"/>
            </a:xfrm>
            <a:custGeom>
              <a:avLst/>
              <a:gdLst>
                <a:gd name="connsiteX0" fmla="*/ 0 w 1386766"/>
                <a:gd name="connsiteY0" fmla="*/ 0 h 1002995"/>
                <a:gd name="connsiteX1" fmla="*/ 1386766 w 1386766"/>
                <a:gd name="connsiteY1" fmla="*/ 0 h 1002995"/>
                <a:gd name="connsiteX2" fmla="*/ 1386766 w 1386766"/>
                <a:gd name="connsiteY2" fmla="*/ 1002995 h 1002995"/>
                <a:gd name="connsiteX3" fmla="*/ 0 w 1386766"/>
                <a:gd name="connsiteY3" fmla="*/ 1002995 h 1002995"/>
                <a:gd name="connsiteX4" fmla="*/ 0 w 1386766"/>
                <a:gd name="connsiteY4" fmla="*/ 0 h 1002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6766" h="1002995">
                  <a:moveTo>
                    <a:pt x="0" y="0"/>
                  </a:moveTo>
                  <a:lnTo>
                    <a:pt x="1386766" y="0"/>
                  </a:lnTo>
                  <a:lnTo>
                    <a:pt x="1386766" y="1002995"/>
                  </a:lnTo>
                  <a:lnTo>
                    <a:pt x="0" y="100299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l" defTabSz="2051456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</a:pPr>
              <a:endParaRPr lang="es-ES" sz="4600" kern="1200" dirty="0"/>
            </a:p>
          </p:txBody>
        </p:sp>
        <p:sp>
          <p:nvSpPr>
            <p:cNvPr id="43" name="42 Forma libre"/>
            <p:cNvSpPr/>
            <p:nvPr/>
          </p:nvSpPr>
          <p:spPr>
            <a:xfrm>
              <a:off x="11995959" y="5405323"/>
              <a:ext cx="1386766" cy="1002995"/>
            </a:xfrm>
            <a:custGeom>
              <a:avLst/>
              <a:gdLst>
                <a:gd name="connsiteX0" fmla="*/ 0 w 1386766"/>
                <a:gd name="connsiteY0" fmla="*/ 0 h 1002995"/>
                <a:gd name="connsiteX1" fmla="*/ 1386766 w 1386766"/>
                <a:gd name="connsiteY1" fmla="*/ 0 h 1002995"/>
                <a:gd name="connsiteX2" fmla="*/ 1386766 w 1386766"/>
                <a:gd name="connsiteY2" fmla="*/ 1002995 h 1002995"/>
                <a:gd name="connsiteX3" fmla="*/ 0 w 1386766"/>
                <a:gd name="connsiteY3" fmla="*/ 1002995 h 1002995"/>
                <a:gd name="connsiteX4" fmla="*/ 0 w 1386766"/>
                <a:gd name="connsiteY4" fmla="*/ 0 h 1002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6766" h="1002995">
                  <a:moveTo>
                    <a:pt x="0" y="0"/>
                  </a:moveTo>
                  <a:lnTo>
                    <a:pt x="1386766" y="0"/>
                  </a:lnTo>
                  <a:lnTo>
                    <a:pt x="1386766" y="1002995"/>
                  </a:lnTo>
                  <a:lnTo>
                    <a:pt x="0" y="100299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l" defTabSz="2051456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</a:pPr>
              <a:endParaRPr lang="es-ES" sz="4600" kern="1200" dirty="0"/>
            </a:p>
          </p:txBody>
        </p:sp>
      </p:grpSp>
      <p:sp>
        <p:nvSpPr>
          <p:cNvPr id="12" name="15 Rectángulo"/>
          <p:cNvSpPr>
            <a:spLocks noChangeArrowheads="1"/>
          </p:cNvSpPr>
          <p:nvPr/>
        </p:nvSpPr>
        <p:spPr bwMode="auto">
          <a:xfrm>
            <a:off x="3664067" y="3579511"/>
            <a:ext cx="2352507" cy="39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7226" tIns="58613" rIns="117226" bIns="58613">
            <a:spAutoFit/>
          </a:bodyPr>
          <a:lstStyle/>
          <a:p>
            <a:pPr lvl="0"/>
            <a:r>
              <a:rPr lang="es-ES" altLang="es-ES" sz="1800" b="1" dirty="0" smtClean="0">
                <a:latin typeface="+mn-lt"/>
              </a:rPr>
              <a:t> @</a:t>
            </a:r>
            <a:r>
              <a:rPr lang="es-ES" altLang="es-ES" sz="1800" b="1" dirty="0" err="1" smtClean="0">
                <a:latin typeface="+mn-lt"/>
              </a:rPr>
              <a:t>Contaduria_CGN</a:t>
            </a:r>
            <a:endParaRPr lang="es-ES" altLang="es-ES" sz="1800" b="1" dirty="0" smtClean="0">
              <a:latin typeface="+mn-lt"/>
            </a:endParaRPr>
          </a:p>
        </p:txBody>
      </p:sp>
      <p:sp>
        <p:nvSpPr>
          <p:cNvPr id="3" name="2 Rectángulo"/>
          <p:cNvSpPr>
            <a:spLocks noChangeArrowheads="1"/>
          </p:cNvSpPr>
          <p:nvPr/>
        </p:nvSpPr>
        <p:spPr bwMode="auto">
          <a:xfrm>
            <a:off x="2125135" y="171451"/>
            <a:ext cx="9732433" cy="37099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7226" tIns="58613" rIns="117226" bIns="58613"/>
          <a:lstStyle>
            <a:lvl1pPr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>
              <a:spcBef>
                <a:spcPct val="0"/>
              </a:spcBef>
              <a:defRPr/>
            </a:pPr>
            <a:endParaRPr lang="es-ES" altLang="es-ES" sz="3100" smtClean="0">
              <a:latin typeface="Times New Roman" pitchFamily="18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19"/>
          <a:stretch>
            <a:fillRect/>
          </a:stretch>
        </p:blipFill>
        <p:spPr bwMode="auto">
          <a:xfrm>
            <a:off x="5766325" y="327027"/>
            <a:ext cx="1577813" cy="627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9088165" y="116632"/>
            <a:ext cx="2479420" cy="913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1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172" y="348545"/>
            <a:ext cx="699097" cy="678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>
            <a:spLocks noChangeArrowheads="1"/>
          </p:cNvSpPr>
          <p:nvPr/>
        </p:nvSpPr>
        <p:spPr bwMode="auto">
          <a:xfrm>
            <a:off x="570660" y="2130546"/>
            <a:ext cx="11046883" cy="82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7226" tIns="58613" rIns="117226" bIns="58613"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CO" altLang="es-CO" sz="4600" i="1" dirty="0" smtClean="0">
                <a:latin typeface="Calibri" pitchFamily="34" charset="0"/>
              </a:rPr>
              <a:t>“POR </a:t>
            </a:r>
            <a:r>
              <a:rPr lang="es-CO" altLang="es-CO" sz="4600" i="1" dirty="0">
                <a:latin typeface="Calibri" pitchFamily="34" charset="0"/>
              </a:rPr>
              <a:t>PERMITIRNOS HACER PÚBLICO 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056361" y="1009532"/>
            <a:ext cx="7988956" cy="1534143"/>
          </a:xfrm>
          <a:prstGeom prst="rect">
            <a:avLst/>
          </a:prstGeom>
          <a:noFill/>
        </p:spPr>
        <p:txBody>
          <a:bodyPr lIns="117226" tIns="58613" rIns="117226" bIns="58613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9200" kern="0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stA="29000" endPos="43000" dir="5400000" sy="-100000" algn="bl" rotWithShape="0"/>
                </a:effectLst>
                <a:latin typeface="Calibri"/>
              </a:rPr>
              <a:t>G  r  a  c  i  a  s</a:t>
            </a:r>
          </a:p>
        </p:txBody>
      </p:sp>
      <p:pic>
        <p:nvPicPr>
          <p:cNvPr id="15" name="Picture 4" descr="http://www.ignition-mktg.com/wp-content/uploads/2014/07/Social-Media-Icon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7" t="50000" r="74484" b="27420"/>
          <a:stretch/>
        </p:blipFill>
        <p:spPr bwMode="auto">
          <a:xfrm>
            <a:off x="4995183" y="5294656"/>
            <a:ext cx="902676" cy="64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www.ignition-mktg.com/wp-content/uploads/2014/07/Social-Media-Icon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6" t="6128" r="75430" b="72279"/>
          <a:stretch/>
        </p:blipFill>
        <p:spPr bwMode="auto">
          <a:xfrm>
            <a:off x="2984575" y="3593009"/>
            <a:ext cx="839903" cy="61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://www.ignition-mktg.com/wp-content/uploads/2014/07/Social-Media-Icon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3" t="4402" r="58425" b="73839"/>
          <a:stretch/>
        </p:blipFill>
        <p:spPr bwMode="auto">
          <a:xfrm>
            <a:off x="3623921" y="4149106"/>
            <a:ext cx="854579" cy="62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7" t="33701" r="67047" b="48262"/>
          <a:stretch/>
        </p:blipFill>
        <p:spPr>
          <a:xfrm>
            <a:off x="5929524" y="5613500"/>
            <a:ext cx="964768" cy="792088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4652573" y="2839254"/>
            <a:ext cx="3285012" cy="826257"/>
          </a:xfrm>
          <a:prstGeom prst="rect">
            <a:avLst/>
          </a:prstGeom>
        </p:spPr>
        <p:txBody>
          <a:bodyPr wrap="none" lIns="117226" tIns="58613" rIns="117226" bIns="58613">
            <a:spAutoFit/>
          </a:bodyPr>
          <a:lstStyle/>
          <a:p>
            <a:pPr algn="ctr" eaLnBrk="1" hangingPunct="1">
              <a:defRPr/>
            </a:pPr>
            <a:r>
              <a:rPr lang="es-CO" altLang="es-CO" sz="4600" b="1" i="1" kern="120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rPr>
              <a:t>LO</a:t>
            </a:r>
            <a:r>
              <a:rPr lang="es-CO" altLang="es-CO" sz="2600" i="1" dirty="0" smtClean="0">
                <a:latin typeface="Calibri" pitchFamily="34" charset="0"/>
              </a:rPr>
              <a:t> </a:t>
            </a:r>
            <a:r>
              <a:rPr lang="es-CO" altLang="es-CO" sz="4600" b="1" i="1" kern="120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rPr>
              <a:t>PÚBLICO</a:t>
            </a:r>
            <a:r>
              <a:rPr lang="es-CO" altLang="es-CO" sz="2600" i="1" dirty="0" smtClean="0">
                <a:latin typeface="Calibri" pitchFamily="34" charset="0"/>
              </a:rPr>
              <a:t> ”</a:t>
            </a:r>
          </a:p>
        </p:txBody>
      </p:sp>
      <p:sp>
        <p:nvSpPr>
          <p:cNvPr id="23" name="15 Rectángulo"/>
          <p:cNvSpPr>
            <a:spLocks noChangeArrowheads="1"/>
          </p:cNvSpPr>
          <p:nvPr/>
        </p:nvSpPr>
        <p:spPr bwMode="auto">
          <a:xfrm>
            <a:off x="4462675" y="4322035"/>
            <a:ext cx="2933700" cy="39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7226" tIns="58613" rIns="117226" bIns="58613">
            <a:spAutoFit/>
          </a:bodyPr>
          <a:lstStyle/>
          <a:p>
            <a:pPr lvl="0"/>
            <a:r>
              <a:rPr lang="es-ES" altLang="es-ES" sz="1800" b="1" dirty="0" err="1" smtClean="0">
                <a:latin typeface="+mn-lt"/>
              </a:rPr>
              <a:t>CGNOficial</a:t>
            </a:r>
            <a:endParaRPr lang="es-ES" altLang="es-ES" sz="1800" b="1" dirty="0" smtClean="0">
              <a:latin typeface="+mn-lt"/>
            </a:endParaRPr>
          </a:p>
        </p:txBody>
      </p:sp>
      <p:pic>
        <p:nvPicPr>
          <p:cNvPr id="14" name="Picture 12" descr="http://www.ignition-mktg.com/wp-content/uploads/2014/07/Social-Media-Icon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0" t="2745" r="40579" b="74471"/>
          <a:stretch/>
        </p:blipFill>
        <p:spPr bwMode="auto">
          <a:xfrm>
            <a:off x="4184835" y="4789195"/>
            <a:ext cx="877368" cy="65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cartagenacaribe.com/images/boton-contacteno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83" y="4739153"/>
            <a:ext cx="2374900" cy="83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14 Rectángulo"/>
          <p:cNvSpPr>
            <a:spLocks noChangeArrowheads="1"/>
          </p:cNvSpPr>
          <p:nvPr/>
        </p:nvSpPr>
        <p:spPr bwMode="auto">
          <a:xfrm>
            <a:off x="6885184" y="5785905"/>
            <a:ext cx="2523067" cy="39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7226" tIns="58613" rIns="117226" bIns="58613">
            <a:spAutoFit/>
          </a:bodyPr>
          <a:lstStyle/>
          <a:p>
            <a:pPr lvl="0"/>
            <a:r>
              <a:rPr lang="es-ES" altLang="es-ES" sz="1800" b="1" dirty="0" smtClean="0">
                <a:latin typeface="+mn-lt"/>
              </a:rPr>
              <a:t>@</a:t>
            </a:r>
            <a:r>
              <a:rPr lang="es-ES" altLang="es-ES" sz="1800" b="1" dirty="0" err="1" smtClean="0">
                <a:latin typeface="+mn-lt"/>
              </a:rPr>
              <a:t>contaduriacgn</a:t>
            </a:r>
            <a:endParaRPr lang="es-ES" altLang="es-ES" sz="1800" b="1" dirty="0" smtClean="0">
              <a:latin typeface="+mn-lt"/>
            </a:endParaRPr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5815959" y="5378050"/>
            <a:ext cx="3649133" cy="39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7226" tIns="58613" rIns="117226" bIns="58613">
            <a:spAutoFit/>
          </a:bodyPr>
          <a:lstStyle/>
          <a:p>
            <a:pPr lvl="0"/>
            <a:r>
              <a:rPr lang="es-ES" altLang="es-ES" sz="1800" b="1" dirty="0" smtClean="0">
                <a:latin typeface="+mn-lt"/>
              </a:rPr>
              <a:t>+</a:t>
            </a:r>
            <a:r>
              <a:rPr lang="es-ES" altLang="es-ES" sz="1800" b="1" dirty="0" err="1" smtClean="0">
                <a:latin typeface="+mn-lt"/>
              </a:rPr>
              <a:t>ContaduríaGeneraldelaNaciónCG</a:t>
            </a:r>
            <a:endParaRPr lang="es-ES" altLang="es-ES" sz="1800" b="1" dirty="0" smtClean="0">
              <a:latin typeface="+mn-lt"/>
            </a:endParaRPr>
          </a:p>
        </p:txBody>
      </p:sp>
      <p:sp>
        <p:nvSpPr>
          <p:cNvPr id="22" name="20 Rectángulo"/>
          <p:cNvSpPr>
            <a:spLocks noChangeArrowheads="1"/>
          </p:cNvSpPr>
          <p:nvPr/>
        </p:nvSpPr>
        <p:spPr bwMode="auto">
          <a:xfrm>
            <a:off x="5062203" y="4960832"/>
            <a:ext cx="3530027" cy="39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7226" tIns="58613" rIns="117226" bIns="58613">
            <a:spAutoFit/>
          </a:bodyPr>
          <a:lstStyle/>
          <a:p>
            <a:pPr lvl="0"/>
            <a:r>
              <a:rPr lang="es-ES" altLang="es-ES" sz="1800" b="1" dirty="0">
                <a:latin typeface="+mn-lt"/>
              </a:rPr>
              <a:t>Contaduría-General-de-la-Nación</a:t>
            </a:r>
          </a:p>
        </p:txBody>
      </p:sp>
    </p:spTree>
    <p:extLst>
      <p:ext uri="{BB962C8B-B14F-4D97-AF65-F5344CB8AC3E}">
        <p14:creationId xmlns:p14="http://schemas.microsoft.com/office/powerpoint/2010/main" val="25829646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250"/>
                            </p:stCondLst>
                            <p:childTnLst>
                              <p:par>
                                <p:cTn id="2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750"/>
                            </p:stCondLst>
                            <p:childTnLst>
                              <p:par>
                                <p:cTn id="3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750"/>
                            </p:stCondLst>
                            <p:childTnLst>
                              <p:par>
                                <p:cTn id="4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250"/>
                            </p:stCondLst>
                            <p:childTnLst>
                              <p:par>
                                <p:cTn id="5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750"/>
                            </p:stCondLst>
                            <p:childTnLst>
                              <p:par>
                                <p:cTn id="6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250"/>
                            </p:stCondLst>
                            <p:childTnLst>
                              <p:par>
                                <p:cTn id="7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750"/>
                            </p:stCondLst>
                            <p:childTnLst>
                              <p:par>
                                <p:cTn id="7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250"/>
                            </p:stCondLst>
                            <p:childTnLst>
                              <p:par>
                                <p:cTn id="8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750"/>
                            </p:stCondLst>
                            <p:childTnLst>
                              <p:par>
                                <p:cTn id="9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2" grpId="0"/>
      <p:bldP spid="23" grpId="0"/>
      <p:bldP spid="44" grpId="0"/>
      <p:bldP spid="21" grpId="0"/>
      <p:bldP spid="22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18" Type="http://schemas.openxmlformats.org/officeDocument/2006/relationships/image" Target="../media/image6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CuadroTexto"/>
          <p:cNvSpPr txBox="1"/>
          <p:nvPr/>
        </p:nvSpPr>
        <p:spPr>
          <a:xfrm>
            <a:off x="2190751" y="5157789"/>
            <a:ext cx="8346016" cy="564647"/>
          </a:xfrm>
          <a:prstGeom prst="rect">
            <a:avLst/>
          </a:prstGeom>
          <a:noFill/>
        </p:spPr>
        <p:txBody>
          <a:bodyPr lIns="117226" tIns="58613" rIns="117226" bIns="58613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es-CO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5"/>
          <a:stretch/>
        </p:blipFill>
        <p:spPr bwMode="auto">
          <a:xfrm>
            <a:off x="375157" y="4514790"/>
            <a:ext cx="1383595" cy="1656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23 Rectángulo"/>
          <p:cNvSpPr/>
          <p:nvPr/>
        </p:nvSpPr>
        <p:spPr bwMode="auto">
          <a:xfrm>
            <a:off x="0" y="3064776"/>
            <a:ext cx="1883409" cy="135010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5" name="24 Image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68" y="3197075"/>
            <a:ext cx="966721" cy="1126786"/>
          </a:xfrm>
          <a:prstGeom prst="rect">
            <a:avLst/>
          </a:prstGeom>
        </p:spPr>
      </p:pic>
      <p:sp>
        <p:nvSpPr>
          <p:cNvPr id="20" name="19 Rectángulo"/>
          <p:cNvSpPr/>
          <p:nvPr/>
        </p:nvSpPr>
        <p:spPr bwMode="auto">
          <a:xfrm>
            <a:off x="1172771" y="6185645"/>
            <a:ext cx="768085" cy="15865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7226" tIns="58613" rIns="117226" bIns="58613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7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" name="Picture 4" descr="http://upload.wikimedia.org/wikipedia/commons/thumb/1/12/Sunset-cartagena-tower-dewired.jpg/250px-Sunset-cartagena-tower-dewired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42"/>
          <a:stretch/>
        </p:blipFill>
        <p:spPr bwMode="auto">
          <a:xfrm>
            <a:off x="-2098" y="1142687"/>
            <a:ext cx="4684444" cy="515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upload.wikimedia.org/wikipedia/commons/thumb/1/12/Sunset-cartagena-tower-dewired.jpg/250px-Sunset-cartagena-tower-dewired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120" y="1150689"/>
            <a:ext cx="7379057" cy="515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ítulo 2"/>
          <p:cNvSpPr txBox="1">
            <a:spLocks/>
          </p:cNvSpPr>
          <p:nvPr/>
        </p:nvSpPr>
        <p:spPr>
          <a:xfrm>
            <a:off x="6637722" y="5606798"/>
            <a:ext cx="5392988" cy="760129"/>
          </a:xfrm>
          <a:prstGeom prst="rect">
            <a:avLst/>
          </a:prstGeom>
        </p:spPr>
        <p:txBody>
          <a:bodyPr vert="horz" lIns="117226" tIns="58613" rIns="117226" bIns="58613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s-ES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117226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2100" dirty="0" smtClean="0">
                <a:solidFill>
                  <a:srgbClr val="FFC000"/>
                </a:solidFill>
              </a:rPr>
              <a:t>Centro de Convenciones - Cartagena de Indias Colombia 13, 14 y 15 de julio</a:t>
            </a:r>
            <a:r>
              <a:rPr lang="es-ES" sz="2100" baseline="0" dirty="0" smtClean="0">
                <a:solidFill>
                  <a:srgbClr val="FFC000"/>
                </a:solidFill>
              </a:rPr>
              <a:t> de </a:t>
            </a:r>
            <a:r>
              <a:rPr lang="es-ES" sz="2100" dirty="0" smtClean="0">
                <a:solidFill>
                  <a:srgbClr val="FFC000"/>
                </a:solidFill>
              </a:rPr>
              <a:t>2015</a:t>
            </a:r>
          </a:p>
          <a:p>
            <a:pPr algn="ctr"/>
            <a:endParaRPr lang="es-ES" sz="2100" dirty="0">
              <a:solidFill>
                <a:srgbClr val="FFC000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2" t="44179"/>
          <a:stretch/>
        </p:blipFill>
        <p:spPr bwMode="auto">
          <a:xfrm>
            <a:off x="1957152" y="6797394"/>
            <a:ext cx="10234848" cy="15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t="1" r="75235" b="51038"/>
          <a:stretch/>
        </p:blipFill>
        <p:spPr bwMode="auto">
          <a:xfrm>
            <a:off x="-17681" y="6801890"/>
            <a:ext cx="1888815" cy="14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957153" y="6369815"/>
            <a:ext cx="4558140" cy="349203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algn="ctr"/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Sede</a:t>
            </a:r>
            <a:r>
              <a:rPr lang="es-ES" sz="1500" baseline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2015   -   Contaduría General de la Nación</a:t>
            </a:r>
            <a:endParaRPr lang="es-ES" sz="15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22" y="145436"/>
            <a:ext cx="9816075" cy="971550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" t="1" r="5726" b="11588"/>
          <a:stretch/>
        </p:blipFill>
        <p:spPr>
          <a:xfrm>
            <a:off x="2130580" y="1085454"/>
            <a:ext cx="2567550" cy="323840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6" r:id="rId10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58613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 Narrow" pitchFamily="34" charset="0"/>
        </a:defRPr>
      </a:lvl6pPr>
      <a:lvl7pPr marL="1172261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 Narrow" pitchFamily="34" charset="0"/>
        </a:defRPr>
      </a:lvl7pPr>
      <a:lvl8pPr marL="1758391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 Narrow" pitchFamily="34" charset="0"/>
        </a:defRPr>
      </a:lvl8pPr>
      <a:lvl9pPr marL="2344522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 Narrow" pitchFamily="34" charset="0"/>
        </a:defRPr>
      </a:lvl9pPr>
    </p:titleStyle>
    <p:bodyStyle>
      <a:lvl1pPr marL="439598" indent="-439598" algn="l" rtl="0" eaLnBrk="1" fontAlgn="base" hangingPunct="1">
        <a:spcBef>
          <a:spcPct val="20000"/>
        </a:spcBef>
        <a:spcAft>
          <a:spcPct val="0"/>
        </a:spcAft>
        <a:buChar char="•"/>
        <a:defRPr sz="4100">
          <a:solidFill>
            <a:schemeClr val="tx1"/>
          </a:solidFill>
          <a:latin typeface="+mn-lt"/>
          <a:ea typeface="+mn-ea"/>
          <a:cs typeface="+mn-cs"/>
        </a:defRPr>
      </a:lvl1pPr>
      <a:lvl2pPr marL="952462" indent="-366332" algn="l" rtl="0" eaLnBrk="1" fontAlgn="base" hangingPunct="1">
        <a:spcBef>
          <a:spcPct val="2000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</a:defRPr>
      </a:lvl2pPr>
      <a:lvl3pPr marL="1465326" indent="-293065" algn="l" rtl="0" eaLnBrk="1" fontAlgn="base" hangingPunct="1">
        <a:spcBef>
          <a:spcPct val="20000"/>
        </a:spcBef>
        <a:spcAft>
          <a:spcPct val="0"/>
        </a:spcAft>
        <a:buChar char="•"/>
        <a:defRPr sz="3100">
          <a:solidFill>
            <a:schemeClr val="tx1"/>
          </a:solidFill>
          <a:latin typeface="+mn-lt"/>
        </a:defRPr>
      </a:lvl3pPr>
      <a:lvl4pPr marL="2051456" indent="-293065" algn="l" rtl="0" eaLnBrk="1" fontAlgn="base" hangingPunct="1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4pPr>
      <a:lvl5pPr marL="2637587" indent="-293065" algn="l" rtl="0" eaLnBrk="1" fontAlgn="base" hangingPunct="1">
        <a:spcBef>
          <a:spcPct val="20000"/>
        </a:spcBef>
        <a:spcAft>
          <a:spcPct val="0"/>
        </a:spcAft>
        <a:buChar char="»"/>
        <a:defRPr sz="2600">
          <a:solidFill>
            <a:schemeClr val="tx1"/>
          </a:solidFill>
          <a:latin typeface="+mn-lt"/>
        </a:defRPr>
      </a:lvl5pPr>
      <a:lvl6pPr marL="3223717" indent="-293065" algn="l" rtl="0" eaLnBrk="1" fontAlgn="base" hangingPunct="1">
        <a:spcBef>
          <a:spcPct val="20000"/>
        </a:spcBef>
        <a:spcAft>
          <a:spcPct val="0"/>
        </a:spcAft>
        <a:buChar char="»"/>
        <a:defRPr sz="2600">
          <a:solidFill>
            <a:schemeClr val="tx1"/>
          </a:solidFill>
          <a:latin typeface="+mn-lt"/>
        </a:defRPr>
      </a:lvl6pPr>
      <a:lvl7pPr marL="3809848" indent="-293065" algn="l" rtl="0" eaLnBrk="1" fontAlgn="base" hangingPunct="1">
        <a:spcBef>
          <a:spcPct val="20000"/>
        </a:spcBef>
        <a:spcAft>
          <a:spcPct val="0"/>
        </a:spcAft>
        <a:buChar char="»"/>
        <a:defRPr sz="2600">
          <a:solidFill>
            <a:schemeClr val="tx1"/>
          </a:solidFill>
          <a:latin typeface="+mn-lt"/>
        </a:defRPr>
      </a:lvl7pPr>
      <a:lvl8pPr marL="4395978" indent="-293065" algn="l" rtl="0" eaLnBrk="1" fontAlgn="base" hangingPunct="1">
        <a:spcBef>
          <a:spcPct val="20000"/>
        </a:spcBef>
        <a:spcAft>
          <a:spcPct val="0"/>
        </a:spcAft>
        <a:buChar char="»"/>
        <a:defRPr sz="2600">
          <a:solidFill>
            <a:schemeClr val="tx1"/>
          </a:solidFill>
          <a:latin typeface="+mn-lt"/>
        </a:defRPr>
      </a:lvl8pPr>
      <a:lvl9pPr marL="4982108" indent="-293065" algn="l" rtl="0" eaLnBrk="1" fontAlgn="base" hangingPunct="1">
        <a:spcBef>
          <a:spcPct val="20000"/>
        </a:spcBef>
        <a:spcAft>
          <a:spcPct val="0"/>
        </a:spcAft>
        <a:buChar char="»"/>
        <a:defRPr sz="26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11722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6130" algn="l" defTabSz="11722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72261" algn="l" defTabSz="11722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58391" algn="l" defTabSz="11722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4522" algn="l" defTabSz="11722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30652" algn="l" defTabSz="11722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16782" algn="l" defTabSz="11722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102913" algn="l" defTabSz="11722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89043" algn="l" defTabSz="11722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1917651" y="1145816"/>
            <a:ext cx="4845755" cy="5158256"/>
            <a:chOff x="-9441091" y="-1625630"/>
            <a:chExt cx="4613020" cy="5158256"/>
          </a:xfrm>
        </p:grpSpPr>
        <p:sp>
          <p:nvSpPr>
            <p:cNvPr id="5" name="Rectángulo 8"/>
            <p:cNvSpPr/>
            <p:nvPr/>
          </p:nvSpPr>
          <p:spPr>
            <a:xfrm>
              <a:off x="-9386212" y="-1625630"/>
              <a:ext cx="4558141" cy="51582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226" tIns="58613" rIns="117226" bIns="58613" rtlCol="0" anchor="ctr"/>
            <a:lstStyle/>
            <a:p>
              <a:pPr algn="ctr"/>
              <a:endParaRPr lang="es-ES" dirty="0"/>
            </a:p>
          </p:txBody>
        </p:sp>
        <p:sp>
          <p:nvSpPr>
            <p:cNvPr id="4" name="Subtítulo 2"/>
            <p:cNvSpPr txBox="1">
              <a:spLocks/>
            </p:cNvSpPr>
            <p:nvPr/>
          </p:nvSpPr>
          <p:spPr>
            <a:xfrm>
              <a:off x="-9441091" y="-1297667"/>
              <a:ext cx="4596672" cy="4042829"/>
            </a:xfrm>
            <a:prstGeom prst="rect">
              <a:avLst/>
            </a:prstGeom>
          </p:spPr>
          <p:txBody>
            <a:bodyPr lIns="117226" tIns="58613" rIns="117226" bIns="58613">
              <a:noAutofit/>
            </a:bodyPr>
            <a:lstStyle>
              <a:lvl1pPr marL="0" indent="0" algn="l" rtl="0" eaLnBrk="1" fontAlgn="base" latinLnBrk="0" hangingPunct="1">
                <a:spcBef>
                  <a:spcPts val="0"/>
                </a:spcBef>
                <a:spcAft>
                  <a:spcPct val="0"/>
                </a:spcAft>
                <a:buNone/>
                <a:defRPr lang="es-ES" sz="18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1" fontAlgn="base" latinLnBrk="0" hangingPunct="1">
                <a:spcBef>
                  <a:spcPct val="20000"/>
                </a:spcBef>
                <a:spcAft>
                  <a:spcPct val="0"/>
                </a:spcAft>
                <a:buNone/>
                <a:defRPr lang="es-ES" sz="2000">
                  <a:solidFill>
                    <a:schemeClr val="tx1"/>
                  </a:solidFill>
                  <a:latin typeface="+mn-lt"/>
                </a:defRPr>
              </a:lvl2pPr>
              <a:lvl3pPr marL="914400" indent="0" algn="ctr" rtl="0" eaLnBrk="1" fontAlgn="base" latinLnBrk="0" hangingPunct="1">
                <a:spcBef>
                  <a:spcPct val="20000"/>
                </a:spcBef>
                <a:spcAft>
                  <a:spcPct val="0"/>
                </a:spcAft>
                <a:buNone/>
                <a:defRPr lang="es-ES" sz="1800">
                  <a:solidFill>
                    <a:schemeClr val="tx1"/>
                  </a:solidFill>
                  <a:latin typeface="+mn-lt"/>
                </a:defRPr>
              </a:lvl3pPr>
              <a:lvl4pPr marL="1371600" indent="0" algn="ctr" rtl="0" eaLnBrk="1" fontAlgn="base" latinLnBrk="0" hangingPunct="1">
                <a:spcBef>
                  <a:spcPct val="20000"/>
                </a:spcBef>
                <a:spcAft>
                  <a:spcPct val="0"/>
                </a:spcAft>
                <a:buNone/>
                <a:defRPr lang="es-ES" sz="1600">
                  <a:solidFill>
                    <a:schemeClr val="tx1"/>
                  </a:solidFill>
                  <a:latin typeface="+mn-lt"/>
                </a:defRPr>
              </a:lvl4pPr>
              <a:lvl5pPr marL="1828800" indent="0" algn="ctr" rtl="0" eaLnBrk="1" fontAlgn="base" latinLnBrk="0" hangingPunct="1">
                <a:spcBef>
                  <a:spcPct val="20000"/>
                </a:spcBef>
                <a:spcAft>
                  <a:spcPct val="0"/>
                </a:spcAft>
                <a:buNone/>
                <a:defRPr lang="es-ES" sz="1600">
                  <a:solidFill>
                    <a:schemeClr val="tx1"/>
                  </a:solidFill>
                  <a:latin typeface="+mn-lt"/>
                </a:defRPr>
              </a:lvl5pPr>
              <a:lvl6pPr marL="2286000" indent="0" algn="ctr" rtl="0" eaLnBrk="1" fontAlgn="base" latinLnBrk="0" hangingPunct="1">
                <a:spcBef>
                  <a:spcPct val="20000"/>
                </a:spcBef>
                <a:spcAft>
                  <a:spcPct val="0"/>
                </a:spcAft>
                <a:buNone/>
                <a:defRPr lang="es-ES" sz="1600">
                  <a:solidFill>
                    <a:schemeClr val="tx1"/>
                  </a:solidFill>
                  <a:latin typeface="+mn-lt"/>
                </a:defRPr>
              </a:lvl6pPr>
              <a:lvl7pPr marL="2743200" indent="0" algn="ctr" rtl="0" eaLnBrk="1" fontAlgn="base" latinLnBrk="0" hangingPunct="1">
                <a:spcBef>
                  <a:spcPct val="20000"/>
                </a:spcBef>
                <a:spcAft>
                  <a:spcPct val="0"/>
                </a:spcAft>
                <a:buNone/>
                <a:defRPr lang="es-ES" sz="1600">
                  <a:solidFill>
                    <a:schemeClr val="tx1"/>
                  </a:solidFill>
                  <a:latin typeface="+mn-lt"/>
                </a:defRPr>
              </a:lvl7pPr>
              <a:lvl8pPr marL="3200400" indent="0" algn="ctr" rtl="0" eaLnBrk="1" fontAlgn="base" latinLnBrk="0" hangingPunct="1">
                <a:spcBef>
                  <a:spcPct val="20000"/>
                </a:spcBef>
                <a:spcAft>
                  <a:spcPct val="0"/>
                </a:spcAft>
                <a:buNone/>
                <a:defRPr lang="es-ES" sz="1600">
                  <a:solidFill>
                    <a:schemeClr val="tx1"/>
                  </a:solidFill>
                  <a:latin typeface="+mn-lt"/>
                </a:defRPr>
              </a:lvl8pPr>
              <a:lvl9pPr marL="3657600" indent="0" algn="ctr" rtl="0" eaLnBrk="1" fontAlgn="base" latinLnBrk="0" hangingPunct="1">
                <a:spcBef>
                  <a:spcPct val="20000"/>
                </a:spcBef>
                <a:spcAft>
                  <a:spcPct val="0"/>
                </a:spcAft>
                <a:buNone/>
                <a:defRPr lang="es-ES"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marR="0" lvl="1" indent="0" algn="r" defTabSz="1172261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s-ES" sz="4400" b="1" dirty="0" smtClean="0"/>
            </a:p>
            <a:p>
              <a:pPr marL="0" marR="0" lvl="1" indent="0" algn="r" defTabSz="1172261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4400" b="1" dirty="0" smtClean="0"/>
                <a:t>Retos y dificultades para la implementación de la norma de propiedades, planta y equipo</a:t>
              </a:r>
              <a:endParaRPr lang="es-ES_tradnl" sz="4400" dirty="0" smtClean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85"/>
          <a:stretch/>
        </p:blipFill>
        <p:spPr>
          <a:xfrm>
            <a:off x="12070707" y="-2028797"/>
            <a:ext cx="1711158" cy="202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2596"/>
      </p:ext>
    </p:extLst>
  </p:cSld>
  <p:clrMapOvr>
    <a:masterClrMapping/>
  </p:clrMapOvr>
  <p:transition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465 0.36297 C 0.04194 0.31829 0.03517 0.28959 0.02918 0.27709 C 0.02136 0.23866 0.02931 0.27523 0.01746 0.23866 C 0.01407 0.22709 0.01081 0.20116 0.00716 0.19074 C 0.00469 0.18403 0.00208 0.18403 -0.00052 0.18125 C -0.00612 0.16019 -0.0112 0.14352 -0.01693 0.13403 C -0.02579 0.09746 -0.03413 0.05718 -0.04364 0.0382 C -0.04885 0.00556 -0.05406 -0.00023 -0.05992 -0.00879 C -0.07685 -0.06574 -0.09665 -0.0456 -0.11463 -0.05717 C -0.16126 -0.12477 -0.24059 -0.07083 -0.28305 -0.06666 C -0.29868 -0.05995 -0.31366 -0.05046 -0.32903 -0.02801 C -0.3349 -0.00787 -0.32877 -0.02731 -0.33867 -0.00879 C -0.34297 -0.00115 -0.34792 0.02084 -0.35209 0.0382 C -0.35717 0.06135 -0.36329 0.07755 -0.36824 0.10533 C -0.37788 0.15903 -0.37046 0.13195 -0.37697 0.15348 C -0.38348 0.21736 -0.3758 0.15116 -0.38348 0.19074 C -0.39482 0.24723 -0.38465 0.21736 -0.39312 0.23866 C -0.39911 0.27616 -0.4055 0.33079 -0.41227 0.35301 C -0.41514 0.39653 -0.41826 0.44074 -0.42178 0.47755 " pathEditMode="relative" rAng="0" ptsTypes="ffffffffffffffffffA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21" y="-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84" y="-36950"/>
            <a:ext cx="6147243" cy="314036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9128" y="27707"/>
            <a:ext cx="6012872" cy="307571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5055" y="3103417"/>
            <a:ext cx="5510645" cy="356523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6292" y="3260435"/>
            <a:ext cx="3059834" cy="330661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454400"/>
            <a:ext cx="2715491" cy="302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937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175599"/>
              </p:ext>
            </p:extLst>
          </p:nvPr>
        </p:nvGraphicFramePr>
        <p:xfrm>
          <a:off x="1644073" y="584196"/>
          <a:ext cx="10455563" cy="6137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8230"/>
                <a:gridCol w="7657333"/>
              </a:tblGrid>
              <a:tr h="2262108">
                <a:tc>
                  <a:txBody>
                    <a:bodyPr/>
                    <a:lstStyle/>
                    <a:p>
                      <a:pPr algn="ctr"/>
                      <a:endParaRPr lang="es-CO" sz="2800" dirty="0" smtClean="0">
                        <a:solidFill>
                          <a:schemeClr val="accent4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endParaRPr lang="es-CO" sz="2800" dirty="0" smtClean="0">
                        <a:solidFill>
                          <a:schemeClr val="accent4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s-CO" sz="2800" dirty="0" smtClean="0"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</a:rPr>
                        <a:t>PRIMER</a:t>
                      </a:r>
                      <a:r>
                        <a:rPr lang="es-CO" sz="2800" baseline="0" dirty="0" smtClean="0"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</a:rPr>
                        <a:t> PGCP (1995)</a:t>
                      </a:r>
                      <a:endParaRPr lang="es-ES" sz="2800" dirty="0">
                        <a:solidFill>
                          <a:schemeClr val="accent4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27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INVENTARIO DE</a:t>
                      </a:r>
                      <a:r>
                        <a:rPr lang="es-CO" sz="2700" b="1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ACTIVOS E INCORPORACÍÓN EN LA CONTABILIDAD. </a:t>
                      </a:r>
                      <a:endParaRPr lang="es-CO" sz="27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es-CO" sz="2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Valuaciones disímiles, aproximaciones al costo vía reconstrucción de información histórica, ausencia de soportes contables, información fragmentaria.</a:t>
                      </a:r>
                      <a:endParaRPr lang="es-ES" sz="26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803129">
                <a:tc>
                  <a:txBody>
                    <a:bodyPr/>
                    <a:lstStyle/>
                    <a:p>
                      <a:pPr algn="ctr"/>
                      <a:r>
                        <a:rPr lang="es-CO" sz="2600" b="1" dirty="0" smtClean="0">
                          <a:solidFill>
                            <a:schemeClr val="tx1"/>
                          </a:solidFill>
                        </a:rPr>
                        <a:t>Problemática</a:t>
                      </a:r>
                      <a:r>
                        <a:rPr lang="es-CO" sz="2600" b="1" baseline="0" dirty="0" smtClean="0">
                          <a:solidFill>
                            <a:schemeClr val="tx1"/>
                          </a:solidFill>
                        </a:rPr>
                        <a:t> en la calidad de la información </a:t>
                      </a:r>
                    </a:p>
                    <a:p>
                      <a:pPr algn="ctr"/>
                      <a:r>
                        <a:rPr lang="es-CO" sz="2600" b="1" baseline="0" dirty="0" smtClean="0">
                          <a:solidFill>
                            <a:schemeClr val="tx1"/>
                          </a:solidFill>
                        </a:rPr>
                        <a:t>(1996-2000)</a:t>
                      </a:r>
                      <a:endParaRPr lang="es-ES" sz="2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600" b="1" dirty="0" smtClean="0">
                          <a:solidFill>
                            <a:schemeClr val="tx1"/>
                          </a:solidFill>
                        </a:rPr>
                        <a:t>Identificación de los bienes, toma física de inventario, costos</a:t>
                      </a:r>
                      <a:r>
                        <a:rPr lang="es-ES" sz="2600" b="1" baseline="0" dirty="0" smtClean="0">
                          <a:solidFill>
                            <a:schemeClr val="tx1"/>
                          </a:solidFill>
                        </a:rPr>
                        <a:t> para la realización de la toma física y medición</a:t>
                      </a:r>
                      <a:r>
                        <a:rPr lang="es-ES" sz="2600" b="1" dirty="0" smtClean="0">
                          <a:solidFill>
                            <a:schemeClr val="tx1"/>
                          </a:solidFill>
                        </a:rPr>
                        <a:t>, estimación de vidas útiles,</a:t>
                      </a:r>
                      <a:r>
                        <a:rPr lang="es-ES" sz="2600" b="1" baseline="0" dirty="0" smtClean="0">
                          <a:solidFill>
                            <a:schemeClr val="tx1"/>
                          </a:solidFill>
                        </a:rPr>
                        <a:t> reconstrucción de depreciaciones, </a:t>
                      </a:r>
                      <a:r>
                        <a:rPr lang="es-ES" sz="2600" b="1" i="1" u="sng" baseline="0" dirty="0" smtClean="0">
                          <a:solidFill>
                            <a:srgbClr val="CC3300"/>
                          </a:solidFill>
                        </a:rPr>
                        <a:t>problemas de legalidad y tradición.</a:t>
                      </a:r>
                      <a:endParaRPr lang="es-ES" sz="2600" b="1" i="1" u="sng" dirty="0">
                        <a:solidFill>
                          <a:srgbClr val="CC33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065403">
                <a:tc>
                  <a:txBody>
                    <a:bodyPr/>
                    <a:lstStyle/>
                    <a:p>
                      <a:pPr algn="ctr"/>
                      <a:endParaRPr lang="es-ES" sz="2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ES" sz="2600" b="1" dirty="0" smtClean="0">
                          <a:solidFill>
                            <a:schemeClr val="tx1"/>
                          </a:solidFill>
                        </a:rPr>
                        <a:t>Ley 716 de 2001 (Saneamiento contable)</a:t>
                      </a:r>
                      <a:endParaRPr lang="es-ES" sz="2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es-ES" sz="2600" b="1" dirty="0" smtClean="0">
                          <a:solidFill>
                            <a:schemeClr val="tx1"/>
                          </a:solidFill>
                        </a:rPr>
                        <a:t>Existencia real de bienes</a:t>
                      </a:r>
                    </a:p>
                    <a:p>
                      <a:r>
                        <a:rPr lang="es-CO" sz="2600" b="1" dirty="0" smtClean="0">
                          <a:solidFill>
                            <a:schemeClr val="tx1"/>
                          </a:solidFill>
                        </a:rPr>
                        <a:t>- Saneamiento jurídico</a:t>
                      </a:r>
                    </a:p>
                    <a:p>
                      <a:r>
                        <a:rPr lang="es-CO" sz="2600" b="1" dirty="0" smtClean="0">
                          <a:solidFill>
                            <a:schemeClr val="tx1"/>
                          </a:solidFill>
                        </a:rPr>
                        <a:t>- Valor a asignar</a:t>
                      </a:r>
                    </a:p>
                    <a:p>
                      <a:r>
                        <a:rPr lang="es-CO" sz="2600" b="1" dirty="0" smtClean="0">
                          <a:solidFill>
                            <a:schemeClr val="tx1"/>
                          </a:solidFill>
                        </a:rPr>
                        <a:t>- Incorporación o retiro </a:t>
                      </a:r>
                      <a:r>
                        <a:rPr lang="es-CO" sz="2600" b="1" baseline="0" dirty="0" smtClean="0">
                          <a:solidFill>
                            <a:schemeClr val="tx1"/>
                          </a:solidFill>
                        </a:rPr>
                        <a:t>del balance</a:t>
                      </a:r>
                      <a:endParaRPr lang="es-ES" sz="2600" b="1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ES" sz="2600" b="1" baseline="0" dirty="0" smtClean="0">
                          <a:solidFill>
                            <a:schemeClr val="tx1"/>
                          </a:solidFill>
                        </a:rPr>
                        <a:t>- Depreciación individual</a:t>
                      </a:r>
                      <a:endParaRPr lang="es-ES" sz="2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674758" y="-145456"/>
            <a:ext cx="11335209" cy="770467"/>
          </a:xfrm>
        </p:spPr>
        <p:txBody>
          <a:bodyPr>
            <a:normAutofit/>
          </a:bodyPr>
          <a:lstStyle/>
          <a:p>
            <a:pPr lvl="1" algn="l" defTabSz="1172261"/>
            <a:r>
              <a:rPr lang="es-ES_tradnl" sz="3200" dirty="0" smtClean="0">
                <a:latin typeface="Arial" charset="0"/>
              </a:rPr>
              <a:t>PROBLEMÁTICA</a:t>
            </a:r>
            <a:r>
              <a:rPr lang="es-ES_tradnl" sz="3200" dirty="0">
                <a:latin typeface="Arial" charset="0"/>
              </a:rPr>
              <a:t>: BREVE RECORRIDO </a:t>
            </a:r>
            <a:r>
              <a:rPr lang="es-ES_tradnl" sz="3200" dirty="0" smtClean="0">
                <a:latin typeface="Arial" charset="0"/>
              </a:rPr>
              <a:t>HISTÓRICO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227842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640446"/>
              </p:ext>
            </p:extLst>
          </p:nvPr>
        </p:nvGraphicFramePr>
        <p:xfrm>
          <a:off x="2066922" y="771248"/>
          <a:ext cx="10014242" cy="5925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6600"/>
                <a:gridCol w="5427642"/>
              </a:tblGrid>
              <a:tr h="318423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Circular Externa 050 de 2002 y Resolución 041/2004 (CGN)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600" dirty="0" smtClean="0">
                          <a:solidFill>
                            <a:schemeClr val="tx1"/>
                          </a:solidFill>
                        </a:rPr>
                        <a:t>Instrucciones para los registros contables que se derivan del proceso de saneamiento de la información (saneamiento contable)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700" dirty="0" smtClean="0"/>
                        <a:t>Control del Efecto</a:t>
                      </a:r>
                      <a:r>
                        <a:rPr lang="es-ES" sz="2700" baseline="0" dirty="0" smtClean="0"/>
                        <a:t> d</a:t>
                      </a:r>
                      <a:r>
                        <a:rPr lang="es-ES" sz="2700" dirty="0" smtClean="0"/>
                        <a:t>el Saneamiento Contable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740878">
                <a:tc>
                  <a:txBody>
                    <a:bodyPr/>
                    <a:lstStyle/>
                    <a:p>
                      <a:endParaRPr lang="es-CO" sz="2800" b="1" dirty="0" smtClean="0"/>
                    </a:p>
                    <a:p>
                      <a:r>
                        <a:rPr lang="es-CO" sz="2800" b="1" dirty="0" smtClean="0"/>
                        <a:t>Régimen de Contabilidad Pública (2007)*</a:t>
                      </a:r>
                      <a:endParaRPr lang="es-ES" sz="2800" b="1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2800" b="1" dirty="0" smtClean="0"/>
                        <a:t>Norma técnica y Procedimiento contable</a:t>
                      </a:r>
                      <a:r>
                        <a:rPr lang="es-CO" sz="2800" b="1" baseline="0" dirty="0" smtClean="0"/>
                        <a:t> para el reconocimiento y revelación de los hechos relacionados con la Propiedad, planta y equipo</a:t>
                      </a:r>
                      <a:endParaRPr lang="es-ES" sz="2800" b="1" dirty="0" smtClean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22358" y="22703"/>
            <a:ext cx="11335209" cy="748545"/>
          </a:xfrm>
        </p:spPr>
        <p:txBody>
          <a:bodyPr>
            <a:normAutofit/>
          </a:bodyPr>
          <a:lstStyle/>
          <a:p>
            <a:pPr lvl="1" algn="l" defTabSz="1172261"/>
            <a:r>
              <a:rPr lang="es-ES_tradnl" sz="3200" dirty="0">
                <a:latin typeface="Arial" charset="0"/>
              </a:rPr>
              <a:t>PROBLEMÁTICA: BREVE RECORRIDO </a:t>
            </a:r>
            <a:r>
              <a:rPr lang="es-ES_tradnl" sz="3200" dirty="0" smtClean="0">
                <a:latin typeface="Arial" charset="0"/>
              </a:rPr>
              <a:t>HISTÓRICO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3845008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 bwMode="auto">
          <a:xfrm>
            <a:off x="2049498" y="1277008"/>
            <a:ext cx="10095204" cy="537292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6171" y="36935"/>
            <a:ext cx="11239863" cy="1420685"/>
          </a:xfrm>
        </p:spPr>
        <p:txBody>
          <a:bodyPr/>
          <a:lstStyle/>
          <a:p>
            <a:pPr lvl="1" algn="l" eaLnBrk="0" hangingPunct="0">
              <a:defRPr/>
            </a:pPr>
            <a:r>
              <a:rPr lang="es-ES_tradnl" sz="3200" dirty="0">
                <a:latin typeface="Arial" charset="0"/>
              </a:rPr>
              <a:t>NORMA TÉCNICA</a:t>
            </a:r>
            <a:br>
              <a:rPr lang="es-ES_tradnl" sz="3200" dirty="0">
                <a:latin typeface="Arial" charset="0"/>
              </a:rPr>
            </a:br>
            <a:r>
              <a:rPr lang="es-ES_tradnl" sz="3200" dirty="0" smtClean="0">
                <a:latin typeface="Arial" charset="0"/>
              </a:rPr>
              <a:t>PROPIEDADES </a:t>
            </a:r>
            <a:r>
              <a:rPr lang="es-ES_tradnl" sz="3200" dirty="0">
                <a:latin typeface="Arial" charset="0"/>
              </a:rPr>
              <a:t>PLANTA Y EQUIPO (RCP)</a:t>
            </a:r>
            <a:endParaRPr lang="es-ES_tradnl" sz="32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3" name="22 Arco de bloque"/>
          <p:cNvSpPr/>
          <p:nvPr/>
        </p:nvSpPr>
        <p:spPr>
          <a:xfrm>
            <a:off x="-1849110" y="525078"/>
            <a:ext cx="6706477" cy="6706477"/>
          </a:xfrm>
          <a:prstGeom prst="blockArc">
            <a:avLst>
              <a:gd name="adj1" fmla="val 18900000"/>
              <a:gd name="adj2" fmla="val 2700000"/>
              <a:gd name="adj3" fmla="val 322"/>
            </a:avLst>
          </a:prstGeom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hemeClr val="accent6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23 Forma libre"/>
          <p:cNvSpPr/>
          <p:nvPr/>
        </p:nvSpPr>
        <p:spPr>
          <a:xfrm>
            <a:off x="3990982" y="1649712"/>
            <a:ext cx="7738838" cy="524494"/>
          </a:xfrm>
          <a:custGeom>
            <a:avLst/>
            <a:gdLst>
              <a:gd name="connsiteX0" fmla="*/ 0 w 7384668"/>
              <a:gd name="connsiteY0" fmla="*/ 0 h 524494"/>
              <a:gd name="connsiteX1" fmla="*/ 7384668 w 7384668"/>
              <a:gd name="connsiteY1" fmla="*/ 0 h 524494"/>
              <a:gd name="connsiteX2" fmla="*/ 7384668 w 7384668"/>
              <a:gd name="connsiteY2" fmla="*/ 524494 h 524494"/>
              <a:gd name="connsiteX3" fmla="*/ 0 w 7384668"/>
              <a:gd name="connsiteY3" fmla="*/ 524494 h 524494"/>
              <a:gd name="connsiteX4" fmla="*/ 0 w 7384668"/>
              <a:gd name="connsiteY4" fmla="*/ 0 h 524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84668" h="524494">
                <a:moveTo>
                  <a:pt x="0" y="0"/>
                </a:moveTo>
                <a:lnTo>
                  <a:pt x="7384668" y="0"/>
                </a:lnTo>
                <a:lnTo>
                  <a:pt x="7384668" y="524494"/>
                </a:lnTo>
                <a:lnTo>
                  <a:pt x="0" y="5244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6318" tIns="38100" rIns="38100" bIns="38100" numCol="1" spcCol="1270" anchor="ctr" anchorCtr="0">
            <a:noAutofit/>
          </a:bodyPr>
          <a:lstStyle/>
          <a:p>
            <a:pPr lvl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b="1" kern="120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Bienes tangibles</a:t>
            </a:r>
            <a:endParaRPr lang="es-ES" sz="2200" kern="1200" dirty="0">
              <a:solidFill>
                <a:schemeClr val="accent4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5" name="24 Elipse"/>
          <p:cNvSpPr/>
          <p:nvPr/>
        </p:nvSpPr>
        <p:spPr>
          <a:xfrm>
            <a:off x="3686422" y="1584150"/>
            <a:ext cx="655618" cy="655618"/>
          </a:xfrm>
          <a:prstGeom prst="ellipse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25 Forma libre"/>
          <p:cNvSpPr/>
          <p:nvPr/>
        </p:nvSpPr>
        <p:spPr>
          <a:xfrm>
            <a:off x="4432761" y="2310226"/>
            <a:ext cx="7286714" cy="524494"/>
          </a:xfrm>
          <a:custGeom>
            <a:avLst/>
            <a:gdLst>
              <a:gd name="connsiteX0" fmla="*/ 0 w 6953235"/>
              <a:gd name="connsiteY0" fmla="*/ 0 h 524494"/>
              <a:gd name="connsiteX1" fmla="*/ 6953235 w 6953235"/>
              <a:gd name="connsiteY1" fmla="*/ 0 h 524494"/>
              <a:gd name="connsiteX2" fmla="*/ 6953235 w 6953235"/>
              <a:gd name="connsiteY2" fmla="*/ 524494 h 524494"/>
              <a:gd name="connsiteX3" fmla="*/ 0 w 6953235"/>
              <a:gd name="connsiteY3" fmla="*/ 524494 h 524494"/>
              <a:gd name="connsiteX4" fmla="*/ 0 w 6953235"/>
              <a:gd name="connsiteY4" fmla="*/ 0 h 524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3235" h="524494">
                <a:moveTo>
                  <a:pt x="0" y="0"/>
                </a:moveTo>
                <a:lnTo>
                  <a:pt x="6953235" y="0"/>
                </a:lnTo>
                <a:lnTo>
                  <a:pt x="6953235" y="524494"/>
                </a:lnTo>
                <a:lnTo>
                  <a:pt x="0" y="5244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1028567"/>
              <a:satOff val="2350"/>
              <a:lumOff val="-6510"/>
              <a:alphaOff val="0"/>
            </a:schemeClr>
          </a:fillRef>
          <a:effectRef idx="0">
            <a:schemeClr val="accent5">
              <a:hueOff val="1028567"/>
              <a:satOff val="2350"/>
              <a:lumOff val="-651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6318" tIns="38100" rIns="38100" bIns="38100" numCol="1" spcCol="1270" anchor="ctr" anchorCtr="0">
            <a:noAutofit/>
          </a:bodyPr>
          <a:lstStyle/>
          <a:p>
            <a:pPr lvl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b="1" kern="120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Propiedad de la Entidad </a:t>
            </a:r>
            <a:r>
              <a:rPr lang="es-ES" sz="2200" b="1" kern="1200" dirty="0" smtClean="0">
                <a:solidFill>
                  <a:srgbClr val="FF0000"/>
                </a:solidFill>
                <a:latin typeface="Arial" charset="0"/>
              </a:rPr>
              <a:t>(Titularidad) </a:t>
            </a:r>
            <a:endParaRPr lang="es-ES" sz="2200" kern="1200" dirty="0">
              <a:solidFill>
                <a:srgbClr val="FF0000"/>
              </a:solidFill>
            </a:endParaRPr>
          </a:p>
        </p:txBody>
      </p:sp>
      <p:sp>
        <p:nvSpPr>
          <p:cNvPr id="27" name="26 Elipse"/>
          <p:cNvSpPr/>
          <p:nvPr/>
        </p:nvSpPr>
        <p:spPr>
          <a:xfrm>
            <a:off x="4090147" y="2244664"/>
            <a:ext cx="655618" cy="655618"/>
          </a:xfrm>
          <a:prstGeom prst="ellipse">
            <a:avLst/>
          </a:prstGeom>
        </p:spPr>
        <p:style>
          <a:lnRef idx="2">
            <a:schemeClr val="accent5">
              <a:hueOff val="1028567"/>
              <a:satOff val="2350"/>
              <a:lumOff val="-651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27 Forma libre"/>
          <p:cNvSpPr/>
          <p:nvPr/>
        </p:nvSpPr>
        <p:spPr>
          <a:xfrm>
            <a:off x="4670655" y="3068237"/>
            <a:ext cx="2329230" cy="679253"/>
          </a:xfrm>
          <a:custGeom>
            <a:avLst/>
            <a:gdLst>
              <a:gd name="connsiteX0" fmla="*/ 0 w 6755952"/>
              <a:gd name="connsiteY0" fmla="*/ 0 h 524494"/>
              <a:gd name="connsiteX1" fmla="*/ 6755952 w 6755952"/>
              <a:gd name="connsiteY1" fmla="*/ 0 h 524494"/>
              <a:gd name="connsiteX2" fmla="*/ 6755952 w 6755952"/>
              <a:gd name="connsiteY2" fmla="*/ 524494 h 524494"/>
              <a:gd name="connsiteX3" fmla="*/ 0 w 6755952"/>
              <a:gd name="connsiteY3" fmla="*/ 524494 h 524494"/>
              <a:gd name="connsiteX4" fmla="*/ 0 w 6755952"/>
              <a:gd name="connsiteY4" fmla="*/ 0 h 524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952" h="524494">
                <a:moveTo>
                  <a:pt x="0" y="0"/>
                </a:moveTo>
                <a:lnTo>
                  <a:pt x="6755952" y="0"/>
                </a:lnTo>
                <a:lnTo>
                  <a:pt x="6755952" y="524494"/>
                </a:lnTo>
                <a:lnTo>
                  <a:pt x="0" y="5244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2057134"/>
              <a:satOff val="4699"/>
              <a:lumOff val="-13020"/>
              <a:alphaOff val="0"/>
            </a:schemeClr>
          </a:fillRef>
          <a:effectRef idx="0">
            <a:schemeClr val="accent5">
              <a:hueOff val="2057134"/>
              <a:satOff val="4699"/>
              <a:lumOff val="-1302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6318" tIns="38100" rIns="38100" bIns="38100" numCol="1" spcCol="1270" anchor="ctr" anchorCtr="0">
            <a:noAutofit/>
          </a:bodyPr>
          <a:lstStyle/>
          <a:p>
            <a:pPr lvl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b="1" kern="120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Utilizados para:</a:t>
            </a:r>
            <a:endParaRPr lang="es-ES" sz="2200" kern="1200" dirty="0">
              <a:solidFill>
                <a:schemeClr val="accent4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4342846" y="3157435"/>
            <a:ext cx="655618" cy="655618"/>
          </a:xfrm>
          <a:prstGeom prst="ellipse">
            <a:avLst/>
          </a:prstGeom>
        </p:spPr>
        <p:style>
          <a:lnRef idx="2">
            <a:schemeClr val="accent5">
              <a:hueOff val="2057134"/>
              <a:satOff val="4699"/>
              <a:lumOff val="-1302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29 Forma libre"/>
          <p:cNvSpPr/>
          <p:nvPr/>
        </p:nvSpPr>
        <p:spPr>
          <a:xfrm>
            <a:off x="4634775" y="4151035"/>
            <a:ext cx="7079968" cy="524494"/>
          </a:xfrm>
          <a:custGeom>
            <a:avLst/>
            <a:gdLst>
              <a:gd name="connsiteX0" fmla="*/ 0 w 6755952"/>
              <a:gd name="connsiteY0" fmla="*/ 0 h 524494"/>
              <a:gd name="connsiteX1" fmla="*/ 6755952 w 6755952"/>
              <a:gd name="connsiteY1" fmla="*/ 0 h 524494"/>
              <a:gd name="connsiteX2" fmla="*/ 6755952 w 6755952"/>
              <a:gd name="connsiteY2" fmla="*/ 524494 h 524494"/>
              <a:gd name="connsiteX3" fmla="*/ 0 w 6755952"/>
              <a:gd name="connsiteY3" fmla="*/ 524494 h 524494"/>
              <a:gd name="connsiteX4" fmla="*/ 0 w 6755952"/>
              <a:gd name="connsiteY4" fmla="*/ 0 h 524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952" h="524494">
                <a:moveTo>
                  <a:pt x="0" y="0"/>
                </a:moveTo>
                <a:lnTo>
                  <a:pt x="6755952" y="0"/>
                </a:lnTo>
                <a:lnTo>
                  <a:pt x="6755952" y="524494"/>
                </a:lnTo>
                <a:lnTo>
                  <a:pt x="0" y="5244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3085702"/>
              <a:satOff val="7049"/>
              <a:lumOff val="-19529"/>
              <a:alphaOff val="0"/>
            </a:schemeClr>
          </a:fillRef>
          <a:effectRef idx="0">
            <a:schemeClr val="accent5">
              <a:hueOff val="3085702"/>
              <a:satOff val="7049"/>
              <a:lumOff val="-1952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6318" tIns="38100" rIns="38100" bIns="38100" numCol="1" spcCol="1270" anchor="ctr" anchorCtr="0">
            <a:noAutofit/>
          </a:bodyPr>
          <a:lstStyle/>
          <a:p>
            <a:pPr lvl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b="1" kern="120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No están disponibles para la venta </a:t>
            </a:r>
            <a:endParaRPr lang="es-ES" sz="2200" kern="1200" dirty="0">
              <a:solidFill>
                <a:schemeClr val="accent4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1" name="30 Elipse"/>
          <p:cNvSpPr/>
          <p:nvPr/>
        </p:nvSpPr>
        <p:spPr>
          <a:xfrm>
            <a:off x="4342846" y="4030057"/>
            <a:ext cx="655618" cy="655618"/>
          </a:xfrm>
          <a:prstGeom prst="ellipse">
            <a:avLst/>
          </a:prstGeom>
        </p:spPr>
        <p:style>
          <a:lnRef idx="2">
            <a:schemeClr val="accent5">
              <a:hueOff val="3085702"/>
              <a:satOff val="7049"/>
              <a:lumOff val="-19529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8064" name="88063 Forma libre"/>
          <p:cNvSpPr/>
          <p:nvPr/>
        </p:nvSpPr>
        <p:spPr>
          <a:xfrm>
            <a:off x="4432761" y="4795782"/>
            <a:ext cx="7286714" cy="721081"/>
          </a:xfrm>
          <a:custGeom>
            <a:avLst/>
            <a:gdLst>
              <a:gd name="connsiteX0" fmla="*/ 0 w 6953235"/>
              <a:gd name="connsiteY0" fmla="*/ 0 h 524494"/>
              <a:gd name="connsiteX1" fmla="*/ 6953235 w 6953235"/>
              <a:gd name="connsiteY1" fmla="*/ 0 h 524494"/>
              <a:gd name="connsiteX2" fmla="*/ 6953235 w 6953235"/>
              <a:gd name="connsiteY2" fmla="*/ 524494 h 524494"/>
              <a:gd name="connsiteX3" fmla="*/ 0 w 6953235"/>
              <a:gd name="connsiteY3" fmla="*/ 524494 h 524494"/>
              <a:gd name="connsiteX4" fmla="*/ 0 w 6953235"/>
              <a:gd name="connsiteY4" fmla="*/ 0 h 524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3235" h="524494">
                <a:moveTo>
                  <a:pt x="0" y="0"/>
                </a:moveTo>
                <a:lnTo>
                  <a:pt x="6953235" y="0"/>
                </a:lnTo>
                <a:lnTo>
                  <a:pt x="6953235" y="524494"/>
                </a:lnTo>
                <a:lnTo>
                  <a:pt x="0" y="5244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114269"/>
              <a:satOff val="9398"/>
              <a:lumOff val="-26039"/>
              <a:alphaOff val="0"/>
            </a:schemeClr>
          </a:fillRef>
          <a:effectRef idx="0">
            <a:schemeClr val="accent5">
              <a:hueOff val="4114269"/>
              <a:satOff val="9398"/>
              <a:lumOff val="-2603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6318" tIns="38100" rIns="38100" bIns="38100" numCol="1" spcCol="1270" anchor="ctr" anchorCtr="0">
            <a:noAutofit/>
          </a:bodyPr>
          <a:lstStyle/>
          <a:p>
            <a:pPr lvl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b="1" kern="1200" dirty="0" smtClean="0">
                <a:latin typeface="Arial" charset="0"/>
              </a:rPr>
              <a:t>Vida útil mayor a 1 año</a:t>
            </a:r>
            <a:endParaRPr lang="es-ES" sz="2200" kern="1200" dirty="0"/>
          </a:p>
        </p:txBody>
      </p:sp>
      <p:sp>
        <p:nvSpPr>
          <p:cNvPr id="88065" name="88064 Elipse"/>
          <p:cNvSpPr/>
          <p:nvPr/>
        </p:nvSpPr>
        <p:spPr>
          <a:xfrm>
            <a:off x="4108619" y="4730221"/>
            <a:ext cx="655618" cy="655618"/>
          </a:xfrm>
          <a:prstGeom prst="ellipse">
            <a:avLst/>
          </a:prstGeom>
        </p:spPr>
        <p:style>
          <a:lnRef idx="2">
            <a:schemeClr val="accent5">
              <a:hueOff val="4114269"/>
              <a:satOff val="9398"/>
              <a:lumOff val="-26039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8066" name="88065 Forma libre"/>
          <p:cNvSpPr/>
          <p:nvPr/>
        </p:nvSpPr>
        <p:spPr>
          <a:xfrm>
            <a:off x="3990981" y="5582425"/>
            <a:ext cx="8025527" cy="1051738"/>
          </a:xfrm>
          <a:custGeom>
            <a:avLst/>
            <a:gdLst>
              <a:gd name="connsiteX0" fmla="*/ 0 w 7384668"/>
              <a:gd name="connsiteY0" fmla="*/ 0 h 524494"/>
              <a:gd name="connsiteX1" fmla="*/ 7384668 w 7384668"/>
              <a:gd name="connsiteY1" fmla="*/ 0 h 524494"/>
              <a:gd name="connsiteX2" fmla="*/ 7384668 w 7384668"/>
              <a:gd name="connsiteY2" fmla="*/ 524494 h 524494"/>
              <a:gd name="connsiteX3" fmla="*/ 0 w 7384668"/>
              <a:gd name="connsiteY3" fmla="*/ 524494 h 524494"/>
              <a:gd name="connsiteX4" fmla="*/ 0 w 7384668"/>
              <a:gd name="connsiteY4" fmla="*/ 0 h 524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84668" h="524494">
                <a:moveTo>
                  <a:pt x="0" y="0"/>
                </a:moveTo>
                <a:lnTo>
                  <a:pt x="7384668" y="0"/>
                </a:lnTo>
                <a:lnTo>
                  <a:pt x="7384668" y="524494"/>
                </a:lnTo>
                <a:lnTo>
                  <a:pt x="0" y="52449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5142836"/>
              <a:satOff val="11748"/>
              <a:lumOff val="-32549"/>
              <a:alphaOff val="0"/>
            </a:schemeClr>
          </a:fillRef>
          <a:effectRef idx="0">
            <a:schemeClr val="accent5">
              <a:hueOff val="5142836"/>
              <a:satOff val="11748"/>
              <a:lumOff val="-3254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6318" tIns="38100" rIns="38100" bIns="38100" numCol="1" spcCol="1270" anchor="ctr" anchorCtr="0">
            <a:noAutofit/>
          </a:bodyPr>
          <a:lstStyle/>
          <a:p>
            <a:pPr lvl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300" b="1" kern="1200" dirty="0" smtClean="0">
                <a:solidFill>
                  <a:schemeClr val="bg1"/>
                </a:solidFill>
                <a:latin typeface="Arial" charset="0"/>
              </a:rPr>
              <a:t>Para el gobierno se incluye bienes de uso permanente sin contraprestación de otras entidades de gobierno general  (control sin titularidad)</a:t>
            </a:r>
            <a:endParaRPr lang="es-ES" sz="2300" kern="1200" dirty="0">
              <a:solidFill>
                <a:schemeClr val="bg1"/>
              </a:solidFill>
            </a:endParaRPr>
          </a:p>
        </p:txBody>
      </p:sp>
      <p:sp>
        <p:nvSpPr>
          <p:cNvPr id="88069" name="88068 Elipse"/>
          <p:cNvSpPr/>
          <p:nvPr/>
        </p:nvSpPr>
        <p:spPr>
          <a:xfrm>
            <a:off x="3667950" y="5516864"/>
            <a:ext cx="655618" cy="655618"/>
          </a:xfrm>
          <a:prstGeom prst="ellipse">
            <a:avLst/>
          </a:prstGeom>
        </p:spPr>
        <p:style>
          <a:lnRef idx="2">
            <a:schemeClr val="accent5">
              <a:hueOff val="5142836"/>
              <a:satOff val="11748"/>
              <a:lumOff val="-32549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6 Elipse"/>
          <p:cNvSpPr/>
          <p:nvPr/>
        </p:nvSpPr>
        <p:spPr bwMode="auto">
          <a:xfrm>
            <a:off x="1634977" y="2925730"/>
            <a:ext cx="2538296" cy="2113686"/>
          </a:xfrm>
          <a:prstGeom prst="ellipse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lvl="1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3200" b="1" dirty="0" smtClean="0">
                <a:solidFill>
                  <a:srgbClr val="00FF99"/>
                </a:solidFill>
                <a:latin typeface="Arial" charset="0"/>
              </a:rPr>
              <a:t>Noción</a:t>
            </a:r>
            <a:endParaRPr kumimoji="0" lang="es-ES" sz="3200" b="0" i="0" u="none" strike="noStrike" cap="none" normalizeH="0" baseline="0" dirty="0" smtClean="0">
              <a:ln>
                <a:noFill/>
              </a:ln>
              <a:solidFill>
                <a:srgbClr val="00FF99"/>
              </a:solidFill>
              <a:effectLst/>
              <a:latin typeface="Times New Roman" pitchFamily="18" charset="0"/>
            </a:endParaRPr>
          </a:p>
        </p:txBody>
      </p:sp>
      <p:sp>
        <p:nvSpPr>
          <p:cNvPr id="6148" name="AutoShape 49"/>
          <p:cNvSpPr>
            <a:spLocks/>
          </p:cNvSpPr>
          <p:nvPr/>
        </p:nvSpPr>
        <p:spPr bwMode="auto">
          <a:xfrm>
            <a:off x="7015651" y="2979111"/>
            <a:ext cx="357188" cy="1003969"/>
          </a:xfrm>
          <a:prstGeom prst="leftBrace">
            <a:avLst>
              <a:gd name="adj1" fmla="val 46200"/>
              <a:gd name="adj2" fmla="val 50000"/>
            </a:avLst>
          </a:prstGeom>
          <a:noFill/>
          <a:ln w="38100">
            <a:solidFill>
              <a:schemeClr val="accent6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s-CO" altLang="es-CO" dirty="0">
              <a:latin typeface="Arial" panose="020B0604020202020204" pitchFamily="34" charset="0"/>
            </a:endParaRPr>
          </a:p>
        </p:txBody>
      </p:sp>
      <p:sp>
        <p:nvSpPr>
          <p:cNvPr id="88070" name="88069 CuadroTexto"/>
          <p:cNvSpPr txBox="1"/>
          <p:nvPr/>
        </p:nvSpPr>
        <p:spPr>
          <a:xfrm>
            <a:off x="7294009" y="2950597"/>
            <a:ext cx="43409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Producir y comercializar Bienes</a:t>
            </a:r>
          </a:p>
          <a:p>
            <a:r>
              <a:rPr lang="es-ES" b="1" dirty="0"/>
              <a:t>Prestación de servicios</a:t>
            </a:r>
          </a:p>
          <a:p>
            <a:r>
              <a:rPr lang="es-ES" b="1" dirty="0"/>
              <a:t>Administración de la entidad</a:t>
            </a:r>
          </a:p>
          <a:p>
            <a:r>
              <a:rPr lang="es-ES" b="1" dirty="0"/>
              <a:t>Arrendamientos (Propiedades de Inversión)</a:t>
            </a:r>
          </a:p>
        </p:txBody>
      </p:sp>
    </p:spTree>
    <p:extLst>
      <p:ext uri="{BB962C8B-B14F-4D97-AF65-F5344CB8AC3E}">
        <p14:creationId xmlns:p14="http://schemas.microsoft.com/office/powerpoint/2010/main" val="4001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8545" y="42997"/>
            <a:ext cx="11970328" cy="928414"/>
          </a:xfrm>
        </p:spPr>
        <p:txBody>
          <a:bodyPr/>
          <a:lstStyle/>
          <a:p>
            <a:pPr lvl="1" algn="l">
              <a:defRPr/>
            </a:pPr>
            <a:r>
              <a:rPr lang="es-ES_tradnl" sz="3200" dirty="0">
                <a:latin typeface="Arial" panose="020B0604020202020204" pitchFamily="34" charset="0"/>
                <a:cs typeface="Arial" panose="020B0604020202020204" pitchFamily="34" charset="0"/>
              </a:rPr>
              <a:t>NORMA </a:t>
            </a:r>
            <a:r>
              <a:rPr lang="es-ES_tradn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TÉCNICA. PROPIEDADES </a:t>
            </a:r>
            <a:r>
              <a:rPr lang="es-ES_tradnl" sz="3200" dirty="0">
                <a:latin typeface="Arial" panose="020B0604020202020204" pitchFamily="34" charset="0"/>
                <a:cs typeface="Arial" panose="020B0604020202020204" pitchFamily="34" charset="0"/>
              </a:rPr>
              <a:t>PLANTA Y EQUIPO (RCP) </a:t>
            </a:r>
            <a:endParaRPr lang="es-E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5 Forma libre"/>
          <p:cNvSpPr/>
          <p:nvPr/>
        </p:nvSpPr>
        <p:spPr>
          <a:xfrm>
            <a:off x="563418" y="715165"/>
            <a:ext cx="11103065" cy="966857"/>
          </a:xfrm>
          <a:custGeom>
            <a:avLst/>
            <a:gdLst>
              <a:gd name="connsiteX0" fmla="*/ 0 w 8544616"/>
              <a:gd name="connsiteY0" fmla="*/ 88177 h 881768"/>
              <a:gd name="connsiteX1" fmla="*/ 88177 w 8544616"/>
              <a:gd name="connsiteY1" fmla="*/ 0 h 881768"/>
              <a:gd name="connsiteX2" fmla="*/ 8456439 w 8544616"/>
              <a:gd name="connsiteY2" fmla="*/ 0 h 881768"/>
              <a:gd name="connsiteX3" fmla="*/ 8544616 w 8544616"/>
              <a:gd name="connsiteY3" fmla="*/ 88177 h 881768"/>
              <a:gd name="connsiteX4" fmla="*/ 8544616 w 8544616"/>
              <a:gd name="connsiteY4" fmla="*/ 793591 h 881768"/>
              <a:gd name="connsiteX5" fmla="*/ 8456439 w 8544616"/>
              <a:gd name="connsiteY5" fmla="*/ 881768 h 881768"/>
              <a:gd name="connsiteX6" fmla="*/ 88177 w 8544616"/>
              <a:gd name="connsiteY6" fmla="*/ 881768 h 881768"/>
              <a:gd name="connsiteX7" fmla="*/ 0 w 8544616"/>
              <a:gd name="connsiteY7" fmla="*/ 793591 h 881768"/>
              <a:gd name="connsiteX8" fmla="*/ 0 w 8544616"/>
              <a:gd name="connsiteY8" fmla="*/ 88177 h 88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44616" h="881768">
                <a:moveTo>
                  <a:pt x="0" y="88177"/>
                </a:moveTo>
                <a:cubicBezTo>
                  <a:pt x="0" y="39478"/>
                  <a:pt x="39478" y="0"/>
                  <a:pt x="88177" y="0"/>
                </a:cubicBezTo>
                <a:lnTo>
                  <a:pt x="8456439" y="0"/>
                </a:lnTo>
                <a:cubicBezTo>
                  <a:pt x="8505138" y="0"/>
                  <a:pt x="8544616" y="39478"/>
                  <a:pt x="8544616" y="88177"/>
                </a:cubicBezTo>
                <a:lnTo>
                  <a:pt x="8544616" y="793591"/>
                </a:lnTo>
                <a:cubicBezTo>
                  <a:pt x="8544616" y="842290"/>
                  <a:pt x="8505138" y="881768"/>
                  <a:pt x="8456439" y="881768"/>
                </a:cubicBezTo>
                <a:lnTo>
                  <a:pt x="88177" y="881768"/>
                </a:lnTo>
                <a:cubicBezTo>
                  <a:pt x="39478" y="881768"/>
                  <a:pt x="0" y="842290"/>
                  <a:pt x="0" y="793591"/>
                </a:cubicBezTo>
                <a:lnTo>
                  <a:pt x="0" y="88177"/>
                </a:lnTo>
                <a:close/>
              </a:path>
            </a:pathLst>
          </a:custGeom>
          <a:solidFill>
            <a:srgbClr val="A4E5E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7261" tIns="60116" rIns="77261" bIns="60116" numCol="1" spcCol="1270" anchor="ctr" anchorCtr="0">
            <a:noAutofit/>
          </a:bodyPr>
          <a:lstStyle/>
          <a:p>
            <a:pPr lvl="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3200" b="1" kern="1200" dirty="0" smtClean="0">
                <a:solidFill>
                  <a:schemeClr val="tx1"/>
                </a:solidFill>
              </a:rPr>
              <a:t>* </a:t>
            </a:r>
            <a:r>
              <a:rPr lang="es-ES" sz="3200" b="1" kern="1200" dirty="0" smtClean="0">
                <a:solidFill>
                  <a:srgbClr val="C00000"/>
                </a:solidFill>
              </a:rPr>
              <a:t>Reconocimiento:  </a:t>
            </a:r>
            <a:r>
              <a:rPr lang="es-ES" sz="3200" b="1" kern="1200" dirty="0" smtClean="0">
                <a:solidFill>
                  <a:schemeClr val="tx1"/>
                </a:solidFill>
              </a:rPr>
              <a:t>Costo (Precio de adquisición más erogaciones para puesta en condiciones de uso)</a:t>
            </a:r>
            <a:endParaRPr lang="es-ES" sz="3200" b="1" kern="1200" dirty="0">
              <a:solidFill>
                <a:schemeClr val="tx1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1210718" y="2259614"/>
            <a:ext cx="232038" cy="299895"/>
          </a:xfrm>
          <a:prstGeom prst="roundRect">
            <a:avLst>
              <a:gd name="adj" fmla="val 166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7 Forma libre"/>
          <p:cNvSpPr/>
          <p:nvPr/>
        </p:nvSpPr>
        <p:spPr>
          <a:xfrm>
            <a:off x="1754909" y="2150412"/>
            <a:ext cx="8608291" cy="562416"/>
          </a:xfrm>
          <a:custGeom>
            <a:avLst/>
            <a:gdLst>
              <a:gd name="connsiteX0" fmla="*/ 0 w 7609942"/>
              <a:gd name="connsiteY0" fmla="*/ 146991 h 881768"/>
              <a:gd name="connsiteX1" fmla="*/ 146991 w 7609942"/>
              <a:gd name="connsiteY1" fmla="*/ 0 h 881768"/>
              <a:gd name="connsiteX2" fmla="*/ 7462951 w 7609942"/>
              <a:gd name="connsiteY2" fmla="*/ 0 h 881768"/>
              <a:gd name="connsiteX3" fmla="*/ 7609942 w 7609942"/>
              <a:gd name="connsiteY3" fmla="*/ 146991 h 881768"/>
              <a:gd name="connsiteX4" fmla="*/ 7609942 w 7609942"/>
              <a:gd name="connsiteY4" fmla="*/ 734777 h 881768"/>
              <a:gd name="connsiteX5" fmla="*/ 7462951 w 7609942"/>
              <a:gd name="connsiteY5" fmla="*/ 881768 h 881768"/>
              <a:gd name="connsiteX6" fmla="*/ 146991 w 7609942"/>
              <a:gd name="connsiteY6" fmla="*/ 881768 h 881768"/>
              <a:gd name="connsiteX7" fmla="*/ 0 w 7609942"/>
              <a:gd name="connsiteY7" fmla="*/ 734777 h 881768"/>
              <a:gd name="connsiteX8" fmla="*/ 0 w 7609942"/>
              <a:gd name="connsiteY8" fmla="*/ 146991 h 88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09942" h="881768">
                <a:moveTo>
                  <a:pt x="0" y="146991"/>
                </a:moveTo>
                <a:cubicBezTo>
                  <a:pt x="0" y="65810"/>
                  <a:pt x="65810" y="0"/>
                  <a:pt x="146991" y="0"/>
                </a:cubicBezTo>
                <a:lnTo>
                  <a:pt x="7462951" y="0"/>
                </a:lnTo>
                <a:cubicBezTo>
                  <a:pt x="7544132" y="0"/>
                  <a:pt x="7609942" y="65810"/>
                  <a:pt x="7609942" y="146991"/>
                </a:cubicBezTo>
                <a:lnTo>
                  <a:pt x="7609942" y="734777"/>
                </a:lnTo>
                <a:cubicBezTo>
                  <a:pt x="7609942" y="815958"/>
                  <a:pt x="7544132" y="881768"/>
                  <a:pt x="7462951" y="881768"/>
                </a:cubicBezTo>
                <a:lnTo>
                  <a:pt x="146991" y="881768"/>
                </a:lnTo>
                <a:cubicBezTo>
                  <a:pt x="65810" y="881768"/>
                  <a:pt x="0" y="815958"/>
                  <a:pt x="0" y="734777"/>
                </a:cubicBezTo>
                <a:lnTo>
                  <a:pt x="0" y="14699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740" tIns="213740" rIns="213740" bIns="213740" numCol="1" spcCol="1270" anchor="ctr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b="1" kern="1200" dirty="0" smtClean="0">
                <a:solidFill>
                  <a:srgbClr val="CC3300"/>
                </a:solidFill>
                <a:latin typeface="Arial" charset="0"/>
              </a:rPr>
              <a:t>Bienes recibidos en permuta: </a:t>
            </a:r>
            <a:r>
              <a:rPr lang="es-ES" sz="2800" b="1" kern="1200" dirty="0" smtClean="0">
                <a:solidFill>
                  <a:schemeClr val="tx1"/>
                </a:solidFill>
                <a:latin typeface="Arial" charset="0"/>
              </a:rPr>
              <a:t>Precio pactado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2059344" y="3098479"/>
            <a:ext cx="232038" cy="299895"/>
          </a:xfrm>
          <a:prstGeom prst="roundRect">
            <a:avLst>
              <a:gd name="adj" fmla="val 166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1714279"/>
              <a:satOff val="3916"/>
              <a:lumOff val="-10850"/>
              <a:alphaOff val="0"/>
            </a:schemeClr>
          </a:fillRef>
          <a:effectRef idx="0">
            <a:schemeClr val="accent5">
              <a:hueOff val="1714279"/>
              <a:satOff val="3916"/>
              <a:lumOff val="-1085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Forma libre"/>
          <p:cNvSpPr/>
          <p:nvPr/>
        </p:nvSpPr>
        <p:spPr>
          <a:xfrm>
            <a:off x="2550033" y="2956585"/>
            <a:ext cx="8709094" cy="527593"/>
          </a:xfrm>
          <a:custGeom>
            <a:avLst/>
            <a:gdLst>
              <a:gd name="connsiteX0" fmla="*/ 0 w 7609942"/>
              <a:gd name="connsiteY0" fmla="*/ 146991 h 881768"/>
              <a:gd name="connsiteX1" fmla="*/ 146991 w 7609942"/>
              <a:gd name="connsiteY1" fmla="*/ 0 h 881768"/>
              <a:gd name="connsiteX2" fmla="*/ 7462951 w 7609942"/>
              <a:gd name="connsiteY2" fmla="*/ 0 h 881768"/>
              <a:gd name="connsiteX3" fmla="*/ 7609942 w 7609942"/>
              <a:gd name="connsiteY3" fmla="*/ 146991 h 881768"/>
              <a:gd name="connsiteX4" fmla="*/ 7609942 w 7609942"/>
              <a:gd name="connsiteY4" fmla="*/ 734777 h 881768"/>
              <a:gd name="connsiteX5" fmla="*/ 7462951 w 7609942"/>
              <a:gd name="connsiteY5" fmla="*/ 881768 h 881768"/>
              <a:gd name="connsiteX6" fmla="*/ 146991 w 7609942"/>
              <a:gd name="connsiteY6" fmla="*/ 881768 h 881768"/>
              <a:gd name="connsiteX7" fmla="*/ 0 w 7609942"/>
              <a:gd name="connsiteY7" fmla="*/ 734777 h 881768"/>
              <a:gd name="connsiteX8" fmla="*/ 0 w 7609942"/>
              <a:gd name="connsiteY8" fmla="*/ 146991 h 88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09942" h="881768">
                <a:moveTo>
                  <a:pt x="0" y="146991"/>
                </a:moveTo>
                <a:cubicBezTo>
                  <a:pt x="0" y="65810"/>
                  <a:pt x="65810" y="0"/>
                  <a:pt x="146991" y="0"/>
                </a:cubicBezTo>
                <a:lnTo>
                  <a:pt x="7462951" y="0"/>
                </a:lnTo>
                <a:cubicBezTo>
                  <a:pt x="7544132" y="0"/>
                  <a:pt x="7609942" y="65810"/>
                  <a:pt x="7609942" y="146991"/>
                </a:cubicBezTo>
                <a:lnTo>
                  <a:pt x="7609942" y="734777"/>
                </a:lnTo>
                <a:cubicBezTo>
                  <a:pt x="7609942" y="815958"/>
                  <a:pt x="7544132" y="881768"/>
                  <a:pt x="7462951" y="881768"/>
                </a:cubicBezTo>
                <a:lnTo>
                  <a:pt x="146991" y="881768"/>
                </a:lnTo>
                <a:cubicBezTo>
                  <a:pt x="65810" y="881768"/>
                  <a:pt x="0" y="815958"/>
                  <a:pt x="0" y="734777"/>
                </a:cubicBezTo>
                <a:lnTo>
                  <a:pt x="0" y="14699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1714279"/>
              <a:satOff val="3916"/>
              <a:lumOff val="-10850"/>
              <a:alphaOff val="0"/>
            </a:schemeClr>
          </a:fillRef>
          <a:effectRef idx="0">
            <a:schemeClr val="accent5">
              <a:hueOff val="1714279"/>
              <a:satOff val="3916"/>
              <a:lumOff val="-1085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740" tIns="213740" rIns="213740" bIns="213740" numCol="1" spcCol="1270" anchor="ctr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b="1" kern="1200" dirty="0" smtClean="0">
                <a:solidFill>
                  <a:srgbClr val="CC3300"/>
                </a:solidFill>
                <a:latin typeface="Arial" charset="0"/>
              </a:rPr>
              <a:t>Bienes donados: </a:t>
            </a:r>
            <a:r>
              <a:rPr lang="es-ES" sz="2800" b="1" kern="1200" dirty="0" smtClean="0">
                <a:solidFill>
                  <a:schemeClr val="tx1"/>
                </a:solidFill>
                <a:latin typeface="Arial" charset="0"/>
              </a:rPr>
              <a:t>Valor convenido o avalúo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2410328" y="3921577"/>
            <a:ext cx="232038" cy="299895"/>
          </a:xfrm>
          <a:prstGeom prst="roundRect">
            <a:avLst>
              <a:gd name="adj" fmla="val 166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3428557"/>
              <a:satOff val="7832"/>
              <a:lumOff val="-21699"/>
              <a:alphaOff val="0"/>
            </a:schemeClr>
          </a:fillRef>
          <a:effectRef idx="0">
            <a:schemeClr val="accent5">
              <a:hueOff val="3428557"/>
              <a:satOff val="7832"/>
              <a:lumOff val="-21699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11 Forma libre"/>
          <p:cNvSpPr/>
          <p:nvPr/>
        </p:nvSpPr>
        <p:spPr>
          <a:xfrm>
            <a:off x="2836360" y="3647940"/>
            <a:ext cx="9032366" cy="942596"/>
          </a:xfrm>
          <a:custGeom>
            <a:avLst/>
            <a:gdLst>
              <a:gd name="connsiteX0" fmla="*/ 0 w 7609942"/>
              <a:gd name="connsiteY0" fmla="*/ 146991 h 881768"/>
              <a:gd name="connsiteX1" fmla="*/ 146991 w 7609942"/>
              <a:gd name="connsiteY1" fmla="*/ 0 h 881768"/>
              <a:gd name="connsiteX2" fmla="*/ 7462951 w 7609942"/>
              <a:gd name="connsiteY2" fmla="*/ 0 h 881768"/>
              <a:gd name="connsiteX3" fmla="*/ 7609942 w 7609942"/>
              <a:gd name="connsiteY3" fmla="*/ 146991 h 881768"/>
              <a:gd name="connsiteX4" fmla="*/ 7609942 w 7609942"/>
              <a:gd name="connsiteY4" fmla="*/ 734777 h 881768"/>
              <a:gd name="connsiteX5" fmla="*/ 7462951 w 7609942"/>
              <a:gd name="connsiteY5" fmla="*/ 881768 h 881768"/>
              <a:gd name="connsiteX6" fmla="*/ 146991 w 7609942"/>
              <a:gd name="connsiteY6" fmla="*/ 881768 h 881768"/>
              <a:gd name="connsiteX7" fmla="*/ 0 w 7609942"/>
              <a:gd name="connsiteY7" fmla="*/ 734777 h 881768"/>
              <a:gd name="connsiteX8" fmla="*/ 0 w 7609942"/>
              <a:gd name="connsiteY8" fmla="*/ 146991 h 88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09942" h="881768">
                <a:moveTo>
                  <a:pt x="0" y="146991"/>
                </a:moveTo>
                <a:cubicBezTo>
                  <a:pt x="0" y="65810"/>
                  <a:pt x="65810" y="0"/>
                  <a:pt x="146991" y="0"/>
                </a:cubicBezTo>
                <a:lnTo>
                  <a:pt x="7462951" y="0"/>
                </a:lnTo>
                <a:cubicBezTo>
                  <a:pt x="7544132" y="0"/>
                  <a:pt x="7609942" y="65810"/>
                  <a:pt x="7609942" y="146991"/>
                </a:cubicBezTo>
                <a:lnTo>
                  <a:pt x="7609942" y="734777"/>
                </a:lnTo>
                <a:cubicBezTo>
                  <a:pt x="7609942" y="815958"/>
                  <a:pt x="7544132" y="881768"/>
                  <a:pt x="7462951" y="881768"/>
                </a:cubicBezTo>
                <a:lnTo>
                  <a:pt x="146991" y="881768"/>
                </a:lnTo>
                <a:cubicBezTo>
                  <a:pt x="65810" y="881768"/>
                  <a:pt x="0" y="815958"/>
                  <a:pt x="0" y="734777"/>
                </a:cubicBezTo>
                <a:lnTo>
                  <a:pt x="0" y="146991"/>
                </a:lnTo>
                <a:close/>
              </a:path>
            </a:pathLst>
          </a:custGeom>
          <a:solidFill>
            <a:srgbClr val="689CD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3428557"/>
              <a:satOff val="7832"/>
              <a:lumOff val="-21699"/>
              <a:alphaOff val="0"/>
            </a:schemeClr>
          </a:fillRef>
          <a:effectRef idx="0">
            <a:schemeClr val="accent5">
              <a:hueOff val="3428557"/>
              <a:satOff val="7832"/>
              <a:lumOff val="-2169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740" tIns="213740" rIns="213740" bIns="213740" numCol="1" spcCol="1270" anchor="ctr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b="1" kern="1200" dirty="0" smtClean="0">
                <a:solidFill>
                  <a:schemeClr val="tx1"/>
                </a:solidFill>
                <a:latin typeface="Arial" charset="0"/>
              </a:rPr>
              <a:t>Bienes trasladados y sin contraprestación: Valor convenido (libros) o avalúo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sp>
        <p:nvSpPr>
          <p:cNvPr id="14" name="13 Forma libre"/>
          <p:cNvSpPr/>
          <p:nvPr/>
        </p:nvSpPr>
        <p:spPr>
          <a:xfrm>
            <a:off x="2104801" y="5771405"/>
            <a:ext cx="10004072" cy="819370"/>
          </a:xfrm>
          <a:custGeom>
            <a:avLst/>
            <a:gdLst>
              <a:gd name="connsiteX0" fmla="*/ 0 w 7609942"/>
              <a:gd name="connsiteY0" fmla="*/ 146991 h 881768"/>
              <a:gd name="connsiteX1" fmla="*/ 146991 w 7609942"/>
              <a:gd name="connsiteY1" fmla="*/ 0 h 881768"/>
              <a:gd name="connsiteX2" fmla="*/ 7462951 w 7609942"/>
              <a:gd name="connsiteY2" fmla="*/ 0 h 881768"/>
              <a:gd name="connsiteX3" fmla="*/ 7609942 w 7609942"/>
              <a:gd name="connsiteY3" fmla="*/ 146991 h 881768"/>
              <a:gd name="connsiteX4" fmla="*/ 7609942 w 7609942"/>
              <a:gd name="connsiteY4" fmla="*/ 734777 h 881768"/>
              <a:gd name="connsiteX5" fmla="*/ 7462951 w 7609942"/>
              <a:gd name="connsiteY5" fmla="*/ 881768 h 881768"/>
              <a:gd name="connsiteX6" fmla="*/ 146991 w 7609942"/>
              <a:gd name="connsiteY6" fmla="*/ 881768 h 881768"/>
              <a:gd name="connsiteX7" fmla="*/ 0 w 7609942"/>
              <a:gd name="connsiteY7" fmla="*/ 734777 h 881768"/>
              <a:gd name="connsiteX8" fmla="*/ 0 w 7609942"/>
              <a:gd name="connsiteY8" fmla="*/ 146991 h 88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09942" h="881768">
                <a:moveTo>
                  <a:pt x="0" y="146991"/>
                </a:moveTo>
                <a:cubicBezTo>
                  <a:pt x="0" y="65810"/>
                  <a:pt x="65810" y="0"/>
                  <a:pt x="146991" y="0"/>
                </a:cubicBezTo>
                <a:lnTo>
                  <a:pt x="7462951" y="0"/>
                </a:lnTo>
                <a:cubicBezTo>
                  <a:pt x="7544132" y="0"/>
                  <a:pt x="7609942" y="65810"/>
                  <a:pt x="7609942" y="146991"/>
                </a:cubicBezTo>
                <a:lnTo>
                  <a:pt x="7609942" y="734777"/>
                </a:lnTo>
                <a:cubicBezTo>
                  <a:pt x="7609942" y="815958"/>
                  <a:pt x="7544132" y="881768"/>
                  <a:pt x="7462951" y="881768"/>
                </a:cubicBezTo>
                <a:lnTo>
                  <a:pt x="146991" y="881768"/>
                </a:lnTo>
                <a:cubicBezTo>
                  <a:pt x="65810" y="881768"/>
                  <a:pt x="0" y="815958"/>
                  <a:pt x="0" y="734777"/>
                </a:cubicBezTo>
                <a:lnTo>
                  <a:pt x="0" y="14699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5142836"/>
              <a:satOff val="11748"/>
              <a:lumOff val="-32549"/>
              <a:alphaOff val="0"/>
            </a:schemeClr>
          </a:fillRef>
          <a:effectRef idx="0">
            <a:schemeClr val="accent5">
              <a:hueOff val="5142836"/>
              <a:satOff val="11748"/>
              <a:lumOff val="-3254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740" tIns="213740" rIns="213740" bIns="213740" numCol="1" spcCol="1270" anchor="ctr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500" b="1" kern="1200" dirty="0" smtClean="0">
                <a:solidFill>
                  <a:schemeClr val="tx1"/>
                </a:solidFill>
                <a:latin typeface="Arial" charset="0"/>
              </a:rPr>
              <a:t>* </a:t>
            </a:r>
            <a:r>
              <a:rPr lang="es-ES" sz="2800" b="1" kern="1200" dirty="0" smtClean="0">
                <a:solidFill>
                  <a:srgbClr val="FF0000"/>
                </a:solidFill>
                <a:latin typeface="Arial" charset="0"/>
              </a:rPr>
              <a:t>Medición posterior</a:t>
            </a:r>
            <a:r>
              <a:rPr lang="es-ES" sz="2800" b="1" kern="1200" dirty="0" smtClean="0">
                <a:solidFill>
                  <a:schemeClr val="tx1"/>
                </a:solidFill>
                <a:latin typeface="Arial" charset="0"/>
              </a:rPr>
              <a:t>:  Valor en libros vs avalúo técnico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sp>
        <p:nvSpPr>
          <p:cNvPr id="33" name="32 Forma libre"/>
          <p:cNvSpPr/>
          <p:nvPr/>
        </p:nvSpPr>
        <p:spPr>
          <a:xfrm>
            <a:off x="2066925" y="4715690"/>
            <a:ext cx="10041947" cy="819370"/>
          </a:xfrm>
          <a:custGeom>
            <a:avLst/>
            <a:gdLst>
              <a:gd name="connsiteX0" fmla="*/ 0 w 8544616"/>
              <a:gd name="connsiteY0" fmla="*/ 88177 h 881768"/>
              <a:gd name="connsiteX1" fmla="*/ 88177 w 8544616"/>
              <a:gd name="connsiteY1" fmla="*/ 0 h 881768"/>
              <a:gd name="connsiteX2" fmla="*/ 8456439 w 8544616"/>
              <a:gd name="connsiteY2" fmla="*/ 0 h 881768"/>
              <a:gd name="connsiteX3" fmla="*/ 8544616 w 8544616"/>
              <a:gd name="connsiteY3" fmla="*/ 88177 h 881768"/>
              <a:gd name="connsiteX4" fmla="*/ 8544616 w 8544616"/>
              <a:gd name="connsiteY4" fmla="*/ 793591 h 881768"/>
              <a:gd name="connsiteX5" fmla="*/ 8456439 w 8544616"/>
              <a:gd name="connsiteY5" fmla="*/ 881768 h 881768"/>
              <a:gd name="connsiteX6" fmla="*/ 88177 w 8544616"/>
              <a:gd name="connsiteY6" fmla="*/ 881768 h 881768"/>
              <a:gd name="connsiteX7" fmla="*/ 0 w 8544616"/>
              <a:gd name="connsiteY7" fmla="*/ 793591 h 881768"/>
              <a:gd name="connsiteX8" fmla="*/ 0 w 8544616"/>
              <a:gd name="connsiteY8" fmla="*/ 88177 h 88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44616" h="881768">
                <a:moveTo>
                  <a:pt x="0" y="88177"/>
                </a:moveTo>
                <a:cubicBezTo>
                  <a:pt x="0" y="39478"/>
                  <a:pt x="39478" y="0"/>
                  <a:pt x="88177" y="0"/>
                </a:cubicBezTo>
                <a:lnTo>
                  <a:pt x="8456439" y="0"/>
                </a:lnTo>
                <a:cubicBezTo>
                  <a:pt x="8505138" y="0"/>
                  <a:pt x="8544616" y="39478"/>
                  <a:pt x="8544616" y="88177"/>
                </a:cubicBezTo>
                <a:lnTo>
                  <a:pt x="8544616" y="793591"/>
                </a:lnTo>
                <a:cubicBezTo>
                  <a:pt x="8544616" y="842290"/>
                  <a:pt x="8505138" y="881768"/>
                  <a:pt x="8456439" y="881768"/>
                </a:cubicBezTo>
                <a:lnTo>
                  <a:pt x="88177" y="881768"/>
                </a:lnTo>
                <a:cubicBezTo>
                  <a:pt x="39478" y="881768"/>
                  <a:pt x="0" y="842290"/>
                  <a:pt x="0" y="793591"/>
                </a:cubicBezTo>
                <a:lnTo>
                  <a:pt x="0" y="88177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7261" tIns="60116" rIns="77261" bIns="60116" numCol="1" spcCol="1270" anchor="ctr" anchorCtr="0">
            <a:noAutofit/>
          </a:bodyPr>
          <a:lstStyle/>
          <a:p>
            <a:pPr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500" b="1" dirty="0" smtClean="0">
                <a:solidFill>
                  <a:schemeClr val="tx1"/>
                </a:solidFill>
                <a:latin typeface="Arial" charset="0"/>
              </a:rPr>
              <a:t>* </a:t>
            </a:r>
            <a:r>
              <a:rPr lang="es-ES" sz="2800" b="1" dirty="0" smtClean="0">
                <a:solidFill>
                  <a:schemeClr val="tx1"/>
                </a:solidFill>
                <a:latin typeface="Arial" charset="0"/>
              </a:rPr>
              <a:t>Capitalización </a:t>
            </a:r>
            <a:r>
              <a:rPr lang="es-ES" sz="2800" b="1" dirty="0">
                <a:solidFill>
                  <a:schemeClr val="tx1"/>
                </a:solidFill>
                <a:latin typeface="Arial" charset="0"/>
              </a:rPr>
              <a:t>de costos de </a:t>
            </a:r>
            <a:r>
              <a:rPr lang="es-ES" sz="2800" b="1" dirty="0" smtClean="0">
                <a:solidFill>
                  <a:schemeClr val="tx1"/>
                </a:solidFill>
                <a:latin typeface="Arial" charset="0"/>
              </a:rPr>
              <a:t>endeudamiento</a:t>
            </a:r>
            <a:endParaRPr lang="es-ES" sz="2800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586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 bwMode="auto">
          <a:xfrm>
            <a:off x="1847273" y="1129989"/>
            <a:ext cx="10467761" cy="5493908"/>
          </a:xfrm>
          <a:prstGeom prst="rect">
            <a:avLst/>
          </a:prstGeom>
          <a:solidFill>
            <a:srgbClr val="FFF1D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2 Flecha izquierda y derecha"/>
          <p:cNvSpPr/>
          <p:nvPr/>
        </p:nvSpPr>
        <p:spPr>
          <a:xfrm>
            <a:off x="3347059" y="6014224"/>
            <a:ext cx="8844939" cy="694146"/>
          </a:xfrm>
          <a:prstGeom prst="leftRightArrow">
            <a:avLst/>
          </a:prstGeom>
          <a:solidFill>
            <a:srgbClr val="A26C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515574" y="30779"/>
            <a:ext cx="11676426" cy="1420279"/>
          </a:xfrm>
        </p:spPr>
        <p:txBody>
          <a:bodyPr/>
          <a:lstStyle/>
          <a:p>
            <a:pPr lvl="1" algn="l" defTabSz="1172261"/>
            <a:r>
              <a:rPr lang="es-ES_tradnl" sz="3200" dirty="0">
                <a:latin typeface="Arial" panose="020B0604020202020204" pitchFamily="34" charset="0"/>
                <a:cs typeface="Arial" panose="020B0604020202020204" pitchFamily="34" charset="0"/>
              </a:rPr>
              <a:t>RETOS QUE PLANTEA LA IMPLEMENTACIÓN DE LA NORMA INTERNACIONAL</a:t>
            </a:r>
            <a:r>
              <a:rPr lang="es-ES_tradnl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13 Anillo"/>
          <p:cNvSpPr/>
          <p:nvPr/>
        </p:nvSpPr>
        <p:spPr>
          <a:xfrm>
            <a:off x="1847273" y="1645113"/>
            <a:ext cx="1552130" cy="1311581"/>
          </a:xfrm>
          <a:prstGeom prst="donut">
            <a:avLst>
              <a:gd name="adj" fmla="val 11010"/>
            </a:avLst>
          </a:prstGeom>
          <a:solidFill>
            <a:srgbClr val="C00000"/>
          </a:solidFill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14 Rectángulo"/>
          <p:cNvSpPr/>
          <p:nvPr/>
        </p:nvSpPr>
        <p:spPr>
          <a:xfrm>
            <a:off x="3399404" y="1119352"/>
            <a:ext cx="8202046" cy="2142646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15 Forma libre"/>
          <p:cNvSpPr/>
          <p:nvPr/>
        </p:nvSpPr>
        <p:spPr>
          <a:xfrm>
            <a:off x="2013528" y="1821631"/>
            <a:ext cx="1188533" cy="970449"/>
          </a:xfrm>
          <a:custGeom>
            <a:avLst/>
            <a:gdLst>
              <a:gd name="connsiteX0" fmla="*/ 0 w 970465"/>
              <a:gd name="connsiteY0" fmla="*/ 485225 h 970449"/>
              <a:gd name="connsiteX1" fmla="*/ 485233 w 970465"/>
              <a:gd name="connsiteY1" fmla="*/ 0 h 970449"/>
              <a:gd name="connsiteX2" fmla="*/ 970466 w 970465"/>
              <a:gd name="connsiteY2" fmla="*/ 485225 h 970449"/>
              <a:gd name="connsiteX3" fmla="*/ 485233 w 970465"/>
              <a:gd name="connsiteY3" fmla="*/ 970450 h 970449"/>
              <a:gd name="connsiteX4" fmla="*/ 0 w 970465"/>
              <a:gd name="connsiteY4" fmla="*/ 485225 h 97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0465" h="970449">
                <a:moveTo>
                  <a:pt x="0" y="485225"/>
                </a:moveTo>
                <a:cubicBezTo>
                  <a:pt x="0" y="217243"/>
                  <a:pt x="217246" y="0"/>
                  <a:pt x="485233" y="0"/>
                </a:cubicBezTo>
                <a:cubicBezTo>
                  <a:pt x="753220" y="0"/>
                  <a:pt x="970466" y="217243"/>
                  <a:pt x="970466" y="485225"/>
                </a:cubicBezTo>
                <a:cubicBezTo>
                  <a:pt x="970466" y="753207"/>
                  <a:pt x="753220" y="970450"/>
                  <a:pt x="485233" y="970450"/>
                </a:cubicBezTo>
                <a:cubicBezTo>
                  <a:pt x="217246" y="970450"/>
                  <a:pt x="0" y="753207"/>
                  <a:pt x="0" y="485225"/>
                </a:cubicBezTo>
                <a:close/>
              </a:path>
            </a:pathLst>
          </a:custGeom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121" tIns="142119" rIns="142121" bIns="142119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sz="2400" b="1" kern="1200" dirty="0" smtClean="0">
                <a:latin typeface="Calibri" pitchFamily="34" charset="0"/>
              </a:rPr>
              <a:t>Activo</a:t>
            </a:r>
            <a:endParaRPr lang="es-ES" sz="2400" kern="1200" dirty="0"/>
          </a:p>
        </p:txBody>
      </p:sp>
      <p:sp>
        <p:nvSpPr>
          <p:cNvPr id="17" name="16 Conector"/>
          <p:cNvSpPr/>
          <p:nvPr/>
        </p:nvSpPr>
        <p:spPr>
          <a:xfrm>
            <a:off x="5171763" y="3316201"/>
            <a:ext cx="247387" cy="247387"/>
          </a:xfrm>
          <a:prstGeom prst="flowChartConnector">
            <a:avLst/>
          </a:prstGeom>
        </p:spPr>
        <p:style>
          <a:lnRef idx="2">
            <a:schemeClr val="accent4">
              <a:hueOff val="2314291"/>
              <a:satOff val="12280"/>
              <a:lumOff val="19412"/>
              <a:alphaOff val="0"/>
            </a:schemeClr>
          </a:lnRef>
          <a:fillRef idx="1">
            <a:schemeClr val="accent4">
              <a:hueOff val="2314291"/>
              <a:satOff val="12280"/>
              <a:lumOff val="19412"/>
              <a:alphaOff val="0"/>
            </a:schemeClr>
          </a:fillRef>
          <a:effectRef idx="0">
            <a:schemeClr val="accent4">
              <a:hueOff val="2314291"/>
              <a:satOff val="12280"/>
              <a:lumOff val="19412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17 Anillo"/>
          <p:cNvSpPr/>
          <p:nvPr/>
        </p:nvSpPr>
        <p:spPr>
          <a:xfrm>
            <a:off x="8796563" y="3434120"/>
            <a:ext cx="1244280" cy="1244260"/>
          </a:xfrm>
          <a:prstGeom prst="donut">
            <a:avLst>
              <a:gd name="adj" fmla="val 11010"/>
            </a:avLst>
          </a:prstGeom>
          <a:solidFill>
            <a:srgbClr val="A26C00"/>
          </a:solidFill>
        </p:spPr>
        <p:style>
          <a:lnRef idx="2">
            <a:schemeClr val="accent4">
              <a:hueOff val="4628582"/>
              <a:satOff val="24561"/>
              <a:lumOff val="38824"/>
              <a:alphaOff val="0"/>
            </a:schemeClr>
          </a:lnRef>
          <a:fillRef idx="1">
            <a:schemeClr val="accent4">
              <a:hueOff val="4628582"/>
              <a:satOff val="24561"/>
              <a:lumOff val="38824"/>
              <a:alphaOff val="0"/>
            </a:schemeClr>
          </a:fillRef>
          <a:effectRef idx="0">
            <a:schemeClr val="accent4">
              <a:hueOff val="4628582"/>
              <a:satOff val="24561"/>
              <a:lumOff val="38824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18 Rectángulo"/>
          <p:cNvSpPr/>
          <p:nvPr/>
        </p:nvSpPr>
        <p:spPr>
          <a:xfrm>
            <a:off x="3399403" y="3598467"/>
            <a:ext cx="5633761" cy="88985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50000"/>
              <a:hueOff val="4557181"/>
              <a:satOff val="21858"/>
              <a:lumOff val="11334"/>
              <a:alphaOff val="0"/>
            </a:schemeClr>
          </a:fillRef>
          <a:effectRef idx="0">
            <a:schemeClr val="accent4">
              <a:tint val="50000"/>
              <a:hueOff val="4557181"/>
              <a:satOff val="21858"/>
              <a:lumOff val="1133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19 Forma libre"/>
          <p:cNvSpPr/>
          <p:nvPr/>
        </p:nvSpPr>
        <p:spPr>
          <a:xfrm>
            <a:off x="8940112" y="3563588"/>
            <a:ext cx="1013596" cy="970449"/>
          </a:xfrm>
          <a:custGeom>
            <a:avLst/>
            <a:gdLst>
              <a:gd name="connsiteX0" fmla="*/ 0 w 970465"/>
              <a:gd name="connsiteY0" fmla="*/ 485225 h 970449"/>
              <a:gd name="connsiteX1" fmla="*/ 485233 w 970465"/>
              <a:gd name="connsiteY1" fmla="*/ 0 h 970449"/>
              <a:gd name="connsiteX2" fmla="*/ 970466 w 970465"/>
              <a:gd name="connsiteY2" fmla="*/ 485225 h 970449"/>
              <a:gd name="connsiteX3" fmla="*/ 485233 w 970465"/>
              <a:gd name="connsiteY3" fmla="*/ 970450 h 970449"/>
              <a:gd name="connsiteX4" fmla="*/ 0 w 970465"/>
              <a:gd name="connsiteY4" fmla="*/ 485225 h 97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0465" h="970449">
                <a:moveTo>
                  <a:pt x="0" y="485225"/>
                </a:moveTo>
                <a:cubicBezTo>
                  <a:pt x="0" y="217243"/>
                  <a:pt x="217246" y="0"/>
                  <a:pt x="485233" y="0"/>
                </a:cubicBezTo>
                <a:cubicBezTo>
                  <a:pt x="753220" y="0"/>
                  <a:pt x="970466" y="217243"/>
                  <a:pt x="970466" y="485225"/>
                </a:cubicBezTo>
                <a:cubicBezTo>
                  <a:pt x="970466" y="753207"/>
                  <a:pt x="753220" y="970450"/>
                  <a:pt x="485233" y="970450"/>
                </a:cubicBezTo>
                <a:cubicBezTo>
                  <a:pt x="217246" y="970450"/>
                  <a:pt x="0" y="753207"/>
                  <a:pt x="0" y="485225"/>
                </a:cubicBezTo>
                <a:close/>
              </a:path>
            </a:pathLst>
          </a:custGeom>
        </p:spPr>
        <p:style>
          <a:lnRef idx="2">
            <a:schemeClr val="accent4">
              <a:tint val="40000"/>
              <a:alpha val="90000"/>
              <a:hueOff val="4569592"/>
              <a:satOff val="22379"/>
              <a:lumOff val="6190"/>
              <a:alphaOff val="0"/>
            </a:schemeClr>
          </a:lnRef>
          <a:fillRef idx="1">
            <a:schemeClr val="accent4">
              <a:tint val="40000"/>
              <a:alpha val="90000"/>
              <a:hueOff val="4569592"/>
              <a:satOff val="22379"/>
              <a:lumOff val="6190"/>
              <a:alphaOff val="0"/>
            </a:schemeClr>
          </a:fillRef>
          <a:effectRef idx="0">
            <a:schemeClr val="accent4">
              <a:tint val="40000"/>
              <a:alpha val="90000"/>
              <a:hueOff val="4569592"/>
              <a:satOff val="22379"/>
              <a:lumOff val="619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121" tIns="142119" rIns="142121" bIns="142119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1800" kern="1200" dirty="0"/>
          </a:p>
        </p:txBody>
      </p:sp>
      <p:sp>
        <p:nvSpPr>
          <p:cNvPr id="21" name="20 Conector"/>
          <p:cNvSpPr/>
          <p:nvPr/>
        </p:nvSpPr>
        <p:spPr>
          <a:xfrm>
            <a:off x="5171762" y="4556777"/>
            <a:ext cx="247387" cy="247387"/>
          </a:xfrm>
          <a:prstGeom prst="flowChartConnector">
            <a:avLst/>
          </a:prstGeom>
        </p:spPr>
        <p:style>
          <a:lnRef idx="2">
            <a:schemeClr val="accent4">
              <a:hueOff val="6942873"/>
              <a:satOff val="36841"/>
              <a:lumOff val="58235"/>
              <a:alphaOff val="0"/>
            </a:schemeClr>
          </a:lnRef>
          <a:fillRef idx="1">
            <a:schemeClr val="accent4">
              <a:hueOff val="6942873"/>
              <a:satOff val="36841"/>
              <a:lumOff val="58235"/>
              <a:alphaOff val="0"/>
            </a:schemeClr>
          </a:fillRef>
          <a:effectRef idx="0">
            <a:schemeClr val="accent4">
              <a:hueOff val="6942873"/>
              <a:satOff val="36841"/>
              <a:lumOff val="58235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Anillo"/>
          <p:cNvSpPr/>
          <p:nvPr/>
        </p:nvSpPr>
        <p:spPr>
          <a:xfrm>
            <a:off x="2857261" y="4842182"/>
            <a:ext cx="1244280" cy="1244260"/>
          </a:xfrm>
          <a:prstGeom prst="donut">
            <a:avLst>
              <a:gd name="adj" fmla="val 11010"/>
            </a:avLst>
          </a:prstGeom>
          <a:solidFill>
            <a:srgbClr val="FF6600"/>
          </a:solidFill>
        </p:spPr>
        <p:style>
          <a:lnRef idx="2">
            <a:schemeClr val="accent4">
              <a:hueOff val="9257164"/>
              <a:satOff val="49122"/>
              <a:lumOff val="77647"/>
              <a:alphaOff val="0"/>
            </a:schemeClr>
          </a:lnRef>
          <a:fillRef idx="1">
            <a:schemeClr val="accent4">
              <a:hueOff val="9257164"/>
              <a:satOff val="49122"/>
              <a:lumOff val="77647"/>
              <a:alphaOff val="0"/>
            </a:schemeClr>
          </a:fillRef>
          <a:effectRef idx="0">
            <a:schemeClr val="accent4">
              <a:hueOff val="9257164"/>
              <a:satOff val="49122"/>
              <a:lumOff val="77647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22 Rectángulo"/>
          <p:cNvSpPr/>
          <p:nvPr/>
        </p:nvSpPr>
        <p:spPr>
          <a:xfrm>
            <a:off x="3639303" y="4872173"/>
            <a:ext cx="8657561" cy="1112054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50000"/>
              <a:hueOff val="9114361"/>
              <a:satOff val="43715"/>
              <a:lumOff val="22669"/>
              <a:alphaOff val="0"/>
            </a:schemeClr>
          </a:fillRef>
          <a:effectRef idx="0">
            <a:schemeClr val="accent4">
              <a:tint val="50000"/>
              <a:hueOff val="9114361"/>
              <a:satOff val="43715"/>
              <a:lumOff val="2266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23 Forma libre"/>
          <p:cNvSpPr/>
          <p:nvPr/>
        </p:nvSpPr>
        <p:spPr>
          <a:xfrm>
            <a:off x="3007950" y="4973030"/>
            <a:ext cx="970465" cy="970449"/>
          </a:xfrm>
          <a:custGeom>
            <a:avLst/>
            <a:gdLst>
              <a:gd name="connsiteX0" fmla="*/ 0 w 970465"/>
              <a:gd name="connsiteY0" fmla="*/ 485225 h 970449"/>
              <a:gd name="connsiteX1" fmla="*/ 485233 w 970465"/>
              <a:gd name="connsiteY1" fmla="*/ 0 h 970449"/>
              <a:gd name="connsiteX2" fmla="*/ 970466 w 970465"/>
              <a:gd name="connsiteY2" fmla="*/ 485225 h 970449"/>
              <a:gd name="connsiteX3" fmla="*/ 485233 w 970465"/>
              <a:gd name="connsiteY3" fmla="*/ 970450 h 970449"/>
              <a:gd name="connsiteX4" fmla="*/ 0 w 970465"/>
              <a:gd name="connsiteY4" fmla="*/ 485225 h 97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0465" h="970449">
                <a:moveTo>
                  <a:pt x="0" y="485225"/>
                </a:moveTo>
                <a:cubicBezTo>
                  <a:pt x="0" y="217243"/>
                  <a:pt x="217246" y="0"/>
                  <a:pt x="485233" y="0"/>
                </a:cubicBezTo>
                <a:cubicBezTo>
                  <a:pt x="753220" y="0"/>
                  <a:pt x="970466" y="217243"/>
                  <a:pt x="970466" y="485225"/>
                </a:cubicBezTo>
                <a:cubicBezTo>
                  <a:pt x="970466" y="753207"/>
                  <a:pt x="753220" y="970450"/>
                  <a:pt x="485233" y="970450"/>
                </a:cubicBezTo>
                <a:cubicBezTo>
                  <a:pt x="217246" y="970450"/>
                  <a:pt x="0" y="753207"/>
                  <a:pt x="0" y="485225"/>
                </a:cubicBezTo>
                <a:close/>
              </a:path>
            </a:pathLst>
          </a:custGeom>
        </p:spPr>
        <p:style>
          <a:lnRef idx="2">
            <a:schemeClr val="accent4">
              <a:tint val="40000"/>
              <a:alpha val="90000"/>
              <a:hueOff val="9139185"/>
              <a:satOff val="44758"/>
              <a:lumOff val="12379"/>
              <a:alphaOff val="0"/>
            </a:schemeClr>
          </a:lnRef>
          <a:fillRef idx="1">
            <a:schemeClr val="accent4">
              <a:tint val="40000"/>
              <a:alpha val="90000"/>
              <a:hueOff val="9139185"/>
              <a:satOff val="44758"/>
              <a:lumOff val="12379"/>
              <a:alphaOff val="0"/>
            </a:schemeClr>
          </a:fillRef>
          <a:effectRef idx="0">
            <a:schemeClr val="accent4">
              <a:tint val="40000"/>
              <a:alpha val="90000"/>
              <a:hueOff val="9139185"/>
              <a:satOff val="44758"/>
              <a:lumOff val="1237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121" tIns="142119" rIns="142121" bIns="142119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1800" kern="1200"/>
          </a:p>
        </p:txBody>
      </p:sp>
      <p:sp>
        <p:nvSpPr>
          <p:cNvPr id="25" name="24 Rectángulo"/>
          <p:cNvSpPr/>
          <p:nvPr/>
        </p:nvSpPr>
        <p:spPr>
          <a:xfrm>
            <a:off x="3806593" y="1129989"/>
            <a:ext cx="7708227" cy="214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CO" sz="26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Recurso </a:t>
            </a:r>
            <a:r>
              <a:rPr lang="es-CO" sz="2600" b="1" u="sng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controlado</a:t>
            </a:r>
            <a:r>
              <a:rPr lang="es-CO" sz="26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por la entidad como resultado de sucesos pasados, del que se espera obtener, en el futuro, </a:t>
            </a:r>
            <a:r>
              <a:rPr lang="es-CO" sz="2600" b="1" u="sng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beneficios económicos o potencial de servicio.  </a:t>
            </a:r>
          </a:p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CO" sz="2600" b="1" u="sng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La medición debe ser fiable </a:t>
            </a:r>
          </a:p>
          <a:p>
            <a:pPr algn="just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CO" sz="24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(SE ABANDONA CRITERIO DE TITULARIDAD LEGAL)</a:t>
            </a:r>
          </a:p>
        </p:txBody>
      </p:sp>
      <p:sp>
        <p:nvSpPr>
          <p:cNvPr id="26" name="25 Rectángulo"/>
          <p:cNvSpPr/>
          <p:nvPr/>
        </p:nvSpPr>
        <p:spPr>
          <a:xfrm>
            <a:off x="3325093" y="3761807"/>
            <a:ext cx="5119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s-ES" sz="3200" b="1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Clasificación </a:t>
            </a:r>
            <a:r>
              <a:rPr lang="es-ES" sz="3200" b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por </a:t>
            </a:r>
            <a:r>
              <a:rPr lang="es-ES" sz="3200" b="1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intención</a:t>
            </a:r>
            <a:endParaRPr lang="es-ES" sz="3200" b="1" dirty="0"/>
          </a:p>
        </p:txBody>
      </p:sp>
      <p:sp>
        <p:nvSpPr>
          <p:cNvPr id="27" name="26 Rectángulo"/>
          <p:cNvSpPr/>
          <p:nvPr/>
        </p:nvSpPr>
        <p:spPr>
          <a:xfrm>
            <a:off x="3639304" y="5035495"/>
            <a:ext cx="8552695" cy="95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CO" sz="3100" b="1" dirty="0">
                <a:latin typeface="Calibri" pitchFamily="34" charset="0"/>
              </a:rPr>
              <a:t>Modificación en criterios de reconocimiento y medición de las Propiedades, planta y equipo</a:t>
            </a:r>
          </a:p>
        </p:txBody>
      </p:sp>
      <p:sp>
        <p:nvSpPr>
          <p:cNvPr id="2" name="Rectángulo 1"/>
          <p:cNvSpPr/>
          <p:nvPr/>
        </p:nvSpPr>
        <p:spPr>
          <a:xfrm>
            <a:off x="3433746" y="6151650"/>
            <a:ext cx="77830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altLang="es-CO" sz="2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       PLANTEAMIENTOS </a:t>
            </a:r>
            <a:r>
              <a:rPr lang="es-CO" altLang="es-CO" sz="2400" b="1" dirty="0">
                <a:latin typeface="Calibri" panose="020F0502020204030204" pitchFamily="34" charset="0"/>
                <a:cs typeface="Arial" panose="020B0604020202020204" pitchFamily="34" charset="0"/>
              </a:rPr>
              <a:t>NORMATIVA INTERNACIONAL VS RCP</a:t>
            </a:r>
          </a:p>
        </p:txBody>
      </p:sp>
    </p:spTree>
    <p:extLst>
      <p:ext uri="{BB962C8B-B14F-4D97-AF65-F5344CB8AC3E}">
        <p14:creationId xmlns:p14="http://schemas.microsoft.com/office/powerpoint/2010/main" val="14564274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32 Rectángulo"/>
          <p:cNvSpPr/>
          <p:nvPr/>
        </p:nvSpPr>
        <p:spPr bwMode="auto">
          <a:xfrm>
            <a:off x="1773105" y="1006764"/>
            <a:ext cx="10418895" cy="5440218"/>
          </a:xfrm>
          <a:prstGeom prst="rect">
            <a:avLst/>
          </a:prstGeom>
          <a:solidFill>
            <a:srgbClr val="DDF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4" name="20 Grupo"/>
          <p:cNvGrpSpPr>
            <a:grpSpLocks/>
          </p:cNvGrpSpPr>
          <p:nvPr/>
        </p:nvGrpSpPr>
        <p:grpSpPr bwMode="auto">
          <a:xfrm>
            <a:off x="8092620" y="4179887"/>
            <a:ext cx="2480447" cy="2267095"/>
            <a:chOff x="4294283" y="4230748"/>
            <a:chExt cx="1869763" cy="1870069"/>
          </a:xfrm>
        </p:grpSpPr>
        <p:sp>
          <p:nvSpPr>
            <p:cNvPr id="15" name="6 Elipse"/>
            <p:cNvSpPr/>
            <p:nvPr/>
          </p:nvSpPr>
          <p:spPr>
            <a:xfrm>
              <a:off x="4294283" y="4230748"/>
              <a:ext cx="1869763" cy="187006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7 Forma libre"/>
            <p:cNvSpPr/>
            <p:nvPr/>
          </p:nvSpPr>
          <p:spPr>
            <a:xfrm>
              <a:off x="4356104" y="4292415"/>
              <a:ext cx="1746120" cy="1746736"/>
            </a:xfrm>
            <a:custGeom>
              <a:avLst/>
              <a:gdLst>
                <a:gd name="connsiteX0" fmla="*/ 0 w 1745378"/>
                <a:gd name="connsiteY0" fmla="*/ 872688 h 1745376"/>
                <a:gd name="connsiteX1" fmla="*/ 872689 w 1745378"/>
                <a:gd name="connsiteY1" fmla="*/ 0 h 1745376"/>
                <a:gd name="connsiteX2" fmla="*/ 1745378 w 1745378"/>
                <a:gd name="connsiteY2" fmla="*/ 872688 h 1745376"/>
                <a:gd name="connsiteX3" fmla="*/ 872689 w 1745378"/>
                <a:gd name="connsiteY3" fmla="*/ 1745376 h 1745376"/>
                <a:gd name="connsiteX4" fmla="*/ 0 w 1745378"/>
                <a:gd name="connsiteY4" fmla="*/ 872688 h 1745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5378" h="1745376">
                  <a:moveTo>
                    <a:pt x="0" y="872688"/>
                  </a:moveTo>
                  <a:cubicBezTo>
                    <a:pt x="0" y="390716"/>
                    <a:pt x="390716" y="0"/>
                    <a:pt x="872689" y="0"/>
                  </a:cubicBezTo>
                  <a:cubicBezTo>
                    <a:pt x="1354662" y="0"/>
                    <a:pt x="1745378" y="390716"/>
                    <a:pt x="1745378" y="872688"/>
                  </a:cubicBezTo>
                  <a:cubicBezTo>
                    <a:pt x="1745378" y="1354660"/>
                    <a:pt x="1354662" y="1745376"/>
                    <a:pt x="872689" y="1745376"/>
                  </a:cubicBezTo>
                  <a:cubicBezTo>
                    <a:pt x="390716" y="1745376"/>
                    <a:pt x="0" y="1354660"/>
                    <a:pt x="0" y="872688"/>
                  </a:cubicBez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63737" tIns="263356" rIns="262741" bIns="263357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sz="2000" b="1" dirty="0" smtClean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</a:rPr>
                <a:t>Revelaciones detalladas</a:t>
              </a:r>
              <a:endPara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0" name="17 Grupo"/>
          <p:cNvGrpSpPr>
            <a:grpSpLocks/>
          </p:cNvGrpSpPr>
          <p:nvPr/>
        </p:nvGrpSpPr>
        <p:grpSpPr bwMode="auto">
          <a:xfrm>
            <a:off x="9574311" y="1256646"/>
            <a:ext cx="2243634" cy="1970088"/>
            <a:chOff x="2899903" y="2358556"/>
            <a:chExt cx="1869547" cy="1869547"/>
          </a:xfrm>
        </p:grpSpPr>
        <p:sp>
          <p:nvSpPr>
            <p:cNvPr id="21" name="12 Lágrima"/>
            <p:cNvSpPr/>
            <p:nvPr/>
          </p:nvSpPr>
          <p:spPr>
            <a:xfrm rot="2700000">
              <a:off x="2899903" y="2358556"/>
              <a:ext cx="1869547" cy="1869547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2340759"/>
                <a:satOff val="-2919"/>
                <a:lumOff val="686"/>
                <a:alphaOff val="0"/>
              </a:schemeClr>
            </a:fillRef>
            <a:effectRef idx="0">
              <a:schemeClr val="accent2">
                <a:hueOff val="2340759"/>
                <a:satOff val="-2919"/>
                <a:lumOff val="68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13 Forma libre"/>
            <p:cNvSpPr/>
            <p:nvPr/>
          </p:nvSpPr>
          <p:spPr>
            <a:xfrm>
              <a:off x="2953207" y="2420322"/>
              <a:ext cx="1745794" cy="1746014"/>
            </a:xfrm>
            <a:custGeom>
              <a:avLst/>
              <a:gdLst>
                <a:gd name="connsiteX0" fmla="*/ 0 w 1745378"/>
                <a:gd name="connsiteY0" fmla="*/ 872688 h 1745376"/>
                <a:gd name="connsiteX1" fmla="*/ 872689 w 1745378"/>
                <a:gd name="connsiteY1" fmla="*/ 0 h 1745376"/>
                <a:gd name="connsiteX2" fmla="*/ 1745378 w 1745378"/>
                <a:gd name="connsiteY2" fmla="*/ 872688 h 1745376"/>
                <a:gd name="connsiteX3" fmla="*/ 872689 w 1745378"/>
                <a:gd name="connsiteY3" fmla="*/ 1745376 h 1745376"/>
                <a:gd name="connsiteX4" fmla="*/ 0 w 1745378"/>
                <a:gd name="connsiteY4" fmla="*/ 872688 h 1745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5378" h="1745376">
                  <a:moveTo>
                    <a:pt x="0" y="872688"/>
                  </a:moveTo>
                  <a:cubicBezTo>
                    <a:pt x="0" y="390716"/>
                    <a:pt x="390716" y="0"/>
                    <a:pt x="872689" y="0"/>
                  </a:cubicBezTo>
                  <a:cubicBezTo>
                    <a:pt x="1354662" y="0"/>
                    <a:pt x="1745378" y="390716"/>
                    <a:pt x="1745378" y="872688"/>
                  </a:cubicBezTo>
                  <a:cubicBezTo>
                    <a:pt x="1745378" y="1354660"/>
                    <a:pt x="1354662" y="1745376"/>
                    <a:pt x="872689" y="1745376"/>
                  </a:cubicBezTo>
                  <a:cubicBezTo>
                    <a:pt x="390716" y="1745376"/>
                    <a:pt x="0" y="1354660"/>
                    <a:pt x="0" y="872688"/>
                  </a:cubicBezTo>
                  <a:close/>
                </a:path>
              </a:pathLst>
            </a:custGeom>
          </p:spPr>
          <p:style>
            <a:lnRef idx="2">
              <a:schemeClr val="accent2">
                <a:hueOff val="2340759"/>
                <a:satOff val="-2919"/>
                <a:lumOff val="68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66551" tIns="267166" rIns="267547" bIns="267167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b="1" dirty="0" smtClean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</a:rPr>
                <a:t>Deterioro del valor</a:t>
              </a:r>
            </a:p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b="1" dirty="0" smtClean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</a:rPr>
                <a:t>(Activos generadores y no generadores de efectivo)</a:t>
              </a:r>
              <a:endParaRPr lang="es-ES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7" name="27 Grupo"/>
          <p:cNvGrpSpPr>
            <a:grpSpLocks/>
          </p:cNvGrpSpPr>
          <p:nvPr/>
        </p:nvGrpSpPr>
        <p:grpSpPr bwMode="auto">
          <a:xfrm>
            <a:off x="7047345" y="2211747"/>
            <a:ext cx="2314833" cy="1859657"/>
            <a:chOff x="5409943" y="2376015"/>
            <a:chExt cx="1958675" cy="1959357"/>
          </a:xfrm>
        </p:grpSpPr>
        <p:sp>
          <p:nvSpPr>
            <p:cNvPr id="28" name="19 Lágrima"/>
            <p:cNvSpPr/>
            <p:nvPr/>
          </p:nvSpPr>
          <p:spPr>
            <a:xfrm rot="2700000">
              <a:off x="5409602" y="2376356"/>
              <a:ext cx="1959357" cy="1958675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511139"/>
                <a:satOff val="-4379"/>
                <a:lumOff val="1030"/>
                <a:alphaOff val="0"/>
              </a:schemeClr>
            </a:fillRef>
            <a:effectRef idx="0">
              <a:schemeClr val="accent2">
                <a:hueOff val="3511139"/>
                <a:satOff val="-4379"/>
                <a:lumOff val="10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20 Forma libre"/>
            <p:cNvSpPr/>
            <p:nvPr/>
          </p:nvSpPr>
          <p:spPr>
            <a:xfrm>
              <a:off x="5433966" y="2380587"/>
              <a:ext cx="1829144" cy="1828733"/>
            </a:xfrm>
            <a:custGeom>
              <a:avLst/>
              <a:gdLst>
                <a:gd name="connsiteX0" fmla="*/ 0 w 1745378"/>
                <a:gd name="connsiteY0" fmla="*/ 872688 h 1745376"/>
                <a:gd name="connsiteX1" fmla="*/ 872689 w 1745378"/>
                <a:gd name="connsiteY1" fmla="*/ 0 h 1745376"/>
                <a:gd name="connsiteX2" fmla="*/ 1745378 w 1745378"/>
                <a:gd name="connsiteY2" fmla="*/ 872688 h 1745376"/>
                <a:gd name="connsiteX3" fmla="*/ 872689 w 1745378"/>
                <a:gd name="connsiteY3" fmla="*/ 1745376 h 1745376"/>
                <a:gd name="connsiteX4" fmla="*/ 0 w 1745378"/>
                <a:gd name="connsiteY4" fmla="*/ 872688 h 1745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5378" h="1745376">
                  <a:moveTo>
                    <a:pt x="0" y="872688"/>
                  </a:moveTo>
                  <a:cubicBezTo>
                    <a:pt x="0" y="390716"/>
                    <a:pt x="390716" y="0"/>
                    <a:pt x="872689" y="0"/>
                  </a:cubicBezTo>
                  <a:cubicBezTo>
                    <a:pt x="1354662" y="0"/>
                    <a:pt x="1745378" y="390716"/>
                    <a:pt x="1745378" y="872688"/>
                  </a:cubicBezTo>
                  <a:cubicBezTo>
                    <a:pt x="1745378" y="1354660"/>
                    <a:pt x="1354662" y="1745376"/>
                    <a:pt x="872689" y="1745376"/>
                  </a:cubicBezTo>
                  <a:cubicBezTo>
                    <a:pt x="390716" y="1745376"/>
                    <a:pt x="0" y="1354660"/>
                    <a:pt x="0" y="872688"/>
                  </a:cubicBezTo>
                  <a:close/>
                </a:path>
              </a:pathLst>
            </a:custGeom>
          </p:spPr>
          <p:style>
            <a:lnRef idx="2">
              <a:schemeClr val="accent2">
                <a:hueOff val="3511139"/>
                <a:satOff val="-4379"/>
                <a:lumOff val="103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62466" tIns="262087" rIns="261472" bIns="262086" spcCol="1270" anchor="ctr"/>
            <a:lstStyle/>
            <a:p>
              <a:pPr algn="ctr" defTabSz="4445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b="1" dirty="0" smtClean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</a:rPr>
                <a:t>Verificación de vidas útiles y depreciaciones: Depreciación por componentes</a:t>
              </a:r>
              <a:endParaRPr lang="es-ES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0" name="20 Grupo"/>
          <p:cNvGrpSpPr>
            <a:grpSpLocks/>
          </p:cNvGrpSpPr>
          <p:nvPr/>
        </p:nvGrpSpPr>
        <p:grpSpPr bwMode="auto">
          <a:xfrm>
            <a:off x="5226036" y="4179887"/>
            <a:ext cx="2621046" cy="2267095"/>
            <a:chOff x="4294283" y="4230748"/>
            <a:chExt cx="1869763" cy="1870069"/>
          </a:xfrm>
        </p:grpSpPr>
        <p:sp>
          <p:nvSpPr>
            <p:cNvPr id="31" name="6 Elipse"/>
            <p:cNvSpPr/>
            <p:nvPr/>
          </p:nvSpPr>
          <p:spPr>
            <a:xfrm>
              <a:off x="4294283" y="4230748"/>
              <a:ext cx="1869763" cy="187006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7 Forma libre"/>
            <p:cNvSpPr/>
            <p:nvPr/>
          </p:nvSpPr>
          <p:spPr>
            <a:xfrm>
              <a:off x="4356104" y="4292415"/>
              <a:ext cx="1746120" cy="1746736"/>
            </a:xfrm>
            <a:custGeom>
              <a:avLst/>
              <a:gdLst>
                <a:gd name="connsiteX0" fmla="*/ 0 w 1745378"/>
                <a:gd name="connsiteY0" fmla="*/ 872688 h 1745376"/>
                <a:gd name="connsiteX1" fmla="*/ 872689 w 1745378"/>
                <a:gd name="connsiteY1" fmla="*/ 0 h 1745376"/>
                <a:gd name="connsiteX2" fmla="*/ 1745378 w 1745378"/>
                <a:gd name="connsiteY2" fmla="*/ 872688 h 1745376"/>
                <a:gd name="connsiteX3" fmla="*/ 872689 w 1745378"/>
                <a:gd name="connsiteY3" fmla="*/ 1745376 h 1745376"/>
                <a:gd name="connsiteX4" fmla="*/ 0 w 1745378"/>
                <a:gd name="connsiteY4" fmla="*/ 872688 h 1745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5378" h="1745376">
                  <a:moveTo>
                    <a:pt x="0" y="872688"/>
                  </a:moveTo>
                  <a:cubicBezTo>
                    <a:pt x="0" y="390716"/>
                    <a:pt x="390716" y="0"/>
                    <a:pt x="872689" y="0"/>
                  </a:cubicBezTo>
                  <a:cubicBezTo>
                    <a:pt x="1354662" y="0"/>
                    <a:pt x="1745378" y="390716"/>
                    <a:pt x="1745378" y="872688"/>
                  </a:cubicBezTo>
                  <a:cubicBezTo>
                    <a:pt x="1745378" y="1354660"/>
                    <a:pt x="1354662" y="1745376"/>
                    <a:pt x="872689" y="1745376"/>
                  </a:cubicBezTo>
                  <a:cubicBezTo>
                    <a:pt x="390716" y="1745376"/>
                    <a:pt x="0" y="1354660"/>
                    <a:pt x="0" y="872688"/>
                  </a:cubicBez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63737" tIns="263356" rIns="262741" bIns="263357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sz="2000" b="1" dirty="0" smtClean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</a:rPr>
                <a:t>Capitalización de costos de financiación en el activo</a:t>
              </a:r>
              <a:endParaRPr lang="es-CO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6518"/>
            <a:ext cx="12192000" cy="1119089"/>
          </a:xfrm>
        </p:spPr>
        <p:txBody>
          <a:bodyPr/>
          <a:lstStyle/>
          <a:p>
            <a:pPr lvl="1" eaLnBrk="0" hangingPunct="0">
              <a:defRPr/>
            </a:pPr>
            <a:r>
              <a:rPr lang="es-ES_tradnl" sz="3200" dirty="0">
                <a:latin typeface="Arial" panose="020B0604020202020204" pitchFamily="34" charset="0"/>
                <a:cs typeface="Arial" panose="020B0604020202020204" pitchFamily="34" charset="0"/>
              </a:rPr>
              <a:t>RETOS QUE PLANTEA LA IMPLEMENTACIÓN DE LA NORMA INTERNACIONAL</a:t>
            </a:r>
            <a:endParaRPr lang="es-ES_tradnl" sz="32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16 Grupo"/>
          <p:cNvGrpSpPr>
            <a:grpSpLocks/>
          </p:cNvGrpSpPr>
          <p:nvPr/>
        </p:nvGrpSpPr>
        <p:grpSpPr bwMode="auto">
          <a:xfrm>
            <a:off x="4688843" y="1270992"/>
            <a:ext cx="2201248" cy="2103892"/>
            <a:chOff x="443045" y="2357656"/>
            <a:chExt cx="1869547" cy="1869547"/>
          </a:xfrm>
        </p:grpSpPr>
        <p:sp>
          <p:nvSpPr>
            <p:cNvPr id="24" name="15 Lágrima"/>
            <p:cNvSpPr/>
            <p:nvPr/>
          </p:nvSpPr>
          <p:spPr>
            <a:xfrm rot="2700000">
              <a:off x="443045" y="2357656"/>
              <a:ext cx="1869547" cy="1869547"/>
            </a:xfrm>
            <a:prstGeom prst="teardrop">
              <a:avLst>
                <a:gd name="adj" fmla="val 10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16 Forma libre"/>
            <p:cNvSpPr/>
            <p:nvPr/>
          </p:nvSpPr>
          <p:spPr>
            <a:xfrm>
              <a:off x="504941" y="2419551"/>
              <a:ext cx="1745757" cy="1745757"/>
            </a:xfrm>
            <a:custGeom>
              <a:avLst/>
              <a:gdLst>
                <a:gd name="connsiteX0" fmla="*/ 0 w 1745378"/>
                <a:gd name="connsiteY0" fmla="*/ 872688 h 1745376"/>
                <a:gd name="connsiteX1" fmla="*/ 872689 w 1745378"/>
                <a:gd name="connsiteY1" fmla="*/ 0 h 1745376"/>
                <a:gd name="connsiteX2" fmla="*/ 1745378 w 1745378"/>
                <a:gd name="connsiteY2" fmla="*/ 872688 h 1745376"/>
                <a:gd name="connsiteX3" fmla="*/ 872689 w 1745378"/>
                <a:gd name="connsiteY3" fmla="*/ 1745376 h 1745376"/>
                <a:gd name="connsiteX4" fmla="*/ 0 w 1745378"/>
                <a:gd name="connsiteY4" fmla="*/ 872688 h 1745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5378" h="1745376">
                  <a:moveTo>
                    <a:pt x="0" y="872688"/>
                  </a:moveTo>
                  <a:cubicBezTo>
                    <a:pt x="0" y="390716"/>
                    <a:pt x="390716" y="0"/>
                    <a:pt x="872689" y="0"/>
                  </a:cubicBezTo>
                  <a:cubicBezTo>
                    <a:pt x="1354662" y="0"/>
                    <a:pt x="1745378" y="390716"/>
                    <a:pt x="1745378" y="872688"/>
                  </a:cubicBezTo>
                  <a:cubicBezTo>
                    <a:pt x="1745378" y="1354660"/>
                    <a:pt x="1354662" y="1745376"/>
                    <a:pt x="872689" y="1745376"/>
                  </a:cubicBezTo>
                  <a:cubicBezTo>
                    <a:pt x="390716" y="1745376"/>
                    <a:pt x="0" y="1354660"/>
                    <a:pt x="0" y="872688"/>
                  </a:cubicBezTo>
                  <a:close/>
                </a:path>
              </a:pathLst>
            </a:custGeom>
          </p:spPr>
          <p:style>
            <a:lnRef idx="2">
              <a:schemeClr val="accent2">
                <a:hueOff val="4681519"/>
                <a:satOff val="-5839"/>
                <a:lumOff val="1373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67546" tIns="267166" rIns="266552" bIns="267167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CO" sz="2000" b="1" dirty="0" smtClean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</a:rPr>
                <a:t>Asignación de valor y medición posterior: Costo</a:t>
              </a:r>
              <a:endParaRPr lang="es-E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6" name="35 Rectángulo redondeado"/>
          <p:cNvSpPr/>
          <p:nvPr/>
        </p:nvSpPr>
        <p:spPr bwMode="auto">
          <a:xfrm>
            <a:off x="1868606" y="2946545"/>
            <a:ext cx="2648640" cy="2475199"/>
          </a:xfrm>
          <a:prstGeom prst="roundRect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600" dirty="0">
                <a:solidFill>
                  <a:schemeClr val="bg1"/>
                </a:solidFill>
              </a:rPr>
              <a:t>Reconocimiento y medición de Propiedades, planta y </a:t>
            </a:r>
            <a:r>
              <a:rPr lang="es-CO" sz="2600" dirty="0" smtClean="0">
                <a:solidFill>
                  <a:schemeClr val="bg1"/>
                </a:solidFill>
              </a:rPr>
              <a:t>equipo</a:t>
            </a:r>
            <a:endParaRPr lang="es-ES" sz="2600" dirty="0">
              <a:solidFill>
                <a:schemeClr val="bg1"/>
              </a:solidFill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37" name="36 Grupo"/>
          <p:cNvGrpSpPr/>
          <p:nvPr/>
        </p:nvGrpSpPr>
        <p:grpSpPr>
          <a:xfrm rot="5400000">
            <a:off x="4423055" y="3634869"/>
            <a:ext cx="1229984" cy="922957"/>
            <a:chOff x="12083401" y="-1540076"/>
            <a:chExt cx="1229984" cy="846323"/>
          </a:xfrm>
        </p:grpSpPr>
        <p:sp>
          <p:nvSpPr>
            <p:cNvPr id="9" name="8 Elipse"/>
            <p:cNvSpPr/>
            <p:nvPr/>
          </p:nvSpPr>
          <p:spPr>
            <a:xfrm>
              <a:off x="12083401" y="-1230978"/>
              <a:ext cx="194126" cy="194126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5">
                <a:hueOff val="1714279"/>
                <a:satOff val="3916"/>
                <a:lumOff val="-10850"/>
                <a:alphaOff val="0"/>
              </a:schemeClr>
            </a:lnRef>
            <a:fillRef idx="3">
              <a:schemeClr val="accent5">
                <a:hueOff val="1714279"/>
                <a:satOff val="3916"/>
                <a:lumOff val="-10850"/>
                <a:alphaOff val="0"/>
              </a:schemeClr>
            </a:fillRef>
            <a:effectRef idx="2">
              <a:schemeClr val="accent5">
                <a:hueOff val="1714279"/>
                <a:satOff val="3916"/>
                <a:lumOff val="-1085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9 Elipse"/>
            <p:cNvSpPr/>
            <p:nvPr/>
          </p:nvSpPr>
          <p:spPr>
            <a:xfrm>
              <a:off x="12342754" y="-1385527"/>
              <a:ext cx="194126" cy="194126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5">
                <a:hueOff val="2285705"/>
                <a:satOff val="5221"/>
                <a:lumOff val="-14466"/>
                <a:alphaOff val="0"/>
              </a:schemeClr>
            </a:lnRef>
            <a:fillRef idx="3">
              <a:schemeClr val="accent5">
                <a:hueOff val="2285705"/>
                <a:satOff val="5221"/>
                <a:lumOff val="-14466"/>
                <a:alphaOff val="0"/>
              </a:schemeClr>
            </a:fillRef>
            <a:effectRef idx="2">
              <a:schemeClr val="accent5">
                <a:hueOff val="2285705"/>
                <a:satOff val="5221"/>
                <a:lumOff val="-1446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11 Elipse"/>
            <p:cNvSpPr/>
            <p:nvPr/>
          </p:nvSpPr>
          <p:spPr>
            <a:xfrm>
              <a:off x="12601330" y="-1540076"/>
              <a:ext cx="194126" cy="194126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5">
                <a:hueOff val="2857131"/>
                <a:satOff val="6527"/>
                <a:lumOff val="-18083"/>
                <a:alphaOff val="0"/>
              </a:schemeClr>
            </a:lnRef>
            <a:fillRef idx="3">
              <a:schemeClr val="accent5">
                <a:hueOff val="2857131"/>
                <a:satOff val="6527"/>
                <a:lumOff val="-18083"/>
                <a:alphaOff val="0"/>
              </a:schemeClr>
            </a:fillRef>
            <a:effectRef idx="2">
              <a:schemeClr val="accent5">
                <a:hueOff val="2857131"/>
                <a:satOff val="6527"/>
                <a:lumOff val="-1808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12 Elipse"/>
            <p:cNvSpPr/>
            <p:nvPr/>
          </p:nvSpPr>
          <p:spPr>
            <a:xfrm>
              <a:off x="12859906" y="-1385527"/>
              <a:ext cx="194126" cy="194126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5">
                <a:hueOff val="3428557"/>
                <a:satOff val="7832"/>
                <a:lumOff val="-21699"/>
                <a:alphaOff val="0"/>
              </a:schemeClr>
            </a:lnRef>
            <a:fillRef idx="3">
              <a:schemeClr val="accent5">
                <a:hueOff val="3428557"/>
                <a:satOff val="7832"/>
                <a:lumOff val="-21699"/>
                <a:alphaOff val="0"/>
              </a:schemeClr>
            </a:fillRef>
            <a:effectRef idx="2">
              <a:schemeClr val="accent5">
                <a:hueOff val="3428557"/>
                <a:satOff val="7832"/>
                <a:lumOff val="-2169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16 Elipse"/>
            <p:cNvSpPr/>
            <p:nvPr/>
          </p:nvSpPr>
          <p:spPr>
            <a:xfrm>
              <a:off x="13119259" y="-1230978"/>
              <a:ext cx="194126" cy="194126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5">
                <a:hueOff val="3999983"/>
                <a:satOff val="9137"/>
                <a:lumOff val="-25316"/>
                <a:alphaOff val="0"/>
              </a:schemeClr>
            </a:lnRef>
            <a:fillRef idx="3">
              <a:schemeClr val="accent5">
                <a:hueOff val="3999983"/>
                <a:satOff val="9137"/>
                <a:lumOff val="-25316"/>
                <a:alphaOff val="0"/>
              </a:schemeClr>
            </a:fillRef>
            <a:effectRef idx="2">
              <a:schemeClr val="accent5">
                <a:hueOff val="3999983"/>
                <a:satOff val="9137"/>
                <a:lumOff val="-2531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17 Elipse"/>
            <p:cNvSpPr/>
            <p:nvPr/>
          </p:nvSpPr>
          <p:spPr>
            <a:xfrm>
              <a:off x="12601330" y="-1213978"/>
              <a:ext cx="194126" cy="194126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5">
                <a:hueOff val="4571410"/>
                <a:satOff val="10443"/>
                <a:lumOff val="-28932"/>
                <a:alphaOff val="0"/>
              </a:schemeClr>
            </a:lnRef>
            <a:fillRef idx="3">
              <a:schemeClr val="accent5">
                <a:hueOff val="4571410"/>
                <a:satOff val="10443"/>
                <a:lumOff val="-28932"/>
                <a:alphaOff val="0"/>
              </a:schemeClr>
            </a:fillRef>
            <a:effectRef idx="2">
              <a:schemeClr val="accent5">
                <a:hueOff val="4571410"/>
                <a:satOff val="10443"/>
                <a:lumOff val="-289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18 Elipse"/>
            <p:cNvSpPr/>
            <p:nvPr/>
          </p:nvSpPr>
          <p:spPr>
            <a:xfrm>
              <a:off x="12601330" y="-887879"/>
              <a:ext cx="194126" cy="194126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5">
                <a:hueOff val="5142836"/>
                <a:satOff val="11748"/>
                <a:lumOff val="-32549"/>
                <a:alphaOff val="0"/>
              </a:schemeClr>
            </a:lnRef>
            <a:fillRef idx="3">
              <a:schemeClr val="accent5">
                <a:hueOff val="5142836"/>
                <a:satOff val="11748"/>
                <a:lumOff val="-32549"/>
                <a:alphaOff val="0"/>
              </a:schemeClr>
            </a:fillRef>
            <a:effectRef idx="2">
              <a:schemeClr val="accent5">
                <a:hueOff val="5142836"/>
                <a:satOff val="11748"/>
                <a:lumOff val="-32549"/>
                <a:alphaOff val="0"/>
              </a:schemeClr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1606040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106142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CAL_CGN">
  <a:themeElements>
    <a:clrScheme name="plantilla_presentacion_M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1B369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B369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tilla_presentacion_M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presentacion_MHC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FOCAL_CGN</Template>
  <TotalTime>674</TotalTime>
  <Words>471</Words>
  <Application>Microsoft Office PowerPoint</Application>
  <PresentationFormat>Panorámica</PresentationFormat>
  <Paragraphs>68</Paragraphs>
  <Slides>9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Arial Narrow</vt:lpstr>
      <vt:lpstr>Calibri</vt:lpstr>
      <vt:lpstr>Corbel</vt:lpstr>
      <vt:lpstr>Times New Roman</vt:lpstr>
      <vt:lpstr>FOCAL_CGN</vt:lpstr>
      <vt:lpstr>Presentación de PowerPoint</vt:lpstr>
      <vt:lpstr>Presentación de PowerPoint</vt:lpstr>
      <vt:lpstr>PROBLEMÁTICA: BREVE RECORRIDO HISTÓRICO</vt:lpstr>
      <vt:lpstr>PROBLEMÁTICA: BREVE RECORRIDO HISTÓRICO</vt:lpstr>
      <vt:lpstr>NORMA TÉCNICA PROPIEDADES PLANTA Y EQUIPO (RCP)</vt:lpstr>
      <vt:lpstr>NORMA TÉCNICA. PROPIEDADES PLANTA Y EQUIPO (RCP) </vt:lpstr>
      <vt:lpstr>RETOS QUE PLANTEA LA IMPLEMENTACIÓN DE LA NORMA INTERNACIONAL </vt:lpstr>
      <vt:lpstr>RETOS QUE PLANTEA LA IMPLEMENTACIÓN DE LA NORMA INTERNACIONAL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Fredy Armando Castaño Pineda</dc:creator>
  <cp:lastModifiedBy>Usuario</cp:lastModifiedBy>
  <cp:revision>69</cp:revision>
  <cp:lastPrinted>2015-07-14T13:41:43Z</cp:lastPrinted>
  <dcterms:created xsi:type="dcterms:W3CDTF">2014-10-02T20:01:55Z</dcterms:created>
  <dcterms:modified xsi:type="dcterms:W3CDTF">2015-07-14T13:43:20Z</dcterms:modified>
</cp:coreProperties>
</file>