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306" r:id="rId4"/>
    <p:sldId id="267" r:id="rId5"/>
    <p:sldId id="311" r:id="rId6"/>
    <p:sldId id="302" r:id="rId7"/>
    <p:sldId id="290" r:id="rId8"/>
    <p:sldId id="291" r:id="rId9"/>
    <p:sldId id="292" r:id="rId10"/>
    <p:sldId id="293" r:id="rId11"/>
    <p:sldId id="294" r:id="rId12"/>
    <p:sldId id="275" r:id="rId13"/>
    <p:sldId id="295" r:id="rId14"/>
    <p:sldId id="296" r:id="rId15"/>
    <p:sldId id="297" r:id="rId16"/>
    <p:sldId id="298" r:id="rId17"/>
    <p:sldId id="299" r:id="rId18"/>
    <p:sldId id="300" r:id="rId19"/>
    <p:sldId id="276" r:id="rId20"/>
    <p:sldId id="287" r:id="rId21"/>
    <p:sldId id="288" r:id="rId22"/>
    <p:sldId id="312" r:id="rId23"/>
    <p:sldId id="277" r:id="rId24"/>
    <p:sldId id="279" r:id="rId25"/>
    <p:sldId id="304" r:id="rId26"/>
    <p:sldId id="280" r:id="rId27"/>
    <p:sldId id="289" r:id="rId28"/>
    <p:sldId id="268" r:id="rId29"/>
  </p:sldIdLst>
  <p:sldSz cx="12192000" cy="6858000"/>
  <p:notesSz cx="6858000" cy="91440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8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" y="2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6192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51286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55312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13602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1802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12867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5799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6670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864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0065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84722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ED55B-FE1A-4BDE-B551-8E55D82D705F}" type="datetimeFigureOut">
              <a:rPr lang="es-PY" smtClean="0"/>
              <a:t>22/07/2016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B24D-9D03-4597-B321-7C791400D72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97464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3.png"/><Relationship Id="rId7" Type="http://schemas.openxmlformats.org/officeDocument/2006/relationships/slide" Target="slide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10" Type="http://schemas.openxmlformats.org/officeDocument/2006/relationships/slide" Target="slide16.xml"/><Relationship Id="rId4" Type="http://schemas.openxmlformats.org/officeDocument/2006/relationships/image" Target="../media/image4.png"/><Relationship Id="rId9" Type="http://schemas.openxmlformats.org/officeDocument/2006/relationships/slide" Target="slide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OPERACIONES%20DE%20CONSOLIDACION_INTER.docx" TargetMode="External"/><Relationship Id="rId3" Type="http://schemas.openxmlformats.org/officeDocument/2006/relationships/image" Target="../media/image3.png"/><Relationship Id="rId7" Type="http://schemas.openxmlformats.org/officeDocument/2006/relationships/slide" Target="slide2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OPERACIONES%20DE%20CONSOLIDACION_INTRA_3.docx" TargetMode="External"/><Relationship Id="rId5" Type="http://schemas.openxmlformats.org/officeDocument/2006/relationships/slide" Target="slide2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f.gob.pe/contenidos/conta_publ/2014/nacional_financiera2014_tomo2.pdf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mef.gob.pe/contenidos/conta_publ/2014/inf_financiera2014_tomo1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f.gob.pe/index.php?option=com_content&amp;view=article&amp;id=4110&amp;catid=375&amp;Itemid=100330&amp;lang=es" TargetMode="External"/><Relationship Id="rId5" Type="http://schemas.openxmlformats.org/officeDocument/2006/relationships/hyperlink" Target="taxonomia_1.xlsx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openxmlformats.org/officeDocument/2006/relationships/slide" Target="slide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slide" Target="slide5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image" Target="../media/image4.png"/><Relationship Id="rId9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90092" y="0"/>
            <a:ext cx="9401908" cy="1730326"/>
          </a:xfrm>
        </p:spPr>
        <p:txBody>
          <a:bodyPr anchor="ctr">
            <a:noAutofit/>
          </a:bodyPr>
          <a:lstStyle/>
          <a:p>
            <a:r>
              <a:rPr lang="es-PY" sz="4400" b="1" dirty="0"/>
              <a:t>Consolidación en los </a:t>
            </a:r>
            <a:r>
              <a:rPr lang="es-PY" sz="4400" b="1" dirty="0" err="1"/>
              <a:t>SIAF’s</a:t>
            </a:r>
            <a:r>
              <a:rPr lang="es-PY" sz="4400" b="1" dirty="0"/>
              <a:t>: </a:t>
            </a:r>
            <a:r>
              <a:rPr lang="es-PY" sz="4400" b="1" dirty="0" smtClean="0"/>
              <a:t>Procedimientos </a:t>
            </a:r>
            <a:r>
              <a:rPr lang="es-PY" sz="4400" b="1" dirty="0"/>
              <a:t>y mecanismos </a:t>
            </a:r>
            <a:r>
              <a:rPr lang="es-PY" sz="4400" b="1" dirty="0" smtClean="0"/>
              <a:t>operativos</a:t>
            </a:r>
            <a:endParaRPr lang="es-PY" sz="4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2874498" y="2158350"/>
            <a:ext cx="3221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27, 28  y 29 de julio de 2016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Sheraton Asunción Hotel</a:t>
            </a:r>
          </a:p>
          <a:p>
            <a:endParaRPr lang="es-PY" sz="2000" b="1" dirty="0">
              <a:solidFill>
                <a:schemeClr val="bg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91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295887"/>
              </p:ext>
            </p:extLst>
          </p:nvPr>
        </p:nvGraphicFramePr>
        <p:xfrm>
          <a:off x="1436914" y="969964"/>
          <a:ext cx="7924800" cy="3926656"/>
        </p:xfrm>
        <a:graphic>
          <a:graphicData uri="http://schemas.openxmlformats.org/drawingml/2006/table">
            <a:tbl>
              <a:tblPr/>
              <a:tblGrid>
                <a:gridCol w="1451429"/>
                <a:gridCol w="6473371"/>
              </a:tblGrid>
              <a:tr h="98166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NO FINANCIERAS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NO FINANCIERAS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8166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FONAFE MATRIZ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8166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EN LIQUIDACION NO FINANCIERA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8166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NO OPERATIVAS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31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60626"/>
              </p:ext>
            </p:extLst>
          </p:nvPr>
        </p:nvGraphicFramePr>
        <p:xfrm>
          <a:off x="1248229" y="1088570"/>
          <a:ext cx="7808685" cy="3125412"/>
        </p:xfrm>
        <a:graphic>
          <a:graphicData uri="http://schemas.openxmlformats.org/drawingml/2006/table">
            <a:tbl>
              <a:tblPr/>
              <a:tblGrid>
                <a:gridCol w="1291771"/>
                <a:gridCol w="6516914"/>
              </a:tblGrid>
              <a:tr h="78135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FINANCIERAS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FINANCIERAS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135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EN LIQUIDACION  FINANCIERA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135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BANCO CENTRAL DE RESERVA DEL PERU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135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FONDOS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27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redondeado 7"/>
          <p:cNvSpPr/>
          <p:nvPr/>
        </p:nvSpPr>
        <p:spPr>
          <a:xfrm>
            <a:off x="263784" y="182645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9" name="Rectángulo redondeado 8"/>
          <p:cNvSpPr/>
          <p:nvPr/>
        </p:nvSpPr>
        <p:spPr>
          <a:xfrm>
            <a:off x="2125712" y="182645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NACIONAL (</a:t>
            </a:r>
            <a:r>
              <a:rPr lang="es-PE" dirty="0" smtClean="0">
                <a:hlinkClick r:id="rId5" action="ppaction://hlinksldjump"/>
              </a:rPr>
              <a:t>155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0" name="Rectángulo redondeado 9"/>
          <p:cNvSpPr/>
          <p:nvPr/>
        </p:nvSpPr>
        <p:spPr>
          <a:xfrm>
            <a:off x="263784" y="1281836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 smtClean="0"/>
          </a:p>
        </p:txBody>
      </p:sp>
      <p:sp>
        <p:nvSpPr>
          <p:cNvPr id="11" name="Rectángulo redondeado 10"/>
          <p:cNvSpPr/>
          <p:nvPr/>
        </p:nvSpPr>
        <p:spPr>
          <a:xfrm>
            <a:off x="2125712" y="1272999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GOBIERNOS REGIONALES (</a:t>
            </a:r>
            <a:r>
              <a:rPr lang="es-PE" dirty="0" smtClean="0">
                <a:hlinkClick r:id="rId6" action="ppaction://hlinksldjump"/>
              </a:rPr>
              <a:t>27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2" name="Rectángulo redondeado 11"/>
          <p:cNvSpPr/>
          <p:nvPr/>
        </p:nvSpPr>
        <p:spPr>
          <a:xfrm>
            <a:off x="2125712" y="2381027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GOBIERNOS LOCALES (</a:t>
            </a:r>
            <a:r>
              <a:rPr lang="es-PE" dirty="0" smtClean="0">
                <a:hlinkClick r:id="rId7" action="ppaction://hlinksldjump"/>
              </a:rPr>
              <a:t>1,888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263784" y="4619902"/>
            <a:ext cx="7199244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EMPRESAS PÚBLICAS NO FINANCIERAS (</a:t>
            </a:r>
            <a:r>
              <a:rPr lang="es-PE" dirty="0" smtClean="0">
                <a:hlinkClick r:id="rId8" action="ppaction://hlinksldjump"/>
              </a:rPr>
              <a:t>154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267095" y="5727930"/>
            <a:ext cx="8130209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EMPRESAS PÚBLICAS FINANCIERAS (</a:t>
            </a:r>
            <a:r>
              <a:rPr lang="es-PE" dirty="0" smtClean="0">
                <a:hlinkClick r:id="rId9" action="ppaction://hlinksldjump"/>
              </a:rPr>
              <a:t>24</a:t>
            </a:r>
            <a:r>
              <a:rPr lang="es-PE" dirty="0" smtClean="0"/>
              <a:t>)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6734158" y="182645"/>
            <a:ext cx="728870" cy="42723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SECTOR GOBIERNO GENERAL</a:t>
            </a:r>
            <a:endParaRPr lang="es-ES" dirty="0"/>
          </a:p>
        </p:txBody>
      </p:sp>
      <p:sp>
        <p:nvSpPr>
          <p:cNvPr id="16" name="Rectángulo redondeado 15"/>
          <p:cNvSpPr/>
          <p:nvPr/>
        </p:nvSpPr>
        <p:spPr>
          <a:xfrm>
            <a:off x="7668434" y="182645"/>
            <a:ext cx="728870" cy="53649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SECTOR PÚBLICO NO FINANCIERO</a:t>
            </a:r>
            <a:endParaRPr lang="es-ES" dirty="0"/>
          </a:p>
        </p:txBody>
      </p:sp>
      <p:sp>
        <p:nvSpPr>
          <p:cNvPr id="17" name="Rectángulo redondeado 16"/>
          <p:cNvSpPr/>
          <p:nvPr/>
        </p:nvSpPr>
        <p:spPr>
          <a:xfrm>
            <a:off x="8562953" y="182645"/>
            <a:ext cx="728870" cy="64729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SECTOR PÚBLICO (2,475)</a:t>
            </a:r>
          </a:p>
        </p:txBody>
      </p:sp>
      <p:sp>
        <p:nvSpPr>
          <p:cNvPr id="18" name="Rectángulo redondeado 17"/>
          <p:cNvSpPr/>
          <p:nvPr/>
        </p:nvSpPr>
        <p:spPr>
          <a:xfrm>
            <a:off x="257160" y="3527339"/>
            <a:ext cx="6304724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ENTIDADES GUBERNAMENTALES (</a:t>
            </a:r>
            <a:r>
              <a:rPr lang="es-PE" dirty="0" smtClean="0">
                <a:hlinkClick r:id="rId10" action="ppaction://hlinksldjump"/>
              </a:rPr>
              <a:t>227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9" name="Rectángulo redondeado 18"/>
          <p:cNvSpPr/>
          <p:nvPr/>
        </p:nvSpPr>
        <p:spPr>
          <a:xfrm>
            <a:off x="9483986" y="183007"/>
            <a:ext cx="728870" cy="31256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REGISTRO DE TRANSACCIONES SIAFII</a:t>
            </a:r>
          </a:p>
        </p:txBody>
      </p:sp>
      <p:sp>
        <p:nvSpPr>
          <p:cNvPr id="20" name="Rectángulo redondeado 19"/>
          <p:cNvSpPr/>
          <p:nvPr/>
        </p:nvSpPr>
        <p:spPr>
          <a:xfrm>
            <a:off x="9503854" y="3527339"/>
            <a:ext cx="709002" cy="31282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REGISTRA INFORMACIÓN AGREGADA SIAF II</a:t>
            </a:r>
            <a:endParaRPr lang="es-ES" dirty="0"/>
          </a:p>
        </p:txBody>
      </p:sp>
      <p:sp>
        <p:nvSpPr>
          <p:cNvPr id="21" name="Rectángulo 20"/>
          <p:cNvSpPr/>
          <p:nvPr/>
        </p:nvSpPr>
        <p:spPr>
          <a:xfrm>
            <a:off x="143025" y="67293"/>
            <a:ext cx="10220134" cy="3325091"/>
          </a:xfrm>
          <a:prstGeom prst="rect">
            <a:avLst/>
          </a:prstGeom>
          <a:noFill/>
          <a:ln w="412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 21"/>
          <p:cNvSpPr/>
          <p:nvPr/>
        </p:nvSpPr>
        <p:spPr>
          <a:xfrm>
            <a:off x="135771" y="3456382"/>
            <a:ext cx="10220134" cy="332509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redondeado 22"/>
          <p:cNvSpPr/>
          <p:nvPr/>
        </p:nvSpPr>
        <p:spPr>
          <a:xfrm>
            <a:off x="263784" y="2374399"/>
            <a:ext cx="1669765" cy="9016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57573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91322"/>
              </p:ext>
            </p:extLst>
          </p:nvPr>
        </p:nvGraphicFramePr>
        <p:xfrm>
          <a:off x="1582057" y="1066246"/>
          <a:ext cx="6995886" cy="4296225"/>
        </p:xfrm>
        <a:graphic>
          <a:graphicData uri="http://schemas.openxmlformats.org/drawingml/2006/table">
            <a:tbl>
              <a:tblPr/>
              <a:tblGrid>
                <a:gridCol w="1132114"/>
                <a:gridCol w="5863772"/>
              </a:tblGrid>
              <a:tr h="859245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NACIONAL</a:t>
                      </a:r>
                      <a:endParaRPr lang="es-E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8592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PODERES Y OTRAS ENTIDADES  DE GASTO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8592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CAPTADORAS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8592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UNIVERSIDADES PUBLICAS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8592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INSTITUCIONES PUBLICAS DESCENTRALIZADAS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82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310024"/>
              </p:ext>
            </p:extLst>
          </p:nvPr>
        </p:nvGraphicFramePr>
        <p:xfrm>
          <a:off x="1422400" y="1248230"/>
          <a:ext cx="7823200" cy="4339770"/>
        </p:xfrm>
        <a:graphic>
          <a:graphicData uri="http://schemas.openxmlformats.org/drawingml/2006/table">
            <a:tbl>
              <a:tblPr/>
              <a:tblGrid>
                <a:gridCol w="1248229"/>
                <a:gridCol w="6574971"/>
              </a:tblGrid>
              <a:tr h="14465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REGIONALES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REGIONALES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465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MANCOMUNIDADES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465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DE TRATAMIENTO EMPRESARIAL - ETES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15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228681"/>
              </p:ext>
            </p:extLst>
          </p:nvPr>
        </p:nvGraphicFramePr>
        <p:xfrm>
          <a:off x="1306285" y="1132112"/>
          <a:ext cx="8011885" cy="4513944"/>
        </p:xfrm>
        <a:graphic>
          <a:graphicData uri="http://schemas.openxmlformats.org/drawingml/2006/table">
            <a:tbl>
              <a:tblPr/>
              <a:tblGrid>
                <a:gridCol w="1378858"/>
                <a:gridCol w="6633027"/>
              </a:tblGrid>
              <a:tr h="22569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LOCALES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MUNICIPALIDADES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225697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MANCOMUNIDADES MUNICIPALES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25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863214"/>
              </p:ext>
            </p:extLst>
          </p:nvPr>
        </p:nvGraphicFramePr>
        <p:xfrm>
          <a:off x="1132113" y="969964"/>
          <a:ext cx="8084457" cy="4966377"/>
        </p:xfrm>
        <a:graphic>
          <a:graphicData uri="http://schemas.openxmlformats.org/drawingml/2006/table">
            <a:tbl>
              <a:tblPr/>
              <a:tblGrid>
                <a:gridCol w="1494973"/>
                <a:gridCol w="6589484"/>
              </a:tblGrid>
              <a:tr h="592558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GUBERNAMENTALES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ORGANISMOS DESCENT. AUTONOMOS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ESSALUD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DE TRATAMIENTO EMPRESARIAL - ETES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CENTROS POBLADOS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47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PUBLICO DESCENTRALIZADO-MUNICIPALIDADES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SOCIEDADES DE BENEFICENCIA PUBLICA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INSTITUTOS VIALES PROVINCIALES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5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FONDO CONSOLIDADO DE RESERVAS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64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452082"/>
              </p:ext>
            </p:extLst>
          </p:nvPr>
        </p:nvGraphicFramePr>
        <p:xfrm>
          <a:off x="1262743" y="1103083"/>
          <a:ext cx="7808686" cy="3773716"/>
        </p:xfrm>
        <a:graphic>
          <a:graphicData uri="http://schemas.openxmlformats.org/drawingml/2006/table">
            <a:tbl>
              <a:tblPr/>
              <a:tblGrid>
                <a:gridCol w="1233714"/>
                <a:gridCol w="6574972"/>
              </a:tblGrid>
              <a:tr h="94342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NO FINANCIERAS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NO FINANCIERAS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434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FONAFE MATRIZ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434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EN LIQUIDACION NO FINANCIERA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9434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NO OPERATIVAS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76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815744"/>
              </p:ext>
            </p:extLst>
          </p:nvPr>
        </p:nvGraphicFramePr>
        <p:xfrm>
          <a:off x="1001487" y="769259"/>
          <a:ext cx="8273142" cy="4191724"/>
        </p:xfrm>
        <a:graphic>
          <a:graphicData uri="http://schemas.openxmlformats.org/drawingml/2006/table">
            <a:tbl>
              <a:tblPr/>
              <a:tblGrid>
                <a:gridCol w="1190170"/>
                <a:gridCol w="7082972"/>
              </a:tblGrid>
              <a:tr h="104793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FINANCIERAS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PÚBLICAS FINANCIERAS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0479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EMPRESAS EN LIQUIDACION  FINANCIERA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0479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BANCO CENTRAL DE RESERVA DEL PERU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10479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FONDOS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96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2788325" y="2151100"/>
            <a:ext cx="4107353" cy="3700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OA-1 Control De Obligaciones Previsionales.</a:t>
            </a:r>
            <a:endParaRPr lang="es-ES" sz="15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OA-2 Deuda por Sentencias Judiciales, Laudos Arbitrales y Otros.</a:t>
            </a:r>
            <a:endParaRPr lang="es-ES" sz="15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b="1" kern="150" dirty="0" smtClean="0">
                <a:solidFill>
                  <a:srgbClr val="FF0000"/>
                </a:solidFill>
                <a:effectLst/>
              </a:rPr>
              <a:t>OA-3 Operaciones Recíprocas entre Entidades del Sector Público. Activo / Pasivo y Patrimonio / Ingresos y Gastos</a:t>
            </a:r>
            <a:endParaRPr lang="es-ES" sz="1500" b="1" kern="150" dirty="0" smtClean="0">
              <a:solidFill>
                <a:srgbClr val="FF0000"/>
              </a:solidFill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OA-4 Gastos de Personal en las entidades del sector público</a:t>
            </a:r>
            <a:endParaRPr lang="es-ES" sz="15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OA-5 Estadística de Personal de las entidades del sector público</a:t>
            </a:r>
            <a:endParaRPr lang="es-ES" sz="15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OA-6 reporte de trabajadores y pensionistas de la entidad comprendidos en los DL N° 20530 y 19990 </a:t>
            </a:r>
          </a:p>
          <a:p>
            <a:pPr marL="185738" lvl="1" indent="-185738" algn="just">
              <a:buFont typeface="Wingdings" panose="05000000000000000000" pitchFamily="2" charset="2"/>
              <a:buChar char=""/>
            </a:pPr>
            <a:r>
              <a:rPr lang="es-PE" sz="1500" kern="150" dirty="0" smtClean="0">
                <a:effectLst/>
              </a:rPr>
              <a:t>OA-7 Registro de Contadores Públicos</a:t>
            </a:r>
            <a:endParaRPr lang="es-ES" sz="1500" kern="150" dirty="0" smtClean="0">
              <a:effectLst/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2781139" y="1300696"/>
            <a:ext cx="4114539" cy="5359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AF-1 Inversiones.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AF-2 Propiedades, Planta y Equipo / Administración funcional / Construcciones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 2A Propiedades de Inversión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AF-3 Depreciación, Amortización y Agotamiento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AF-4 Otras cuentas del activo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AF-5  Beneficios Sociales y Obligaciones Previsionales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AF-6  Ingresos Diferidos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AF-7 Hacienda Nacional Adicional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AF-8 Fideicomiso, Comisiones de Confianza y Otras Modalidades / Concesiones, Usufructo y Otros / Fondos Administrados y Financiados con Recursos Autorizados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AF-9 Movimiento de Fondos que Administra la DGETP / Gastos / Ingreso / Otras Operaciones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AF-10 DDJJ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AF-11 Funcionarios Responsables de la Elaboración y Suscripción de la Información Contable y Complementaria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AF-12 Donaciones y Transferencias Recibidas.</a:t>
            </a:r>
            <a:endParaRPr lang="es-ES" sz="1400" kern="150" dirty="0" smtClean="0">
              <a:effectLst/>
            </a:endParaRPr>
          </a:p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sz="1400" kern="150" dirty="0" smtClean="0">
                <a:effectLst/>
              </a:rPr>
              <a:t>AF-13 Donaciones y Transferencias Otorgadas.</a:t>
            </a:r>
            <a:endParaRPr lang="es-ES" sz="1400" kern="150" dirty="0" smtClean="0"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redondeado 8"/>
          <p:cNvSpPr/>
          <p:nvPr/>
        </p:nvSpPr>
        <p:spPr>
          <a:xfrm>
            <a:off x="299860" y="2563186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10" name="Rectángulo redondeado 9"/>
          <p:cNvSpPr/>
          <p:nvPr/>
        </p:nvSpPr>
        <p:spPr>
          <a:xfrm>
            <a:off x="7679637" y="2054706"/>
            <a:ext cx="2753134" cy="19185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 smtClean="0"/>
              <a:t>GOBIERNO NACIONAL </a:t>
            </a:r>
          </a:p>
          <a:p>
            <a:pPr algn="ctr"/>
            <a:r>
              <a:rPr lang="es-PE" sz="2000" dirty="0"/>
              <a:t>GOBIERNOS </a:t>
            </a:r>
            <a:r>
              <a:rPr lang="es-PE" sz="2000" dirty="0" smtClean="0"/>
              <a:t>REGIONALES</a:t>
            </a:r>
          </a:p>
          <a:p>
            <a:pPr algn="ctr"/>
            <a:r>
              <a:rPr lang="es-PE" sz="2000" dirty="0"/>
              <a:t>GOBIERNOS LOCALES</a:t>
            </a:r>
            <a:endParaRPr lang="es-ES" sz="2000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2781697" y="2432188"/>
            <a:ext cx="4113981" cy="3126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kern="150" dirty="0" smtClean="0">
                <a:effectLst/>
              </a:rPr>
              <a:t>Estado de Situación Financiera</a:t>
            </a:r>
          </a:p>
          <a:p>
            <a:pPr marL="0" lvl="1" algn="just" defTabSz="901700">
              <a:spcAft>
                <a:spcPts val="0"/>
              </a:spcAft>
            </a:pPr>
            <a:r>
              <a:rPr lang="es-PE" kern="150" dirty="0" smtClean="0">
                <a:effectLst/>
              </a:rPr>
              <a:t> </a:t>
            </a:r>
            <a:endParaRPr lang="es-ES" kern="150" dirty="0" smtClean="0">
              <a:effectLst/>
            </a:endParaRP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kern="150" dirty="0" smtClean="0">
                <a:effectLst/>
              </a:rPr>
              <a:t>Estado de Gestión</a:t>
            </a:r>
          </a:p>
          <a:p>
            <a:pPr marL="0" lvl="1" algn="just" defTabSz="901700">
              <a:spcAft>
                <a:spcPts val="0"/>
              </a:spcAft>
            </a:pPr>
            <a:r>
              <a:rPr lang="es-PE" kern="150" dirty="0" smtClean="0">
                <a:effectLst/>
              </a:rPr>
              <a:t> </a:t>
            </a:r>
            <a:endParaRPr lang="es-ES" kern="150" dirty="0" smtClean="0">
              <a:effectLst/>
            </a:endParaRP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kern="150" dirty="0" smtClean="0">
                <a:effectLst/>
              </a:rPr>
              <a:t>Estado de Cambios en el Patrimonio Neto</a:t>
            </a: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es-ES" kern="150" dirty="0" smtClean="0">
              <a:effectLst/>
            </a:endParaRP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kern="150" dirty="0" smtClean="0">
                <a:effectLst/>
              </a:rPr>
              <a:t>Estado de Flujo de Efectivo</a:t>
            </a: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endParaRPr lang="es-ES" kern="150" dirty="0" smtClean="0">
              <a:effectLst/>
            </a:endParaRPr>
          </a:p>
          <a:p>
            <a:pPr marL="185738" lvl="1" indent="-185738" algn="just" defTabSz="901700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kern="150" dirty="0" smtClean="0">
                <a:effectLst/>
              </a:rPr>
              <a:t>Nota a los Estados Financieros</a:t>
            </a:r>
            <a:endParaRPr lang="es-ES" kern="150" dirty="0">
              <a:effectLst/>
            </a:endParaRPr>
          </a:p>
        </p:txBody>
      </p:sp>
      <p:sp>
        <p:nvSpPr>
          <p:cNvPr id="14" name="Llamada de flecha a la derecha 13"/>
          <p:cNvSpPr/>
          <p:nvPr/>
        </p:nvSpPr>
        <p:spPr>
          <a:xfrm>
            <a:off x="2064479" y="2801084"/>
            <a:ext cx="682489" cy="2358887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5" name="Grupo 14"/>
          <p:cNvGrpSpPr/>
          <p:nvPr/>
        </p:nvGrpSpPr>
        <p:grpSpPr>
          <a:xfrm>
            <a:off x="6964019" y="2432186"/>
            <a:ext cx="695739" cy="2954499"/>
            <a:chOff x="7573618" y="1921200"/>
            <a:chExt cx="695739" cy="2954499"/>
          </a:xfrm>
        </p:grpSpPr>
        <p:sp>
          <p:nvSpPr>
            <p:cNvPr id="16" name="Llamada de flecha a la derecha 15"/>
            <p:cNvSpPr/>
            <p:nvPr/>
          </p:nvSpPr>
          <p:spPr>
            <a:xfrm>
              <a:off x="7573618" y="1921200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Llamada de flecha a la derecha 16"/>
            <p:cNvSpPr/>
            <p:nvPr/>
          </p:nvSpPr>
          <p:spPr>
            <a:xfrm>
              <a:off x="7573618" y="3948044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7573618" y="2848854"/>
              <a:ext cx="457199" cy="10991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Rectángulo 1"/>
          <p:cNvSpPr/>
          <p:nvPr/>
        </p:nvSpPr>
        <p:spPr>
          <a:xfrm>
            <a:off x="-17236" y="164962"/>
            <a:ext cx="1039906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sz="3200" dirty="0"/>
              <a:t>REGISTRO DE </a:t>
            </a:r>
            <a:r>
              <a:rPr lang="es-PE" sz="3200" dirty="0" smtClean="0"/>
              <a:t>TRANSACCIONES E INFORMACION AGREGADA</a:t>
            </a:r>
          </a:p>
          <a:p>
            <a:pPr algn="ctr"/>
            <a:r>
              <a:rPr lang="es-PE" sz="3200" dirty="0" smtClean="0"/>
              <a:t> </a:t>
            </a:r>
            <a:r>
              <a:rPr lang="es-PE" sz="3200" dirty="0"/>
              <a:t>SIAFII</a:t>
            </a:r>
          </a:p>
        </p:txBody>
      </p:sp>
      <p:sp>
        <p:nvSpPr>
          <p:cNvPr id="22" name="Rectángulo redondeado 21"/>
          <p:cNvSpPr/>
          <p:nvPr/>
        </p:nvSpPr>
        <p:spPr>
          <a:xfrm>
            <a:off x="255106" y="4309852"/>
            <a:ext cx="1696278" cy="1226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Entidades Públicas No </a:t>
            </a:r>
            <a:r>
              <a:rPr lang="es-PE" dirty="0" smtClean="0"/>
              <a:t>Financieras y Financieras</a:t>
            </a:r>
            <a:endParaRPr lang="es-ES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7679637" y="4152378"/>
            <a:ext cx="2753134" cy="2015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 smtClean="0"/>
              <a:t>DIRECCIÓN GENERAL DE CONTABILIDAD PÚBLICA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1928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19" grpId="1" animBg="1"/>
      <p:bldP spid="9" grpId="0" animBg="1"/>
      <p:bldP spid="10" grpId="0" animBg="1"/>
      <p:bldP spid="13" grpId="0" animBg="1"/>
      <p:bldP spid="13" grpId="1" animBg="1"/>
      <p:bldP spid="14" grpId="0" animBg="1"/>
      <p:bldP spid="22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02787" y="1689648"/>
            <a:ext cx="88750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3200" b="1" dirty="0" smtClean="0"/>
              <a:t>Definiciones</a:t>
            </a:r>
          </a:p>
          <a:p>
            <a:pPr algn="just"/>
            <a:endParaRPr lang="es-PE" sz="3200" b="1" dirty="0"/>
          </a:p>
          <a:p>
            <a:pPr algn="just"/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Estados </a:t>
            </a:r>
            <a:r>
              <a:rPr 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financieros consolidados </a:t>
            </a:r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Consolidated</a:t>
            </a:r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financial</a:t>
            </a:r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E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statements</a:t>
            </a:r>
            <a:r>
              <a:rPr 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 los </a:t>
            </a:r>
            <a:r>
              <a:rPr 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estados financieros de una entidad económica, que se presentan </a:t>
            </a:r>
            <a:r>
              <a:rPr lang="es-P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 estados </a:t>
            </a:r>
            <a:r>
              <a:rPr lang="es-P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una sola entidad.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750873" y="6317151"/>
            <a:ext cx="4289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sz="1200" b="1" dirty="0"/>
              <a:t>Fuente: </a:t>
            </a:r>
            <a:r>
              <a:rPr lang="es-PE" sz="1200" b="1" dirty="0" smtClean="0"/>
              <a:t>NICSP 6 – Estados Financieros Consolidados y Separados</a:t>
            </a:r>
            <a:endParaRPr lang="es-PE" sz="1200" b="1" dirty="0"/>
          </a:p>
        </p:txBody>
      </p:sp>
    </p:spTree>
    <p:extLst>
      <p:ext uri="{BB962C8B-B14F-4D97-AF65-F5344CB8AC3E}">
        <p14:creationId xmlns:p14="http://schemas.microsoft.com/office/powerpoint/2010/main" val="15836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2788325" y="1841818"/>
            <a:ext cx="4107353" cy="37631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dirty="0"/>
              <a:t>PPR-G1 Programación y Ejecución del Presupuesto de Gastos por Resultados.</a:t>
            </a:r>
            <a:endParaRPr lang="es-ES" sz="15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dirty="0"/>
              <a:t>PPR-G2 Programación y Ejecución del Presupuesto de Gastos por Resultados por Fuente de Financiamiento.</a:t>
            </a:r>
            <a:endParaRPr lang="es-ES" sz="15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dirty="0"/>
              <a:t>PPR-G3 Clasificación Funcional Programática de la Ejecución del Presupuesto de Gastos por Resultados.</a:t>
            </a:r>
            <a:endParaRPr lang="es-ES" sz="15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b="1" dirty="0">
                <a:solidFill>
                  <a:srgbClr val="FF0000"/>
                </a:solidFill>
              </a:rPr>
              <a:t>TFR Transferencias Financieras Recibidas.</a:t>
            </a:r>
            <a:endParaRPr lang="es-ES" sz="1500" b="1" dirty="0">
              <a:solidFill>
                <a:srgbClr val="FF000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b="1" dirty="0">
                <a:solidFill>
                  <a:srgbClr val="FF0000"/>
                </a:solidFill>
              </a:rPr>
              <a:t>TFO-1 Transferencias Financieras Otorgadas.</a:t>
            </a:r>
            <a:endParaRPr lang="es-ES" sz="1500" b="1" dirty="0">
              <a:solidFill>
                <a:srgbClr val="FF000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b="1" dirty="0">
                <a:solidFill>
                  <a:srgbClr val="FF0000"/>
                </a:solidFill>
              </a:rPr>
              <a:t>TFO-2 Clasificación Funcional de las Transferencias Financieras Otorgadas.</a:t>
            </a:r>
            <a:endParaRPr lang="es-ES" sz="1500" b="1" dirty="0">
              <a:solidFill>
                <a:srgbClr val="FF000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sz="1500" b="1" dirty="0">
                <a:solidFill>
                  <a:srgbClr val="FF0000"/>
                </a:solidFill>
              </a:rPr>
              <a:t>TFO-3 Distribución Geográfica de las Transferencias Financieras </a:t>
            </a:r>
            <a:r>
              <a:rPr lang="es-PE" sz="1500" b="1" dirty="0" smtClean="0">
                <a:solidFill>
                  <a:srgbClr val="FF0000"/>
                </a:solidFill>
              </a:rPr>
              <a:t>Otorgadas</a:t>
            </a:r>
            <a:endParaRPr lang="es-ES" sz="1500" b="1" kern="150" dirty="0" smtClean="0">
              <a:solidFill>
                <a:srgbClr val="FF0000"/>
              </a:solidFill>
              <a:effectLst/>
            </a:endParaRPr>
          </a:p>
        </p:txBody>
      </p:sp>
      <p:sp>
        <p:nvSpPr>
          <p:cNvPr id="19" name="Rectángulo redondeado 18"/>
          <p:cNvSpPr/>
          <p:nvPr/>
        </p:nvSpPr>
        <p:spPr>
          <a:xfrm>
            <a:off x="2781139" y="1049477"/>
            <a:ext cx="4114539" cy="53016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PI-1 Marco Legal y Ejecución del Presupuesto de Inversión Pública </a:t>
            </a:r>
            <a:r>
              <a:rPr lang="es-ES" altLang="zh-CN" dirty="0"/>
              <a:t>–</a:t>
            </a:r>
            <a:r>
              <a:rPr lang="es-PE" dirty="0"/>
              <a:t>Proyectos.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 smtClean="0"/>
              <a:t>PI-2 </a:t>
            </a:r>
            <a:r>
              <a:rPr lang="es-PE" dirty="0"/>
              <a:t>Clasificación Funcional del Marco Legal y Ejecución del Presupuesto de Inversión Pública.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PI-3 Distribución Geográfica del Marco Legal y Ejecución del Presupuesto de Inversión Pública.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GS-1 Marco Legal y Ejecución del Presupuesto de Gasto Social.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 smtClean="0"/>
              <a:t>GS-2 </a:t>
            </a:r>
            <a:r>
              <a:rPr lang="es-PE" dirty="0"/>
              <a:t>Clasificación Funcional del Marco Legal y Ejecución del Presupuesto de Gasto Social.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GS-3 Distribución Geográfica del Marco Legal y Ejecución del Presupuesto de Gasto </a:t>
            </a:r>
            <a:r>
              <a:rPr lang="es-PE" dirty="0" smtClean="0"/>
              <a:t>Social</a:t>
            </a:r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redondeado 12"/>
          <p:cNvSpPr/>
          <p:nvPr/>
        </p:nvSpPr>
        <p:spPr>
          <a:xfrm>
            <a:off x="2781697" y="1748825"/>
            <a:ext cx="4113981" cy="3994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PP-1 Presupuesto Institucional de Ingresos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 smtClean="0"/>
              <a:t>PP-2 </a:t>
            </a:r>
            <a:r>
              <a:rPr lang="es-PE" dirty="0"/>
              <a:t>Presupuesto Institucional de Gastos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 smtClean="0"/>
              <a:t>EP-1 </a:t>
            </a:r>
            <a:r>
              <a:rPr lang="es-PE" dirty="0"/>
              <a:t>Estado de Ejecución del Presupuesto de Ingresos y Gastos.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 smtClean="0"/>
              <a:t>EP-2 </a:t>
            </a:r>
            <a:r>
              <a:rPr lang="es-PE" dirty="0"/>
              <a:t>Estado de Fuentes y Uso de Fondos.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EP-3 Clasificación Funcional del Gasto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EP-4 Distribución Geográfica del Gasto</a:t>
            </a:r>
            <a:endParaRPr lang="es-ES" sz="2000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PE" dirty="0"/>
              <a:t>Notas a los Estados </a:t>
            </a:r>
            <a:r>
              <a:rPr lang="es-PE" dirty="0" smtClean="0"/>
              <a:t>Presupuestarios</a:t>
            </a:r>
            <a:endParaRPr lang="es-ES" sz="2000" dirty="0"/>
          </a:p>
        </p:txBody>
      </p:sp>
      <p:sp>
        <p:nvSpPr>
          <p:cNvPr id="14" name="Llamada de flecha a la derecha 13"/>
          <p:cNvSpPr/>
          <p:nvPr/>
        </p:nvSpPr>
        <p:spPr>
          <a:xfrm>
            <a:off x="2080592" y="2520835"/>
            <a:ext cx="682489" cy="2358887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5" name="Grupo 14"/>
          <p:cNvGrpSpPr/>
          <p:nvPr/>
        </p:nvGrpSpPr>
        <p:grpSpPr>
          <a:xfrm>
            <a:off x="6964019" y="2122905"/>
            <a:ext cx="695739" cy="2954499"/>
            <a:chOff x="7573618" y="1921200"/>
            <a:chExt cx="695739" cy="2954499"/>
          </a:xfrm>
        </p:grpSpPr>
        <p:sp>
          <p:nvSpPr>
            <p:cNvPr id="16" name="Llamada de flecha a la derecha 15"/>
            <p:cNvSpPr/>
            <p:nvPr/>
          </p:nvSpPr>
          <p:spPr>
            <a:xfrm>
              <a:off x="7573618" y="1921200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Llamada de flecha a la derecha 16"/>
            <p:cNvSpPr/>
            <p:nvPr/>
          </p:nvSpPr>
          <p:spPr>
            <a:xfrm>
              <a:off x="7573618" y="3948044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7573618" y="2848854"/>
              <a:ext cx="457199" cy="10991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2" name="Rectángulo 21"/>
          <p:cNvSpPr/>
          <p:nvPr/>
        </p:nvSpPr>
        <p:spPr>
          <a:xfrm>
            <a:off x="1703065" y="164962"/>
            <a:ext cx="6316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3200" dirty="0"/>
              <a:t>REGISTRO DE TRANSACCIONES SIAFII</a:t>
            </a:r>
          </a:p>
        </p:txBody>
      </p:sp>
      <p:sp>
        <p:nvSpPr>
          <p:cNvPr id="23" name="Rectángulo redondeado 22"/>
          <p:cNvSpPr/>
          <p:nvPr/>
        </p:nvSpPr>
        <p:spPr>
          <a:xfrm>
            <a:off x="299860" y="2282969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24" name="Rectángulo redondeado 23"/>
          <p:cNvSpPr/>
          <p:nvPr/>
        </p:nvSpPr>
        <p:spPr>
          <a:xfrm>
            <a:off x="7679637" y="1774489"/>
            <a:ext cx="2753134" cy="19185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/>
              <a:t>GOBIERNO NACIONAL </a:t>
            </a:r>
          </a:p>
          <a:p>
            <a:pPr algn="ctr"/>
            <a:r>
              <a:rPr lang="es-PE" sz="2000" dirty="0"/>
              <a:t>GOBIERNOS REGIONALES</a:t>
            </a:r>
          </a:p>
          <a:p>
            <a:pPr algn="ctr"/>
            <a:r>
              <a:rPr lang="es-PE" sz="2000" dirty="0"/>
              <a:t>GOBIERNOS LOCALES</a:t>
            </a:r>
            <a:endParaRPr lang="es-ES" sz="2000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255106" y="4029635"/>
            <a:ext cx="1696278" cy="1226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Entidades Públicas No </a:t>
            </a:r>
            <a:r>
              <a:rPr lang="es-PE" dirty="0" smtClean="0"/>
              <a:t>Financieras y Financieras</a:t>
            </a:r>
            <a:endParaRPr lang="es-ES" dirty="0"/>
          </a:p>
        </p:txBody>
      </p:sp>
      <p:sp>
        <p:nvSpPr>
          <p:cNvPr id="26" name="Rectángulo redondeado 25"/>
          <p:cNvSpPr/>
          <p:nvPr/>
        </p:nvSpPr>
        <p:spPr>
          <a:xfrm>
            <a:off x="7679637" y="3872161"/>
            <a:ext cx="2753134" cy="2015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/>
              <a:t>DIRECCIÓN GENERAL DE CONTABILIDAD PÚBLICA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94339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19" grpId="1" animBg="1"/>
      <p:bldP spid="13" grpId="0" animBg="1"/>
      <p:bldP spid="13" grpId="1" animBg="1"/>
      <p:bldP spid="14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redondeado 7"/>
          <p:cNvSpPr/>
          <p:nvPr/>
        </p:nvSpPr>
        <p:spPr>
          <a:xfrm>
            <a:off x="2788325" y="1363018"/>
            <a:ext cx="4107353" cy="4303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lvl="1" indent="-185738" algn="just"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s-PE" b="1" kern="150" dirty="0">
                <a:solidFill>
                  <a:srgbClr val="FFFF00"/>
                </a:solidFill>
                <a:hlinkClick r:id="rId2" action="ppaction://hlinksldjump"/>
              </a:rPr>
              <a:t>Entidades del Sector Público. </a:t>
            </a:r>
            <a:r>
              <a:rPr lang="es-PE" b="1" kern="150" dirty="0" smtClean="0">
                <a:solidFill>
                  <a:srgbClr val="FFFF00"/>
                </a:solidFill>
                <a:hlinkClick r:id="rId2" action="ppaction://hlinksldjump"/>
              </a:rPr>
              <a:t>Operaciones Recíprocas de Activo </a:t>
            </a:r>
            <a:r>
              <a:rPr lang="es-PE" b="1" kern="150" dirty="0">
                <a:solidFill>
                  <a:srgbClr val="FFFF00"/>
                </a:solidFill>
                <a:hlinkClick r:id="rId2" action="ppaction://hlinksldjump"/>
              </a:rPr>
              <a:t>/ Pasivo y Patrimonio / Ingresos y Gastos</a:t>
            </a:r>
            <a:endParaRPr lang="es-ES" b="1" kern="150" dirty="0">
              <a:solidFill>
                <a:srgbClr val="FFFF00"/>
              </a:solidFill>
            </a:endParaRPr>
          </a:p>
          <a:p>
            <a:pPr marL="185738" lvl="0" indent="-185738" algn="just"/>
            <a:endParaRPr lang="es-ES" dirty="0"/>
          </a:p>
          <a:p>
            <a:pPr marL="185738" lvl="0" indent="-185738" algn="just">
              <a:buFont typeface="Wingdings" panose="05000000000000000000" pitchFamily="2" charset="2"/>
              <a:buChar char="Ø"/>
            </a:pPr>
            <a:r>
              <a:rPr lang="es-PE" b="1" dirty="0">
                <a:solidFill>
                  <a:srgbClr val="FFFF00"/>
                </a:solidFill>
              </a:rPr>
              <a:t>TFR Transferencias Financieras Recibidas.</a:t>
            </a:r>
            <a:endParaRPr lang="es-ES" b="1" dirty="0">
              <a:solidFill>
                <a:srgbClr val="FFFF00"/>
              </a:solidFill>
            </a:endParaRPr>
          </a:p>
          <a:p>
            <a:pPr marL="185738" lvl="0" indent="-185738" algn="just">
              <a:buFont typeface="Wingdings" panose="05000000000000000000" pitchFamily="2" charset="2"/>
              <a:buChar char="Ø"/>
            </a:pPr>
            <a:r>
              <a:rPr lang="es-PE" b="1" dirty="0">
                <a:solidFill>
                  <a:srgbClr val="FFFF00"/>
                </a:solidFill>
              </a:rPr>
              <a:t>TFO-1 Transferencias Financieras Otorgadas.</a:t>
            </a:r>
            <a:endParaRPr lang="es-ES" b="1" dirty="0">
              <a:solidFill>
                <a:srgbClr val="FFFF00"/>
              </a:solidFill>
            </a:endParaRPr>
          </a:p>
          <a:p>
            <a:pPr marL="185738" lvl="0" indent="-185738" algn="just">
              <a:buFont typeface="Wingdings" panose="05000000000000000000" pitchFamily="2" charset="2"/>
              <a:buChar char="Ø"/>
            </a:pPr>
            <a:r>
              <a:rPr lang="es-PE" b="1" dirty="0">
                <a:solidFill>
                  <a:srgbClr val="FFFF00"/>
                </a:solidFill>
              </a:rPr>
              <a:t>TFO-2 Clasificación Funcional de las Transferencias Financieras Otorgadas.</a:t>
            </a:r>
            <a:endParaRPr lang="es-ES" b="1" dirty="0">
              <a:solidFill>
                <a:srgbClr val="FFFF00"/>
              </a:solidFill>
            </a:endParaRPr>
          </a:p>
          <a:p>
            <a:pPr marL="185738" lvl="0" indent="-185738" algn="just">
              <a:buFont typeface="Wingdings" panose="05000000000000000000" pitchFamily="2" charset="2"/>
              <a:buChar char="Ø"/>
            </a:pPr>
            <a:r>
              <a:rPr lang="es-PE" b="1" dirty="0">
                <a:solidFill>
                  <a:srgbClr val="FFFF00"/>
                </a:solidFill>
              </a:rPr>
              <a:t>TFO-3 Distribución Geográfica de las Transferencias Financieras </a:t>
            </a:r>
            <a:r>
              <a:rPr lang="es-PE" b="1" dirty="0" smtClean="0">
                <a:solidFill>
                  <a:srgbClr val="FFFF00"/>
                </a:solidFill>
              </a:rPr>
              <a:t>Otorgadas</a:t>
            </a:r>
            <a:endParaRPr lang="es-ES" b="1" kern="150" dirty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lamada de flecha a la derecha 13"/>
          <p:cNvSpPr/>
          <p:nvPr/>
        </p:nvSpPr>
        <p:spPr>
          <a:xfrm>
            <a:off x="2080592" y="2319130"/>
            <a:ext cx="682489" cy="2358887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5" name="Grupo 14"/>
          <p:cNvGrpSpPr/>
          <p:nvPr/>
        </p:nvGrpSpPr>
        <p:grpSpPr>
          <a:xfrm>
            <a:off x="6964019" y="1921200"/>
            <a:ext cx="695739" cy="2954499"/>
            <a:chOff x="7573618" y="1921200"/>
            <a:chExt cx="695739" cy="2954499"/>
          </a:xfrm>
        </p:grpSpPr>
        <p:sp>
          <p:nvSpPr>
            <p:cNvPr id="16" name="Llamada de flecha a la derecha 15"/>
            <p:cNvSpPr/>
            <p:nvPr/>
          </p:nvSpPr>
          <p:spPr>
            <a:xfrm>
              <a:off x="7573618" y="1921200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Llamada de flecha a la derecha 16"/>
            <p:cNvSpPr/>
            <p:nvPr/>
          </p:nvSpPr>
          <p:spPr>
            <a:xfrm>
              <a:off x="7573618" y="3948044"/>
              <a:ext cx="695739" cy="927655"/>
            </a:xfrm>
            <a:prstGeom prst="rightArrowCallo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7573618" y="2848854"/>
              <a:ext cx="457199" cy="10991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1" name="Rectángulo 20"/>
          <p:cNvSpPr/>
          <p:nvPr/>
        </p:nvSpPr>
        <p:spPr>
          <a:xfrm>
            <a:off x="1322810" y="330180"/>
            <a:ext cx="813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3200" dirty="0" smtClean="0"/>
              <a:t>IDENTIFICACION DE OPERACIONES RECIPROCAS</a:t>
            </a:r>
            <a:endParaRPr lang="es-PE" sz="3200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299860" y="1973252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23" name="Rectángulo redondeado 22"/>
          <p:cNvSpPr/>
          <p:nvPr/>
        </p:nvSpPr>
        <p:spPr>
          <a:xfrm>
            <a:off x="7679637" y="1464772"/>
            <a:ext cx="2753134" cy="19185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/>
              <a:t>GOBIERNO NACIONAL </a:t>
            </a:r>
          </a:p>
          <a:p>
            <a:pPr algn="ctr"/>
            <a:r>
              <a:rPr lang="es-PE" sz="2000" dirty="0"/>
              <a:t>GOBIERNOS REGIONALES</a:t>
            </a:r>
          </a:p>
          <a:p>
            <a:pPr algn="ctr"/>
            <a:r>
              <a:rPr lang="es-PE" sz="2000" dirty="0"/>
              <a:t>GOBIERNOS LOCALES</a:t>
            </a:r>
            <a:endParaRPr lang="es-ES" sz="2000" dirty="0"/>
          </a:p>
        </p:txBody>
      </p:sp>
      <p:sp>
        <p:nvSpPr>
          <p:cNvPr id="24" name="Rectángulo redondeado 23"/>
          <p:cNvSpPr/>
          <p:nvPr/>
        </p:nvSpPr>
        <p:spPr>
          <a:xfrm>
            <a:off x="255106" y="3719918"/>
            <a:ext cx="1696278" cy="1226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Entidades Públicas No </a:t>
            </a:r>
            <a:r>
              <a:rPr lang="es-PE" dirty="0" smtClean="0"/>
              <a:t>Financieras y Financieras</a:t>
            </a:r>
            <a:endParaRPr lang="es-ES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7679637" y="3562444"/>
            <a:ext cx="2753134" cy="2015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000" dirty="0"/>
              <a:t>DIRECCIÓN GENERAL DE CONTABILIDAD PÚBLICA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76853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02922"/>
              </p:ext>
            </p:extLst>
          </p:nvPr>
        </p:nvGraphicFramePr>
        <p:xfrm>
          <a:off x="294964" y="1220687"/>
          <a:ext cx="9919146" cy="4903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24917"/>
                <a:gridCol w="1425513"/>
                <a:gridCol w="958645"/>
                <a:gridCol w="1458917"/>
                <a:gridCol w="1125577"/>
                <a:gridCol w="1125577"/>
              </a:tblGrid>
              <a:tr h="415127">
                <a:tc gridSpan="6"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Entidad o Unidad Ejecutora: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8831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 ENTIDADES DE: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RUC Nº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ACTIVO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PASIVO Y PATRIMONIO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INGRESOS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GASTOS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27">
                <a:tc>
                  <a:txBody>
                    <a:bodyPr/>
                    <a:lstStyle/>
                    <a:p>
                      <a:pPr algn="l" fontAlgn="ctr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1. GOBIERNO NACIONAL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27"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 GOBIERNOS REGIONALES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27"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3. GOBIERNOS LOCALES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948"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4. EMPRESAS PÚBLICAS FINANCIERAS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948"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5. EMPRESAS PÚBLICAS NO FINANCIERAS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127"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TOTALES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20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es-PE" sz="20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Rectángulo 20"/>
          <p:cNvSpPr/>
          <p:nvPr/>
        </p:nvSpPr>
        <p:spPr>
          <a:xfrm>
            <a:off x="1322810" y="330180"/>
            <a:ext cx="8131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3200" dirty="0" smtClean="0"/>
              <a:t>IDENTIFICACION DE OPERACIONES RECIPROCAS</a:t>
            </a:r>
            <a:endParaRPr lang="es-PE" sz="3200" dirty="0"/>
          </a:p>
        </p:txBody>
      </p:sp>
    </p:spTree>
    <p:extLst>
      <p:ext uri="{BB962C8B-B14F-4D97-AF65-F5344CB8AC3E}">
        <p14:creationId xmlns:p14="http://schemas.microsoft.com/office/powerpoint/2010/main" val="114660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redondeado 8"/>
          <p:cNvSpPr/>
          <p:nvPr/>
        </p:nvSpPr>
        <p:spPr>
          <a:xfrm>
            <a:off x="648525" y="793003"/>
            <a:ext cx="1551709" cy="101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10" name="Llamada de flecha a la derecha 9"/>
          <p:cNvSpPr/>
          <p:nvPr/>
        </p:nvSpPr>
        <p:spPr>
          <a:xfrm>
            <a:off x="2387270" y="793002"/>
            <a:ext cx="1773383" cy="101364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Información Financiera y Presupuestaria</a:t>
            </a:r>
            <a:endParaRPr lang="es-ES" sz="1500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4306124" y="793003"/>
            <a:ext cx="1551709" cy="101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Nacional y Gobiernos Regionales</a:t>
            </a:r>
          </a:p>
        </p:txBody>
      </p:sp>
      <p:sp>
        <p:nvSpPr>
          <p:cNvPr id="12" name="Disco magnético 11"/>
          <p:cNvSpPr/>
          <p:nvPr/>
        </p:nvSpPr>
        <p:spPr>
          <a:xfrm>
            <a:off x="6779158" y="875607"/>
            <a:ext cx="1122219" cy="86010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Procesan Información</a:t>
            </a:r>
            <a:endParaRPr lang="es-ES" sz="1500" dirty="0"/>
          </a:p>
        </p:txBody>
      </p:sp>
      <p:sp>
        <p:nvSpPr>
          <p:cNvPr id="13" name="Flecha a la derecha con bandas 12"/>
          <p:cNvSpPr/>
          <p:nvPr/>
        </p:nvSpPr>
        <p:spPr>
          <a:xfrm>
            <a:off x="6017159" y="1025631"/>
            <a:ext cx="588818" cy="50682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 doblada 13"/>
          <p:cNvSpPr/>
          <p:nvPr/>
        </p:nvSpPr>
        <p:spPr>
          <a:xfrm rot="5400000">
            <a:off x="8229893" y="952641"/>
            <a:ext cx="735339" cy="96289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5" name="Documento 14"/>
          <p:cNvSpPr/>
          <p:nvPr/>
        </p:nvSpPr>
        <p:spPr>
          <a:xfrm>
            <a:off x="8142130" y="1858812"/>
            <a:ext cx="1318168" cy="1168431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Integran y </a:t>
            </a:r>
            <a:r>
              <a:rPr lang="es-PE" sz="1500" dirty="0" smtClean="0">
                <a:hlinkClick r:id="rId5" action="ppaction://hlinksldjump"/>
              </a:rPr>
              <a:t>Consolidan</a:t>
            </a:r>
            <a:r>
              <a:rPr lang="es-PE" sz="1500" dirty="0" smtClean="0"/>
              <a:t> a nivel </a:t>
            </a:r>
            <a:r>
              <a:rPr lang="es-PE" sz="1500" dirty="0" err="1" smtClean="0"/>
              <a:t>Intra</a:t>
            </a:r>
            <a:r>
              <a:rPr lang="es-PE" sz="1500" dirty="0" smtClean="0"/>
              <a:t> </a:t>
            </a:r>
            <a:r>
              <a:rPr lang="es-PE" sz="1500" dirty="0" smtClean="0">
                <a:hlinkClick r:id="rId6" action="ppaction://hlinkfile"/>
              </a:rPr>
              <a:t>Institucional</a:t>
            </a:r>
            <a:endParaRPr lang="es-ES" sz="1500" dirty="0"/>
          </a:p>
        </p:txBody>
      </p:sp>
      <p:sp>
        <p:nvSpPr>
          <p:cNvPr id="16" name="Rectángulo redondeado 15"/>
          <p:cNvSpPr/>
          <p:nvPr/>
        </p:nvSpPr>
        <p:spPr>
          <a:xfrm>
            <a:off x="2387269" y="1892126"/>
            <a:ext cx="1773383" cy="101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Gobiernos Locales</a:t>
            </a:r>
          </a:p>
        </p:txBody>
      </p:sp>
      <p:sp>
        <p:nvSpPr>
          <p:cNvPr id="21" name="Llamada de flecha a la derecha 20"/>
          <p:cNvSpPr/>
          <p:nvPr/>
        </p:nvSpPr>
        <p:spPr>
          <a:xfrm>
            <a:off x="4306123" y="1892126"/>
            <a:ext cx="3595253" cy="1013648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Información Financiera y Presupuestaria</a:t>
            </a:r>
            <a:endParaRPr lang="es-ES" sz="1500" dirty="0"/>
          </a:p>
        </p:txBody>
      </p:sp>
      <p:sp>
        <p:nvSpPr>
          <p:cNvPr id="22" name="Disco magnético 21"/>
          <p:cNvSpPr/>
          <p:nvPr/>
        </p:nvSpPr>
        <p:spPr>
          <a:xfrm>
            <a:off x="5525967" y="4081808"/>
            <a:ext cx="1440890" cy="172390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Integran y </a:t>
            </a:r>
            <a:r>
              <a:rPr lang="es-PE" dirty="0">
                <a:hlinkClick r:id="rId7" action="ppaction://hlinksldjump"/>
              </a:rPr>
              <a:t>Consolidan</a:t>
            </a:r>
            <a:r>
              <a:rPr lang="es-PE" dirty="0"/>
              <a:t> a nivel </a:t>
            </a:r>
            <a:r>
              <a:rPr lang="es-PE" dirty="0" smtClean="0"/>
              <a:t>Inter </a:t>
            </a:r>
            <a:r>
              <a:rPr lang="es-PE" dirty="0">
                <a:hlinkClick r:id="rId8" action="ppaction://hlinkfile"/>
              </a:rPr>
              <a:t>Institucional</a:t>
            </a:r>
            <a:endParaRPr lang="es-ES" dirty="0"/>
          </a:p>
        </p:txBody>
      </p:sp>
      <p:sp>
        <p:nvSpPr>
          <p:cNvPr id="23" name="Rectángulo 22"/>
          <p:cNvSpPr/>
          <p:nvPr/>
        </p:nvSpPr>
        <p:spPr>
          <a:xfrm>
            <a:off x="482270" y="206374"/>
            <a:ext cx="9213273" cy="2867863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GUBERNAMENTAL</a:t>
            </a:r>
          </a:p>
          <a:p>
            <a:pPr algn="ctr"/>
            <a:r>
              <a:rPr lang="es-P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Contable Gubernamental</a:t>
            </a:r>
            <a:endParaRPr lang="es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655785" y="3829787"/>
            <a:ext cx="1565559" cy="930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Entidades Públicas No Financieras</a:t>
            </a:r>
          </a:p>
        </p:txBody>
      </p:sp>
      <p:sp>
        <p:nvSpPr>
          <p:cNvPr id="27" name="Llamada de flecha a la derecha 26"/>
          <p:cNvSpPr/>
          <p:nvPr/>
        </p:nvSpPr>
        <p:spPr>
          <a:xfrm>
            <a:off x="2356423" y="3829787"/>
            <a:ext cx="2186549" cy="9305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Información Financiera y Presupuestaria</a:t>
            </a:r>
            <a:endParaRPr lang="es-ES" sz="1500" dirty="0"/>
          </a:p>
        </p:txBody>
      </p:sp>
      <p:sp>
        <p:nvSpPr>
          <p:cNvPr id="28" name="Rectángulo redondeado 27"/>
          <p:cNvSpPr/>
          <p:nvPr/>
        </p:nvSpPr>
        <p:spPr>
          <a:xfrm>
            <a:off x="648531" y="5578757"/>
            <a:ext cx="1565559" cy="930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Entidades Públicas </a:t>
            </a:r>
            <a:r>
              <a:rPr lang="es-PE" dirty="0" smtClean="0"/>
              <a:t>Financieras</a:t>
            </a:r>
          </a:p>
        </p:txBody>
      </p:sp>
      <p:sp>
        <p:nvSpPr>
          <p:cNvPr id="31" name="Llamada de flecha a la derecha 30"/>
          <p:cNvSpPr/>
          <p:nvPr/>
        </p:nvSpPr>
        <p:spPr>
          <a:xfrm>
            <a:off x="2349169" y="5578757"/>
            <a:ext cx="2193803" cy="93051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500" dirty="0" smtClean="0"/>
              <a:t>Información Financiera y Presupuestaria</a:t>
            </a:r>
            <a:endParaRPr lang="es-ES" sz="1500" dirty="0"/>
          </a:p>
        </p:txBody>
      </p:sp>
      <p:sp>
        <p:nvSpPr>
          <p:cNvPr id="32" name="Rectángulo 31"/>
          <p:cNvSpPr/>
          <p:nvPr/>
        </p:nvSpPr>
        <p:spPr>
          <a:xfrm>
            <a:off x="488871" y="3177046"/>
            <a:ext cx="4315358" cy="1705022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EMPRESARIAL</a:t>
            </a:r>
          </a:p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Contable General Empresarial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496126" y="4984876"/>
            <a:ext cx="4308103" cy="1689708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FINANCIERO</a:t>
            </a:r>
          </a:p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</a:t>
            </a:r>
            <a:r>
              <a:rPr lang="es-PE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Contable </a:t>
            </a:r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Información Financiera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5" name="Conector angular 34"/>
          <p:cNvCxnSpPr>
            <a:stCxn id="15" idx="2"/>
            <a:endCxn id="53" idx="0"/>
          </p:cNvCxnSpPr>
          <p:nvPr/>
        </p:nvCxnSpPr>
        <p:spPr>
          <a:xfrm rot="5400000">
            <a:off x="7856041" y="2639398"/>
            <a:ext cx="634575" cy="1255772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angular 38"/>
          <p:cNvCxnSpPr>
            <a:stCxn id="32" idx="3"/>
            <a:endCxn id="53" idx="1"/>
          </p:cNvCxnSpPr>
          <p:nvPr/>
        </p:nvCxnSpPr>
        <p:spPr>
          <a:xfrm>
            <a:off x="4804229" y="4029557"/>
            <a:ext cx="591112" cy="890556"/>
          </a:xfrm>
          <a:prstGeom prst="bentConnector3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angular 42"/>
          <p:cNvCxnSpPr>
            <a:stCxn id="33" idx="3"/>
            <a:endCxn id="53" idx="1"/>
          </p:cNvCxnSpPr>
          <p:nvPr/>
        </p:nvCxnSpPr>
        <p:spPr>
          <a:xfrm flipV="1">
            <a:off x="4804229" y="4920113"/>
            <a:ext cx="591112" cy="909617"/>
          </a:xfrm>
          <a:prstGeom prst="bentConnector3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echa a la derecha con bandas 50"/>
          <p:cNvSpPr/>
          <p:nvPr/>
        </p:nvSpPr>
        <p:spPr>
          <a:xfrm>
            <a:off x="7085773" y="4713502"/>
            <a:ext cx="588818" cy="46525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redondeado 51"/>
          <p:cNvSpPr/>
          <p:nvPr/>
        </p:nvSpPr>
        <p:spPr>
          <a:xfrm>
            <a:off x="7799779" y="3895300"/>
            <a:ext cx="1794166" cy="2120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CUENTA GENERAL DE LA REPÚBLICA</a:t>
            </a:r>
          </a:p>
          <a:p>
            <a:pPr algn="ctr"/>
            <a:r>
              <a:rPr lang="es-PE" dirty="0" smtClean="0"/>
              <a:t>Tomo I (Consolidado)</a:t>
            </a:r>
          </a:p>
          <a:p>
            <a:pPr algn="ctr"/>
            <a:r>
              <a:rPr lang="es-PE" dirty="0" smtClean="0"/>
              <a:t>Tomo II (Integrado)</a:t>
            </a:r>
            <a:endParaRPr lang="es-ES" dirty="0"/>
          </a:p>
        </p:txBody>
      </p:sp>
      <p:sp>
        <p:nvSpPr>
          <p:cNvPr id="53" name="Rectángulo 52"/>
          <p:cNvSpPr/>
          <p:nvPr/>
        </p:nvSpPr>
        <p:spPr>
          <a:xfrm>
            <a:off x="5395341" y="3584572"/>
            <a:ext cx="4300202" cy="2671081"/>
          </a:xfrm>
          <a:prstGeom prst="rect">
            <a:avLst/>
          </a:prstGeom>
          <a:noFill/>
          <a:ln w="317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DGCP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Rectángulo redondeado 28"/>
          <p:cNvSpPr/>
          <p:nvPr/>
        </p:nvSpPr>
        <p:spPr>
          <a:xfrm>
            <a:off x="691075" y="1952567"/>
            <a:ext cx="1551709" cy="101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368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51" grpId="0" animBg="1"/>
      <p:bldP spid="52" grpId="0" animBg="1"/>
      <p:bldP spid="53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417724"/>
              </p:ext>
            </p:extLst>
          </p:nvPr>
        </p:nvGraphicFramePr>
        <p:xfrm>
          <a:off x="354330" y="1159816"/>
          <a:ext cx="9635490" cy="5658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05790"/>
                <a:gridCol w="4829700"/>
              </a:tblGrid>
              <a:tr h="365279">
                <a:tc gridSpan="2">
                  <a:txBody>
                    <a:bodyPr/>
                    <a:lstStyle/>
                    <a:p>
                      <a:pPr marL="60325" marR="86995" algn="ctr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7.1 Eliminación: Los saldos por derechos y tasas administrativas por cobrar y por pagar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465941">
                <a:tc>
                  <a:txBody>
                    <a:bodyPr/>
                    <a:lstStyle/>
                    <a:p>
                      <a:pPr marL="60325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PCG</a:t>
                      </a:r>
                    </a:p>
                    <a:p>
                      <a:pPr marL="60325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2101  Impuestos, </a:t>
                      </a:r>
                      <a:r>
                        <a:rPr lang="es-PE" sz="1500" dirty="0" smtClean="0">
                          <a:effectLst/>
                        </a:rPr>
                        <a:t>contribuciones y otros</a:t>
                      </a:r>
                      <a:endParaRPr lang="es-PE" sz="150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PCG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1201.0302 </a:t>
                      </a:r>
                      <a:r>
                        <a:rPr lang="es-PE" sz="1500" dirty="0" smtClean="0">
                          <a:effectLst/>
                        </a:rPr>
                        <a:t>Derechos y tasas administrativas</a:t>
                      </a:r>
                      <a:endParaRPr lang="es-PE" sz="1500" dirty="0">
                        <a:effectLst/>
                      </a:endParaRPr>
                    </a:p>
                  </a:txBody>
                  <a:tcPr marL="0" marR="0" marT="0" marB="0"/>
                </a:tc>
              </a:tr>
              <a:tr h="1482600">
                <a:tc gridSpan="2">
                  <a:txBody>
                    <a:bodyPr/>
                    <a:lstStyle/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El Pliego tiene tres Unidades Ejecutoras UE-A y UE-B 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La UE-A vende tasas por S/. 100.00 a la UE-B, por lo que deben de realizar los siguientes registros: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UE-A (VENDEDOR)                                         UE-B (COMPRADOR)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1201.0302</a:t>
                      </a:r>
                      <a:r>
                        <a:rPr lang="es-PE" sz="1500" dirty="0">
                          <a:effectLst/>
                        </a:rPr>
                        <a:t>                                                         5504.010201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 smtClean="0">
                          <a:effectLst/>
                        </a:rPr>
                        <a:t>4302                                                                 </a:t>
                      </a:r>
                      <a:r>
                        <a:rPr lang="es-PE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2101</a:t>
                      </a:r>
                      <a:endParaRPr lang="es-PE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98803">
                <a:tc gridSpan="2">
                  <a:txBody>
                    <a:bodyPr/>
                    <a:lstStyle/>
                    <a:p>
                      <a:pPr marL="60325" marR="132715" algn="ctr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7.2 Eliminación: Los flujo de Ingresos y gastos por derechos y tasas administrativas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859101">
                <a:tc>
                  <a:txBody>
                    <a:bodyPr/>
                    <a:lstStyle/>
                    <a:p>
                      <a:pPr marL="86995" marR="13271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P</a:t>
                      </a:r>
                      <a:r>
                        <a:rPr lang="es-PE" sz="1500" spc="5" dirty="0">
                          <a:effectLst/>
                        </a:rPr>
                        <a:t>C</a:t>
                      </a:r>
                      <a:r>
                        <a:rPr lang="es-PE" sz="1500" dirty="0">
                          <a:effectLst/>
                        </a:rPr>
                        <a:t>G</a:t>
                      </a:r>
                    </a:p>
                    <a:p>
                      <a:pPr marL="86995" marR="132715" algn="just">
                        <a:lnSpc>
                          <a:spcPct val="102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43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2 </a:t>
                      </a:r>
                      <a:r>
                        <a:rPr lang="es-PE" sz="1500" spc="21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V</a:t>
                      </a:r>
                      <a:r>
                        <a:rPr lang="es-PE" sz="1500" spc="-5" dirty="0">
                          <a:effectLst/>
                        </a:rPr>
                        <a:t>e</a:t>
                      </a:r>
                      <a:r>
                        <a:rPr lang="es-PE" sz="1500" spc="10" dirty="0">
                          <a:effectLst/>
                        </a:rPr>
                        <a:t>n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a </a:t>
                      </a:r>
                      <a:r>
                        <a:rPr lang="es-PE" sz="1500" spc="20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de </a:t>
                      </a:r>
                      <a:r>
                        <a:rPr lang="es-PE" sz="1500" spc="180" dirty="0">
                          <a:effectLst/>
                        </a:rPr>
                        <a:t> </a:t>
                      </a:r>
                      <a:r>
                        <a:rPr lang="es-PE" sz="1500" spc="-5" dirty="0">
                          <a:effectLst/>
                        </a:rPr>
                        <a:t>d</a:t>
                      </a:r>
                      <a:r>
                        <a:rPr lang="es-PE" sz="1500" spc="10" dirty="0">
                          <a:effectLst/>
                        </a:rPr>
                        <a:t>e</a:t>
                      </a:r>
                      <a:r>
                        <a:rPr lang="es-PE" sz="1500" spc="-5" dirty="0">
                          <a:effectLst/>
                        </a:rPr>
                        <a:t>re</a:t>
                      </a:r>
                      <a:r>
                        <a:rPr lang="es-PE" sz="1500" dirty="0">
                          <a:effectLst/>
                        </a:rPr>
                        <a:t>chos </a:t>
                      </a:r>
                      <a:r>
                        <a:rPr lang="es-PE" sz="1500" spc="24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y </a:t>
                      </a:r>
                      <a:r>
                        <a:rPr lang="es-PE" sz="1500" spc="16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t</a:t>
                      </a:r>
                      <a:r>
                        <a:rPr lang="es-PE" sz="1500" spc="-5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  <a:r>
                        <a:rPr lang="es-PE" sz="1500" spc="10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s ad</a:t>
                      </a:r>
                      <a:r>
                        <a:rPr lang="es-PE" sz="1500" spc="-5" dirty="0">
                          <a:effectLst/>
                        </a:rPr>
                        <a:t>m</a:t>
                      </a:r>
                      <a:r>
                        <a:rPr lang="es-PE" sz="1500" dirty="0">
                          <a:effectLst/>
                        </a:rPr>
                        <a:t>inistrati</a:t>
                      </a:r>
                      <a:r>
                        <a:rPr lang="es-PE" sz="1500" spc="-5" dirty="0">
                          <a:effectLst/>
                        </a:rPr>
                        <a:t>v</a:t>
                      </a:r>
                      <a:r>
                        <a:rPr lang="es-PE" sz="1500" dirty="0">
                          <a:effectLst/>
                        </a:rPr>
                        <a:t>as</a:t>
                      </a:r>
                    </a:p>
                    <a:p>
                      <a:pPr marL="86995" marR="132715"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es-PE" sz="1500" dirty="0">
                        <a:effectLst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P</a:t>
                      </a:r>
                      <a:r>
                        <a:rPr lang="es-PE" sz="1500" spc="5" dirty="0">
                          <a:effectLst/>
                        </a:rPr>
                        <a:t>C</a:t>
                      </a:r>
                      <a:r>
                        <a:rPr lang="es-PE" sz="1500" dirty="0">
                          <a:effectLst/>
                        </a:rPr>
                        <a:t>G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5504.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</a:t>
                      </a:r>
                      <a:r>
                        <a:rPr lang="es-PE" sz="1500" spc="-5" dirty="0">
                          <a:effectLst/>
                        </a:rPr>
                        <a:t>02</a:t>
                      </a:r>
                      <a:r>
                        <a:rPr lang="es-PE" sz="1500" dirty="0">
                          <a:effectLst/>
                        </a:rPr>
                        <a:t>01 Al Gobierno nacional - Der</a:t>
                      </a:r>
                      <a:r>
                        <a:rPr lang="es-PE" sz="1500" spc="10" dirty="0">
                          <a:effectLst/>
                        </a:rPr>
                        <a:t>e</a:t>
                      </a:r>
                      <a:r>
                        <a:rPr lang="es-PE" sz="1500" spc="-5" dirty="0">
                          <a:effectLst/>
                        </a:rPr>
                        <a:t>ch</a:t>
                      </a:r>
                      <a:r>
                        <a:rPr lang="es-PE" sz="1500" spc="10" dirty="0">
                          <a:effectLst/>
                        </a:rPr>
                        <a:t>o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  <a:r>
                        <a:rPr lang="es-PE" sz="1500" spc="95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ad</a:t>
                      </a:r>
                      <a:r>
                        <a:rPr lang="es-PE" sz="1500" spc="-5" dirty="0">
                          <a:effectLst/>
                        </a:rPr>
                        <a:t>m</a:t>
                      </a:r>
                      <a:r>
                        <a:rPr lang="es-PE" sz="1500" dirty="0">
                          <a:effectLst/>
                        </a:rPr>
                        <a:t>i</a:t>
                      </a:r>
                      <a:r>
                        <a:rPr lang="es-PE" sz="1500" spc="-5" dirty="0">
                          <a:effectLst/>
                        </a:rPr>
                        <a:t>n</a:t>
                      </a:r>
                      <a:r>
                        <a:rPr lang="es-PE" sz="1500" dirty="0">
                          <a:effectLst/>
                        </a:rPr>
                        <a:t>is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r</a:t>
                      </a:r>
                      <a:r>
                        <a:rPr lang="es-PE" sz="1500" spc="10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ti</a:t>
                      </a:r>
                      <a:r>
                        <a:rPr lang="es-PE" sz="1500" spc="-5" dirty="0">
                          <a:effectLst/>
                        </a:rPr>
                        <a:t>v</a:t>
                      </a:r>
                      <a:r>
                        <a:rPr lang="es-PE" sz="1500" dirty="0">
                          <a:effectLst/>
                        </a:rPr>
                        <a:t>os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  <a:tabLst>
                          <a:tab pos="990600" algn="l"/>
                        </a:tabLst>
                      </a:pPr>
                      <a:r>
                        <a:rPr lang="es-PE" sz="1500" dirty="0">
                          <a:effectLst/>
                        </a:rPr>
                        <a:t>5504.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2</a:t>
                      </a:r>
                      <a:r>
                        <a:rPr lang="es-PE" sz="1500" spc="-5" dirty="0">
                          <a:effectLst/>
                        </a:rPr>
                        <a:t>01</a:t>
                      </a:r>
                      <a:r>
                        <a:rPr lang="es-PE" sz="1500" dirty="0">
                          <a:effectLst/>
                        </a:rPr>
                        <a:t>01</a:t>
                      </a:r>
                      <a:r>
                        <a:rPr lang="es-PE" sz="1500" spc="-175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Al Gobierno regional - De</a:t>
                      </a:r>
                      <a:r>
                        <a:rPr lang="es-PE" sz="1500" spc="-5" dirty="0">
                          <a:effectLst/>
                        </a:rPr>
                        <a:t>r</a:t>
                      </a:r>
                      <a:r>
                        <a:rPr lang="es-PE" sz="1500" dirty="0">
                          <a:effectLst/>
                        </a:rPr>
                        <a:t>ec</a:t>
                      </a:r>
                      <a:r>
                        <a:rPr lang="es-PE" sz="1500" spc="-5" dirty="0">
                          <a:effectLst/>
                        </a:rPr>
                        <a:t>h</a:t>
                      </a:r>
                      <a:r>
                        <a:rPr lang="es-PE" sz="1500" dirty="0">
                          <a:effectLst/>
                        </a:rPr>
                        <a:t>os</a:t>
                      </a:r>
                      <a:r>
                        <a:rPr lang="es-PE" sz="1500" spc="105" dirty="0">
                          <a:effectLst/>
                        </a:rPr>
                        <a:t> </a:t>
                      </a:r>
                      <a:r>
                        <a:rPr lang="es-PE" sz="1500" dirty="0" smtClean="0">
                          <a:effectLst/>
                        </a:rPr>
                        <a:t>ad</a:t>
                      </a:r>
                      <a:r>
                        <a:rPr lang="es-PE" sz="1500" spc="-5" dirty="0" smtClean="0">
                          <a:effectLst/>
                        </a:rPr>
                        <a:t>m</a:t>
                      </a:r>
                      <a:r>
                        <a:rPr lang="es-PE" sz="1500" dirty="0" smtClean="0">
                          <a:effectLst/>
                        </a:rPr>
                        <a:t>in</a:t>
                      </a:r>
                      <a:r>
                        <a:rPr lang="es-PE" sz="1500" spc="-5" dirty="0" smtClean="0">
                          <a:effectLst/>
                        </a:rPr>
                        <a:t>i</a:t>
                      </a:r>
                      <a:r>
                        <a:rPr lang="es-PE" sz="1500" dirty="0" smtClean="0">
                          <a:effectLst/>
                        </a:rPr>
                        <a:t>str</a:t>
                      </a:r>
                      <a:r>
                        <a:rPr lang="es-PE" sz="1500" spc="10" dirty="0" smtClean="0">
                          <a:effectLst/>
                        </a:rPr>
                        <a:t>a</a:t>
                      </a:r>
                      <a:r>
                        <a:rPr lang="es-PE" sz="1500" spc="-10" dirty="0" smtClean="0">
                          <a:effectLst/>
                        </a:rPr>
                        <a:t>t</a:t>
                      </a:r>
                      <a:r>
                        <a:rPr lang="es-PE" sz="1500" dirty="0" smtClean="0">
                          <a:effectLst/>
                        </a:rPr>
                        <a:t>i</a:t>
                      </a:r>
                      <a:r>
                        <a:rPr lang="es-PE" sz="1500" spc="-5" dirty="0" smtClean="0">
                          <a:effectLst/>
                        </a:rPr>
                        <a:t>v</a:t>
                      </a:r>
                      <a:r>
                        <a:rPr lang="es-PE" sz="1500" dirty="0" smtClean="0">
                          <a:effectLst/>
                        </a:rPr>
                        <a:t>os</a:t>
                      </a:r>
                      <a:endParaRPr lang="es-PE" sz="1500" dirty="0">
                        <a:effectLst/>
                      </a:endParaRPr>
                    </a:p>
                  </a:txBody>
                  <a:tcPr marL="0" marR="0" marT="0" marB="0"/>
                </a:tc>
              </a:tr>
              <a:tr h="1482600">
                <a:tc gridSpan="2">
                  <a:txBody>
                    <a:bodyPr/>
                    <a:lstStyle/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El Pliego tiene tres Unidades Ejecutoras UE-A y UE-B 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La UE-A vende tasas por S/. 100.00 a la UE-B, por lo que deben de realizar los siguientes registros: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UE-A (VENDEDOR)                                         UE-B (COMPRADOR)</a:t>
                      </a: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1201.0302                                                         </a:t>
                      </a:r>
                      <a:r>
                        <a:rPr lang="es-PE" sz="15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5504.010201</a:t>
                      </a:r>
                      <a:endParaRPr lang="es-PE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0325" marR="132715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 smtClean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4302</a:t>
                      </a:r>
                      <a:r>
                        <a:rPr lang="es-PE" sz="1500" dirty="0" smtClean="0">
                          <a:effectLst/>
                        </a:rPr>
                        <a:t>                                                                 </a:t>
                      </a:r>
                      <a:r>
                        <a:rPr lang="es-PE" sz="1500" dirty="0">
                          <a:effectLst/>
                        </a:rPr>
                        <a:t>2101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ángulo 8"/>
          <p:cNvSpPr/>
          <p:nvPr/>
        </p:nvSpPr>
        <p:spPr>
          <a:xfrm>
            <a:off x="595423" y="98773"/>
            <a:ext cx="83571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3200" b="1" dirty="0" smtClean="0"/>
              <a:t>CONSOLIDACIÓN INTRA INSTITUCIONAL (Entre Unidades Ejecutoras del mismo Pliego)</a:t>
            </a:r>
            <a:endParaRPr lang="es-PE" sz="3200" b="1" dirty="0"/>
          </a:p>
        </p:txBody>
      </p:sp>
    </p:spTree>
    <p:extLst>
      <p:ext uri="{BB962C8B-B14F-4D97-AF65-F5344CB8AC3E}">
        <p14:creationId xmlns:p14="http://schemas.microsoft.com/office/powerpoint/2010/main" val="33047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5600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240030" y="99139"/>
            <a:ext cx="97612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3200" b="1" dirty="0" smtClean="0"/>
              <a:t>CONSOLIDACIÓN INTER INSTITUCIONAL </a:t>
            </a:r>
            <a:r>
              <a:rPr lang="es-PE" sz="2400" b="1" dirty="0" smtClean="0"/>
              <a:t>(Entre Entidades del Sector Público)</a:t>
            </a:r>
            <a:endParaRPr lang="es-PE" sz="2400" b="1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874691"/>
              </p:ext>
            </p:extLst>
          </p:nvPr>
        </p:nvGraphicFramePr>
        <p:xfrm>
          <a:off x="320041" y="1050628"/>
          <a:ext cx="9704069" cy="56417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23459"/>
                <a:gridCol w="4880610"/>
              </a:tblGrid>
              <a:tr h="338903">
                <a:tc gridSpan="2">
                  <a:txBody>
                    <a:bodyPr/>
                    <a:lstStyle/>
                    <a:p>
                      <a:pPr marL="60325" marR="86995" algn="ctr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4.1 Eliminación: Los saldos de multas y sanciones por impuestos por cobrar y por pagar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783840">
                <a:tc>
                  <a:txBody>
                    <a:bodyPr/>
                    <a:lstStyle/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PCG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2103.99 Otras cuentas por pagar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 </a:t>
                      </a:r>
                      <a:r>
                        <a:rPr lang="es-PE" sz="1500" spc="5" dirty="0" smtClean="0">
                          <a:effectLst/>
                        </a:rPr>
                        <a:t>PCGE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4791 Otras cuentas por pagar diversas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 </a:t>
                      </a:r>
                      <a:r>
                        <a:rPr lang="es-PE" sz="1500" spc="5" dirty="0" smtClean="0">
                          <a:effectLst/>
                        </a:rPr>
                        <a:t>PCIF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2504.19  Otros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PCG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1202.0901  Multas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1202.0902  Sanciones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  <a:r>
                        <a:rPr lang="es-PE" sz="1500" dirty="0" smtClean="0">
                          <a:effectLst/>
                        </a:rPr>
                        <a:t>PCGE</a:t>
                      </a:r>
                      <a:endParaRPr lang="es-PE" sz="1500" dirty="0">
                        <a:effectLst/>
                      </a:endParaRP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N/A 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  <a:r>
                        <a:rPr lang="en-US" sz="1500" dirty="0" smtClean="0">
                          <a:effectLst/>
                        </a:rPr>
                        <a:t>PCIF </a:t>
                      </a:r>
                      <a:endParaRPr lang="es-PE" sz="1500" dirty="0">
                        <a:effectLst/>
                      </a:endParaRP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N/A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37697">
                <a:tc gridSpan="2">
                  <a:txBody>
                    <a:bodyPr/>
                    <a:lstStyle/>
                    <a:p>
                      <a:pPr marL="60960" marR="132715" algn="ctr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s-PE" sz="1500" spc="5" dirty="0">
                          <a:effectLst/>
                        </a:rPr>
                        <a:t>4.2 Eliminación: Los flujos de ingresos y gastos por multas y sanciones por impuestos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958312">
                <a:tc>
                  <a:txBody>
                    <a:bodyPr/>
                    <a:lstStyle/>
                    <a:p>
                      <a:pPr marL="83820" marR="13271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PCG</a:t>
                      </a:r>
                    </a:p>
                    <a:p>
                      <a:pPr marL="83820" marR="13271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4</a:t>
                      </a:r>
                      <a:r>
                        <a:rPr lang="es-PE" sz="1500" spc="10" dirty="0">
                          <a:effectLst/>
                        </a:rPr>
                        <a:t>1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5.03</a:t>
                      </a:r>
                      <a:r>
                        <a:rPr lang="es-PE" sz="1500" spc="90" dirty="0">
                          <a:effectLst/>
                        </a:rPr>
                        <a:t> </a:t>
                      </a:r>
                      <a:r>
                        <a:rPr lang="es-PE" sz="1500" spc="-5" dirty="0">
                          <a:effectLst/>
                        </a:rPr>
                        <a:t>M</a:t>
                      </a:r>
                      <a:r>
                        <a:rPr lang="es-PE" sz="1500" dirty="0">
                          <a:effectLst/>
                        </a:rPr>
                        <a:t>ul</a:t>
                      </a:r>
                      <a:r>
                        <a:rPr lang="es-PE" sz="1500" spc="-15" dirty="0">
                          <a:effectLst/>
                        </a:rPr>
                        <a:t>t</a:t>
                      </a:r>
                      <a:r>
                        <a:rPr lang="es-PE" sz="1500" spc="10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  <a:r>
                        <a:rPr lang="es-PE" sz="1500" spc="7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y</a:t>
                      </a:r>
                      <a:r>
                        <a:rPr lang="es-PE" sz="1500" spc="1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sa</a:t>
                      </a:r>
                      <a:r>
                        <a:rPr lang="es-PE" sz="1500" spc="-5" dirty="0">
                          <a:effectLst/>
                        </a:rPr>
                        <a:t>n</a:t>
                      </a:r>
                      <a:r>
                        <a:rPr lang="es-PE" sz="1500" dirty="0">
                          <a:effectLst/>
                        </a:rPr>
                        <a:t>ci</a:t>
                      </a:r>
                      <a:r>
                        <a:rPr lang="es-PE" sz="1500" spc="-5" dirty="0">
                          <a:effectLst/>
                        </a:rPr>
                        <a:t>o</a:t>
                      </a:r>
                      <a:r>
                        <a:rPr lang="es-PE" sz="1500" dirty="0">
                          <a:effectLst/>
                        </a:rPr>
                        <a:t>nes</a:t>
                      </a:r>
                      <a:r>
                        <a:rPr lang="es-PE" sz="1500" spc="11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tr</a:t>
                      </a:r>
                      <a:r>
                        <a:rPr lang="es-PE" sz="1500" spc="-5" dirty="0">
                          <a:effectLst/>
                        </a:rPr>
                        <a:t>i</a:t>
                      </a:r>
                      <a:r>
                        <a:rPr lang="es-PE" sz="1500" dirty="0">
                          <a:effectLst/>
                        </a:rPr>
                        <a:t>butar</a:t>
                      </a:r>
                      <a:r>
                        <a:rPr lang="es-PE" sz="1500" spc="-5" dirty="0">
                          <a:effectLst/>
                        </a:rPr>
                        <a:t>i</a:t>
                      </a:r>
                      <a:r>
                        <a:rPr lang="es-PE" sz="1500" spc="10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</a:p>
                    <a:p>
                      <a:pPr marL="83820" marR="132715" algn="just">
                        <a:lnSpc>
                          <a:spcPct val="102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  <a:r>
                        <a:rPr lang="es-PE" sz="1500" dirty="0" smtClean="0">
                          <a:effectLst/>
                        </a:rPr>
                        <a:t>PCGE </a:t>
                      </a:r>
                      <a:endParaRPr lang="es-PE" sz="1500" dirty="0">
                        <a:effectLst/>
                      </a:endParaRPr>
                    </a:p>
                    <a:p>
                      <a:pPr marL="83820" marR="132715" algn="just">
                        <a:lnSpc>
                          <a:spcPct val="102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N/A </a:t>
                      </a:r>
                      <a:endParaRPr lang="es-PE" sz="1500" dirty="0">
                        <a:effectLst/>
                      </a:endParaRPr>
                    </a:p>
                    <a:p>
                      <a:pPr marL="83820" marR="132715" algn="just">
                        <a:lnSpc>
                          <a:spcPct val="102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r>
                        <a:rPr lang="en-US" sz="1500" dirty="0" smtClean="0">
                          <a:effectLst/>
                        </a:rPr>
                        <a:t>PCIF </a:t>
                      </a:r>
                      <a:endParaRPr lang="es-PE" sz="1500" dirty="0">
                        <a:effectLst/>
                      </a:endParaRPr>
                    </a:p>
                    <a:p>
                      <a:pPr marL="83820" marR="132715" algn="just">
                        <a:lnSpc>
                          <a:spcPct val="102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N/A</a:t>
                      </a:r>
                      <a:endParaRPr lang="es-PE" sz="1500" dirty="0">
                        <a:effectLst/>
                      </a:endParaRPr>
                    </a:p>
                    <a:p>
                      <a:pPr marL="60960" marR="132715" algn="just">
                        <a:lnSpc>
                          <a:spcPct val="115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1500" spc="5" dirty="0">
                          <a:effectLst/>
                        </a:rPr>
                        <a:t> </a:t>
                      </a:r>
                      <a:endParaRPr lang="es-P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PCG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5</a:t>
                      </a:r>
                      <a:r>
                        <a:rPr lang="es-PE" sz="1500" dirty="0">
                          <a:effectLst/>
                        </a:rPr>
                        <a:t>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3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</a:t>
                      </a:r>
                      <a:r>
                        <a:rPr lang="es-PE" sz="1500" spc="14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Multas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5</a:t>
                      </a:r>
                      <a:r>
                        <a:rPr lang="es-PE" sz="1500" dirty="0">
                          <a:effectLst/>
                        </a:rPr>
                        <a:t>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2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2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</a:t>
                      </a:r>
                      <a:r>
                        <a:rPr lang="es-PE" sz="1500" spc="14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Multas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5</a:t>
                      </a:r>
                      <a:r>
                        <a:rPr lang="es-PE" sz="1500" dirty="0">
                          <a:effectLst/>
                        </a:rPr>
                        <a:t>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3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3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</a:t>
                      </a:r>
                      <a:r>
                        <a:rPr lang="es-PE" sz="1500" spc="14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Multas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  <a:r>
                        <a:rPr lang="es-PE" sz="1500" dirty="0" smtClean="0">
                          <a:effectLst/>
                        </a:rPr>
                        <a:t>PCGE</a:t>
                      </a:r>
                      <a:endParaRPr lang="es-PE" sz="1500" dirty="0">
                        <a:effectLst/>
                      </a:endParaRP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6</a:t>
                      </a:r>
                      <a:r>
                        <a:rPr lang="es-PE" sz="1500" dirty="0">
                          <a:effectLst/>
                        </a:rPr>
                        <a:t>4</a:t>
                      </a:r>
                      <a:r>
                        <a:rPr lang="es-PE" sz="1500" spc="35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Gast</a:t>
                      </a:r>
                      <a:r>
                        <a:rPr lang="es-PE" sz="1500" spc="10" dirty="0">
                          <a:effectLst/>
                        </a:rPr>
                        <a:t>o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  <a:r>
                        <a:rPr lang="es-PE" sz="1500" spc="7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por</a:t>
                      </a:r>
                      <a:r>
                        <a:rPr lang="es-PE" sz="1500" spc="35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tr</a:t>
                      </a:r>
                      <a:r>
                        <a:rPr lang="es-PE" sz="1500" spc="-5" dirty="0">
                          <a:effectLst/>
                        </a:rPr>
                        <a:t>i</a:t>
                      </a:r>
                      <a:r>
                        <a:rPr lang="es-PE" sz="1500" spc="10" dirty="0">
                          <a:effectLst/>
                        </a:rPr>
                        <a:t>b</a:t>
                      </a:r>
                      <a:r>
                        <a:rPr lang="es-PE" sz="1500" dirty="0">
                          <a:effectLst/>
                        </a:rPr>
                        <a:t>u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os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6</a:t>
                      </a:r>
                      <a:r>
                        <a:rPr lang="es-PE" sz="1500" dirty="0">
                          <a:effectLst/>
                        </a:rPr>
                        <a:t>41</a:t>
                      </a:r>
                      <a:r>
                        <a:rPr lang="es-PE" sz="1500" spc="50" dirty="0">
                          <a:effectLst/>
                        </a:rPr>
                        <a:t> </a:t>
                      </a:r>
                      <a:r>
                        <a:rPr lang="es-PE" sz="1500" spc="-10" dirty="0">
                          <a:effectLst/>
                        </a:rPr>
                        <a:t>G</a:t>
                      </a:r>
                      <a:r>
                        <a:rPr lang="es-PE" sz="1500" dirty="0">
                          <a:effectLst/>
                        </a:rPr>
                        <a:t>obie</a:t>
                      </a:r>
                      <a:r>
                        <a:rPr lang="es-PE" sz="1500" spc="-5" dirty="0">
                          <a:effectLst/>
                        </a:rPr>
                        <a:t>r</a:t>
                      </a:r>
                      <a:r>
                        <a:rPr lang="es-PE" sz="1500" dirty="0">
                          <a:effectLst/>
                        </a:rPr>
                        <a:t>no</a:t>
                      </a:r>
                      <a:r>
                        <a:rPr lang="es-PE" sz="1500" spc="10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c</a:t>
                      </a:r>
                      <a:r>
                        <a:rPr lang="es-PE" sz="1500" spc="-5" dirty="0">
                          <a:effectLst/>
                        </a:rPr>
                        <a:t>e</a:t>
                      </a:r>
                      <a:r>
                        <a:rPr lang="es-PE" sz="1500" spc="10" dirty="0">
                          <a:effectLst/>
                        </a:rPr>
                        <a:t>n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ral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6</a:t>
                      </a:r>
                      <a:r>
                        <a:rPr lang="es-PE" sz="1500" dirty="0">
                          <a:effectLst/>
                        </a:rPr>
                        <a:t>42</a:t>
                      </a:r>
                      <a:r>
                        <a:rPr lang="es-PE" sz="1500" spc="50" dirty="0">
                          <a:effectLst/>
                        </a:rPr>
                        <a:t> </a:t>
                      </a:r>
                      <a:r>
                        <a:rPr lang="es-PE" sz="1500" spc="-10" dirty="0">
                          <a:effectLst/>
                        </a:rPr>
                        <a:t>G</a:t>
                      </a:r>
                      <a:r>
                        <a:rPr lang="es-PE" sz="1500" dirty="0">
                          <a:effectLst/>
                        </a:rPr>
                        <a:t>obie</a:t>
                      </a:r>
                      <a:r>
                        <a:rPr lang="es-PE" sz="1500" spc="-5" dirty="0">
                          <a:effectLst/>
                        </a:rPr>
                        <a:t>r</a:t>
                      </a:r>
                      <a:r>
                        <a:rPr lang="es-PE" sz="1500" dirty="0">
                          <a:effectLst/>
                        </a:rPr>
                        <a:t>no</a:t>
                      </a:r>
                      <a:r>
                        <a:rPr lang="es-PE" sz="1500" spc="10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r</a:t>
                      </a:r>
                      <a:r>
                        <a:rPr lang="es-PE" sz="1500" spc="-5" dirty="0">
                          <a:effectLst/>
                        </a:rPr>
                        <a:t>e</a:t>
                      </a:r>
                      <a:r>
                        <a:rPr lang="es-PE" sz="1500" dirty="0">
                          <a:effectLst/>
                        </a:rPr>
                        <a:t>gi</a:t>
                      </a:r>
                      <a:r>
                        <a:rPr lang="es-PE" sz="1500" spc="-5" dirty="0">
                          <a:effectLst/>
                        </a:rPr>
                        <a:t>o</a:t>
                      </a:r>
                      <a:r>
                        <a:rPr lang="es-PE" sz="1500" dirty="0">
                          <a:effectLst/>
                        </a:rPr>
                        <a:t>nal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6</a:t>
                      </a:r>
                      <a:r>
                        <a:rPr lang="es-PE" sz="1500" dirty="0">
                          <a:effectLst/>
                        </a:rPr>
                        <a:t>43</a:t>
                      </a:r>
                      <a:r>
                        <a:rPr lang="es-PE" sz="1500" spc="50" dirty="0">
                          <a:effectLst/>
                        </a:rPr>
                        <a:t> </a:t>
                      </a:r>
                      <a:r>
                        <a:rPr lang="es-PE" sz="1500" spc="-10" dirty="0">
                          <a:effectLst/>
                        </a:rPr>
                        <a:t>G</a:t>
                      </a:r>
                      <a:r>
                        <a:rPr lang="es-PE" sz="1500" dirty="0">
                          <a:effectLst/>
                        </a:rPr>
                        <a:t>obie</a:t>
                      </a:r>
                      <a:r>
                        <a:rPr lang="es-PE" sz="1500" spc="-5" dirty="0">
                          <a:effectLst/>
                        </a:rPr>
                        <a:t>r</a:t>
                      </a:r>
                      <a:r>
                        <a:rPr lang="es-PE" sz="1500" dirty="0">
                          <a:effectLst/>
                        </a:rPr>
                        <a:t>no</a:t>
                      </a:r>
                      <a:r>
                        <a:rPr lang="es-PE" sz="1500" spc="10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lo</a:t>
                      </a:r>
                      <a:r>
                        <a:rPr lang="es-PE" sz="1500" spc="-5" dirty="0">
                          <a:effectLst/>
                        </a:rPr>
                        <a:t>c</a:t>
                      </a:r>
                      <a:r>
                        <a:rPr lang="es-PE" sz="1500" dirty="0">
                          <a:effectLst/>
                        </a:rPr>
                        <a:t>al</a:t>
                      </a: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s-PE" sz="1500" dirty="0">
                          <a:effectLst/>
                        </a:rPr>
                        <a:t> </a:t>
                      </a:r>
                      <a:r>
                        <a:rPr lang="es-PE" sz="1500" dirty="0" smtClean="0">
                          <a:effectLst/>
                        </a:rPr>
                        <a:t>PCIF</a:t>
                      </a:r>
                      <a:endParaRPr lang="es-PE" sz="1500" dirty="0">
                        <a:effectLst/>
                      </a:endParaRPr>
                    </a:p>
                    <a:p>
                      <a:pPr marL="60325" marR="86995" algn="just">
                        <a:lnSpc>
                          <a:spcPct val="102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4</a:t>
                      </a:r>
                      <a:r>
                        <a:rPr lang="es-PE" sz="1500" dirty="0">
                          <a:effectLst/>
                        </a:rPr>
                        <a:t>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1 </a:t>
                      </a:r>
                      <a:r>
                        <a:rPr lang="es-PE" sz="1500" spc="100" dirty="0">
                          <a:effectLst/>
                        </a:rPr>
                        <a:t> </a:t>
                      </a:r>
                      <a:r>
                        <a:rPr lang="es-PE" sz="1500" spc="-10" dirty="0">
                          <a:effectLst/>
                        </a:rPr>
                        <a:t>I</a:t>
                      </a:r>
                      <a:r>
                        <a:rPr lang="es-PE" sz="1500" dirty="0">
                          <a:effectLst/>
                        </a:rPr>
                        <a:t>mp</a:t>
                      </a:r>
                      <a:r>
                        <a:rPr lang="es-PE" sz="1500" spc="-5" dirty="0">
                          <a:effectLst/>
                        </a:rPr>
                        <a:t>u</a:t>
                      </a:r>
                      <a:r>
                        <a:rPr lang="es-PE" sz="1500" dirty="0">
                          <a:effectLst/>
                        </a:rPr>
                        <a:t>es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o </a:t>
                      </a:r>
                      <a:r>
                        <a:rPr lang="es-PE" sz="1500" spc="105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g</a:t>
                      </a:r>
                      <a:r>
                        <a:rPr lang="es-PE" sz="1500" spc="-5" dirty="0">
                          <a:effectLst/>
                        </a:rPr>
                        <a:t>e</a:t>
                      </a:r>
                      <a:r>
                        <a:rPr lang="es-PE" sz="1500" dirty="0">
                          <a:effectLst/>
                        </a:rPr>
                        <a:t>ner</a:t>
                      </a:r>
                      <a:r>
                        <a:rPr lang="es-PE" sz="1500" spc="-5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l </a:t>
                      </a:r>
                      <a:r>
                        <a:rPr lang="es-PE" sz="1500" spc="90" dirty="0">
                          <a:effectLst/>
                        </a:rPr>
                        <a:t> </a:t>
                      </a:r>
                      <a:r>
                        <a:rPr lang="es-PE" sz="1500" dirty="0">
                          <a:effectLst/>
                        </a:rPr>
                        <a:t>a </a:t>
                      </a:r>
                      <a:r>
                        <a:rPr lang="es-PE" sz="1500" spc="25" dirty="0">
                          <a:effectLst/>
                        </a:rPr>
                        <a:t> </a:t>
                      </a:r>
                      <a:r>
                        <a:rPr lang="es-PE" sz="1500" spc="-5" dirty="0">
                          <a:effectLst/>
                        </a:rPr>
                        <a:t>l</a:t>
                      </a:r>
                      <a:r>
                        <a:rPr lang="es-PE" sz="1500" spc="10" dirty="0">
                          <a:effectLst/>
                        </a:rPr>
                        <a:t>a</a:t>
                      </a:r>
                      <a:r>
                        <a:rPr lang="es-PE" sz="1500" dirty="0">
                          <a:effectLst/>
                        </a:rPr>
                        <a:t>s </a:t>
                      </a:r>
                      <a:r>
                        <a:rPr lang="es-PE" sz="1500" spc="-5" dirty="0">
                          <a:effectLst/>
                        </a:rPr>
                        <a:t>v</a:t>
                      </a:r>
                      <a:r>
                        <a:rPr lang="es-PE" sz="1500" dirty="0">
                          <a:effectLst/>
                        </a:rPr>
                        <a:t>e</a:t>
                      </a:r>
                      <a:r>
                        <a:rPr lang="es-PE" sz="1500" spc="10" dirty="0">
                          <a:effectLst/>
                        </a:rPr>
                        <a:t>n</a:t>
                      </a:r>
                      <a:r>
                        <a:rPr lang="es-PE" sz="1500" spc="-10" dirty="0">
                          <a:effectLst/>
                        </a:rPr>
                        <a:t>t</a:t>
                      </a:r>
                      <a:r>
                        <a:rPr lang="es-PE" sz="1500" spc="10" dirty="0">
                          <a:effectLst/>
                        </a:rPr>
                        <a:t>as</a:t>
                      </a:r>
                      <a:endParaRPr lang="es-PE" sz="1500" dirty="0">
                        <a:effectLst/>
                      </a:endParaRPr>
                    </a:p>
                    <a:p>
                      <a:pPr marL="60325" marR="86995" algn="just">
                        <a:lnSpc>
                          <a:spcPct val="11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PE" sz="1500" spc="-5" dirty="0">
                          <a:effectLst/>
                        </a:rPr>
                        <a:t>4</a:t>
                      </a:r>
                      <a:r>
                        <a:rPr lang="es-PE" sz="1500" dirty="0">
                          <a:effectLst/>
                        </a:rPr>
                        <a:t>504.</a:t>
                      </a:r>
                      <a:r>
                        <a:rPr lang="es-PE" sz="1500" spc="-5" dirty="0">
                          <a:effectLst/>
                        </a:rPr>
                        <a:t>0</a:t>
                      </a:r>
                      <a:r>
                        <a:rPr lang="es-PE" sz="1500" dirty="0">
                          <a:effectLst/>
                        </a:rPr>
                        <a:t>9</a:t>
                      </a:r>
                      <a:r>
                        <a:rPr lang="es-PE" sz="1500" spc="95" dirty="0">
                          <a:effectLst/>
                        </a:rPr>
                        <a:t> </a:t>
                      </a:r>
                      <a:r>
                        <a:rPr lang="es-PE" sz="1500" spc="-10" dirty="0">
                          <a:effectLst/>
                        </a:rPr>
                        <a:t>O</a:t>
                      </a:r>
                      <a:r>
                        <a:rPr lang="es-PE" sz="1500" spc="5" dirty="0">
                          <a:effectLst/>
                        </a:rPr>
                        <a:t>t</a:t>
                      </a:r>
                      <a:r>
                        <a:rPr lang="es-PE" sz="1500" dirty="0">
                          <a:effectLst/>
                        </a:rPr>
                        <a:t>r</a:t>
                      </a:r>
                      <a:r>
                        <a:rPr lang="es-PE" sz="1500" spc="10" dirty="0">
                          <a:effectLst/>
                        </a:rPr>
                        <a:t>o</a:t>
                      </a:r>
                      <a:r>
                        <a:rPr lang="es-PE" sz="1500" dirty="0">
                          <a:effectLst/>
                        </a:rPr>
                        <a:t>s</a:t>
                      </a:r>
                      <a:r>
                        <a:rPr lang="es-PE" sz="1500" spc="55" dirty="0">
                          <a:effectLst/>
                        </a:rPr>
                        <a:t> </a:t>
                      </a:r>
                      <a:r>
                        <a:rPr lang="es-PE" sz="1500" dirty="0" smtClean="0">
                          <a:effectLst/>
                        </a:rPr>
                        <a:t>tri</a:t>
                      </a:r>
                      <a:r>
                        <a:rPr lang="es-PE" sz="1500" spc="-5" dirty="0" smtClean="0">
                          <a:effectLst/>
                        </a:rPr>
                        <a:t>b</a:t>
                      </a:r>
                      <a:r>
                        <a:rPr lang="es-PE" sz="1500" dirty="0" smtClean="0">
                          <a:effectLst/>
                        </a:rPr>
                        <a:t>utos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58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952451"/>
              </p:ext>
            </p:extLst>
          </p:nvPr>
        </p:nvGraphicFramePr>
        <p:xfrm>
          <a:off x="280632" y="137104"/>
          <a:ext cx="9813850" cy="6640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3842"/>
                <a:gridCol w="944690"/>
                <a:gridCol w="956931"/>
                <a:gridCol w="988828"/>
                <a:gridCol w="1063255"/>
                <a:gridCol w="988828"/>
                <a:gridCol w="1073889"/>
                <a:gridCol w="1127051"/>
                <a:gridCol w="1286536"/>
              </a:tblGrid>
              <a:tr h="64826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E" sz="1600" b="1" u="none" strike="noStrike" dirty="0">
                          <a:effectLst/>
                        </a:rPr>
                        <a:t>ESTADO DE SITUACIÓN FINANCIERA 2015</a:t>
                      </a:r>
                      <a:endParaRPr lang="es-P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PE" sz="1600" b="1" u="none" strike="noStrike" dirty="0">
                          <a:effectLst/>
                        </a:rPr>
                        <a:t>ESTADO DE SITUACIÓN FINANCIERA SECTOR PÚBLICO 2015</a:t>
                      </a:r>
                      <a:endParaRPr lang="es-P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53727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RUBROS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M.P. ICA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G.R. PIURA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MEF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E. SANEAM. ICA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BANCO DE LA NACIÓN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SALDOS  INTEGRADOS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AJUST. CONSOLIDADO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SALDOS CONCOLIDADOS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smtClean="0">
                          <a:effectLst/>
                        </a:rPr>
                        <a:t>ACTIVO</a:t>
                      </a:r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/>
                </a:tc>
              </a:tr>
              <a:tr h="54022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Efectivo y Equivalente de Efectivo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7,500.00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15,000.00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-7,500.00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7,500.00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Ctas</a:t>
                      </a:r>
                      <a:r>
                        <a:rPr lang="es-PE" sz="1300" b="1" u="none" strike="noStrike" dirty="0">
                          <a:effectLst/>
                        </a:rPr>
                        <a:t>. Por Cobrar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1,800.00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6,300.00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-4,300.00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2,000.00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Inversiones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10,300.00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10,300.00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-10,300.00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22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Otras </a:t>
                      </a:r>
                      <a:r>
                        <a:rPr lang="es-PE" sz="1300" b="1" u="none" strike="noStrike" dirty="0" err="1">
                          <a:effectLst/>
                        </a:rPr>
                        <a:t>Ctas</a:t>
                      </a:r>
                      <a:r>
                        <a:rPr lang="es-PE" sz="1300" b="1" u="none" strike="noStrike" dirty="0">
                          <a:effectLst/>
                        </a:rPr>
                        <a:t>. Por </a:t>
                      </a:r>
                      <a:r>
                        <a:rPr lang="es-PE" sz="1300" b="1" u="none" strike="noStrike" dirty="0" err="1">
                          <a:effectLst/>
                        </a:rPr>
                        <a:t>Cob</a:t>
                      </a:r>
                      <a:r>
                        <a:rPr lang="es-PE" sz="1300" b="1" u="none" strike="noStrike" dirty="0">
                          <a:effectLst/>
                        </a:rPr>
                        <a:t>. L/P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5,100.00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8F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1,600.00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6,700.00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-5,100.00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1,600.00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Inm</a:t>
                      </a:r>
                      <a:r>
                        <a:rPr lang="es-PE" sz="1300" b="1" u="none" strike="noStrike" dirty="0">
                          <a:effectLst/>
                        </a:rPr>
                        <a:t>. </a:t>
                      </a:r>
                      <a:r>
                        <a:rPr lang="es-PE" sz="1300" b="1" u="none" strike="noStrike" dirty="0" err="1">
                          <a:effectLst/>
                        </a:rPr>
                        <a:t>Maq</a:t>
                      </a:r>
                      <a:r>
                        <a:rPr lang="es-PE" sz="1300" b="1" u="none" strike="noStrike" dirty="0">
                          <a:effectLst/>
                        </a:rPr>
                        <a:t>. Y </a:t>
                      </a:r>
                      <a:r>
                        <a:rPr lang="es-PE" sz="1300" b="1" u="none" strike="noStrike" dirty="0" err="1">
                          <a:effectLst/>
                        </a:rPr>
                        <a:t>Eq</a:t>
                      </a:r>
                      <a:r>
                        <a:rPr lang="es-PE" sz="1300" b="1" u="none" strike="noStrike" dirty="0">
                          <a:effectLst/>
                        </a:rPr>
                        <a:t>.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8,000.00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8,500.00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8,300.00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9,000.00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9,500.00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43,300.00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43,300.00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3617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Total Activo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21,800.00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11,500.00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13,900.00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15,400.00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19,000.00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81,600.00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-27,200.00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54,400.00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smtClean="0">
                          <a:effectLst/>
                        </a:rPr>
                        <a:t>PASIVO</a:t>
                      </a:r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Oblig</a:t>
                      </a:r>
                      <a:r>
                        <a:rPr lang="es-PE" sz="1300" b="1" u="none" strike="noStrike" dirty="0">
                          <a:effectLst/>
                        </a:rPr>
                        <a:t>. con el Público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7,500.00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7,500.00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-7,500.00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Ctas</a:t>
                      </a:r>
                      <a:r>
                        <a:rPr lang="es-PE" sz="1300" b="1" u="none" strike="noStrike" dirty="0">
                          <a:effectLst/>
                        </a:rPr>
                        <a:t>. Por Pagar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1,800.00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4,300.00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-4,300.00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086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Adeu</a:t>
                      </a:r>
                      <a:r>
                        <a:rPr lang="es-PE" sz="1300" b="1" u="none" strike="noStrike" dirty="0">
                          <a:effectLst/>
                        </a:rPr>
                        <a:t>. Y </a:t>
                      </a:r>
                      <a:r>
                        <a:rPr lang="es-PE" sz="1300" b="1" u="none" strike="noStrike" dirty="0" err="1">
                          <a:effectLst/>
                        </a:rPr>
                        <a:t>Oblig</a:t>
                      </a:r>
                      <a:r>
                        <a:rPr lang="es-PE" sz="1300" b="1" u="none" strike="noStrike" dirty="0">
                          <a:effectLst/>
                        </a:rPr>
                        <a:t> L/P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E" sz="1300" b="1" u="none" strike="noStrike" dirty="0" smtClean="0">
                          <a:effectLst/>
                        </a:rPr>
                        <a:t>5,100.00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8F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7,100.00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-5,100.00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2,000.00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smtClean="0">
                          <a:effectLst/>
                        </a:rPr>
                        <a:t>PATRIMONIO</a:t>
                      </a:r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/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Capital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-3,000.00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Hac</a:t>
                      </a:r>
                      <a:r>
                        <a:rPr lang="es-PE" sz="1300" b="1" u="none" strike="noStrike" dirty="0">
                          <a:effectLst/>
                        </a:rPr>
                        <a:t>. </a:t>
                      </a:r>
                      <a:r>
                        <a:rPr lang="es-PE" sz="1300" b="1" u="none" strike="noStrike" dirty="0" err="1">
                          <a:effectLst/>
                        </a:rPr>
                        <a:t>Nac</a:t>
                      </a:r>
                      <a:r>
                        <a:rPr lang="es-PE" sz="1300" b="1" u="none" strike="noStrike" dirty="0">
                          <a:effectLst/>
                        </a:rPr>
                        <a:t>. </a:t>
                      </a:r>
                      <a:r>
                        <a:rPr lang="es-PE" sz="1300" b="1" u="none" strike="noStrike" dirty="0" err="1">
                          <a:effectLst/>
                        </a:rPr>
                        <a:t>Adic</a:t>
                      </a:r>
                      <a:r>
                        <a:rPr lang="es-PE" sz="1300" b="1" u="none" strike="noStrike" dirty="0">
                          <a:effectLst/>
                        </a:rPr>
                        <a:t>.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17,300.00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8,500.00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10,300.00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>
                          <a:effectLst/>
                        </a:rPr>
                        <a:t> 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36,100.00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>
                          <a:effectLst/>
                        </a:rPr>
                        <a:t> 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36,100.00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0111">
                <a:tc>
                  <a:txBody>
                    <a:bodyPr/>
                    <a:lstStyle/>
                    <a:p>
                      <a:pPr algn="l" fontAlgn="ctr"/>
                      <a:r>
                        <a:rPr lang="es-PE" sz="1300" b="1" u="none" strike="noStrike" dirty="0" err="1">
                          <a:effectLst/>
                        </a:rPr>
                        <a:t>Result</a:t>
                      </a:r>
                      <a:r>
                        <a:rPr lang="es-PE" sz="1300" b="1" u="none" strike="noStrike" dirty="0">
                          <a:effectLst/>
                        </a:rPr>
                        <a:t>. </a:t>
                      </a:r>
                      <a:r>
                        <a:rPr lang="es-PE" sz="1300" b="1" u="none" strike="noStrike" dirty="0" err="1">
                          <a:effectLst/>
                        </a:rPr>
                        <a:t>Acumul</a:t>
                      </a:r>
                      <a:r>
                        <a:rPr lang="es-PE" sz="1300" b="1" u="none" strike="noStrike" dirty="0">
                          <a:effectLst/>
                        </a:rPr>
                        <a:t>.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2,700.00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500.00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3,600.00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7,300.00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>
                          <a:effectLst/>
                        </a:rPr>
                        <a:t>9,500.00 </a:t>
                      </a:r>
                      <a:endParaRPr lang="es-PE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23,600.00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-7,300.00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16,300.00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3727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300" b="1" u="none" strike="noStrike" dirty="0">
                          <a:effectLst/>
                        </a:rPr>
                        <a:t>Total Pasivo y Patrimonio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21,800.00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11,500.00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13,900.00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15,400.00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19,000.00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81,600.00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-27,200.00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300" b="1" u="none" strike="noStrike" dirty="0">
                          <a:effectLst/>
                        </a:rPr>
                        <a:t>54,400.00 </a:t>
                      </a:r>
                      <a:endParaRPr lang="es-P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19" marR="9219" marT="92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90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redondeado 8"/>
          <p:cNvSpPr/>
          <p:nvPr/>
        </p:nvSpPr>
        <p:spPr>
          <a:xfrm>
            <a:off x="648525" y="1453398"/>
            <a:ext cx="1833418" cy="10136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Contable </a:t>
            </a:r>
            <a:r>
              <a:rPr lang="es-P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Gubernamental</a:t>
            </a:r>
            <a:endParaRPr lang="es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Disco magnético 21"/>
          <p:cNvSpPr/>
          <p:nvPr/>
        </p:nvSpPr>
        <p:spPr>
          <a:xfrm>
            <a:off x="4644566" y="2673143"/>
            <a:ext cx="1440890" cy="1810986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5" action="ppaction://hlinkfile"/>
              </a:rPr>
              <a:t>TAXONOMÍA</a:t>
            </a:r>
            <a:endParaRPr lang="es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482271" y="866770"/>
            <a:ext cx="2144816" cy="1738539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GUBERNAMENTAL</a:t>
            </a:r>
          </a:p>
        </p:txBody>
      </p:sp>
      <p:sp>
        <p:nvSpPr>
          <p:cNvPr id="24" name="Rectángulo redondeado 23"/>
          <p:cNvSpPr/>
          <p:nvPr/>
        </p:nvSpPr>
        <p:spPr>
          <a:xfrm>
            <a:off x="648525" y="3372582"/>
            <a:ext cx="1833418" cy="930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Contable General </a:t>
            </a:r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Empresarial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ángulo redondeado 27"/>
          <p:cNvSpPr/>
          <p:nvPr/>
        </p:nvSpPr>
        <p:spPr>
          <a:xfrm>
            <a:off x="648525" y="5121552"/>
            <a:ext cx="1833418" cy="9305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 Contable de Información </a:t>
            </a:r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Financiera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488871" y="2719841"/>
            <a:ext cx="2138216" cy="1705022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EMPRESARIAL</a:t>
            </a:r>
          </a:p>
        </p:txBody>
      </p:sp>
      <p:sp>
        <p:nvSpPr>
          <p:cNvPr id="33" name="Rectángulo 32"/>
          <p:cNvSpPr/>
          <p:nvPr/>
        </p:nvSpPr>
        <p:spPr>
          <a:xfrm>
            <a:off x="496126" y="4527671"/>
            <a:ext cx="2130961" cy="1689708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SECTOR FINANCIERO</a:t>
            </a:r>
          </a:p>
        </p:txBody>
      </p:sp>
      <p:cxnSp>
        <p:nvCxnSpPr>
          <p:cNvPr id="39" name="Conector angular 38"/>
          <p:cNvCxnSpPr>
            <a:stCxn id="32" idx="3"/>
            <a:endCxn id="22" idx="2"/>
          </p:cNvCxnSpPr>
          <p:nvPr/>
        </p:nvCxnSpPr>
        <p:spPr>
          <a:xfrm>
            <a:off x="2627087" y="3572352"/>
            <a:ext cx="2017479" cy="6284"/>
          </a:xfrm>
          <a:prstGeom prst="bentConnector3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angular 42"/>
          <p:cNvCxnSpPr>
            <a:stCxn id="33" idx="3"/>
            <a:endCxn id="22" idx="2"/>
          </p:cNvCxnSpPr>
          <p:nvPr/>
        </p:nvCxnSpPr>
        <p:spPr>
          <a:xfrm flipV="1">
            <a:off x="2627087" y="3578636"/>
            <a:ext cx="2017479" cy="1793889"/>
          </a:xfrm>
          <a:prstGeom prst="bentConnector3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echa a la derecha con bandas 50"/>
          <p:cNvSpPr/>
          <p:nvPr/>
        </p:nvSpPr>
        <p:spPr>
          <a:xfrm>
            <a:off x="6330370" y="3372581"/>
            <a:ext cx="588818" cy="46525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redondeado 51"/>
          <p:cNvSpPr/>
          <p:nvPr/>
        </p:nvSpPr>
        <p:spPr>
          <a:xfrm>
            <a:off x="7201690" y="2544969"/>
            <a:ext cx="1794166" cy="2120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>
                <a:hlinkClick r:id="rId6"/>
              </a:rPr>
              <a:t>CUENTA GENERAL DE LA REPÚBLICA </a:t>
            </a:r>
            <a:r>
              <a:rPr lang="es-PE" dirty="0">
                <a:hlinkClick r:id="rId7"/>
              </a:rPr>
              <a:t>Tomo </a:t>
            </a:r>
            <a:r>
              <a:rPr lang="es-PE" dirty="0" smtClean="0">
                <a:hlinkClick r:id="rId7"/>
              </a:rPr>
              <a:t>I</a:t>
            </a:r>
            <a:r>
              <a:rPr lang="es-PE" dirty="0" smtClean="0"/>
              <a:t> (Consolidado)</a:t>
            </a:r>
          </a:p>
          <a:p>
            <a:pPr algn="ctr"/>
            <a:r>
              <a:rPr lang="es-PE" dirty="0" smtClean="0">
                <a:hlinkClick r:id="rId8"/>
              </a:rPr>
              <a:t>Tomo II </a:t>
            </a:r>
            <a:r>
              <a:rPr lang="es-PE" dirty="0" smtClean="0"/>
              <a:t>(Integrado)</a:t>
            </a:r>
            <a:endParaRPr lang="es-ES" dirty="0"/>
          </a:p>
        </p:txBody>
      </p:sp>
      <p:sp>
        <p:nvSpPr>
          <p:cNvPr id="53" name="Rectángulo 52"/>
          <p:cNvSpPr/>
          <p:nvPr/>
        </p:nvSpPr>
        <p:spPr>
          <a:xfrm>
            <a:off x="246743" y="512757"/>
            <a:ext cx="9535886" cy="5888038"/>
          </a:xfrm>
          <a:prstGeom prst="rect">
            <a:avLst/>
          </a:prstGeom>
          <a:noFill/>
          <a:ln w="3175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PE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DIRECCION GENERAL DE CONTABILIDAD PÚBLICA</a:t>
            </a:r>
            <a:endParaRPr lang="es-ES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8" name="Conector angular 17"/>
          <p:cNvCxnSpPr>
            <a:stCxn id="23" idx="3"/>
            <a:endCxn id="22" idx="2"/>
          </p:cNvCxnSpPr>
          <p:nvPr/>
        </p:nvCxnSpPr>
        <p:spPr>
          <a:xfrm>
            <a:off x="2627087" y="1736040"/>
            <a:ext cx="2017479" cy="1842596"/>
          </a:xfrm>
          <a:prstGeom prst="bentConnector3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47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23" grpId="0" animBg="1"/>
      <p:bldP spid="24" grpId="0" animBg="1"/>
      <p:bldP spid="28" grpId="0" animBg="1"/>
      <p:bldP spid="32" grpId="0" animBg="1"/>
      <p:bldP spid="33" grpId="0" animBg="1"/>
      <p:bldP spid="51" grpId="0" animBg="1"/>
      <p:bldP spid="52" grpId="0" animBg="1"/>
      <p:bldP spid="5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PY" b="1" dirty="0"/>
              <a:t>Consolidación en los </a:t>
            </a:r>
            <a:r>
              <a:rPr lang="es-PY" b="1" dirty="0" err="1"/>
              <a:t>SIAF’s</a:t>
            </a:r>
            <a:r>
              <a:rPr lang="es-PY" b="1" dirty="0"/>
              <a:t>: Procedimientos y mecanismos operativos</a:t>
            </a:r>
            <a:endParaRPr lang="es-PY" dirty="0"/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53"/>
          <a:stretch/>
        </p:blipFill>
        <p:spPr>
          <a:xfrm>
            <a:off x="8400732" y="1813878"/>
            <a:ext cx="2857500" cy="1372711"/>
          </a:xfr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1" y="1849438"/>
            <a:ext cx="3010108" cy="4084387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703" y="2064204"/>
            <a:ext cx="3758144" cy="153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299" y="3599543"/>
            <a:ext cx="3552643" cy="22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upo 12"/>
          <p:cNvGrpSpPr/>
          <p:nvPr/>
        </p:nvGrpSpPr>
        <p:grpSpPr>
          <a:xfrm>
            <a:off x="8400732" y="3373551"/>
            <a:ext cx="2956878" cy="1768475"/>
            <a:chOff x="8400732" y="3786505"/>
            <a:chExt cx="2956878" cy="1768475"/>
          </a:xfrm>
        </p:grpSpPr>
        <p:sp>
          <p:nvSpPr>
            <p:cNvPr id="11" name="Título 1"/>
            <p:cNvSpPr txBox="1">
              <a:spLocks/>
            </p:cNvSpPr>
            <p:nvPr/>
          </p:nvSpPr>
          <p:spPr>
            <a:xfrm>
              <a:off x="8400732" y="3786505"/>
              <a:ext cx="2953068" cy="85407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s-PY" sz="2400" b="1" dirty="0" smtClean="0"/>
                <a:t>Dirección General de Contabilidad Pública</a:t>
              </a:r>
              <a:endParaRPr lang="es-PY" sz="2400" dirty="0"/>
            </a:p>
          </p:txBody>
        </p:sp>
        <p:sp>
          <p:nvSpPr>
            <p:cNvPr id="12" name="Título 1"/>
            <p:cNvSpPr txBox="1">
              <a:spLocks/>
            </p:cNvSpPr>
            <p:nvPr/>
          </p:nvSpPr>
          <p:spPr>
            <a:xfrm>
              <a:off x="8404542" y="4537711"/>
              <a:ext cx="2953068" cy="101726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s-PY" sz="2400" b="1" dirty="0" smtClean="0"/>
                <a:t>Ministerio de Economía y Finanzas</a:t>
              </a:r>
              <a:endParaRPr lang="es-PY" sz="2400" dirty="0"/>
            </a:p>
          </p:txBody>
        </p:sp>
      </p:grpSp>
      <p:sp>
        <p:nvSpPr>
          <p:cNvPr id="10" name="Título 1"/>
          <p:cNvSpPr txBox="1">
            <a:spLocks/>
          </p:cNvSpPr>
          <p:nvPr/>
        </p:nvSpPr>
        <p:spPr>
          <a:xfrm>
            <a:off x="8306218" y="5265296"/>
            <a:ext cx="2953068" cy="10172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</a:t>
            </a:r>
            <a:endParaRPr lang="es-PY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757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/>
          <p:cNvSpPr/>
          <p:nvPr/>
        </p:nvSpPr>
        <p:spPr>
          <a:xfrm>
            <a:off x="360585" y="6317151"/>
            <a:ext cx="5070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sz="1200" b="1" dirty="0"/>
              <a:t>Fuente: </a:t>
            </a:r>
            <a:r>
              <a:rPr lang="es-PE" sz="1200" b="1" dirty="0" smtClean="0"/>
              <a:t>Manual de Integración y Consolidación de estados financieros del SP</a:t>
            </a:r>
            <a:endParaRPr lang="es-PE" sz="1200" b="1" dirty="0"/>
          </a:p>
        </p:txBody>
      </p:sp>
      <p:sp>
        <p:nvSpPr>
          <p:cNvPr id="2" name="Rectángulo 1"/>
          <p:cNvSpPr/>
          <p:nvPr/>
        </p:nvSpPr>
        <p:spPr>
          <a:xfrm>
            <a:off x="403124" y="741838"/>
            <a:ext cx="98109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>
              <a:buAutoNum type="alphaLcPeriod"/>
            </a:pP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Presentar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situación financiera y los resultados de las operaciones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grupo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entidades públicas relacionadas en razón de un control común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como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fuera una sola entidad económica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342900" indent="-342900" algn="just">
              <a:buAutoNum type="alphaLcPeriod"/>
            </a:pP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13" indent="-265113" algn="just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Proporcionar información que permitan a las autoridades encargadas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formular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 políticas y a los analistas institucionales conocer y fijar niveles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recursos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cuya administración depende de una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sola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de dirección o “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sola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cabeza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”;</a:t>
            </a:r>
          </a:p>
          <a:p>
            <a:pPr marL="265113" indent="-265113" algn="just"/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13" indent="-265113" algn="just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Rendir cuentas sobre el conjunto de entidades que conforma un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consolidable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porque la Ley lo exige y requiere una evaluación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asignaciones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presupuestarias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65113" indent="-265113" algn="just"/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13" indent="-265113" algn="just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Conocer la información consolidada del sector gobierno general para medir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evaluar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impacto de las operaciones gubernamentales sobre la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economía del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país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65113" indent="-265113" algn="just"/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13" indent="-265113" algn="just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Conocer la información consolidada de las empresas públicas y el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público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general con la finalidad de medir el impacto macroeconómico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gobierno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sus empresas públicas y las fuentes de riesgo fiscal potencial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el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sector público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65113" indent="-265113" algn="just"/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5113" indent="-265113" algn="just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Proporcionar información consolidada por instancias o niveles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gobierno para </a:t>
            </a:r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fines de las estadísticas de las finanzas públicas del sector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público peruano.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03124" y="83084"/>
            <a:ext cx="8598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  <a:endParaRPr lang="es-PE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948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redondeado 7"/>
          <p:cNvSpPr/>
          <p:nvPr/>
        </p:nvSpPr>
        <p:spPr>
          <a:xfrm>
            <a:off x="1052083" y="1423634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/>
          </a:p>
        </p:txBody>
      </p:sp>
      <p:sp>
        <p:nvSpPr>
          <p:cNvPr id="9" name="Rectángulo redondeado 8"/>
          <p:cNvSpPr/>
          <p:nvPr/>
        </p:nvSpPr>
        <p:spPr>
          <a:xfrm>
            <a:off x="2914011" y="1423634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NACIONAL (</a:t>
            </a:r>
            <a:r>
              <a:rPr lang="es-PE" dirty="0" smtClean="0">
                <a:hlinkClick r:id="rId5" action="ppaction://hlinksldjump"/>
              </a:rPr>
              <a:t>262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0" name="Rectángulo redondeado 9"/>
          <p:cNvSpPr/>
          <p:nvPr/>
        </p:nvSpPr>
        <p:spPr>
          <a:xfrm>
            <a:off x="1052083" y="2522825"/>
            <a:ext cx="1696278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>
                <a:hlinkClick r:id="rId6" action="ppaction://hlinksldjump"/>
              </a:rPr>
              <a:t>Unidades Ejecutoras</a:t>
            </a:r>
            <a:endParaRPr lang="es-ES" dirty="0" smtClean="0"/>
          </a:p>
        </p:txBody>
      </p:sp>
      <p:sp>
        <p:nvSpPr>
          <p:cNvPr id="11" name="Rectángulo redondeado 10"/>
          <p:cNvSpPr/>
          <p:nvPr/>
        </p:nvSpPr>
        <p:spPr>
          <a:xfrm>
            <a:off x="2914011" y="2513988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GOBIERNOS REGIONALES (</a:t>
            </a:r>
            <a:r>
              <a:rPr lang="es-PE" dirty="0" smtClean="0">
                <a:hlinkClick r:id="rId7" action="ppaction://hlinksldjump"/>
              </a:rPr>
              <a:t>27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2" name="Rectángulo redondeado 11"/>
          <p:cNvSpPr/>
          <p:nvPr/>
        </p:nvSpPr>
        <p:spPr>
          <a:xfrm>
            <a:off x="2914011" y="3622016"/>
            <a:ext cx="4442796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GOBIERNOS LOCALES (</a:t>
            </a:r>
            <a:r>
              <a:rPr lang="es-PE" dirty="0" smtClean="0">
                <a:hlinkClick r:id="rId8" action="ppaction://hlinksldjump"/>
              </a:rPr>
              <a:t>2,008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1052083" y="4721207"/>
            <a:ext cx="7199244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EMPRESAS PÚBLICAS NO FINANCIERAS (</a:t>
            </a:r>
            <a:r>
              <a:rPr lang="es-PE" dirty="0" smtClean="0">
                <a:hlinkClick r:id="rId9" action="ppaction://hlinksldjump"/>
              </a:rPr>
              <a:t>154</a:t>
            </a:r>
            <a:r>
              <a:rPr lang="es-PE" dirty="0" smtClean="0"/>
              <a:t>)</a:t>
            </a:r>
            <a:endParaRPr lang="es-ES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1055394" y="5829235"/>
            <a:ext cx="8130210" cy="927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EMPRESAS PÚBLICAS FINANCIERAS (</a:t>
            </a:r>
            <a:r>
              <a:rPr lang="es-PE" dirty="0" smtClean="0">
                <a:hlinkClick r:id="rId10" action="ppaction://hlinksldjump"/>
              </a:rPr>
              <a:t>24</a:t>
            </a:r>
            <a:r>
              <a:rPr lang="es-PE" dirty="0" smtClean="0"/>
              <a:t>)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7522457" y="1364550"/>
            <a:ext cx="728870" cy="31762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SECTOR GOBIERNO GENERAL</a:t>
            </a:r>
            <a:endParaRPr lang="es-ES" dirty="0"/>
          </a:p>
        </p:txBody>
      </p:sp>
      <p:sp>
        <p:nvSpPr>
          <p:cNvPr id="16" name="Rectángulo redondeado 15"/>
          <p:cNvSpPr/>
          <p:nvPr/>
        </p:nvSpPr>
        <p:spPr>
          <a:xfrm>
            <a:off x="8456733" y="1364550"/>
            <a:ext cx="728870" cy="4284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/>
              <a:t>SECTOR PÚBLICO NO FINANCIERO</a:t>
            </a:r>
            <a:endParaRPr lang="es-ES" dirty="0"/>
          </a:p>
        </p:txBody>
      </p:sp>
      <p:sp>
        <p:nvSpPr>
          <p:cNvPr id="17" name="Rectángulo redondeado 16"/>
          <p:cNvSpPr/>
          <p:nvPr/>
        </p:nvSpPr>
        <p:spPr>
          <a:xfrm rot="5400000">
            <a:off x="4752990" y="-3157967"/>
            <a:ext cx="728870" cy="81363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PE" dirty="0" smtClean="0">
                <a:hlinkClick r:id="rId11" action="ppaction://hlinksldjump"/>
              </a:rPr>
              <a:t>SECTOR PÚBLICO</a:t>
            </a:r>
            <a:r>
              <a:rPr lang="es-PE" dirty="0" smtClean="0"/>
              <a:t> (2,475)</a:t>
            </a:r>
          </a:p>
        </p:txBody>
      </p:sp>
      <p:sp>
        <p:nvSpPr>
          <p:cNvPr id="18" name="Rectángulo redondeado 17"/>
          <p:cNvSpPr/>
          <p:nvPr/>
        </p:nvSpPr>
        <p:spPr>
          <a:xfrm>
            <a:off x="1049248" y="3622017"/>
            <a:ext cx="1699113" cy="9276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Unidades Ejecutoras</a:t>
            </a:r>
            <a:endParaRPr lang="es-ES" dirty="0" smtClean="0"/>
          </a:p>
        </p:txBody>
      </p:sp>
      <p:sp>
        <p:nvSpPr>
          <p:cNvPr id="2" name="Rectángulo 1"/>
          <p:cNvSpPr/>
          <p:nvPr/>
        </p:nvSpPr>
        <p:spPr>
          <a:xfrm>
            <a:off x="698500" y="121335"/>
            <a:ext cx="9055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800" b="1" dirty="0" smtClean="0"/>
              <a:t>COBERTURA DE CONSOLIDACION EN EL PERÚ</a:t>
            </a:r>
            <a:endParaRPr lang="es-PE" sz="2800" dirty="0"/>
          </a:p>
        </p:txBody>
      </p:sp>
    </p:spTree>
    <p:extLst>
      <p:ext uri="{BB962C8B-B14F-4D97-AF65-F5344CB8AC3E}">
        <p14:creationId xmlns:p14="http://schemas.microsoft.com/office/powerpoint/2010/main" val="391201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18"/>
          <p:cNvSpPr/>
          <p:nvPr/>
        </p:nvSpPr>
        <p:spPr>
          <a:xfrm>
            <a:off x="620121" y="6451339"/>
            <a:ext cx="167857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000" b="1" dirty="0" smtClean="0"/>
              <a:t>Fuente: MEFP 2001</a:t>
            </a:r>
            <a:endParaRPr lang="es-PE" sz="1000" b="1" dirty="0"/>
          </a:p>
        </p:txBody>
      </p:sp>
      <p:sp>
        <p:nvSpPr>
          <p:cNvPr id="8" name="Rectángulo 7"/>
          <p:cNvSpPr/>
          <p:nvPr/>
        </p:nvSpPr>
        <p:spPr>
          <a:xfrm>
            <a:off x="900610" y="376009"/>
            <a:ext cx="30450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dirty="0" smtClean="0"/>
              <a:t>GRÁFICO 2.2 SECTOR PÚBLICO</a:t>
            </a:r>
            <a:endParaRPr lang="es-PE" b="1" dirty="0"/>
          </a:p>
        </p:txBody>
      </p:sp>
      <p:sp>
        <p:nvSpPr>
          <p:cNvPr id="3" name="Rectángulo 2"/>
          <p:cNvSpPr/>
          <p:nvPr/>
        </p:nvSpPr>
        <p:spPr>
          <a:xfrm>
            <a:off x="3587114" y="1256539"/>
            <a:ext cx="1474470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/>
              <a:t>SECTOR PÚBLICO</a:t>
            </a:r>
            <a:endParaRPr lang="es-PE" b="1" dirty="0"/>
          </a:p>
        </p:txBody>
      </p:sp>
      <p:sp>
        <p:nvSpPr>
          <p:cNvPr id="9" name="Rectángulo 8"/>
          <p:cNvSpPr/>
          <p:nvPr/>
        </p:nvSpPr>
        <p:spPr>
          <a:xfrm>
            <a:off x="1685925" y="2296746"/>
            <a:ext cx="1474470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/>
              <a:t>Gobierno General</a:t>
            </a:r>
            <a:endParaRPr lang="es-PE" b="1" dirty="0"/>
          </a:p>
        </p:txBody>
      </p:sp>
      <p:sp>
        <p:nvSpPr>
          <p:cNvPr id="10" name="Rectángulo 9"/>
          <p:cNvSpPr/>
          <p:nvPr/>
        </p:nvSpPr>
        <p:spPr>
          <a:xfrm>
            <a:off x="5292090" y="2275120"/>
            <a:ext cx="1750695" cy="53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b="1" dirty="0" smtClean="0"/>
              <a:t>Corporaciones Públicas</a:t>
            </a:r>
            <a:endParaRPr lang="es-PE" b="1" dirty="0"/>
          </a:p>
        </p:txBody>
      </p:sp>
      <p:sp>
        <p:nvSpPr>
          <p:cNvPr id="11" name="Rectángulo 10"/>
          <p:cNvSpPr/>
          <p:nvPr/>
        </p:nvSpPr>
        <p:spPr>
          <a:xfrm>
            <a:off x="1685925" y="3167209"/>
            <a:ext cx="1474470" cy="87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Central</a:t>
            </a:r>
            <a:endParaRPr lang="es-PE" dirty="0"/>
          </a:p>
        </p:txBody>
      </p:sp>
      <p:sp>
        <p:nvSpPr>
          <p:cNvPr id="12" name="Rectángulo 11"/>
          <p:cNvSpPr/>
          <p:nvPr/>
        </p:nvSpPr>
        <p:spPr>
          <a:xfrm>
            <a:off x="1691640" y="4224561"/>
            <a:ext cx="1474470" cy="87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Estatal</a:t>
            </a:r>
            <a:endParaRPr lang="es-PE" dirty="0"/>
          </a:p>
        </p:txBody>
      </p:sp>
      <p:sp>
        <p:nvSpPr>
          <p:cNvPr id="13" name="Rectángulo 12"/>
          <p:cNvSpPr/>
          <p:nvPr/>
        </p:nvSpPr>
        <p:spPr>
          <a:xfrm>
            <a:off x="1685925" y="5317131"/>
            <a:ext cx="1474470" cy="849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Gobierno Local</a:t>
            </a:r>
            <a:endParaRPr lang="es-PE" dirty="0"/>
          </a:p>
        </p:txBody>
      </p:sp>
      <p:sp>
        <p:nvSpPr>
          <p:cNvPr id="14" name="Rectángulo 13"/>
          <p:cNvSpPr/>
          <p:nvPr/>
        </p:nvSpPr>
        <p:spPr>
          <a:xfrm>
            <a:off x="4324350" y="3167209"/>
            <a:ext cx="1676150" cy="87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Corporaciones </a:t>
            </a:r>
            <a:r>
              <a:rPr lang="es-PE" dirty="0" smtClean="0"/>
              <a:t>Públicas Financieras</a:t>
            </a:r>
            <a:endParaRPr lang="es-PE" dirty="0"/>
          </a:p>
        </p:txBody>
      </p:sp>
      <p:sp>
        <p:nvSpPr>
          <p:cNvPr id="15" name="Rectángulo 14"/>
          <p:cNvSpPr/>
          <p:nvPr/>
        </p:nvSpPr>
        <p:spPr>
          <a:xfrm>
            <a:off x="6204710" y="3167209"/>
            <a:ext cx="1676150" cy="87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Corporaciones </a:t>
            </a:r>
            <a:r>
              <a:rPr lang="es-PE" dirty="0" smtClean="0"/>
              <a:t>Públicas No Financieras</a:t>
            </a:r>
            <a:endParaRPr lang="es-PE" dirty="0"/>
          </a:p>
        </p:txBody>
      </p:sp>
      <p:sp>
        <p:nvSpPr>
          <p:cNvPr id="16" name="Rectángulo 15"/>
          <p:cNvSpPr/>
          <p:nvPr/>
        </p:nvSpPr>
        <p:spPr>
          <a:xfrm>
            <a:off x="4324350" y="4224561"/>
            <a:ext cx="3150620" cy="8790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Corporaciones Públicas </a:t>
            </a:r>
            <a:r>
              <a:rPr lang="es-PE" dirty="0" smtClean="0"/>
              <a:t>Monetarias</a:t>
            </a:r>
          </a:p>
          <a:p>
            <a:pPr algn="ctr"/>
            <a:r>
              <a:rPr lang="es-PE" dirty="0" smtClean="0"/>
              <a:t>Incluido el Banco Central</a:t>
            </a:r>
            <a:endParaRPr lang="es-PE" dirty="0"/>
          </a:p>
        </p:txBody>
      </p:sp>
      <p:sp>
        <p:nvSpPr>
          <p:cNvPr id="17" name="Rectángulo 16"/>
          <p:cNvSpPr/>
          <p:nvPr/>
        </p:nvSpPr>
        <p:spPr>
          <a:xfrm>
            <a:off x="4324350" y="5317130"/>
            <a:ext cx="2487930" cy="849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Corporaciones Públicas </a:t>
            </a:r>
            <a:r>
              <a:rPr lang="es-PE" dirty="0" smtClean="0"/>
              <a:t>Financieras </a:t>
            </a:r>
          </a:p>
          <a:p>
            <a:pPr algn="ctr"/>
            <a:r>
              <a:rPr lang="es-PE" dirty="0" smtClean="0"/>
              <a:t>No Monetarias</a:t>
            </a:r>
            <a:endParaRPr lang="es-PE" dirty="0"/>
          </a:p>
        </p:txBody>
      </p:sp>
      <p:cxnSp>
        <p:nvCxnSpPr>
          <p:cNvPr id="25" name="Conector angular 24"/>
          <p:cNvCxnSpPr>
            <a:stCxn id="9" idx="1"/>
            <a:endCxn id="11" idx="1"/>
          </p:cNvCxnSpPr>
          <p:nvPr/>
        </p:nvCxnSpPr>
        <p:spPr>
          <a:xfrm rot="10800000" flipV="1">
            <a:off x="1685925" y="2565351"/>
            <a:ext cx="12700" cy="1041364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angular 26"/>
          <p:cNvCxnSpPr>
            <a:stCxn id="3" idx="2"/>
            <a:endCxn id="9" idx="0"/>
          </p:cNvCxnSpPr>
          <p:nvPr/>
        </p:nvCxnSpPr>
        <p:spPr>
          <a:xfrm rot="5400000">
            <a:off x="3122257" y="1094653"/>
            <a:ext cx="502997" cy="19011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angular 28"/>
          <p:cNvCxnSpPr>
            <a:stCxn id="3" idx="2"/>
            <a:endCxn id="10" idx="0"/>
          </p:cNvCxnSpPr>
          <p:nvPr/>
        </p:nvCxnSpPr>
        <p:spPr>
          <a:xfrm rot="16200000" flipH="1">
            <a:off x="5005208" y="1112889"/>
            <a:ext cx="481371" cy="1843089"/>
          </a:xfrm>
          <a:prstGeom prst="bentConnector3">
            <a:avLst>
              <a:gd name="adj1" fmla="val 523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/>
          <p:cNvCxnSpPr>
            <a:stCxn id="10" idx="2"/>
            <a:endCxn id="14" idx="0"/>
          </p:cNvCxnSpPr>
          <p:nvPr/>
        </p:nvCxnSpPr>
        <p:spPr>
          <a:xfrm rot="5400000">
            <a:off x="5487493" y="2487263"/>
            <a:ext cx="354879" cy="100501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angular 33"/>
          <p:cNvCxnSpPr>
            <a:stCxn id="10" idx="2"/>
            <a:endCxn id="15" idx="0"/>
          </p:cNvCxnSpPr>
          <p:nvPr/>
        </p:nvCxnSpPr>
        <p:spPr>
          <a:xfrm rot="16200000" flipH="1">
            <a:off x="6427672" y="2552095"/>
            <a:ext cx="354879" cy="87534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angular 35"/>
          <p:cNvCxnSpPr>
            <a:stCxn id="9" idx="1"/>
            <a:endCxn id="12" idx="1"/>
          </p:cNvCxnSpPr>
          <p:nvPr/>
        </p:nvCxnSpPr>
        <p:spPr>
          <a:xfrm rot="10800000" flipH="1" flipV="1">
            <a:off x="1685924" y="2565351"/>
            <a:ext cx="5715" cy="2098716"/>
          </a:xfrm>
          <a:prstGeom prst="bentConnector3">
            <a:avLst>
              <a:gd name="adj1" fmla="val -3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angular 37"/>
          <p:cNvCxnSpPr>
            <a:stCxn id="9" idx="1"/>
            <a:endCxn id="13" idx="1"/>
          </p:cNvCxnSpPr>
          <p:nvPr/>
        </p:nvCxnSpPr>
        <p:spPr>
          <a:xfrm rot="10800000" flipV="1">
            <a:off x="1685925" y="2565351"/>
            <a:ext cx="12700" cy="3176772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angular 39"/>
          <p:cNvCxnSpPr>
            <a:stCxn id="14" idx="1"/>
            <a:endCxn id="16" idx="1"/>
          </p:cNvCxnSpPr>
          <p:nvPr/>
        </p:nvCxnSpPr>
        <p:spPr>
          <a:xfrm rot="10800000" flipV="1">
            <a:off x="4324350" y="3606715"/>
            <a:ext cx="12700" cy="1057352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angular 41"/>
          <p:cNvCxnSpPr>
            <a:stCxn id="14" idx="1"/>
            <a:endCxn id="17" idx="1"/>
          </p:cNvCxnSpPr>
          <p:nvPr/>
        </p:nvCxnSpPr>
        <p:spPr>
          <a:xfrm rot="10800000" flipV="1">
            <a:off x="4324350" y="3606714"/>
            <a:ext cx="12700" cy="2135407"/>
          </a:xfrm>
          <a:prstGeom prst="bentConnector3">
            <a:avLst>
              <a:gd name="adj1" fmla="val 180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723900" y="1665258"/>
            <a:ext cx="8978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 smtClean="0"/>
              <a:t>La </a:t>
            </a:r>
            <a:r>
              <a:rPr lang="es-PE" b="1" dirty="0"/>
              <a:t>Unidad Ejecutora </a:t>
            </a:r>
            <a:r>
              <a:rPr lang="es-PE" dirty="0" smtClean="0"/>
              <a:t>es el </a:t>
            </a:r>
            <a:r>
              <a:rPr lang="es-PE" dirty="0"/>
              <a:t>nivel descentralizado </a:t>
            </a:r>
            <a:r>
              <a:rPr lang="es-PE" dirty="0" smtClean="0"/>
              <a:t>de las </a:t>
            </a:r>
            <a:r>
              <a:rPr lang="es-PE" b="1" dirty="0" smtClean="0"/>
              <a:t>Entidades y Organismos </a:t>
            </a:r>
            <a:r>
              <a:rPr lang="es-PE" b="1" dirty="0"/>
              <a:t>del Sector Público</a:t>
            </a:r>
            <a:r>
              <a:rPr lang="es-PE" dirty="0"/>
              <a:t>, con el cual se vinculan e interactúan los </a:t>
            </a:r>
            <a:r>
              <a:rPr lang="es-PE" dirty="0" smtClean="0"/>
              <a:t>órganos rectores </a:t>
            </a:r>
            <a:r>
              <a:rPr lang="es-PE" dirty="0"/>
              <a:t>de la Administración Financiera del Sector </a:t>
            </a:r>
            <a:r>
              <a:rPr lang="es-PE" dirty="0" smtClean="0"/>
              <a:t>Público, así mismo, es aquella dependencia que </a:t>
            </a:r>
            <a:r>
              <a:rPr lang="es-PE" dirty="0"/>
              <a:t>cuenta con un nivel de desconcentración </a:t>
            </a:r>
            <a:r>
              <a:rPr lang="es-PE" dirty="0" smtClean="0"/>
              <a:t>administrativa que</a:t>
            </a:r>
            <a:r>
              <a:rPr lang="es-PE" dirty="0"/>
              <a:t>:</a:t>
            </a:r>
          </a:p>
          <a:p>
            <a:pPr marL="355600" algn="just"/>
            <a:r>
              <a:rPr lang="es-PE" dirty="0"/>
              <a:t>a. Determine y recaude ingresos;</a:t>
            </a:r>
          </a:p>
          <a:p>
            <a:pPr marL="355600" algn="just"/>
            <a:r>
              <a:rPr lang="es-PE" dirty="0"/>
              <a:t>b. Contrae compromisos, devenga gastos y ordena pagos con arreglo a </a:t>
            </a:r>
            <a:r>
              <a:rPr lang="es-PE" dirty="0" smtClean="0"/>
              <a:t>la legislación </a:t>
            </a:r>
            <a:r>
              <a:rPr lang="es-PE" dirty="0"/>
              <a:t>aplicable;</a:t>
            </a:r>
          </a:p>
          <a:p>
            <a:pPr marL="355600" algn="just"/>
            <a:r>
              <a:rPr lang="es-PE" dirty="0"/>
              <a:t>c. Registra la información generada por las acciones y operaciones realizadas;</a:t>
            </a:r>
          </a:p>
          <a:p>
            <a:pPr marL="355600" algn="just"/>
            <a:r>
              <a:rPr lang="es-PE" dirty="0"/>
              <a:t>d. Informa sobre el avance y/o cumplimiento de metas;</a:t>
            </a:r>
          </a:p>
          <a:p>
            <a:pPr marL="355600" algn="just"/>
            <a:r>
              <a:rPr lang="es-PE" dirty="0"/>
              <a:t>e. Recibe y ejecuta desembolsos de operaciones de endeudamiento; </a:t>
            </a:r>
            <a:r>
              <a:rPr lang="es-PE" dirty="0" smtClean="0"/>
              <a:t>y/o</a:t>
            </a:r>
            <a:endParaRPr lang="es-PE" dirty="0"/>
          </a:p>
          <a:p>
            <a:pPr marL="355600" algn="just"/>
            <a:r>
              <a:rPr lang="es-PE" dirty="0"/>
              <a:t>f. Se encarga de emitir y/o colocar obligaciones de deuda</a:t>
            </a:r>
            <a:r>
              <a:rPr lang="es-PE" dirty="0" smtClean="0"/>
              <a:t>.</a:t>
            </a:r>
          </a:p>
          <a:p>
            <a:pPr marL="355600" algn="just"/>
            <a:endParaRPr lang="es-PE" dirty="0"/>
          </a:p>
          <a:p>
            <a:pPr algn="just"/>
            <a:r>
              <a:rPr lang="es-PE" dirty="0" smtClean="0"/>
              <a:t>Son creadas a propuesta del </a:t>
            </a:r>
            <a:r>
              <a:rPr lang="es-PE" b="1" dirty="0" smtClean="0"/>
              <a:t>Titular </a:t>
            </a:r>
            <a:r>
              <a:rPr lang="es-PE" b="1" dirty="0"/>
              <a:t>de cada entidad </a:t>
            </a:r>
            <a:r>
              <a:rPr lang="es-PE" dirty="0" smtClean="0"/>
              <a:t>ante el </a:t>
            </a:r>
            <a:r>
              <a:rPr lang="es-PE" dirty="0"/>
              <a:t>Ministerio de Economía y </a:t>
            </a:r>
            <a:r>
              <a:rPr lang="es-PE" dirty="0" smtClean="0"/>
              <a:t>Finanzas.</a:t>
            </a:r>
            <a:endParaRPr lang="es-PE" dirty="0"/>
          </a:p>
        </p:txBody>
      </p:sp>
      <p:sp>
        <p:nvSpPr>
          <p:cNvPr id="3" name="Rectángulo 2"/>
          <p:cNvSpPr/>
          <p:nvPr/>
        </p:nvSpPr>
        <p:spPr>
          <a:xfrm>
            <a:off x="723900" y="508297"/>
            <a:ext cx="89789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LEY MARCO DE LA ADMINISTRACIÓN FINANCIERA DEL SECTOR PÚBLICO</a:t>
            </a:r>
          </a:p>
          <a:p>
            <a:pPr algn="ctr"/>
            <a:r>
              <a:rPr lang="es-PE" sz="2000" b="1" dirty="0"/>
              <a:t>LEY Nº 28112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761249" y="6317151"/>
            <a:ext cx="22686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sz="1200" b="1" dirty="0"/>
              <a:t>Fuente: </a:t>
            </a:r>
            <a:r>
              <a:rPr lang="es-PE" sz="1200" b="1" dirty="0" smtClean="0"/>
              <a:t>Art. 6 de la Ley N° 28112</a:t>
            </a:r>
            <a:endParaRPr lang="es-PE" sz="1200" b="1" dirty="0"/>
          </a:p>
        </p:txBody>
      </p:sp>
    </p:spTree>
    <p:extLst>
      <p:ext uri="{BB962C8B-B14F-4D97-AF65-F5344CB8AC3E}">
        <p14:creationId xmlns:p14="http://schemas.microsoft.com/office/powerpoint/2010/main" val="101459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381478"/>
              </p:ext>
            </p:extLst>
          </p:nvPr>
        </p:nvGraphicFramePr>
        <p:xfrm>
          <a:off x="2166510" y="1092117"/>
          <a:ext cx="6284686" cy="4376052"/>
        </p:xfrm>
        <a:graphic>
          <a:graphicData uri="http://schemas.openxmlformats.org/drawingml/2006/table">
            <a:tbl>
              <a:tblPr/>
              <a:tblGrid>
                <a:gridCol w="1132114"/>
                <a:gridCol w="5152572"/>
              </a:tblGrid>
              <a:tr h="486228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 NACIONAL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MINISTERIOS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PODERES Y OTRAS ENTIDADES  DE GASTO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CAPTADORAS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UNIVERSIDADES PUBLICAS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ORGANISMOS DESCENT. AUTONOMOS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ESSALUD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DE TRATAMIENTO EMPRESARIAL - ETES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SOCIEDADES DE BENEFICENCIA PUBLICA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22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INSTITUCIONES PUBLICAS DESCENTRALIZADAS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58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371621"/>
              </p:ext>
            </p:extLst>
          </p:nvPr>
        </p:nvGraphicFramePr>
        <p:xfrm>
          <a:off x="1494971" y="1712687"/>
          <a:ext cx="7431315" cy="3788226"/>
        </p:xfrm>
        <a:graphic>
          <a:graphicData uri="http://schemas.openxmlformats.org/drawingml/2006/table">
            <a:tbl>
              <a:tblPr/>
              <a:tblGrid>
                <a:gridCol w="885372"/>
                <a:gridCol w="6545943"/>
              </a:tblGrid>
              <a:tr h="12627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REGIONALES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REGIONALES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2627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MANCOMUNIDADES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2627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ENTIDADES DE TRATAMIENTO EMPRESARIAL - ETES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99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40000"/>
            <a:lumOff val="60000"/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749" y="4644571"/>
            <a:ext cx="1631251" cy="2213429"/>
          </a:xfrm>
          <a:prstGeom prst="rect">
            <a:avLst/>
          </a:prstGeom>
        </p:spPr>
      </p:pic>
      <p:pic>
        <p:nvPicPr>
          <p:cNvPr id="5" name="Imagen 1" descr="C:\Users\sofia_balbuena\Desktop\LOGO Min de Hacienda BILINGÜE 2015 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2921" y="206375"/>
            <a:ext cx="1869079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img.freeflagicons.com/thumb/square_icon/paraguay/paraguay_640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110" y="2565351"/>
            <a:ext cx="2086700" cy="134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946198"/>
              </p:ext>
            </p:extLst>
          </p:nvPr>
        </p:nvGraphicFramePr>
        <p:xfrm>
          <a:off x="1712686" y="1349827"/>
          <a:ext cx="7329714" cy="3794329"/>
        </p:xfrm>
        <a:graphic>
          <a:graphicData uri="http://schemas.openxmlformats.org/drawingml/2006/table">
            <a:tbl>
              <a:tblPr/>
              <a:tblGrid>
                <a:gridCol w="1001485"/>
                <a:gridCol w="6328229"/>
              </a:tblGrid>
              <a:tr h="70510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GOBIERNOS LOCALES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MUNICIPALIDADES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70510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CENTROS POBLADOS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39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PUBLICO DESCENTRALIZADO-MUNICIPALIDADES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10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INSTITUTOS VIALES PROVINCIALES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10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MANCOMUNIDADES MUNICIPALES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7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2016.potx" id="{649CA73D-9296-4028-8083-98461AA802CB}" vid="{439099E9-B8F5-4D00-A9F4-50B1161D3A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</TotalTime>
  <Words>1859</Words>
  <Application>Microsoft Office PowerPoint</Application>
  <PresentationFormat>Panorámica</PresentationFormat>
  <Paragraphs>483</Paragraphs>
  <Slides>28</Slides>
  <Notes>0</Notes>
  <HiddenSlides>17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宋体</vt:lpstr>
      <vt:lpstr>Aparajita</vt:lpstr>
      <vt:lpstr>Arial</vt:lpstr>
      <vt:lpstr>Calibri</vt:lpstr>
      <vt:lpstr>Calibri Light</vt:lpstr>
      <vt:lpstr>Times New Roman</vt:lpstr>
      <vt:lpstr>Wingdings</vt:lpstr>
      <vt:lpstr>Tema de Office</vt:lpstr>
      <vt:lpstr>Consolidación en los SIAF’s: Procedimientos y mecanismos operativos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Consolidación en los SIAF’s: Procedimientos y mecanismos operativos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Notario</dc:creator>
  <cp:lastModifiedBy>Maria Teresa Aguero</cp:lastModifiedBy>
  <cp:revision>92</cp:revision>
  <dcterms:created xsi:type="dcterms:W3CDTF">2016-07-05T13:14:43Z</dcterms:created>
  <dcterms:modified xsi:type="dcterms:W3CDTF">2016-07-22T14:20:16Z</dcterms:modified>
</cp:coreProperties>
</file>