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drawings/drawing1.xml" ContentType="application/vnd.openxmlformats-officedocument.drawingml.chartshapes+xml"/>
  <Override PartName="/ppt/notesSlides/notesSlide18.xml" ContentType="application/vnd.openxmlformats-officedocument.presentationml.notesSlide+xml"/>
  <Override PartName="/ppt/charts/chart4.xml" ContentType="application/vnd.openxmlformats-officedocument.drawingml.char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6" r:id="rId2"/>
    <p:sldId id="260" r:id="rId3"/>
    <p:sldId id="264" r:id="rId4"/>
    <p:sldId id="269" r:id="rId5"/>
    <p:sldId id="270" r:id="rId6"/>
    <p:sldId id="271" r:id="rId7"/>
    <p:sldId id="272" r:id="rId8"/>
    <p:sldId id="273" r:id="rId9"/>
    <p:sldId id="274" r:id="rId10"/>
    <p:sldId id="275" r:id="rId11"/>
    <p:sldId id="276" r:id="rId12"/>
    <p:sldId id="277" r:id="rId13"/>
    <p:sldId id="278" r:id="rId14"/>
    <p:sldId id="279" r:id="rId15"/>
    <p:sldId id="280" r:id="rId16"/>
    <p:sldId id="281" r:id="rId17"/>
    <p:sldId id="282" r:id="rId18"/>
    <p:sldId id="283" r:id="rId19"/>
    <p:sldId id="284" r:id="rId20"/>
    <p:sldId id="285" r:id="rId21"/>
    <p:sldId id="286" r:id="rId22"/>
    <p:sldId id="287" r:id="rId23"/>
    <p:sldId id="289" r:id="rId24"/>
    <p:sldId id="288" r:id="rId25"/>
    <p:sldId id="268" r:id="rId26"/>
  </p:sldIdLst>
  <p:sldSz cx="12192000" cy="6858000"/>
  <p:notesSz cx="6797675" cy="9926638"/>
  <p:defaultText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2" autoAdjust="0"/>
    <p:restoredTop sz="84379" autoAdjust="0"/>
  </p:normalViewPr>
  <p:slideViewPr>
    <p:cSldViewPr snapToGrid="0">
      <p:cViewPr varScale="1">
        <p:scale>
          <a:sx n="74" d="100"/>
          <a:sy n="74" d="100"/>
        </p:scale>
        <p:origin x="456" y="72"/>
      </p:cViewPr>
      <p:guideLst>
        <p:guide orient="horz" pos="2160"/>
        <p:guide pos="3840"/>
      </p:guideLst>
    </p:cSldViewPr>
  </p:slideViewPr>
  <p:notesTextViewPr>
    <p:cViewPr>
      <p:scale>
        <a:sx n="1" d="1"/>
        <a:sy n="1" d="1"/>
      </p:scale>
      <p:origin x="0" y="0"/>
    </p:cViewPr>
  </p:notesTextViewPr>
  <p:notesViewPr>
    <p:cSldViewPr snapToGrid="0">
      <p:cViewPr varScale="1">
        <p:scale>
          <a:sx n="79" d="100"/>
          <a:sy n="79" d="100"/>
        </p:scale>
        <p:origin x="-1686"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Hoja_de_c_lculo_de_Microsoft_Excel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Hoja_de_c_lculo_de_Microsoft_Excel3.xlsx"/></Relationships>
</file>

<file path=ppt/charts/_rels/chart4.xml.rels><?xml version="1.0" encoding="UTF-8" standalone="yes"?>
<Relationships xmlns="http://schemas.openxmlformats.org/package/2006/relationships"><Relationship Id="rId1" Type="http://schemas.openxmlformats.org/officeDocument/2006/relationships/package" Target="../embeddings/Hoja_de_c_lculo_de_Microsoft_Excel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lgn="ctr">
              <a:defRPr/>
            </a:pPr>
            <a:r>
              <a:rPr lang="es-CR" sz="1800" b="0" i="0" baseline="0" dirty="0" smtClean="0">
                <a:effectLst/>
                <a:latin typeface="Corbel" panose="020B0503020204020204" pitchFamily="34" charset="0"/>
              </a:rPr>
              <a:t>Tiempo para presentar cuentas bajo el método de </a:t>
            </a:r>
          </a:p>
          <a:p>
            <a:pPr algn="ctr">
              <a:defRPr/>
            </a:pPr>
            <a:r>
              <a:rPr lang="es-CR" sz="1800" b="0" i="0" baseline="0" dirty="0" smtClean="0">
                <a:effectLst/>
                <a:latin typeface="Corbel" panose="020B0503020204020204" pitchFamily="34" charset="0"/>
              </a:rPr>
              <a:t>causación al parlamento</a:t>
            </a:r>
            <a:endParaRPr lang="en-GB" dirty="0">
              <a:effectLst/>
              <a:latin typeface="Corbel" panose="020B0503020204020204" pitchFamily="34" charset="0"/>
            </a:endParaRPr>
          </a:p>
        </c:rich>
      </c:tx>
      <c:layout>
        <c:manualLayout>
          <c:xMode val="edge"/>
          <c:yMode val="edge"/>
          <c:x val="0.20570833333333333"/>
          <c:y val="3.125E-2"/>
        </c:manualLayout>
      </c:layout>
      <c:overlay val="0"/>
      <c:spPr>
        <a:noFill/>
        <a:ln>
          <a:noFill/>
        </a:ln>
        <a:effectLst/>
      </c:spPr>
    </c:title>
    <c:autoTitleDeleted val="0"/>
    <c:plotArea>
      <c:layout/>
      <c:barChart>
        <c:barDir val="col"/>
        <c:grouping val="clustered"/>
        <c:varyColors val="0"/>
        <c:ser>
          <c:idx val="0"/>
          <c:order val="0"/>
          <c:tx>
            <c:strRef>
              <c:f>Sheet1!$B$1</c:f>
              <c:strCache>
                <c:ptCount val="1"/>
                <c:pt idx="0">
                  <c:v>Days </c:v>
                </c:pt>
              </c:strCache>
            </c:strRef>
          </c:tx>
          <c:spPr>
            <a:solidFill>
              <a:schemeClr val="accent1"/>
            </a:solidFill>
            <a:ln>
              <a:noFill/>
            </a:ln>
            <a:effectLst/>
          </c:spPr>
          <c:invertIfNegative val="0"/>
          <c:cat>
            <c:numRef>
              <c:f>Sheet1!$A$2:$A$5</c:f>
              <c:numCache>
                <c:formatCode>General</c:formatCode>
                <c:ptCount val="4"/>
                <c:pt idx="0">
                  <c:v>2000</c:v>
                </c:pt>
                <c:pt idx="1">
                  <c:v>2001</c:v>
                </c:pt>
                <c:pt idx="2">
                  <c:v>2004</c:v>
                </c:pt>
                <c:pt idx="3">
                  <c:v>2010</c:v>
                </c:pt>
              </c:numCache>
            </c:numRef>
          </c:cat>
          <c:val>
            <c:numRef>
              <c:f>Sheet1!$B$2:$B$5</c:f>
              <c:numCache>
                <c:formatCode>General</c:formatCode>
                <c:ptCount val="4"/>
                <c:pt idx="0">
                  <c:v>310</c:v>
                </c:pt>
                <c:pt idx="1">
                  <c:v>255</c:v>
                </c:pt>
                <c:pt idx="2">
                  <c:v>210</c:v>
                </c:pt>
                <c:pt idx="3">
                  <c:v>110</c:v>
                </c:pt>
              </c:numCache>
            </c:numRef>
          </c:val>
        </c:ser>
        <c:dLbls>
          <c:showLegendKey val="0"/>
          <c:showVal val="0"/>
          <c:showCatName val="0"/>
          <c:showSerName val="0"/>
          <c:showPercent val="0"/>
          <c:showBubbleSize val="0"/>
        </c:dLbls>
        <c:gapWidth val="219"/>
        <c:overlap val="-27"/>
        <c:axId val="-1635810784"/>
        <c:axId val="-1635812960"/>
      </c:barChart>
      <c:catAx>
        <c:axId val="-1635810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s-PY"/>
          </a:p>
        </c:txPr>
        <c:crossAx val="-1635812960"/>
        <c:crosses val="autoZero"/>
        <c:auto val="1"/>
        <c:lblAlgn val="ctr"/>
        <c:lblOffset val="100"/>
        <c:noMultiLvlLbl val="0"/>
      </c:catAx>
      <c:valAx>
        <c:axId val="-16358129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vert="horz"/>
          <a:lstStyle/>
          <a:p>
            <a:pPr>
              <a:defRPr/>
            </a:pPr>
            <a:endParaRPr lang="es-PY"/>
          </a:p>
        </c:txPr>
        <c:crossAx val="-1635810784"/>
        <c:crosses val="autoZero"/>
        <c:crossBetween val="between"/>
      </c:valAx>
      <c:spPr>
        <a:noFill/>
        <a:ln>
          <a:noFill/>
        </a:ln>
        <a:effectLst/>
      </c:spPr>
    </c:plotArea>
    <c:plotVisOnly val="1"/>
    <c:dispBlanksAs val="gap"/>
    <c:showDLblsOverMax val="0"/>
  </c:chart>
  <c:spPr>
    <a:noFill/>
    <a:ln>
      <a:noFill/>
    </a:ln>
    <a:effectLst/>
  </c:spPr>
  <c:txPr>
    <a:bodyPr/>
    <a:lstStyle/>
    <a:p>
      <a:pPr>
        <a:defRPr sz="1800">
          <a:latin typeface="Corbel" panose="020B0503020204020204" pitchFamily="34" charset="0"/>
        </a:defRPr>
      </a:pPr>
      <a:endParaRPr lang="es-PY"/>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4.3803056334917712E-2"/>
          <c:y val="9.5426500548197873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s-PY"/>
        </a:p>
      </c:txPr>
    </c:title>
    <c:autoTitleDeleted val="0"/>
    <c:plotArea>
      <c:layout>
        <c:manualLayout>
          <c:layoutTarget val="inner"/>
          <c:xMode val="edge"/>
          <c:yMode val="edge"/>
          <c:x val="0.28474481101336363"/>
          <c:y val="0.28397321519463298"/>
          <c:w val="0.36559625113946537"/>
          <c:h val="0.45579220549688043"/>
        </c:manualLayout>
      </c:layout>
      <c:pieChart>
        <c:varyColors val="1"/>
        <c:ser>
          <c:idx val="0"/>
          <c:order val="0"/>
          <c:tx>
            <c:strRef>
              <c:f>Sheet1!$B$1</c:f>
              <c:strCache>
                <c:ptCount val="1"/>
                <c:pt idx="0">
                  <c:v>1973</c:v>
                </c:pt>
              </c:strCache>
            </c:strRef>
          </c:tx>
          <c:dPt>
            <c:idx val="0"/>
            <c:bubble3D val="0"/>
            <c:spPr>
              <a:solidFill>
                <a:srgbClr val="652D89"/>
              </a:solidFill>
              <a:ln w="19050">
                <a:solidFill>
                  <a:schemeClr val="lt1"/>
                </a:solidFill>
              </a:ln>
              <a:effectLst/>
            </c:spPr>
          </c:dPt>
          <c:dPt>
            <c:idx val="1"/>
            <c:bubble3D val="0"/>
            <c:spPr>
              <a:solidFill>
                <a:srgbClr val="5AAE41"/>
              </a:solidFill>
              <a:ln w="19050">
                <a:solidFill>
                  <a:schemeClr val="lt1"/>
                </a:solidFill>
              </a:ln>
              <a:effectLst/>
            </c:spPr>
          </c:dPt>
          <c:dPt>
            <c:idx val="2"/>
            <c:bubble3D val="0"/>
            <c:spPr>
              <a:solidFill>
                <a:srgbClr val="FBB040"/>
              </a:solidFill>
              <a:ln w="19050">
                <a:solidFill>
                  <a:schemeClr val="lt1"/>
                </a:solidFill>
              </a:ln>
              <a:effectLst/>
            </c:spPr>
          </c:dPt>
          <c:dPt>
            <c:idx val="3"/>
            <c:bubble3D val="0"/>
            <c:spPr>
              <a:solidFill>
                <a:srgbClr val="00B0E8"/>
              </a:solidFill>
              <a:ln w="19050">
                <a:solidFill>
                  <a:schemeClr val="lt1"/>
                </a:solidFill>
              </a:ln>
              <a:effectLst/>
            </c:spPr>
          </c:dPt>
          <c:dPt>
            <c:idx val="4"/>
            <c:bubble3D val="0"/>
            <c:spPr>
              <a:solidFill>
                <a:srgbClr val="F68933"/>
              </a:solidFill>
              <a:ln w="19050">
                <a:solidFill>
                  <a:schemeClr val="lt1"/>
                </a:solidFill>
              </a:ln>
              <a:effectLst/>
            </c:spPr>
          </c:dPt>
          <c:dPt>
            <c:idx val="5"/>
            <c:bubble3D val="0"/>
            <c:spPr>
              <a:solidFill>
                <a:srgbClr val="333333"/>
              </a:solidFill>
              <a:ln w="19050">
                <a:solidFill>
                  <a:schemeClr val="lt1"/>
                </a:solidFill>
              </a:ln>
              <a:effectLst/>
            </c:spPr>
          </c:dPt>
          <c:dPt>
            <c:idx val="6"/>
            <c:bubble3D val="0"/>
            <c:spPr>
              <a:solidFill>
                <a:srgbClr val="CA3E96"/>
              </a:solidFill>
              <a:ln w="19050">
                <a:solidFill>
                  <a:schemeClr val="lt1"/>
                </a:solidFill>
              </a:ln>
              <a:effectLst/>
            </c:spPr>
          </c:dPt>
          <c:dPt>
            <c:idx val="7"/>
            <c:bubble3D val="0"/>
            <c:spPr>
              <a:solidFill>
                <a:srgbClr val="000000"/>
              </a:solidFill>
              <a:ln w="19050">
                <a:solidFill>
                  <a:schemeClr val="lt1"/>
                </a:solidFill>
              </a:ln>
              <a:effectLst/>
            </c:spPr>
          </c:dPt>
          <c:dLbls>
            <c:dLbl>
              <c:idx val="1"/>
              <c:layout>
                <c:manualLayout>
                  <c:x val="4.1531698549111193E-2"/>
                  <c:y val="4.7322407496210701E-2"/>
                </c:manualLayout>
              </c:layout>
              <c:dLblPos val="bestFit"/>
              <c:showLegendKey val="0"/>
              <c:showVal val="0"/>
              <c:showCatName val="1"/>
              <c:showSerName val="0"/>
              <c:showPercent val="1"/>
              <c:showBubbleSize val="0"/>
              <c:extLst>
                <c:ext xmlns:c15="http://schemas.microsoft.com/office/drawing/2012/chart" uri="{CE6537A1-D6FC-4f65-9D91-7224C49458BB}"/>
              </c:extLst>
            </c:dLbl>
            <c:spPr>
              <a:noFill/>
              <a:ln>
                <a:noFill/>
              </a:ln>
              <a:effectLst/>
            </c:spPr>
            <c:txPr>
              <a:bodyPr rot="0" spcFirstLastPara="1" vertOverflow="clip" horzOverflow="clip" vert="horz" wrap="square" lIns="38100" tIns="19050" rIns="38100" bIns="19050" anchor="ctr" anchorCtr="1">
                <a:spAutoFit/>
              </a:bodyPr>
              <a:lstStyle/>
              <a:p>
                <a:pPr>
                  <a:defRPr sz="800" b="0" i="0" u="none" strike="noStrike" kern="1200" baseline="0">
                    <a:solidFill>
                      <a:schemeClr val="dk1">
                        <a:lumMod val="65000"/>
                        <a:lumOff val="35000"/>
                      </a:schemeClr>
                    </a:solidFill>
                    <a:latin typeface="+mn-lt"/>
                    <a:ea typeface="+mn-ea"/>
                    <a:cs typeface="+mn-cs"/>
                  </a:defRPr>
                </a:pPr>
                <a:endParaRPr lang="es-PY"/>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c15:spPr>
              </c:ext>
            </c:extLst>
          </c:dLbls>
          <c:cat>
            <c:strRef>
              <c:f>Sheet1!$A$2:$A$9</c:f>
              <c:strCache>
                <c:ptCount val="8"/>
                <c:pt idx="0">
                  <c:v>Agriculture, Forestry &amp; Fishing</c:v>
                </c:pt>
                <c:pt idx="1">
                  <c:v>Other Production</c:v>
                </c:pt>
                <c:pt idx="2">
                  <c:v>Manufacturing</c:v>
                </c:pt>
                <c:pt idx="3">
                  <c:v>Construction</c:v>
                </c:pt>
                <c:pt idx="4">
                  <c:v>Distribution, Hotels &amp; Catering</c:v>
                </c:pt>
                <c:pt idx="5">
                  <c:v>Transport, Storage &amp; Communication</c:v>
                </c:pt>
                <c:pt idx="6">
                  <c:v>Business Services &amp; Finance </c:v>
                </c:pt>
                <c:pt idx="7">
                  <c:v>Government &amp; Other Services</c:v>
                </c:pt>
              </c:strCache>
            </c:strRef>
          </c:cat>
          <c:val>
            <c:numRef>
              <c:f>Sheet1!$B$2:$B$9</c:f>
              <c:numCache>
                <c:formatCode>General</c:formatCode>
                <c:ptCount val="8"/>
                <c:pt idx="0">
                  <c:v>5</c:v>
                </c:pt>
                <c:pt idx="1">
                  <c:v>4</c:v>
                </c:pt>
                <c:pt idx="2">
                  <c:v>36</c:v>
                </c:pt>
                <c:pt idx="3">
                  <c:v>9</c:v>
                </c:pt>
                <c:pt idx="4">
                  <c:v>15</c:v>
                </c:pt>
                <c:pt idx="5">
                  <c:v>7</c:v>
                </c:pt>
                <c:pt idx="6">
                  <c:v>12</c:v>
                </c:pt>
                <c:pt idx="7">
                  <c:v>11</c:v>
                </c:pt>
              </c:numCache>
            </c:numRef>
          </c:val>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es-PY"/>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57155717727358324"/>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s-PY"/>
        </a:p>
      </c:txPr>
    </c:title>
    <c:autoTitleDeleted val="0"/>
    <c:plotArea>
      <c:layout>
        <c:manualLayout>
          <c:layoutTarget val="inner"/>
          <c:xMode val="edge"/>
          <c:yMode val="edge"/>
          <c:x val="0.63570682011767454"/>
          <c:y val="0.2202188919025643"/>
          <c:w val="0.25191960860394497"/>
          <c:h val="0.4996824299019561"/>
        </c:manualLayout>
      </c:layout>
      <c:pieChart>
        <c:varyColors val="1"/>
        <c:ser>
          <c:idx val="0"/>
          <c:order val="0"/>
          <c:tx>
            <c:strRef>
              <c:f>Sheet1!$B$1</c:f>
              <c:strCache>
                <c:ptCount val="1"/>
                <c:pt idx="0">
                  <c:v>2009</c:v>
                </c:pt>
              </c:strCache>
            </c:strRef>
          </c:tx>
          <c:dPt>
            <c:idx val="0"/>
            <c:bubble3D val="0"/>
            <c:spPr>
              <a:solidFill>
                <a:srgbClr val="652D89"/>
              </a:solidFill>
              <a:ln w="19050">
                <a:solidFill>
                  <a:schemeClr val="lt1"/>
                </a:solidFill>
              </a:ln>
              <a:effectLst/>
            </c:spPr>
          </c:dPt>
          <c:dPt>
            <c:idx val="1"/>
            <c:bubble3D val="0"/>
            <c:spPr>
              <a:solidFill>
                <a:srgbClr val="5AAE41"/>
              </a:solidFill>
              <a:ln w="19050">
                <a:solidFill>
                  <a:schemeClr val="lt1"/>
                </a:solidFill>
              </a:ln>
              <a:effectLst/>
            </c:spPr>
          </c:dPt>
          <c:dPt>
            <c:idx val="2"/>
            <c:bubble3D val="0"/>
            <c:spPr>
              <a:solidFill>
                <a:srgbClr val="FBB040"/>
              </a:solidFill>
              <a:ln w="19050">
                <a:solidFill>
                  <a:schemeClr val="lt1"/>
                </a:solidFill>
              </a:ln>
              <a:effectLst/>
            </c:spPr>
          </c:dPt>
          <c:dPt>
            <c:idx val="3"/>
            <c:bubble3D val="0"/>
            <c:spPr>
              <a:solidFill>
                <a:srgbClr val="00B0E8"/>
              </a:solidFill>
              <a:ln w="19050">
                <a:solidFill>
                  <a:schemeClr val="lt1"/>
                </a:solidFill>
              </a:ln>
              <a:effectLst/>
            </c:spPr>
          </c:dPt>
          <c:dPt>
            <c:idx val="4"/>
            <c:bubble3D val="0"/>
            <c:spPr>
              <a:solidFill>
                <a:srgbClr val="F68933"/>
              </a:solidFill>
              <a:ln w="19050">
                <a:solidFill>
                  <a:schemeClr val="lt1"/>
                </a:solidFill>
              </a:ln>
              <a:effectLst/>
            </c:spPr>
          </c:dPt>
          <c:dPt>
            <c:idx val="5"/>
            <c:bubble3D val="0"/>
            <c:spPr>
              <a:solidFill>
                <a:srgbClr val="333333"/>
              </a:solidFill>
              <a:ln w="19050">
                <a:solidFill>
                  <a:schemeClr val="lt1"/>
                </a:solidFill>
              </a:ln>
              <a:effectLst/>
            </c:spPr>
          </c:dPt>
          <c:dPt>
            <c:idx val="6"/>
            <c:bubble3D val="0"/>
            <c:spPr>
              <a:solidFill>
                <a:srgbClr val="CA3E96"/>
              </a:solidFill>
              <a:ln w="19050">
                <a:solidFill>
                  <a:schemeClr val="lt1"/>
                </a:solidFill>
              </a:ln>
              <a:effectLst/>
            </c:spPr>
          </c:dPt>
          <c:dPt>
            <c:idx val="7"/>
            <c:bubble3D val="0"/>
            <c:spPr>
              <a:solidFill>
                <a:srgbClr val="000000"/>
              </a:solidFill>
              <a:ln w="19050">
                <a:solidFill>
                  <a:schemeClr val="lt1"/>
                </a:solidFill>
              </a:ln>
              <a:effectLst/>
            </c:spPr>
          </c:dPt>
          <c:dLbls>
            <c:dLbl>
              <c:idx val="0"/>
              <c:layout>
                <c:manualLayout>
                  <c:x val="-2.8561228132810757E-3"/>
                  <c:y val="-5.2912918668260998E-2"/>
                </c:manualLayout>
              </c:layout>
              <c:dLblPos val="bestFit"/>
              <c:showLegendKey val="0"/>
              <c:showVal val="0"/>
              <c:showCatName val="1"/>
              <c:showSerName val="0"/>
              <c:showPercent val="1"/>
              <c:showBubbleSize val="0"/>
              <c:extLst>
                <c:ext xmlns:c15="http://schemas.microsoft.com/office/drawing/2012/chart" uri="{CE6537A1-D6FC-4f65-9D91-7224C49458BB}"/>
              </c:extLst>
            </c:dLbl>
            <c:dLbl>
              <c:idx val="1"/>
              <c:layout>
                <c:manualLayout>
                  <c:x val="4.1413780792574184E-2"/>
                  <c:y val="0"/>
                </c:manualLayout>
              </c:layout>
              <c:dLblPos val="bestFit"/>
              <c:showLegendKey val="0"/>
              <c:showVal val="0"/>
              <c:showCatName val="1"/>
              <c:showSerName val="0"/>
              <c:showPercent val="1"/>
              <c:showBubbleSize val="0"/>
              <c:extLst>
                <c:ext xmlns:c15="http://schemas.microsoft.com/office/drawing/2012/chart" uri="{CE6537A1-D6FC-4f65-9D91-7224C49458BB}"/>
              </c:extLst>
            </c:dLbl>
            <c:dLbl>
              <c:idx val="2"/>
              <c:layout>
                <c:manualLayout>
                  <c:x val="-1.4280614066405903E-3"/>
                  <c:y val="-2.6946082482799787E-17"/>
                </c:manualLayout>
              </c:layout>
              <c:dLblPos val="bestFit"/>
              <c:showLegendKey val="0"/>
              <c:showVal val="0"/>
              <c:showCatName val="1"/>
              <c:showSerName val="0"/>
              <c:showPercent val="1"/>
              <c:showBubbleSize val="0"/>
              <c:extLst>
                <c:ext xmlns:c15="http://schemas.microsoft.com/office/drawing/2012/chart" uri="{CE6537A1-D6FC-4f65-9D91-7224C49458BB}"/>
              </c:extLst>
            </c:dLbl>
            <c:dLbl>
              <c:idx val="3"/>
              <c:layout>
                <c:manualLayout>
                  <c:x val="8.5683684398428078E-3"/>
                  <c:y val="-1.4698032963405886E-2"/>
                </c:manualLayout>
              </c:layout>
              <c:dLblPos val="bestFit"/>
              <c:showLegendKey val="0"/>
              <c:showVal val="0"/>
              <c:showCatName val="1"/>
              <c:showSerName val="0"/>
              <c:showPercent val="1"/>
              <c:showBubbleSize val="0"/>
              <c:extLst>
                <c:ext xmlns:c15="http://schemas.microsoft.com/office/drawing/2012/chart" uri="{CE6537A1-D6FC-4f65-9D91-7224C49458BB}"/>
              </c:extLst>
            </c:dLbl>
            <c:dLbl>
              <c:idx val="5"/>
              <c:layout>
                <c:manualLayout>
                  <c:x val="-4.4269903605855157E-2"/>
                  <c:y val="3.8214885704855164E-2"/>
                </c:manualLayout>
              </c:layout>
              <c:dLblPos val="bestFit"/>
              <c:showLegendKey val="0"/>
              <c:showVal val="0"/>
              <c:showCatName val="1"/>
              <c:showSerName val="0"/>
              <c:showPercent val="1"/>
              <c:showBubbleSize val="0"/>
              <c:extLst>
                <c:ext xmlns:c15="http://schemas.microsoft.com/office/drawing/2012/chart" uri="{CE6537A1-D6FC-4f65-9D91-7224C49458BB}"/>
              </c:extLst>
            </c:dLbl>
            <c:dLbl>
              <c:idx val="6"/>
              <c:layout>
                <c:manualLayout>
                  <c:x val="3.5701535166012037E-2"/>
                  <c:y val="4.9973312075579722E-2"/>
                </c:manualLayout>
              </c:layout>
              <c:dLblPos val="bestFit"/>
              <c:showLegendKey val="0"/>
              <c:showVal val="0"/>
              <c:showCatName val="1"/>
              <c:showSerName val="0"/>
              <c:showPercent val="1"/>
              <c:showBubbleSize val="0"/>
              <c:extLst>
                <c:ext xmlns:c15="http://schemas.microsoft.com/office/drawing/2012/chart" uri="{CE6537A1-D6FC-4f65-9D91-7224C49458BB}"/>
              </c:extLst>
            </c:dLbl>
            <c:dLbl>
              <c:idx val="7"/>
              <c:layout>
                <c:manualLayout>
                  <c:x val="4.2841842199214462E-2"/>
                  <c:y val="-5.2912918668260998E-2"/>
                </c:manualLayout>
              </c:layout>
              <c:dLblPos val="bestFit"/>
              <c:showLegendKey val="0"/>
              <c:showVal val="0"/>
              <c:showCatName val="1"/>
              <c:showSerName val="0"/>
              <c:showPercent val="1"/>
              <c:showBubbleSize val="0"/>
              <c:extLst>
                <c:ext xmlns:c15="http://schemas.microsoft.com/office/drawing/2012/chart" uri="{CE6537A1-D6FC-4f65-9D91-7224C49458BB}"/>
              </c:extLst>
            </c:dLbl>
            <c:spPr>
              <a:noFill/>
              <a:ln>
                <a:noFill/>
              </a:ln>
              <a:effectLst/>
            </c:spPr>
            <c:txPr>
              <a:bodyPr rot="0" spcFirstLastPara="1" vertOverflow="clip" horzOverflow="clip" vert="horz" wrap="square" lIns="38100" tIns="19050" rIns="38100" bIns="19050" anchor="ctr" anchorCtr="1">
                <a:spAutoFit/>
              </a:bodyPr>
              <a:lstStyle/>
              <a:p>
                <a:pPr>
                  <a:defRPr sz="800" b="0" i="0" u="none" strike="noStrike" kern="1200" baseline="0">
                    <a:ln>
                      <a:noFill/>
                    </a:ln>
                    <a:solidFill>
                      <a:schemeClr val="dk1">
                        <a:lumMod val="65000"/>
                        <a:lumOff val="35000"/>
                      </a:schemeClr>
                    </a:solidFill>
                    <a:latin typeface="+mn-lt"/>
                    <a:ea typeface="+mn-ea"/>
                    <a:cs typeface="+mn-cs"/>
                  </a:defRPr>
                </a:pPr>
                <a:endParaRPr lang="es-PY"/>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borderCallout1">
                    <a:avLst/>
                  </a:prstGeom>
                </c15:spPr>
              </c:ext>
            </c:extLst>
          </c:dLbls>
          <c:cat>
            <c:strRef>
              <c:f>Sheet1!$A$2:$A$9</c:f>
              <c:strCache>
                <c:ptCount val="8"/>
                <c:pt idx="0">
                  <c:v>Agriculture, Forestry &amp; Fishing</c:v>
                </c:pt>
                <c:pt idx="1">
                  <c:v>Other Production</c:v>
                </c:pt>
                <c:pt idx="2">
                  <c:v>Manufacturing</c:v>
                </c:pt>
                <c:pt idx="3">
                  <c:v>Construction</c:v>
                </c:pt>
                <c:pt idx="4">
                  <c:v>Distribution, Food &amp; Accomodation</c:v>
                </c:pt>
                <c:pt idx="5">
                  <c:v>Transport, Information &amp; Communication</c:v>
                </c:pt>
                <c:pt idx="6">
                  <c:v>Financial &amp; Business</c:v>
                </c:pt>
                <c:pt idx="7">
                  <c:v>Government &amp; Other Services</c:v>
                </c:pt>
              </c:strCache>
            </c:strRef>
          </c:cat>
          <c:val>
            <c:numRef>
              <c:f>Sheet1!$B$2:$B$9</c:f>
              <c:numCache>
                <c:formatCode>General</c:formatCode>
                <c:ptCount val="8"/>
                <c:pt idx="0">
                  <c:v>1</c:v>
                </c:pt>
                <c:pt idx="1">
                  <c:v>7</c:v>
                </c:pt>
                <c:pt idx="2">
                  <c:v>12</c:v>
                </c:pt>
                <c:pt idx="3">
                  <c:v>8</c:v>
                </c:pt>
                <c:pt idx="4">
                  <c:v>14</c:v>
                </c:pt>
                <c:pt idx="5">
                  <c:v>8</c:v>
                </c:pt>
                <c:pt idx="6">
                  <c:v>25</c:v>
                </c:pt>
                <c:pt idx="7">
                  <c:v>26</c:v>
                </c:pt>
              </c:numCache>
            </c:numRef>
          </c:val>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es-PY"/>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s-CO"/>
              <a:t>en grupo</a:t>
            </a:r>
            <a:r>
              <a:rPr lang="en-US"/>
              <a:t>, 2010 - 2035</a:t>
            </a:r>
            <a:endParaRPr lang="en-GB"/>
          </a:p>
        </c:rich>
      </c:tx>
      <c:overlay val="0"/>
      <c:spPr>
        <a:noFill/>
        <a:ln>
          <a:noFill/>
        </a:ln>
        <a:effectLst/>
      </c:spPr>
    </c:title>
    <c:autoTitleDeleted val="0"/>
    <c:plotArea>
      <c:layout/>
      <c:barChart>
        <c:barDir val="col"/>
        <c:grouping val="clustered"/>
        <c:varyColors val="0"/>
        <c:ser>
          <c:idx val="0"/>
          <c:order val="0"/>
          <c:tx>
            <c:strRef>
              <c:f>Sheet1!$B$1</c:f>
              <c:strCache>
                <c:ptCount val="1"/>
                <c:pt idx="0">
                  <c:v>Age</c:v>
                </c:pt>
              </c:strCache>
            </c:strRef>
          </c:tx>
          <c:spPr>
            <a:solidFill>
              <a:schemeClr val="accent1"/>
            </a:solidFill>
            <a:ln>
              <a:noFill/>
            </a:ln>
            <a:effectLst/>
          </c:spPr>
          <c:invertIfNegative val="0"/>
          <c:dLbls>
            <c:dLbl>
              <c:idx val="1"/>
              <c:layout>
                <c:manualLayout>
                  <c:x val="1.5065319539658611E-3"/>
                  <c:y val="-4.6626553278591942E-2"/>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9.3018586170164105E-2"/>
                      <c:h val="7.2522665831742605E-2"/>
                    </c:manualLayout>
                  </c15:layout>
                </c:ext>
              </c:extLst>
            </c:dLbl>
            <c:dLbl>
              <c:idx val="3"/>
              <c:layout>
                <c:manualLayout>
                  <c:x val="1.7123232262218977E-3"/>
                  <c:y val="-6.1989714927955158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vert="horz"/>
              <a:lstStyle/>
              <a:p>
                <a:pPr>
                  <a:defRPr/>
                </a:pPr>
                <a:endParaRPr lang="es-PY"/>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0-15</c:v>
                </c:pt>
                <c:pt idx="1">
                  <c:v>16-29</c:v>
                </c:pt>
                <c:pt idx="2">
                  <c:v>30-44</c:v>
                </c:pt>
                <c:pt idx="3">
                  <c:v>45-59</c:v>
                </c:pt>
                <c:pt idx="4">
                  <c:v>60-74</c:v>
                </c:pt>
                <c:pt idx="5">
                  <c:v>75+</c:v>
                </c:pt>
              </c:strCache>
            </c:strRef>
          </c:cat>
          <c:val>
            <c:numRef>
              <c:f>Sheet1!$B$2:$B$7</c:f>
              <c:numCache>
                <c:formatCode>0%</c:formatCode>
                <c:ptCount val="6"/>
                <c:pt idx="0">
                  <c:v>0.03</c:v>
                </c:pt>
                <c:pt idx="1">
                  <c:v>-0.03</c:v>
                </c:pt>
                <c:pt idx="2">
                  <c:v>0.01</c:v>
                </c:pt>
                <c:pt idx="3">
                  <c:v>-0.03</c:v>
                </c:pt>
                <c:pt idx="4">
                  <c:v>0.27</c:v>
                </c:pt>
                <c:pt idx="5">
                  <c:v>0.82</c:v>
                </c:pt>
              </c:numCache>
            </c:numRef>
          </c:val>
        </c:ser>
        <c:dLbls>
          <c:dLblPos val="outEnd"/>
          <c:showLegendKey val="0"/>
          <c:showVal val="1"/>
          <c:showCatName val="0"/>
          <c:showSerName val="0"/>
          <c:showPercent val="0"/>
          <c:showBubbleSize val="0"/>
        </c:dLbls>
        <c:gapWidth val="219"/>
        <c:overlap val="-27"/>
        <c:axId val="-1628339072"/>
        <c:axId val="-1628349952"/>
      </c:barChart>
      <c:catAx>
        <c:axId val="-1628339072"/>
        <c:scaling>
          <c:orientation val="minMax"/>
        </c:scaling>
        <c:delete val="0"/>
        <c:axPos val="b"/>
        <c:title>
          <c:tx>
            <c:rich>
              <a:bodyPr rot="0" vert="horz"/>
              <a:lstStyle/>
              <a:p>
                <a:pPr>
                  <a:defRPr/>
                </a:pPr>
                <a:r>
                  <a:rPr lang="en-GB"/>
                  <a:t>Age</a:t>
                </a:r>
              </a:p>
            </c:rich>
          </c:tx>
          <c:layout>
            <c:manualLayout>
              <c:xMode val="edge"/>
              <c:yMode val="edge"/>
              <c:x val="0.4577112791135397"/>
              <c:y val="0.94726969367191338"/>
            </c:manualLayout>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s-PY"/>
          </a:p>
        </c:txPr>
        <c:crossAx val="-1628349952"/>
        <c:crosses val="autoZero"/>
        <c:auto val="1"/>
        <c:lblAlgn val="ctr"/>
        <c:lblOffset val="100"/>
        <c:noMultiLvlLbl val="0"/>
      </c:catAx>
      <c:valAx>
        <c:axId val="-16283499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vert="horz"/>
              <a:lstStyle/>
              <a:p>
                <a:pPr>
                  <a:defRPr/>
                </a:pPr>
                <a:r>
                  <a:rPr lang="es-CO"/>
                  <a:t>Cambio de porcentaje</a:t>
                </a:r>
                <a:endParaRPr lang="en-GB"/>
              </a:p>
            </c:rich>
          </c:tx>
          <c:layout>
            <c:manualLayout>
              <c:xMode val="edge"/>
              <c:yMode val="edge"/>
              <c:x val="9.2813325362593162E-3"/>
              <c:y val="0.31643121310616296"/>
            </c:manualLayout>
          </c:layout>
          <c:overlay val="0"/>
          <c:spPr>
            <a:noFill/>
            <a:ln>
              <a:noFill/>
            </a:ln>
            <a:effectLst/>
          </c:spPr>
        </c:title>
        <c:numFmt formatCode="0%" sourceLinked="1"/>
        <c:majorTickMark val="none"/>
        <c:minorTickMark val="none"/>
        <c:tickLblPos val="nextTo"/>
        <c:spPr>
          <a:noFill/>
          <a:ln>
            <a:noFill/>
          </a:ln>
          <a:effectLst/>
        </c:spPr>
        <c:txPr>
          <a:bodyPr rot="-60000000" vert="horz"/>
          <a:lstStyle/>
          <a:p>
            <a:pPr>
              <a:defRPr/>
            </a:pPr>
            <a:endParaRPr lang="es-PY"/>
          </a:p>
        </c:txPr>
        <c:crossAx val="-1628339072"/>
        <c:crosses val="autoZero"/>
        <c:crossBetween val="between"/>
      </c:valAx>
      <c:spPr>
        <a:noFill/>
        <a:ln>
          <a:noFill/>
        </a:ln>
        <a:effectLst/>
      </c:spPr>
    </c:plotArea>
    <c:plotVisOnly val="1"/>
    <c:dispBlanksAs val="gap"/>
    <c:showDLblsOverMax val="0"/>
  </c:chart>
  <c:spPr>
    <a:noFill/>
    <a:ln>
      <a:noFill/>
    </a:ln>
    <a:effectLst/>
  </c:spPr>
  <c:txPr>
    <a:bodyPr/>
    <a:lstStyle/>
    <a:p>
      <a:pPr>
        <a:defRPr sz="1600">
          <a:latin typeface="Corbel" panose="020B0503020204020204" pitchFamily="34" charset="0"/>
        </a:defRPr>
      </a:pPr>
      <a:endParaRPr lang="es-PY"/>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0.34414</cdr:x>
      <cdr:y>0.17489</cdr:y>
    </cdr:from>
    <cdr:to>
      <cdr:x>0.35305</cdr:x>
      <cdr:y>0.24156</cdr:y>
    </cdr:to>
    <cdr:cxnSp macro="">
      <cdr:nvCxnSpPr>
        <cdr:cNvPr id="3" name="Straight Connector 2"/>
        <cdr:cNvCxnSpPr/>
      </cdr:nvCxnSpPr>
      <cdr:spPr bwMode="auto">
        <a:xfrm xmlns:a="http://schemas.openxmlformats.org/drawingml/2006/main" flipH="1">
          <a:off x="3060527" y="755580"/>
          <a:ext cx="79177" cy="288032"/>
        </a:xfrm>
        <a:prstGeom xmlns:a="http://schemas.openxmlformats.org/drawingml/2006/main" prst="line">
          <a:avLst/>
        </a:prstGeom>
        <a:solidFill xmlns:a="http://schemas.openxmlformats.org/drawingml/2006/main">
          <a:schemeClr val="accent1"/>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cdr:spPr>
    </cdr:cxnSp>
  </cdr:relSizeAnchor>
  <cdr:relSizeAnchor xmlns:cdr="http://schemas.openxmlformats.org/drawingml/2006/chartDrawing">
    <cdr:from>
      <cdr:x>0.41019</cdr:x>
      <cdr:y>0.52186</cdr:y>
    </cdr:from>
    <cdr:to>
      <cdr:x>0.45067</cdr:x>
      <cdr:y>0.52186</cdr:y>
    </cdr:to>
    <cdr:cxnSp macro="">
      <cdr:nvCxnSpPr>
        <cdr:cNvPr id="7" name="Straight Connector 6"/>
        <cdr:cNvCxnSpPr/>
      </cdr:nvCxnSpPr>
      <cdr:spPr bwMode="auto">
        <a:xfrm xmlns:a="http://schemas.openxmlformats.org/drawingml/2006/main" flipH="1">
          <a:off x="4225165" y="2350352"/>
          <a:ext cx="416963" cy="0"/>
        </a:xfrm>
        <a:prstGeom xmlns:a="http://schemas.openxmlformats.org/drawingml/2006/main" prst="line">
          <a:avLst/>
        </a:prstGeom>
        <a:solidFill xmlns:a="http://schemas.openxmlformats.org/drawingml/2006/main">
          <a:schemeClr val="accent1"/>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cdr:spPr>
    </cdr:cxnSp>
  </cdr:relSizeAnchor>
  <cdr:relSizeAnchor xmlns:cdr="http://schemas.openxmlformats.org/drawingml/2006/chartDrawing">
    <cdr:from>
      <cdr:x>0.31841</cdr:x>
      <cdr:y>0.65762</cdr:y>
    </cdr:from>
    <cdr:to>
      <cdr:x>0.31869</cdr:x>
      <cdr:y>0.72373</cdr:y>
    </cdr:to>
    <cdr:cxnSp macro="">
      <cdr:nvCxnSpPr>
        <cdr:cNvPr id="9" name="Straight Connector 8"/>
        <cdr:cNvCxnSpPr/>
      </cdr:nvCxnSpPr>
      <cdr:spPr bwMode="auto">
        <a:xfrm xmlns:a="http://schemas.openxmlformats.org/drawingml/2006/main" flipH="1" flipV="1">
          <a:off x="3279803" y="2961745"/>
          <a:ext cx="2884" cy="297743"/>
        </a:xfrm>
        <a:prstGeom xmlns:a="http://schemas.openxmlformats.org/drawingml/2006/main" prst="line">
          <a:avLst/>
        </a:prstGeom>
        <a:solidFill xmlns:a="http://schemas.openxmlformats.org/drawingml/2006/main">
          <a:schemeClr val="accent1"/>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cdr:spPr>
    </cdr:cxnSp>
  </cdr:relSizeAnchor>
  <cdr:relSizeAnchor xmlns:cdr="http://schemas.openxmlformats.org/drawingml/2006/chartDrawing">
    <cdr:from>
      <cdr:x>0.21838</cdr:x>
      <cdr:y>0.60386</cdr:y>
    </cdr:from>
    <cdr:to>
      <cdr:x>0.25211</cdr:x>
      <cdr:y>0.63703</cdr:y>
    </cdr:to>
    <cdr:cxnSp macro="">
      <cdr:nvCxnSpPr>
        <cdr:cNvPr id="11" name="Straight Connector 10"/>
        <cdr:cNvCxnSpPr/>
      </cdr:nvCxnSpPr>
      <cdr:spPr bwMode="auto">
        <a:xfrm xmlns:a="http://schemas.openxmlformats.org/drawingml/2006/main" flipV="1">
          <a:off x="2249461" y="2719624"/>
          <a:ext cx="347435" cy="149390"/>
        </a:xfrm>
        <a:prstGeom xmlns:a="http://schemas.openxmlformats.org/drawingml/2006/main" prst="line">
          <a:avLst/>
        </a:prstGeom>
        <a:solidFill xmlns:a="http://schemas.openxmlformats.org/drawingml/2006/main">
          <a:schemeClr val="accent1"/>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cdr:spPr>
    </cdr:cxnSp>
  </cdr:relSizeAnchor>
  <cdr:relSizeAnchor xmlns:cdr="http://schemas.openxmlformats.org/drawingml/2006/chartDrawing">
    <cdr:from>
      <cdr:x>0.19986</cdr:x>
      <cdr:y>0.49584</cdr:y>
    </cdr:from>
    <cdr:to>
      <cdr:x>0.24035</cdr:x>
      <cdr:y>0.49584</cdr:y>
    </cdr:to>
    <cdr:cxnSp macro="">
      <cdr:nvCxnSpPr>
        <cdr:cNvPr id="13" name="Straight Connector 12"/>
        <cdr:cNvCxnSpPr/>
      </cdr:nvCxnSpPr>
      <cdr:spPr bwMode="auto">
        <a:xfrm xmlns:a="http://schemas.openxmlformats.org/drawingml/2006/main">
          <a:off x="2058654" y="2233161"/>
          <a:ext cx="417066" cy="0"/>
        </a:xfrm>
        <a:prstGeom xmlns:a="http://schemas.openxmlformats.org/drawingml/2006/main" prst="line">
          <a:avLst/>
        </a:prstGeom>
        <a:solidFill xmlns:a="http://schemas.openxmlformats.org/drawingml/2006/main">
          <a:schemeClr val="accent1"/>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cdr:spPr>
    </cdr:cxnSp>
  </cdr:relSizeAnchor>
  <cdr:relSizeAnchor xmlns:cdr="http://schemas.openxmlformats.org/drawingml/2006/chartDrawing">
    <cdr:from>
      <cdr:x>0.1984</cdr:x>
      <cdr:y>0.31668</cdr:y>
    </cdr:from>
    <cdr:to>
      <cdr:x>0.25508</cdr:x>
      <cdr:y>0.35001</cdr:y>
    </cdr:to>
    <cdr:cxnSp macro="">
      <cdr:nvCxnSpPr>
        <cdr:cNvPr id="15" name="Straight Connector 14"/>
        <cdr:cNvCxnSpPr/>
      </cdr:nvCxnSpPr>
      <cdr:spPr bwMode="auto">
        <a:xfrm xmlns:a="http://schemas.openxmlformats.org/drawingml/2006/main">
          <a:off x="1764383" y="1368152"/>
          <a:ext cx="504056" cy="144016"/>
        </a:xfrm>
        <a:prstGeom xmlns:a="http://schemas.openxmlformats.org/drawingml/2006/main" prst="line">
          <a:avLst/>
        </a:prstGeom>
        <a:solidFill xmlns:a="http://schemas.openxmlformats.org/drawingml/2006/main">
          <a:schemeClr val="accent1"/>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cdr:spPr>
    </cdr:cxnSp>
  </cdr:relSizeAnchor>
  <cdr:relSizeAnchor xmlns:cdr="http://schemas.openxmlformats.org/drawingml/2006/chartDrawing">
    <cdr:from>
      <cdr:x>0.25508</cdr:x>
      <cdr:y>0.20001</cdr:y>
    </cdr:from>
    <cdr:to>
      <cdr:x>0.27937</cdr:x>
      <cdr:y>0.26668</cdr:y>
    </cdr:to>
    <cdr:cxnSp macro="">
      <cdr:nvCxnSpPr>
        <cdr:cNvPr id="17" name="Straight Connector 16"/>
        <cdr:cNvCxnSpPr/>
      </cdr:nvCxnSpPr>
      <cdr:spPr bwMode="auto">
        <a:xfrm xmlns:a="http://schemas.openxmlformats.org/drawingml/2006/main">
          <a:off x="2268439" y="864096"/>
          <a:ext cx="216024" cy="288032"/>
        </a:xfrm>
        <a:prstGeom xmlns:a="http://schemas.openxmlformats.org/drawingml/2006/main" prst="line">
          <a:avLst/>
        </a:prstGeom>
        <a:solidFill xmlns:a="http://schemas.openxmlformats.org/drawingml/2006/main">
          <a:schemeClr val="accent1"/>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cdr:spPr>
    </cdr:cxnSp>
  </cdr:relSizeAnchor>
  <cdr:relSizeAnchor xmlns:cdr="http://schemas.openxmlformats.org/drawingml/2006/chartDrawing">
    <cdr:from>
      <cdr:x>0.76519</cdr:x>
      <cdr:y>0.15822</cdr:y>
    </cdr:from>
    <cdr:to>
      <cdr:x>0.76519</cdr:x>
      <cdr:y>0.24156</cdr:y>
    </cdr:to>
    <cdr:cxnSp macro="">
      <cdr:nvCxnSpPr>
        <cdr:cNvPr id="19" name="Straight Connector 18"/>
        <cdr:cNvCxnSpPr/>
      </cdr:nvCxnSpPr>
      <cdr:spPr bwMode="auto">
        <a:xfrm xmlns:a="http://schemas.openxmlformats.org/drawingml/2006/main">
          <a:off x="6804943" y="683572"/>
          <a:ext cx="0" cy="360040"/>
        </a:xfrm>
        <a:prstGeom xmlns:a="http://schemas.openxmlformats.org/drawingml/2006/main" prst="line">
          <a:avLst/>
        </a:prstGeom>
        <a:solidFill xmlns:a="http://schemas.openxmlformats.org/drawingml/2006/main">
          <a:schemeClr val="accent1"/>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cdr:spPr>
    </cdr:cxnSp>
  </cdr:relSizeAnchor>
  <cdr:relSizeAnchor xmlns:cdr="http://schemas.openxmlformats.org/drawingml/2006/chartDrawing">
    <cdr:from>
      <cdr:x>0.78138</cdr:x>
      <cdr:y>0.20823</cdr:y>
    </cdr:from>
    <cdr:to>
      <cdr:x>0.84616</cdr:x>
      <cdr:y>0.25823</cdr:y>
    </cdr:to>
    <cdr:cxnSp macro="">
      <cdr:nvCxnSpPr>
        <cdr:cNvPr id="21" name="Straight Connector 20"/>
        <cdr:cNvCxnSpPr/>
      </cdr:nvCxnSpPr>
      <cdr:spPr bwMode="auto">
        <a:xfrm xmlns:a="http://schemas.openxmlformats.org/drawingml/2006/main" flipH="1">
          <a:off x="6948959" y="899596"/>
          <a:ext cx="576064" cy="216024"/>
        </a:xfrm>
        <a:prstGeom xmlns:a="http://schemas.openxmlformats.org/drawingml/2006/main" prst="line">
          <a:avLst/>
        </a:prstGeom>
        <a:solidFill xmlns:a="http://schemas.openxmlformats.org/drawingml/2006/main">
          <a:schemeClr val="accent1"/>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cdr:spPr>
    </cdr:cxnSp>
  </cdr:relSizeAnchor>
  <cdr:relSizeAnchor xmlns:cdr="http://schemas.openxmlformats.org/drawingml/2006/chartDrawing">
    <cdr:from>
      <cdr:x>0.83806</cdr:x>
      <cdr:y>0.29156</cdr:y>
    </cdr:from>
    <cdr:to>
      <cdr:x>0.87855</cdr:x>
      <cdr:y>0.34156</cdr:y>
    </cdr:to>
    <cdr:cxnSp macro="">
      <cdr:nvCxnSpPr>
        <cdr:cNvPr id="23" name="Straight Connector 22"/>
        <cdr:cNvCxnSpPr/>
      </cdr:nvCxnSpPr>
      <cdr:spPr bwMode="auto">
        <a:xfrm xmlns:a="http://schemas.openxmlformats.org/drawingml/2006/main" flipH="1">
          <a:off x="7453015" y="1259636"/>
          <a:ext cx="360040" cy="216024"/>
        </a:xfrm>
        <a:prstGeom xmlns:a="http://schemas.openxmlformats.org/drawingml/2006/main" prst="line">
          <a:avLst/>
        </a:prstGeom>
        <a:solidFill xmlns:a="http://schemas.openxmlformats.org/drawingml/2006/main">
          <a:schemeClr val="accent1"/>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cdr:spPr>
    </cdr:cxnSp>
  </cdr:relSizeAnchor>
  <cdr:relSizeAnchor xmlns:cdr="http://schemas.openxmlformats.org/drawingml/2006/chartDrawing">
    <cdr:from>
      <cdr:x>0.86235</cdr:x>
      <cdr:y>0.45824</cdr:y>
    </cdr:from>
    <cdr:to>
      <cdr:x>0.90284</cdr:x>
      <cdr:y>0.45824</cdr:y>
    </cdr:to>
    <cdr:cxnSp macro="">
      <cdr:nvCxnSpPr>
        <cdr:cNvPr id="25" name="Straight Connector 24"/>
        <cdr:cNvCxnSpPr/>
      </cdr:nvCxnSpPr>
      <cdr:spPr bwMode="auto">
        <a:xfrm xmlns:a="http://schemas.openxmlformats.org/drawingml/2006/main" flipH="1">
          <a:off x="7669039" y="1979716"/>
          <a:ext cx="360040" cy="0"/>
        </a:xfrm>
        <a:prstGeom xmlns:a="http://schemas.openxmlformats.org/drawingml/2006/main" prst="line">
          <a:avLst/>
        </a:prstGeom>
        <a:solidFill xmlns:a="http://schemas.openxmlformats.org/drawingml/2006/main">
          <a:schemeClr val="accent1"/>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cdr:spPr>
    </cdr:cxnSp>
  </cdr:relSizeAnchor>
  <cdr:relSizeAnchor xmlns:cdr="http://schemas.openxmlformats.org/drawingml/2006/chartDrawing">
    <cdr:from>
      <cdr:x>0.83806</cdr:x>
      <cdr:y>0.60002</cdr:y>
    </cdr:from>
    <cdr:to>
      <cdr:x>0.87045</cdr:x>
      <cdr:y>0.64158</cdr:y>
    </cdr:to>
    <cdr:cxnSp macro="">
      <cdr:nvCxnSpPr>
        <cdr:cNvPr id="27" name="Straight Connector 26"/>
        <cdr:cNvCxnSpPr/>
      </cdr:nvCxnSpPr>
      <cdr:spPr bwMode="auto">
        <a:xfrm xmlns:a="http://schemas.openxmlformats.org/drawingml/2006/main" flipH="1" flipV="1">
          <a:off x="7453015" y="2592288"/>
          <a:ext cx="288032" cy="179516"/>
        </a:xfrm>
        <a:prstGeom xmlns:a="http://schemas.openxmlformats.org/drawingml/2006/main" prst="line">
          <a:avLst/>
        </a:prstGeom>
        <a:solidFill xmlns:a="http://schemas.openxmlformats.org/drawingml/2006/main">
          <a:schemeClr val="accent1"/>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cdr:spPr>
    </cdr:cxnSp>
  </cdr:relSizeAnchor>
  <cdr:relSizeAnchor xmlns:cdr="http://schemas.openxmlformats.org/drawingml/2006/chartDrawing">
    <cdr:from>
      <cdr:x>0.78948</cdr:x>
      <cdr:y>0.67491</cdr:y>
    </cdr:from>
    <cdr:to>
      <cdr:x>0.79758</cdr:x>
      <cdr:y>0.74158</cdr:y>
    </cdr:to>
    <cdr:cxnSp macro="">
      <cdr:nvCxnSpPr>
        <cdr:cNvPr id="29" name="Straight Connector 28"/>
        <cdr:cNvCxnSpPr/>
      </cdr:nvCxnSpPr>
      <cdr:spPr bwMode="auto">
        <a:xfrm xmlns:a="http://schemas.openxmlformats.org/drawingml/2006/main" flipH="1" flipV="1">
          <a:off x="7020967" y="2915820"/>
          <a:ext cx="72008" cy="288032"/>
        </a:xfrm>
        <a:prstGeom xmlns:a="http://schemas.openxmlformats.org/drawingml/2006/main" prst="line">
          <a:avLst/>
        </a:prstGeom>
        <a:solidFill xmlns:a="http://schemas.openxmlformats.org/drawingml/2006/main">
          <a:schemeClr val="accent1"/>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cdr:spPr>
    </cdr:cxnSp>
  </cdr:relSizeAnchor>
  <cdr:relSizeAnchor xmlns:cdr="http://schemas.openxmlformats.org/drawingml/2006/chartDrawing">
    <cdr:from>
      <cdr:x>0.65993</cdr:x>
      <cdr:y>0.62491</cdr:y>
    </cdr:from>
    <cdr:to>
      <cdr:x>0.69231</cdr:x>
      <cdr:y>0.69158</cdr:y>
    </cdr:to>
    <cdr:cxnSp macro="">
      <cdr:nvCxnSpPr>
        <cdr:cNvPr id="31" name="Straight Connector 30"/>
        <cdr:cNvCxnSpPr/>
      </cdr:nvCxnSpPr>
      <cdr:spPr bwMode="auto">
        <a:xfrm xmlns:a="http://schemas.openxmlformats.org/drawingml/2006/main" flipV="1">
          <a:off x="5868839" y="2699796"/>
          <a:ext cx="288032" cy="288032"/>
        </a:xfrm>
        <a:prstGeom xmlns:a="http://schemas.openxmlformats.org/drawingml/2006/main" prst="line">
          <a:avLst/>
        </a:prstGeom>
        <a:solidFill xmlns:a="http://schemas.openxmlformats.org/drawingml/2006/main">
          <a:schemeClr val="accent1"/>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cdr:spPr>
    </cdr:cxnSp>
  </cdr:relSizeAnchor>
  <cdr:relSizeAnchor xmlns:cdr="http://schemas.openxmlformats.org/drawingml/2006/chartDrawing">
    <cdr:from>
      <cdr:x>0.64373</cdr:x>
      <cdr:y>0.24156</cdr:y>
    </cdr:from>
    <cdr:to>
      <cdr:x>0.67666</cdr:x>
      <cdr:y>0.3249</cdr:y>
    </cdr:to>
    <cdr:cxnSp macro="">
      <cdr:nvCxnSpPr>
        <cdr:cNvPr id="33" name="Straight Connector 32"/>
        <cdr:cNvCxnSpPr/>
      </cdr:nvCxnSpPr>
      <cdr:spPr bwMode="auto">
        <a:xfrm xmlns:a="http://schemas.openxmlformats.org/drawingml/2006/main">
          <a:off x="5724823" y="1043612"/>
          <a:ext cx="292876" cy="360040"/>
        </a:xfrm>
        <a:prstGeom xmlns:a="http://schemas.openxmlformats.org/drawingml/2006/main" prst="line">
          <a:avLst/>
        </a:prstGeom>
        <a:solidFill xmlns:a="http://schemas.openxmlformats.org/drawingml/2006/main">
          <a:schemeClr val="accent1"/>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cdr:spPr>
    </cdr:cxnSp>
  </cdr:relSizeAnchor>
  <cdr:relSizeAnchor xmlns:cdr="http://schemas.openxmlformats.org/drawingml/2006/chartDrawing">
    <cdr:from>
      <cdr:x>0.36843</cdr:x>
      <cdr:y>0.2552</cdr:y>
    </cdr:from>
    <cdr:to>
      <cdr:x>0.40892</cdr:x>
      <cdr:y>0.2552</cdr:y>
    </cdr:to>
    <cdr:cxnSp macro="">
      <cdr:nvCxnSpPr>
        <cdr:cNvPr id="35" name="Straight Connector 34"/>
        <cdr:cNvCxnSpPr/>
      </cdr:nvCxnSpPr>
      <cdr:spPr bwMode="auto">
        <a:xfrm xmlns:a="http://schemas.openxmlformats.org/drawingml/2006/main">
          <a:off x="3795004" y="1149380"/>
          <a:ext cx="417066" cy="0"/>
        </a:xfrm>
        <a:prstGeom xmlns:a="http://schemas.openxmlformats.org/drawingml/2006/main" prst="line">
          <a:avLst/>
        </a:prstGeom>
        <a:solidFill xmlns:a="http://schemas.openxmlformats.org/drawingml/2006/main">
          <a:schemeClr val="accent1"/>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cdr:spPr>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02922CCB-AFF8-4DCB-9DE3-A24059A2EEDF}" type="datetimeFigureOut">
              <a:rPr lang="en-GB" smtClean="0"/>
              <a:t>27/07/2016</a:t>
            </a:fld>
            <a:endParaRPr lang="en-GB"/>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8114012E-4A4E-4B3E-87C6-CA0404C6E4B6}" type="slidenum">
              <a:rPr lang="en-GB" smtClean="0"/>
              <a:t>‹Nº›</a:t>
            </a:fld>
            <a:endParaRPr lang="en-GB"/>
          </a:p>
        </p:txBody>
      </p:sp>
    </p:spTree>
    <p:extLst>
      <p:ext uri="{BB962C8B-B14F-4D97-AF65-F5344CB8AC3E}">
        <p14:creationId xmlns:p14="http://schemas.microsoft.com/office/powerpoint/2010/main" val="1727233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F0C0F659-2593-47BA-AE3F-B1C703CAA625}" type="datetimeFigureOut">
              <a:rPr lang="en-GB" smtClean="0"/>
              <a:t>27/07/2016</a:t>
            </a:fld>
            <a:endParaRPr lang="en-GB"/>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C55AF454-D9B5-4EC4-B335-2F67CF1562DF}" type="slidenum">
              <a:rPr lang="en-GB" smtClean="0"/>
              <a:t>‹Nº›</a:t>
            </a:fld>
            <a:endParaRPr lang="en-GB"/>
          </a:p>
        </p:txBody>
      </p:sp>
    </p:spTree>
    <p:extLst>
      <p:ext uri="{BB962C8B-B14F-4D97-AF65-F5344CB8AC3E}">
        <p14:creationId xmlns:p14="http://schemas.microsoft.com/office/powerpoint/2010/main" val="4171279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In</a:t>
            </a:r>
            <a:r>
              <a:rPr lang="en-GB" baseline="0" dirty="0" smtClean="0"/>
              <a:t> the presentation we are going to look at three main aspects of accrual adoption in the UK context </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Firstly how accrual accounting was phased in in the different sectors of public services – local, central, corporate, and health</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Secondly in terms of the practical aspects of delivery </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Thirdly in relation to the frameworks for good public financial management and good governance to ensure public and democratic accountability; and to ensure the programme is fully embedded.</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Different areas of public services, each with its own characteristics were addressed separately </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Public corporations included entities like the BBC, and other organisations who raise the majority of their income from sales, licensing </a:t>
            </a:r>
            <a:r>
              <a:rPr lang="en-GB" baseline="0" dirty="0" err="1" smtClean="0"/>
              <a:t>etc</a:t>
            </a:r>
            <a:r>
              <a:rPr lang="en-GB" baseline="0" dirty="0" smtClean="0"/>
              <a:t> rather than having resources voted for by parliament</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Local government covers democratically elected local councils which provide a variety of public services and protection ….housing, education, local transport and roads, social services for adults and children</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The national health service, (separate in Scotland NI and Wales) commissioners and providers</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Central government being the main ministries of government – some 17 or so including home office, treasury, revenue and customs, defence </a:t>
            </a:r>
            <a:r>
              <a:rPr lang="en-GB" baseline="0" dirty="0" err="1" smtClean="0"/>
              <a:t>etc</a:t>
            </a:r>
            <a:endParaRPr lang="en-GB" baseline="0" dirty="0" smtClean="0"/>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Eventually all coming together in consolidated Whole of government accounts.</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C55AF454-D9B5-4EC4-B335-2F67CF1562DF}" type="slidenum">
              <a:rPr lang="en-GB" smtClean="0"/>
              <a:t>2</a:t>
            </a:fld>
            <a:endParaRPr lang="en-GB"/>
          </a:p>
        </p:txBody>
      </p:sp>
    </p:spTree>
    <p:extLst>
      <p:ext uri="{BB962C8B-B14F-4D97-AF65-F5344CB8AC3E}">
        <p14:creationId xmlns:p14="http://schemas.microsoft.com/office/powerpoint/2010/main" val="4627844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Having the capability and capacity in finance teams to deliver whole of government accounts is essential </a:t>
            </a:r>
          </a:p>
          <a:p>
            <a:pPr marL="171450" indent="-171450">
              <a:buFont typeface="Arial" panose="020B0604020202020204" pitchFamily="34" charset="0"/>
              <a:buChar char="•"/>
            </a:pPr>
            <a:endParaRPr lang="en-GB" dirty="0" smtClean="0"/>
          </a:p>
          <a:p>
            <a:pPr marL="171450" indent="-171450">
              <a:buFont typeface="Arial" panose="020B0604020202020204" pitchFamily="34" charset="0"/>
              <a:buChar char="•"/>
            </a:pPr>
            <a:r>
              <a:rPr lang="en-GB" dirty="0" smtClean="0"/>
              <a:t>In 1995 there were approximately</a:t>
            </a:r>
            <a:r>
              <a:rPr lang="en-GB" baseline="0" dirty="0" smtClean="0"/>
              <a:t> 500 qualified accountants in central government departments, many if not most of the CFOs were not qualified.</a:t>
            </a:r>
          </a:p>
          <a:p>
            <a:pPr marL="171450" indent="-171450">
              <a:buFont typeface="Arial" panose="020B0604020202020204" pitchFamily="34" charset="0"/>
              <a:buChar char="•"/>
            </a:pPr>
            <a:r>
              <a:rPr lang="en-GB" baseline="0" dirty="0" smtClean="0"/>
              <a:t>A programme of reform has resulted in some 12-15,000 accountants now being qualified and all CFOs being required to be qualified. (CIPFA fast track programme with Warwick University helped deliver this quickly).</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endParaRPr lang="en-GB" dirty="0" smtClean="0"/>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C55AF454-D9B5-4EC4-B335-2F67CF1562DF}" type="slidenum">
              <a:rPr lang="en-GB" smtClean="0"/>
              <a:t>11</a:t>
            </a:fld>
            <a:endParaRPr lang="en-GB"/>
          </a:p>
        </p:txBody>
      </p:sp>
    </p:spTree>
    <p:extLst>
      <p:ext uri="{BB962C8B-B14F-4D97-AF65-F5344CB8AC3E}">
        <p14:creationId xmlns:p14="http://schemas.microsoft.com/office/powerpoint/2010/main" val="4627844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The Statement sets out five principles that define the core activities and behaviours that belong to the role of the CFO in public service organisations and the organisational arrangements needed to support them. Successful  implementation of each of the principles requires the right ingredients in terms of:</a:t>
            </a:r>
          </a:p>
          <a:p>
            <a:pPr marL="171450" indent="-171450">
              <a:buFont typeface="Arial" panose="020B0604020202020204" pitchFamily="34" charset="0"/>
              <a:buChar char="•"/>
            </a:pPr>
            <a:endParaRPr lang="en-GB" dirty="0" smtClean="0"/>
          </a:p>
          <a:p>
            <a:pPr marL="171450" indent="-171450">
              <a:buFont typeface="Arial" panose="020B0604020202020204" pitchFamily="34" charset="0"/>
              <a:buChar char="•"/>
            </a:pPr>
            <a:r>
              <a:rPr lang="en-GB" dirty="0" smtClean="0"/>
              <a:t>■ The Organisation;</a:t>
            </a:r>
          </a:p>
          <a:p>
            <a:pPr marL="171450" indent="-171450">
              <a:buFont typeface="Arial" panose="020B0604020202020204" pitchFamily="34" charset="0"/>
              <a:buChar char="•"/>
            </a:pPr>
            <a:r>
              <a:rPr lang="en-GB" dirty="0" smtClean="0"/>
              <a:t>■ The Role; and</a:t>
            </a:r>
          </a:p>
          <a:p>
            <a:pPr marL="171450" indent="-171450">
              <a:buFont typeface="Arial" panose="020B0604020202020204" pitchFamily="34" charset="0"/>
              <a:buChar char="•"/>
            </a:pPr>
            <a:r>
              <a:rPr lang="en-GB" dirty="0" smtClean="0"/>
              <a:t>■ The Individual.</a:t>
            </a:r>
          </a:p>
          <a:p>
            <a:pPr marL="171450" indent="-171450">
              <a:buFont typeface="Arial" panose="020B0604020202020204" pitchFamily="34" charset="0"/>
              <a:buChar char="•"/>
            </a:pPr>
            <a:endParaRPr lang="en-GB" dirty="0" smtClean="0"/>
          </a:p>
          <a:p>
            <a:pPr marL="171450" indent="-171450">
              <a:buFont typeface="Arial" panose="020B0604020202020204" pitchFamily="34" charset="0"/>
              <a:buChar char="•"/>
            </a:pPr>
            <a:r>
              <a:rPr lang="en-GB" dirty="0" smtClean="0"/>
              <a:t>For each principle the Statement sets out the governance arrangements required within an organisation to ensure that CFOs are able to operate effectively and perform their core duties. The Statement also sets out the core responsibilities of the CFO role within the organisation. </a:t>
            </a:r>
            <a:endParaRPr lang="en-GB" dirty="0"/>
          </a:p>
        </p:txBody>
      </p:sp>
      <p:sp>
        <p:nvSpPr>
          <p:cNvPr id="4" name="Slide Number Placeholder 3"/>
          <p:cNvSpPr>
            <a:spLocks noGrp="1"/>
          </p:cNvSpPr>
          <p:nvPr>
            <p:ph type="sldNum" sz="quarter" idx="10"/>
          </p:nvPr>
        </p:nvSpPr>
        <p:spPr/>
        <p:txBody>
          <a:bodyPr/>
          <a:lstStyle/>
          <a:p>
            <a:fld id="{C55AF454-D9B5-4EC4-B335-2F67CF1562DF}" type="slidenum">
              <a:rPr lang="en-GB" smtClean="0"/>
              <a:t>12</a:t>
            </a:fld>
            <a:endParaRPr lang="en-GB"/>
          </a:p>
        </p:txBody>
      </p:sp>
    </p:spTree>
    <p:extLst>
      <p:ext uri="{BB962C8B-B14F-4D97-AF65-F5344CB8AC3E}">
        <p14:creationId xmlns:p14="http://schemas.microsoft.com/office/powerpoint/2010/main" val="4627844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C55AF454-D9B5-4EC4-B335-2F67CF1562DF}" type="slidenum">
              <a:rPr lang="en-GB" smtClean="0"/>
              <a:t>13</a:t>
            </a:fld>
            <a:endParaRPr lang="en-GB"/>
          </a:p>
        </p:txBody>
      </p:sp>
    </p:spTree>
    <p:extLst>
      <p:ext uri="{BB962C8B-B14F-4D97-AF65-F5344CB8AC3E}">
        <p14:creationId xmlns:p14="http://schemas.microsoft.com/office/powerpoint/2010/main" val="4627844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A wide-range of organisations in local government, central government and beyond have used the well-established FM Model over the years to help with their financial management</a:t>
            </a:r>
            <a:r>
              <a:rPr lang="en-GB" baseline="0" dirty="0" smtClean="0"/>
              <a:t> in order to ensure:</a:t>
            </a:r>
            <a:r>
              <a:rPr lang="en-GB" dirty="0" smtClean="0"/>
              <a:t> </a:t>
            </a:r>
          </a:p>
          <a:p>
            <a:pPr marL="628650" lvl="1" indent="-171450">
              <a:buFont typeface="Arial" panose="020B0604020202020204" pitchFamily="34" charset="0"/>
              <a:buChar char="•"/>
            </a:pPr>
            <a:r>
              <a:rPr lang="en-GB" dirty="0" smtClean="0"/>
              <a:t> sound decision-making and accountability </a:t>
            </a:r>
          </a:p>
          <a:p>
            <a:pPr marL="628650" lvl="1" indent="-171450">
              <a:buFont typeface="Arial" panose="020B0604020202020204" pitchFamily="34" charset="0"/>
              <a:buChar char="•"/>
            </a:pPr>
            <a:r>
              <a:rPr lang="en-GB" dirty="0" smtClean="0"/>
              <a:t> improved understanding of finances </a:t>
            </a:r>
          </a:p>
          <a:p>
            <a:pPr marL="628650" lvl="1" indent="-171450">
              <a:buFont typeface="Arial" panose="020B0604020202020204" pitchFamily="34" charset="0"/>
              <a:buChar char="•"/>
            </a:pPr>
            <a:r>
              <a:rPr lang="en-GB" dirty="0" smtClean="0"/>
              <a:t> enabling businesses of all kinds to manage their risks</a:t>
            </a:r>
          </a:p>
          <a:p>
            <a:pPr marL="628650" lvl="1" indent="-171450">
              <a:buFont typeface="Arial" panose="020B0604020202020204" pitchFamily="34" charset="0"/>
              <a:buChar char="•"/>
            </a:pPr>
            <a:r>
              <a:rPr lang="en-GB" dirty="0" smtClean="0"/>
              <a:t> an assessment of overall financial management capability </a:t>
            </a:r>
          </a:p>
          <a:p>
            <a:pPr marL="628650" lvl="1" indent="-171450">
              <a:buFont typeface="Arial" panose="020B0604020202020204" pitchFamily="34" charset="0"/>
              <a:buChar char="•"/>
            </a:pPr>
            <a:r>
              <a:rPr lang="en-GB" dirty="0" smtClean="0"/>
              <a:t> providing the finance function with focus   </a:t>
            </a:r>
          </a:p>
          <a:p>
            <a:pPr marL="628650" lvl="1" indent="-171450">
              <a:buFont typeface="Arial" panose="020B0604020202020204" pitchFamily="34" charset="0"/>
              <a:buChar char="•"/>
            </a:pPr>
            <a:r>
              <a:rPr lang="en-GB" dirty="0" smtClean="0"/>
              <a:t> identifying cost-cutting opportunities and efficiency gains, by accurately pinpointing weaknesses and acknowledging strengths.</a:t>
            </a:r>
            <a:endParaRPr lang="en-GB" dirty="0"/>
          </a:p>
        </p:txBody>
      </p:sp>
      <p:sp>
        <p:nvSpPr>
          <p:cNvPr id="4" name="Slide Number Placeholder 3"/>
          <p:cNvSpPr>
            <a:spLocks noGrp="1"/>
          </p:cNvSpPr>
          <p:nvPr>
            <p:ph type="sldNum" sz="quarter" idx="10"/>
          </p:nvPr>
        </p:nvSpPr>
        <p:spPr/>
        <p:txBody>
          <a:bodyPr/>
          <a:lstStyle/>
          <a:p>
            <a:fld id="{C55AF454-D9B5-4EC4-B335-2F67CF1562DF}" type="slidenum">
              <a:rPr lang="en-GB" smtClean="0"/>
              <a:t>14</a:t>
            </a:fld>
            <a:endParaRPr lang="en-GB"/>
          </a:p>
        </p:txBody>
      </p:sp>
    </p:spTree>
    <p:extLst>
      <p:ext uri="{BB962C8B-B14F-4D97-AF65-F5344CB8AC3E}">
        <p14:creationId xmlns:p14="http://schemas.microsoft.com/office/powerpoint/2010/main" val="4627844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C55AF454-D9B5-4EC4-B335-2F67CF1562DF}" type="slidenum">
              <a:rPr lang="en-GB" smtClean="0"/>
              <a:t>15</a:t>
            </a:fld>
            <a:endParaRPr lang="en-GB"/>
          </a:p>
        </p:txBody>
      </p:sp>
    </p:spTree>
    <p:extLst>
      <p:ext uri="{BB962C8B-B14F-4D97-AF65-F5344CB8AC3E}">
        <p14:creationId xmlns:p14="http://schemas.microsoft.com/office/powerpoint/2010/main" val="4627844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C55AF454-D9B5-4EC4-B335-2F67CF1562DF}" type="slidenum">
              <a:rPr lang="en-GB" smtClean="0"/>
              <a:t>16</a:t>
            </a:fld>
            <a:endParaRPr lang="en-GB"/>
          </a:p>
        </p:txBody>
      </p:sp>
    </p:spTree>
    <p:extLst>
      <p:ext uri="{BB962C8B-B14F-4D97-AF65-F5344CB8AC3E}">
        <p14:creationId xmlns:p14="http://schemas.microsoft.com/office/powerpoint/2010/main" val="4627844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C55AF454-D9B5-4EC4-B335-2F67CF1562DF}" type="slidenum">
              <a:rPr lang="en-GB" smtClean="0"/>
              <a:t>17</a:t>
            </a:fld>
            <a:endParaRPr lang="en-GB"/>
          </a:p>
        </p:txBody>
      </p:sp>
    </p:spTree>
    <p:extLst>
      <p:ext uri="{BB962C8B-B14F-4D97-AF65-F5344CB8AC3E}">
        <p14:creationId xmlns:p14="http://schemas.microsoft.com/office/powerpoint/2010/main" val="4627844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C55AF454-D9B5-4EC4-B335-2F67CF1562DF}" type="slidenum">
              <a:rPr lang="en-GB" smtClean="0"/>
              <a:t>18</a:t>
            </a:fld>
            <a:endParaRPr lang="en-GB"/>
          </a:p>
        </p:txBody>
      </p:sp>
    </p:spTree>
    <p:extLst>
      <p:ext uri="{BB962C8B-B14F-4D97-AF65-F5344CB8AC3E}">
        <p14:creationId xmlns:p14="http://schemas.microsoft.com/office/powerpoint/2010/main" val="4627844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C55AF454-D9B5-4EC4-B335-2F67CF1562DF}" type="slidenum">
              <a:rPr lang="en-GB" smtClean="0"/>
              <a:t>19</a:t>
            </a:fld>
            <a:endParaRPr lang="en-GB"/>
          </a:p>
        </p:txBody>
      </p:sp>
    </p:spTree>
    <p:extLst>
      <p:ext uri="{BB962C8B-B14F-4D97-AF65-F5344CB8AC3E}">
        <p14:creationId xmlns:p14="http://schemas.microsoft.com/office/powerpoint/2010/main" val="4627844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C55AF454-D9B5-4EC4-B335-2F67CF1562DF}" type="slidenum">
              <a:rPr lang="en-GB" smtClean="0"/>
              <a:t>20</a:t>
            </a:fld>
            <a:endParaRPr lang="en-GB"/>
          </a:p>
        </p:txBody>
      </p:sp>
    </p:spTree>
    <p:extLst>
      <p:ext uri="{BB962C8B-B14F-4D97-AF65-F5344CB8AC3E}">
        <p14:creationId xmlns:p14="http://schemas.microsoft.com/office/powerpoint/2010/main" val="462784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ltLang="en-US" dirty="0" smtClean="0"/>
              <a:t>more complete - provides a more complete picture of UK’s finances - as includes provisions (e.g. nuclear), pensions, contingent </a:t>
            </a:r>
            <a:r>
              <a:rPr lang="en-GB" altLang="en-US" b="1" dirty="0" smtClean="0"/>
              <a:t>liabilities</a:t>
            </a:r>
            <a:r>
              <a:rPr lang="en-GB" altLang="en-US" dirty="0" smtClean="0"/>
              <a:t>, future contracts (PFI)</a:t>
            </a:r>
          </a:p>
          <a:p>
            <a:pPr marL="171450" indent="-171450">
              <a:buFont typeface="Arial" panose="020B0604020202020204" pitchFamily="34" charset="0"/>
              <a:buChar char="•"/>
            </a:pPr>
            <a:r>
              <a:rPr lang="en-GB" altLang="en-US" dirty="0" smtClean="0"/>
              <a:t>decision making - can support longer-term fiscal decision making – better quality information for ONS</a:t>
            </a:r>
          </a:p>
          <a:p>
            <a:pPr marL="171450" indent="-171450">
              <a:buFont typeface="Arial" panose="020B0604020202020204" pitchFamily="34" charset="0"/>
              <a:buChar char="•"/>
            </a:pPr>
            <a:r>
              <a:rPr lang="en-GB" altLang="en-US" dirty="0" smtClean="0"/>
              <a:t>improve efficiency - drives conversion of accounting practices and aligning processes. Highlights discrepancies in interpretations of accounting standards</a:t>
            </a:r>
          </a:p>
          <a:p>
            <a:pPr marL="171450" indent="-171450">
              <a:buFont typeface="Arial" panose="020B0604020202020204" pitchFamily="34" charset="0"/>
              <a:buChar char="•"/>
            </a:pPr>
            <a:r>
              <a:rPr lang="en-GB" altLang="en-US" dirty="0" smtClean="0"/>
              <a:t>transparency – ‘making public data public’ </a:t>
            </a:r>
          </a:p>
          <a:p>
            <a:pPr marL="171450" indent="-171450">
              <a:buFont typeface="Arial" panose="020B0604020202020204" pitchFamily="34" charset="0"/>
              <a:buChar char="•"/>
            </a:pPr>
            <a:r>
              <a:rPr lang="en-GB" altLang="en-US" dirty="0" smtClean="0"/>
              <a:t>accountability - improves accountability to Parliament </a:t>
            </a:r>
            <a:br>
              <a:rPr lang="en-GB" altLang="en-US" dirty="0" smtClean="0"/>
            </a:br>
            <a:r>
              <a:rPr lang="en-GB" altLang="en-US" dirty="0" smtClean="0"/>
              <a:t> - as the only audited set of data across the public sector</a:t>
            </a:r>
          </a:p>
          <a:p>
            <a:pPr marL="171450" indent="-171450">
              <a:buFont typeface="Arial" panose="020B0604020202020204" pitchFamily="34" charset="0"/>
              <a:buChar char="•"/>
            </a:pPr>
            <a:endParaRPr lang="en-GB" altLang="en-US" dirty="0" smtClean="0"/>
          </a:p>
          <a:p>
            <a:pPr marL="171450" indent="-171450">
              <a:buFont typeface="Arial" panose="020B0604020202020204" pitchFamily="34" charset="0"/>
              <a:buChar char="•"/>
            </a:pPr>
            <a:endParaRPr lang="en-GB" b="1" dirty="0"/>
          </a:p>
        </p:txBody>
      </p:sp>
      <p:sp>
        <p:nvSpPr>
          <p:cNvPr id="4" name="Slide Number Placeholder 3"/>
          <p:cNvSpPr>
            <a:spLocks noGrp="1"/>
          </p:cNvSpPr>
          <p:nvPr>
            <p:ph type="sldNum" sz="quarter" idx="10"/>
          </p:nvPr>
        </p:nvSpPr>
        <p:spPr/>
        <p:txBody>
          <a:bodyPr/>
          <a:lstStyle/>
          <a:p>
            <a:fld id="{C55AF454-D9B5-4EC4-B335-2F67CF1562DF}" type="slidenum">
              <a:rPr lang="en-GB" smtClean="0"/>
              <a:t>3</a:t>
            </a:fld>
            <a:endParaRPr lang="en-GB"/>
          </a:p>
        </p:txBody>
      </p:sp>
    </p:spTree>
    <p:extLst>
      <p:ext uri="{BB962C8B-B14F-4D97-AF65-F5344CB8AC3E}">
        <p14:creationId xmlns:p14="http://schemas.microsoft.com/office/powerpoint/2010/main" val="17902822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C55AF454-D9B5-4EC4-B335-2F67CF1562DF}" type="slidenum">
              <a:rPr lang="en-GB" smtClean="0"/>
              <a:t>21</a:t>
            </a:fld>
            <a:endParaRPr lang="en-GB"/>
          </a:p>
        </p:txBody>
      </p:sp>
    </p:spTree>
    <p:extLst>
      <p:ext uri="{BB962C8B-B14F-4D97-AF65-F5344CB8AC3E}">
        <p14:creationId xmlns:p14="http://schemas.microsoft.com/office/powerpoint/2010/main" val="4627844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C55AF454-D9B5-4EC4-B335-2F67CF1562DF}" type="slidenum">
              <a:rPr lang="en-GB" smtClean="0"/>
              <a:t>22</a:t>
            </a:fld>
            <a:endParaRPr lang="en-GB"/>
          </a:p>
        </p:txBody>
      </p:sp>
    </p:spTree>
    <p:extLst>
      <p:ext uri="{BB962C8B-B14F-4D97-AF65-F5344CB8AC3E}">
        <p14:creationId xmlns:p14="http://schemas.microsoft.com/office/powerpoint/2010/main" val="4627844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C55AF454-D9B5-4EC4-B335-2F67CF1562DF}" type="slidenum">
              <a:rPr lang="en-GB" smtClean="0"/>
              <a:t>23</a:t>
            </a:fld>
            <a:endParaRPr lang="en-GB"/>
          </a:p>
        </p:txBody>
      </p:sp>
    </p:spTree>
    <p:extLst>
      <p:ext uri="{BB962C8B-B14F-4D97-AF65-F5344CB8AC3E}">
        <p14:creationId xmlns:p14="http://schemas.microsoft.com/office/powerpoint/2010/main" val="4627844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C55AF454-D9B5-4EC4-B335-2F67CF1562DF}" type="slidenum">
              <a:rPr lang="en-GB" smtClean="0"/>
              <a:t>24</a:t>
            </a:fld>
            <a:endParaRPr lang="en-GB"/>
          </a:p>
        </p:txBody>
      </p:sp>
    </p:spTree>
    <p:extLst>
      <p:ext uri="{BB962C8B-B14F-4D97-AF65-F5344CB8AC3E}">
        <p14:creationId xmlns:p14="http://schemas.microsoft.com/office/powerpoint/2010/main" val="462784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ltLang="en-US" dirty="0" smtClean="0"/>
              <a:t>Full adoption</a:t>
            </a:r>
            <a:r>
              <a:rPr lang="en-US" altLang="en-US" baseline="0" dirty="0" smtClean="0"/>
              <a:t> of accrual accounting was a process that took about ten years, </a:t>
            </a:r>
          </a:p>
          <a:p>
            <a:pPr marL="171450" indent="-171450">
              <a:buFont typeface="Arial" panose="020B0604020202020204" pitchFamily="34" charset="0"/>
              <a:buChar char="•"/>
            </a:pPr>
            <a:r>
              <a:rPr lang="en-US" altLang="en-US" baseline="0" dirty="0" smtClean="0"/>
              <a:t>Consolidation was phased in over that period of time with piloting periods for the two years running up to first full draft accounts in 09/10</a:t>
            </a:r>
            <a:endParaRPr lang="en-US" altLang="en-US" dirty="0" smtClean="0"/>
          </a:p>
        </p:txBody>
      </p:sp>
      <p:sp>
        <p:nvSpPr>
          <p:cNvPr id="4" name="Slide Number Placeholder 3"/>
          <p:cNvSpPr>
            <a:spLocks noGrp="1"/>
          </p:cNvSpPr>
          <p:nvPr>
            <p:ph type="sldNum" sz="quarter" idx="10"/>
          </p:nvPr>
        </p:nvSpPr>
        <p:spPr/>
        <p:txBody>
          <a:bodyPr/>
          <a:lstStyle/>
          <a:p>
            <a:fld id="{C55AF454-D9B5-4EC4-B335-2F67CF1562DF}" type="slidenum">
              <a:rPr lang="en-GB" smtClean="0"/>
              <a:t>4</a:t>
            </a:fld>
            <a:endParaRPr lang="en-GB"/>
          </a:p>
        </p:txBody>
      </p:sp>
    </p:spTree>
    <p:extLst>
      <p:ext uri="{BB962C8B-B14F-4D97-AF65-F5344CB8AC3E}">
        <p14:creationId xmlns:p14="http://schemas.microsoft.com/office/powerpoint/2010/main" val="462784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The inclusion</a:t>
            </a:r>
            <a:r>
              <a:rPr lang="en-GB" baseline="0" dirty="0" smtClean="0"/>
              <a:t> of taxation, national debt and reserves and pubic pension schemes are all more complex than current income, expenditure and physical assets</a:t>
            </a:r>
          </a:p>
          <a:p>
            <a:pPr marL="171450" indent="-171450">
              <a:buFont typeface="Arial" panose="020B0604020202020204" pitchFamily="34" charset="0"/>
              <a:buChar char="•"/>
            </a:pPr>
            <a:r>
              <a:rPr lang="en-GB" baseline="0" dirty="0" smtClean="0"/>
              <a:t>Accounting for future liabilities is on a 30 year basis , and there is a significant reliance on judgement and estimation  - </a:t>
            </a:r>
            <a:r>
              <a:rPr lang="en-GB" baseline="0" dirty="0" err="1" smtClean="0"/>
              <a:t>eg</a:t>
            </a:r>
            <a:r>
              <a:rPr lang="en-GB" baseline="0" dirty="0" smtClean="0"/>
              <a:t> we know the UK’s current public pension liabilities have now risen to £2.1tn but are subject to actuarial evaluations etc. </a:t>
            </a:r>
          </a:p>
          <a:p>
            <a:pPr marL="171450" indent="-171450">
              <a:buFont typeface="Arial" panose="020B0604020202020204" pitchFamily="34" charset="0"/>
              <a:buChar char="•"/>
            </a:pPr>
            <a:r>
              <a:rPr lang="en-GB" baseline="0" dirty="0" smtClean="0"/>
              <a:t>Similarly there are fluctuations around contingent liabilities like health service clinical negligence claims</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We do have visibility on the whole of the iceberg now and government can build its policy and budgeting – for example reforming public sector pensions – based on an understanding of the country’s balance sheet.</a:t>
            </a:r>
            <a:endParaRPr lang="en-GB" dirty="0"/>
          </a:p>
        </p:txBody>
      </p:sp>
      <p:sp>
        <p:nvSpPr>
          <p:cNvPr id="4" name="Slide Number Placeholder 3"/>
          <p:cNvSpPr>
            <a:spLocks noGrp="1"/>
          </p:cNvSpPr>
          <p:nvPr>
            <p:ph type="sldNum" sz="quarter" idx="10"/>
          </p:nvPr>
        </p:nvSpPr>
        <p:spPr/>
        <p:txBody>
          <a:bodyPr/>
          <a:lstStyle/>
          <a:p>
            <a:fld id="{C55AF454-D9B5-4EC4-B335-2F67CF1562DF}" type="slidenum">
              <a:rPr lang="en-GB" smtClean="0"/>
              <a:t>5</a:t>
            </a:fld>
            <a:endParaRPr lang="en-GB"/>
          </a:p>
        </p:txBody>
      </p:sp>
    </p:spTree>
    <p:extLst>
      <p:ext uri="{BB962C8B-B14F-4D97-AF65-F5344CB8AC3E}">
        <p14:creationId xmlns:p14="http://schemas.microsoft.com/office/powerpoint/2010/main" val="462784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At the highest level,</a:t>
            </a:r>
            <a:r>
              <a:rPr lang="en-GB" baseline="0" dirty="0" smtClean="0"/>
              <a:t> it’s clearly essential the reasons for the programme are well understood and have the support of the government</a:t>
            </a:r>
          </a:p>
          <a:p>
            <a:pPr marL="171450" indent="-171450">
              <a:buFont typeface="Arial" panose="020B0604020202020204" pitchFamily="34" charset="0"/>
              <a:buChar char="•"/>
            </a:pPr>
            <a:r>
              <a:rPr lang="en-GB" baseline="0" dirty="0" smtClean="0"/>
              <a:t>Keeping politicians who are in power and those in opposition on side and involved over the long term is essential as the process may well take longer than the duration of the government and it therefore  requires cross party support…the UK experience began in 1995 and concluded in 2010</a:t>
            </a:r>
          </a:p>
          <a:p>
            <a:pPr marL="171450" indent="-171450">
              <a:buFont typeface="Arial" panose="020B0604020202020204" pitchFamily="34" charset="0"/>
              <a:buChar char="•"/>
            </a:pPr>
            <a:r>
              <a:rPr lang="en-GB" baseline="0" dirty="0" smtClean="0"/>
              <a:t>Equally the civil service needs to see the benefits if it is to implement the programme </a:t>
            </a:r>
            <a:r>
              <a:rPr lang="en-GB" baseline="0" dirty="0" err="1" smtClean="0"/>
              <a:t>succesfullly</a:t>
            </a:r>
            <a:r>
              <a:rPr lang="en-GB" baseline="0" dirty="0" smtClean="0"/>
              <a:t> </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As well as the accountant general, outside government the auditor general and national audit body will need to be closely involved and developing their capability and capacity to monitor and support the change</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C55AF454-D9B5-4EC4-B335-2F67CF1562DF}" type="slidenum">
              <a:rPr lang="en-GB" smtClean="0"/>
              <a:t>6</a:t>
            </a:fld>
            <a:endParaRPr lang="en-GB"/>
          </a:p>
        </p:txBody>
      </p:sp>
    </p:spTree>
    <p:extLst>
      <p:ext uri="{BB962C8B-B14F-4D97-AF65-F5344CB8AC3E}">
        <p14:creationId xmlns:p14="http://schemas.microsoft.com/office/powerpoint/2010/main" val="4627844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We are now seeing a consistently</a:t>
            </a:r>
            <a:r>
              <a:rPr lang="en-GB" baseline="0" dirty="0" smtClean="0"/>
              <a:t> low number of departments where there are qualifications of the accounts</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Transparency has improved</a:t>
            </a:r>
          </a:p>
          <a:p>
            <a:pPr marL="171450" indent="-171450">
              <a:buFont typeface="Arial" panose="020B0604020202020204" pitchFamily="34" charset="0"/>
              <a:buChar char="•"/>
            </a:pPr>
            <a:r>
              <a:rPr lang="en-GB" baseline="0" dirty="0" smtClean="0"/>
              <a:t>Accuracy has improved and </a:t>
            </a:r>
          </a:p>
          <a:p>
            <a:pPr marL="171450" indent="-171450">
              <a:buFont typeface="Arial" panose="020B0604020202020204" pitchFamily="34" charset="0"/>
              <a:buChar char="•"/>
            </a:pPr>
            <a:r>
              <a:rPr lang="en-GB" baseline="0" dirty="0" smtClean="0"/>
              <a:t>Timeliness has improved</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Where there are shortcomings, the national audit office can raise concerns with parliament, and the departments concerned are open to public scrutiny.</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C55AF454-D9B5-4EC4-B335-2F67CF1562DF}" type="slidenum">
              <a:rPr lang="en-GB" smtClean="0"/>
              <a:t>7</a:t>
            </a:fld>
            <a:endParaRPr lang="en-GB"/>
          </a:p>
        </p:txBody>
      </p:sp>
    </p:spTree>
    <p:extLst>
      <p:ext uri="{BB962C8B-B14F-4D97-AF65-F5344CB8AC3E}">
        <p14:creationId xmlns:p14="http://schemas.microsoft.com/office/powerpoint/2010/main" val="462784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ltLang="en-US" dirty="0" smtClean="0"/>
              <a:t>By 2010 all accrual accounts were laid</a:t>
            </a:r>
            <a:r>
              <a:rPr lang="en-US" altLang="en-US" baseline="0" dirty="0" smtClean="0"/>
              <a:t> within 110 days of the year end (March) before the summer recess (July)</a:t>
            </a:r>
          </a:p>
        </p:txBody>
      </p:sp>
      <p:sp>
        <p:nvSpPr>
          <p:cNvPr id="4" name="Slide Number Placeholder 3"/>
          <p:cNvSpPr>
            <a:spLocks noGrp="1"/>
          </p:cNvSpPr>
          <p:nvPr>
            <p:ph type="sldNum" sz="quarter" idx="10"/>
          </p:nvPr>
        </p:nvSpPr>
        <p:spPr/>
        <p:txBody>
          <a:bodyPr/>
          <a:lstStyle/>
          <a:p>
            <a:fld id="{C55AF454-D9B5-4EC4-B335-2F67CF1562DF}" type="slidenum">
              <a:rPr lang="en-GB" smtClean="0"/>
              <a:t>8</a:t>
            </a:fld>
            <a:endParaRPr lang="en-GB"/>
          </a:p>
        </p:txBody>
      </p:sp>
    </p:spTree>
    <p:extLst>
      <p:ext uri="{BB962C8B-B14F-4D97-AF65-F5344CB8AC3E}">
        <p14:creationId xmlns:p14="http://schemas.microsoft.com/office/powerpoint/2010/main" val="462784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Frameworks and standards for accrual accounting are a combination of primary legislation</a:t>
            </a:r>
            <a:r>
              <a:rPr lang="en-GB" baseline="0" dirty="0" smtClean="0"/>
              <a:t>, international standards and independent governance structures </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An act of parliament at the beginning of the programme to provide the statutory basis for resourced-based supply and financial reporting across central government and the NHS, and for the production of the Whole of Government Accounts. It gives the legislative authority for the C&amp;AGs audit of departmental resource accounts and the Whole of Government Accounts. The act also gives HM Treasury the power to make orders (a) to appoint the C&amp;AG as the external auditor of any public body, and (b) to grant him/her access to third party documents which he may require for the purposes of forming an opinion on accounts of which he is the auditor.</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UK used adapted IFRS framework as a basis wit IPSAS as a reference …..and UK now 95% compliant with IPSAS</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The role of the Financial Reporting Advisory Board, or FRAB, is to ensure that government financial reporting meets the best possible standards of financial reporting by following Generally Accepted Accounting Practice (GAAP) as far as possible.</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The board was originally set up in 1996 following the publication of the July 1995 White Paper ‘Better Accounting for Taxpayer’s Money’ where the government announced its plan to establish the Financial Reporting Advisory Board.</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It includes representatives from the accountancy profession in the private and public sectors, academia and government bodies.</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C55AF454-D9B5-4EC4-B335-2F67CF1562DF}" type="slidenum">
              <a:rPr lang="en-GB" smtClean="0"/>
              <a:t>9</a:t>
            </a:fld>
            <a:endParaRPr lang="en-GB"/>
          </a:p>
        </p:txBody>
      </p:sp>
    </p:spTree>
    <p:extLst>
      <p:ext uri="{BB962C8B-B14F-4D97-AF65-F5344CB8AC3E}">
        <p14:creationId xmlns:p14="http://schemas.microsoft.com/office/powerpoint/2010/main" val="4627844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C55AF454-D9B5-4EC4-B335-2F67CF1562DF}" type="slidenum">
              <a:rPr lang="en-GB" smtClean="0"/>
              <a:t>10</a:t>
            </a:fld>
            <a:endParaRPr lang="en-GB"/>
          </a:p>
        </p:txBody>
      </p:sp>
    </p:spTree>
    <p:extLst>
      <p:ext uri="{BB962C8B-B14F-4D97-AF65-F5344CB8AC3E}">
        <p14:creationId xmlns:p14="http://schemas.microsoft.com/office/powerpoint/2010/main" val="4627844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PY"/>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Y"/>
          </a:p>
        </p:txBody>
      </p:sp>
      <p:sp>
        <p:nvSpPr>
          <p:cNvPr id="4" name="Marcador de fecha 3"/>
          <p:cNvSpPr>
            <a:spLocks noGrp="1"/>
          </p:cNvSpPr>
          <p:nvPr>
            <p:ph type="dt" sz="half" idx="10"/>
          </p:nvPr>
        </p:nvSpPr>
        <p:spPr/>
        <p:txBody>
          <a:bodyPr/>
          <a:lstStyle/>
          <a:p>
            <a:fld id="{987ED55B-FE1A-4BDE-B551-8E55D82D705F}" type="datetimeFigureOut">
              <a:rPr lang="es-PY" smtClean="0"/>
              <a:t>27/07/2016</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8196B24D-9D03-4597-B321-7C791400D725}" type="slidenum">
              <a:rPr lang="es-PY" smtClean="0"/>
              <a:t>‹Nº›</a:t>
            </a:fld>
            <a:endParaRPr lang="es-PY"/>
          </a:p>
        </p:txBody>
      </p:sp>
    </p:spTree>
    <p:extLst>
      <p:ext uri="{BB962C8B-B14F-4D97-AF65-F5344CB8AC3E}">
        <p14:creationId xmlns:p14="http://schemas.microsoft.com/office/powerpoint/2010/main" val="296192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Y"/>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fecha 3"/>
          <p:cNvSpPr>
            <a:spLocks noGrp="1"/>
          </p:cNvSpPr>
          <p:nvPr>
            <p:ph type="dt" sz="half" idx="10"/>
          </p:nvPr>
        </p:nvSpPr>
        <p:spPr/>
        <p:txBody>
          <a:bodyPr/>
          <a:lstStyle/>
          <a:p>
            <a:fld id="{987ED55B-FE1A-4BDE-B551-8E55D82D705F}" type="datetimeFigureOut">
              <a:rPr lang="es-PY" smtClean="0"/>
              <a:t>27/07/2016</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8196B24D-9D03-4597-B321-7C791400D725}" type="slidenum">
              <a:rPr lang="es-PY" smtClean="0"/>
              <a:t>‹Nº›</a:t>
            </a:fld>
            <a:endParaRPr lang="es-PY"/>
          </a:p>
        </p:txBody>
      </p:sp>
    </p:spTree>
    <p:extLst>
      <p:ext uri="{BB962C8B-B14F-4D97-AF65-F5344CB8AC3E}">
        <p14:creationId xmlns:p14="http://schemas.microsoft.com/office/powerpoint/2010/main" val="1951286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PY"/>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fecha 3"/>
          <p:cNvSpPr>
            <a:spLocks noGrp="1"/>
          </p:cNvSpPr>
          <p:nvPr>
            <p:ph type="dt" sz="half" idx="10"/>
          </p:nvPr>
        </p:nvSpPr>
        <p:spPr/>
        <p:txBody>
          <a:bodyPr/>
          <a:lstStyle/>
          <a:p>
            <a:fld id="{987ED55B-FE1A-4BDE-B551-8E55D82D705F}" type="datetimeFigureOut">
              <a:rPr lang="es-PY" smtClean="0"/>
              <a:t>27/07/2016</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8196B24D-9D03-4597-B321-7C791400D725}" type="slidenum">
              <a:rPr lang="es-PY" smtClean="0"/>
              <a:t>‹Nº›</a:t>
            </a:fld>
            <a:endParaRPr lang="es-PY"/>
          </a:p>
        </p:txBody>
      </p:sp>
    </p:spTree>
    <p:extLst>
      <p:ext uri="{BB962C8B-B14F-4D97-AF65-F5344CB8AC3E}">
        <p14:creationId xmlns:p14="http://schemas.microsoft.com/office/powerpoint/2010/main" val="1255312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Y"/>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fecha 3"/>
          <p:cNvSpPr>
            <a:spLocks noGrp="1"/>
          </p:cNvSpPr>
          <p:nvPr>
            <p:ph type="dt" sz="half" idx="10"/>
          </p:nvPr>
        </p:nvSpPr>
        <p:spPr/>
        <p:txBody>
          <a:bodyPr/>
          <a:lstStyle/>
          <a:p>
            <a:fld id="{987ED55B-FE1A-4BDE-B551-8E55D82D705F}" type="datetimeFigureOut">
              <a:rPr lang="es-PY" smtClean="0"/>
              <a:t>27/07/2016</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8196B24D-9D03-4597-B321-7C791400D725}" type="slidenum">
              <a:rPr lang="es-PY" smtClean="0"/>
              <a:t>‹Nº›</a:t>
            </a:fld>
            <a:endParaRPr lang="es-PY"/>
          </a:p>
        </p:txBody>
      </p:sp>
    </p:spTree>
    <p:extLst>
      <p:ext uri="{BB962C8B-B14F-4D97-AF65-F5344CB8AC3E}">
        <p14:creationId xmlns:p14="http://schemas.microsoft.com/office/powerpoint/2010/main" val="3136028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PY"/>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987ED55B-FE1A-4BDE-B551-8E55D82D705F}" type="datetimeFigureOut">
              <a:rPr lang="es-PY" smtClean="0"/>
              <a:t>27/07/2016</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8196B24D-9D03-4597-B321-7C791400D725}" type="slidenum">
              <a:rPr lang="es-PY" smtClean="0"/>
              <a:t>‹Nº›</a:t>
            </a:fld>
            <a:endParaRPr lang="es-PY"/>
          </a:p>
        </p:txBody>
      </p:sp>
    </p:spTree>
    <p:extLst>
      <p:ext uri="{BB962C8B-B14F-4D97-AF65-F5344CB8AC3E}">
        <p14:creationId xmlns:p14="http://schemas.microsoft.com/office/powerpoint/2010/main" val="2180234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Y"/>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5" name="Marcador de fecha 4"/>
          <p:cNvSpPr>
            <a:spLocks noGrp="1"/>
          </p:cNvSpPr>
          <p:nvPr>
            <p:ph type="dt" sz="half" idx="10"/>
          </p:nvPr>
        </p:nvSpPr>
        <p:spPr/>
        <p:txBody>
          <a:bodyPr/>
          <a:lstStyle/>
          <a:p>
            <a:fld id="{987ED55B-FE1A-4BDE-B551-8E55D82D705F}" type="datetimeFigureOut">
              <a:rPr lang="es-PY" smtClean="0"/>
              <a:t>27/07/2016</a:t>
            </a:fld>
            <a:endParaRPr lang="es-PY"/>
          </a:p>
        </p:txBody>
      </p:sp>
      <p:sp>
        <p:nvSpPr>
          <p:cNvPr id="6" name="Marcador de pie de página 5"/>
          <p:cNvSpPr>
            <a:spLocks noGrp="1"/>
          </p:cNvSpPr>
          <p:nvPr>
            <p:ph type="ftr" sz="quarter" idx="11"/>
          </p:nvPr>
        </p:nvSpPr>
        <p:spPr/>
        <p:txBody>
          <a:bodyPr/>
          <a:lstStyle/>
          <a:p>
            <a:endParaRPr lang="es-PY"/>
          </a:p>
        </p:txBody>
      </p:sp>
      <p:sp>
        <p:nvSpPr>
          <p:cNvPr id="7" name="Marcador de número de diapositiva 6"/>
          <p:cNvSpPr>
            <a:spLocks noGrp="1"/>
          </p:cNvSpPr>
          <p:nvPr>
            <p:ph type="sldNum" sz="quarter" idx="12"/>
          </p:nvPr>
        </p:nvSpPr>
        <p:spPr/>
        <p:txBody>
          <a:bodyPr/>
          <a:lstStyle/>
          <a:p>
            <a:fld id="{8196B24D-9D03-4597-B321-7C791400D725}" type="slidenum">
              <a:rPr lang="es-PY" smtClean="0"/>
              <a:t>‹Nº›</a:t>
            </a:fld>
            <a:endParaRPr lang="es-PY"/>
          </a:p>
        </p:txBody>
      </p:sp>
    </p:spTree>
    <p:extLst>
      <p:ext uri="{BB962C8B-B14F-4D97-AF65-F5344CB8AC3E}">
        <p14:creationId xmlns:p14="http://schemas.microsoft.com/office/powerpoint/2010/main" val="1812867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PY"/>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7" name="Marcador de fecha 6"/>
          <p:cNvSpPr>
            <a:spLocks noGrp="1"/>
          </p:cNvSpPr>
          <p:nvPr>
            <p:ph type="dt" sz="half" idx="10"/>
          </p:nvPr>
        </p:nvSpPr>
        <p:spPr/>
        <p:txBody>
          <a:bodyPr/>
          <a:lstStyle/>
          <a:p>
            <a:fld id="{987ED55B-FE1A-4BDE-B551-8E55D82D705F}" type="datetimeFigureOut">
              <a:rPr lang="es-PY" smtClean="0"/>
              <a:t>27/07/2016</a:t>
            </a:fld>
            <a:endParaRPr lang="es-PY"/>
          </a:p>
        </p:txBody>
      </p:sp>
      <p:sp>
        <p:nvSpPr>
          <p:cNvPr id="8" name="Marcador de pie de página 7"/>
          <p:cNvSpPr>
            <a:spLocks noGrp="1"/>
          </p:cNvSpPr>
          <p:nvPr>
            <p:ph type="ftr" sz="quarter" idx="11"/>
          </p:nvPr>
        </p:nvSpPr>
        <p:spPr/>
        <p:txBody>
          <a:bodyPr/>
          <a:lstStyle/>
          <a:p>
            <a:endParaRPr lang="es-PY"/>
          </a:p>
        </p:txBody>
      </p:sp>
      <p:sp>
        <p:nvSpPr>
          <p:cNvPr id="9" name="Marcador de número de diapositiva 8"/>
          <p:cNvSpPr>
            <a:spLocks noGrp="1"/>
          </p:cNvSpPr>
          <p:nvPr>
            <p:ph type="sldNum" sz="quarter" idx="12"/>
          </p:nvPr>
        </p:nvSpPr>
        <p:spPr/>
        <p:txBody>
          <a:bodyPr/>
          <a:lstStyle/>
          <a:p>
            <a:fld id="{8196B24D-9D03-4597-B321-7C791400D725}" type="slidenum">
              <a:rPr lang="es-PY" smtClean="0"/>
              <a:t>‹Nº›</a:t>
            </a:fld>
            <a:endParaRPr lang="es-PY"/>
          </a:p>
        </p:txBody>
      </p:sp>
    </p:spTree>
    <p:extLst>
      <p:ext uri="{BB962C8B-B14F-4D97-AF65-F5344CB8AC3E}">
        <p14:creationId xmlns:p14="http://schemas.microsoft.com/office/powerpoint/2010/main" val="257993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Y"/>
          </a:p>
        </p:txBody>
      </p:sp>
      <p:sp>
        <p:nvSpPr>
          <p:cNvPr id="3" name="Marcador de fecha 2"/>
          <p:cNvSpPr>
            <a:spLocks noGrp="1"/>
          </p:cNvSpPr>
          <p:nvPr>
            <p:ph type="dt" sz="half" idx="10"/>
          </p:nvPr>
        </p:nvSpPr>
        <p:spPr/>
        <p:txBody>
          <a:bodyPr/>
          <a:lstStyle/>
          <a:p>
            <a:fld id="{987ED55B-FE1A-4BDE-B551-8E55D82D705F}" type="datetimeFigureOut">
              <a:rPr lang="es-PY" smtClean="0"/>
              <a:t>27/07/2016</a:t>
            </a:fld>
            <a:endParaRPr lang="es-PY"/>
          </a:p>
        </p:txBody>
      </p:sp>
      <p:sp>
        <p:nvSpPr>
          <p:cNvPr id="4" name="Marcador de pie de página 3"/>
          <p:cNvSpPr>
            <a:spLocks noGrp="1"/>
          </p:cNvSpPr>
          <p:nvPr>
            <p:ph type="ftr" sz="quarter" idx="11"/>
          </p:nvPr>
        </p:nvSpPr>
        <p:spPr/>
        <p:txBody>
          <a:bodyPr/>
          <a:lstStyle/>
          <a:p>
            <a:endParaRPr lang="es-PY"/>
          </a:p>
        </p:txBody>
      </p:sp>
      <p:sp>
        <p:nvSpPr>
          <p:cNvPr id="5" name="Marcador de número de diapositiva 4"/>
          <p:cNvSpPr>
            <a:spLocks noGrp="1"/>
          </p:cNvSpPr>
          <p:nvPr>
            <p:ph type="sldNum" sz="quarter" idx="12"/>
          </p:nvPr>
        </p:nvSpPr>
        <p:spPr/>
        <p:txBody>
          <a:bodyPr/>
          <a:lstStyle/>
          <a:p>
            <a:fld id="{8196B24D-9D03-4597-B321-7C791400D725}" type="slidenum">
              <a:rPr lang="es-PY" smtClean="0"/>
              <a:t>‹Nº›</a:t>
            </a:fld>
            <a:endParaRPr lang="es-PY"/>
          </a:p>
        </p:txBody>
      </p:sp>
    </p:spTree>
    <p:extLst>
      <p:ext uri="{BB962C8B-B14F-4D97-AF65-F5344CB8AC3E}">
        <p14:creationId xmlns:p14="http://schemas.microsoft.com/office/powerpoint/2010/main" val="1526670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987ED55B-FE1A-4BDE-B551-8E55D82D705F}" type="datetimeFigureOut">
              <a:rPr lang="es-PY" smtClean="0"/>
              <a:t>27/07/2016</a:t>
            </a:fld>
            <a:endParaRPr lang="es-PY"/>
          </a:p>
        </p:txBody>
      </p:sp>
      <p:sp>
        <p:nvSpPr>
          <p:cNvPr id="3" name="Marcador de pie de página 2"/>
          <p:cNvSpPr>
            <a:spLocks noGrp="1"/>
          </p:cNvSpPr>
          <p:nvPr>
            <p:ph type="ftr" sz="quarter" idx="11"/>
          </p:nvPr>
        </p:nvSpPr>
        <p:spPr/>
        <p:txBody>
          <a:bodyPr/>
          <a:lstStyle/>
          <a:p>
            <a:endParaRPr lang="es-PY"/>
          </a:p>
        </p:txBody>
      </p:sp>
      <p:sp>
        <p:nvSpPr>
          <p:cNvPr id="4" name="Marcador de número de diapositiva 3"/>
          <p:cNvSpPr>
            <a:spLocks noGrp="1"/>
          </p:cNvSpPr>
          <p:nvPr>
            <p:ph type="sldNum" sz="quarter" idx="12"/>
          </p:nvPr>
        </p:nvSpPr>
        <p:spPr/>
        <p:txBody>
          <a:bodyPr/>
          <a:lstStyle/>
          <a:p>
            <a:fld id="{8196B24D-9D03-4597-B321-7C791400D725}" type="slidenum">
              <a:rPr lang="es-PY" smtClean="0"/>
              <a:t>‹Nº›</a:t>
            </a:fld>
            <a:endParaRPr lang="es-PY"/>
          </a:p>
        </p:txBody>
      </p:sp>
    </p:spTree>
    <p:extLst>
      <p:ext uri="{BB962C8B-B14F-4D97-AF65-F5344CB8AC3E}">
        <p14:creationId xmlns:p14="http://schemas.microsoft.com/office/powerpoint/2010/main" val="4086470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Y"/>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87ED55B-FE1A-4BDE-B551-8E55D82D705F}" type="datetimeFigureOut">
              <a:rPr lang="es-PY" smtClean="0"/>
              <a:t>27/07/2016</a:t>
            </a:fld>
            <a:endParaRPr lang="es-PY"/>
          </a:p>
        </p:txBody>
      </p:sp>
      <p:sp>
        <p:nvSpPr>
          <p:cNvPr id="6" name="Marcador de pie de página 5"/>
          <p:cNvSpPr>
            <a:spLocks noGrp="1"/>
          </p:cNvSpPr>
          <p:nvPr>
            <p:ph type="ftr" sz="quarter" idx="11"/>
          </p:nvPr>
        </p:nvSpPr>
        <p:spPr/>
        <p:txBody>
          <a:bodyPr/>
          <a:lstStyle/>
          <a:p>
            <a:endParaRPr lang="es-PY"/>
          </a:p>
        </p:txBody>
      </p:sp>
      <p:sp>
        <p:nvSpPr>
          <p:cNvPr id="7" name="Marcador de número de diapositiva 6"/>
          <p:cNvSpPr>
            <a:spLocks noGrp="1"/>
          </p:cNvSpPr>
          <p:nvPr>
            <p:ph type="sldNum" sz="quarter" idx="12"/>
          </p:nvPr>
        </p:nvSpPr>
        <p:spPr/>
        <p:txBody>
          <a:bodyPr/>
          <a:lstStyle/>
          <a:p>
            <a:fld id="{8196B24D-9D03-4597-B321-7C791400D725}" type="slidenum">
              <a:rPr lang="es-PY" smtClean="0"/>
              <a:t>‹Nº›</a:t>
            </a:fld>
            <a:endParaRPr lang="es-PY"/>
          </a:p>
        </p:txBody>
      </p:sp>
    </p:spTree>
    <p:extLst>
      <p:ext uri="{BB962C8B-B14F-4D97-AF65-F5344CB8AC3E}">
        <p14:creationId xmlns:p14="http://schemas.microsoft.com/office/powerpoint/2010/main" val="1900656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Y"/>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Y"/>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87ED55B-FE1A-4BDE-B551-8E55D82D705F}" type="datetimeFigureOut">
              <a:rPr lang="es-PY" smtClean="0"/>
              <a:t>27/07/2016</a:t>
            </a:fld>
            <a:endParaRPr lang="es-PY"/>
          </a:p>
        </p:txBody>
      </p:sp>
      <p:sp>
        <p:nvSpPr>
          <p:cNvPr id="6" name="Marcador de pie de página 5"/>
          <p:cNvSpPr>
            <a:spLocks noGrp="1"/>
          </p:cNvSpPr>
          <p:nvPr>
            <p:ph type="ftr" sz="quarter" idx="11"/>
          </p:nvPr>
        </p:nvSpPr>
        <p:spPr/>
        <p:txBody>
          <a:bodyPr/>
          <a:lstStyle/>
          <a:p>
            <a:endParaRPr lang="es-PY"/>
          </a:p>
        </p:txBody>
      </p:sp>
      <p:sp>
        <p:nvSpPr>
          <p:cNvPr id="7" name="Marcador de número de diapositiva 6"/>
          <p:cNvSpPr>
            <a:spLocks noGrp="1"/>
          </p:cNvSpPr>
          <p:nvPr>
            <p:ph type="sldNum" sz="quarter" idx="12"/>
          </p:nvPr>
        </p:nvSpPr>
        <p:spPr/>
        <p:txBody>
          <a:bodyPr/>
          <a:lstStyle/>
          <a:p>
            <a:fld id="{8196B24D-9D03-4597-B321-7C791400D725}" type="slidenum">
              <a:rPr lang="es-PY" smtClean="0"/>
              <a:t>‹Nº›</a:t>
            </a:fld>
            <a:endParaRPr lang="es-PY"/>
          </a:p>
        </p:txBody>
      </p:sp>
    </p:spTree>
    <p:extLst>
      <p:ext uri="{BB962C8B-B14F-4D97-AF65-F5344CB8AC3E}">
        <p14:creationId xmlns:p14="http://schemas.microsoft.com/office/powerpoint/2010/main" val="84722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Y"/>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7ED55B-FE1A-4BDE-B551-8E55D82D705F}" type="datetimeFigureOut">
              <a:rPr lang="es-PY" smtClean="0"/>
              <a:t>27/07/2016</a:t>
            </a:fld>
            <a:endParaRPr lang="es-PY"/>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Y"/>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96B24D-9D03-4597-B321-7C791400D725}" type="slidenum">
              <a:rPr lang="es-PY" smtClean="0"/>
              <a:t>‹Nº›</a:t>
            </a:fld>
            <a:endParaRPr lang="es-PY"/>
          </a:p>
        </p:txBody>
      </p:sp>
    </p:spTree>
    <p:extLst>
      <p:ext uri="{BB962C8B-B14F-4D97-AF65-F5344CB8AC3E}">
        <p14:creationId xmlns:p14="http://schemas.microsoft.com/office/powerpoint/2010/main" val="9746410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7" Type="http://schemas.microsoft.com/office/2007/relationships/hdphoto" Target="../media/hdphoto1.wdp"/><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0.emf"/><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chart" Target="../charts/chart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4.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cipfa.org/" TargetMode="Externa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chart" Target="../charts/chart1.xml"/><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2790092" y="211014"/>
            <a:ext cx="8928296" cy="1322363"/>
          </a:xfrm>
        </p:spPr>
        <p:txBody>
          <a:bodyPr>
            <a:noAutofit/>
          </a:bodyPr>
          <a:lstStyle/>
          <a:p>
            <a:pPr algn="l">
              <a:defRPr/>
            </a:pPr>
            <a:r>
              <a:rPr lang="es-CR" sz="3800" dirty="0">
                <a:latin typeface="Corbel" panose="020B0503020204020204" pitchFamily="34" charset="0"/>
              </a:rPr>
              <a:t>Adopción del método de causación: </a:t>
            </a:r>
            <a:br>
              <a:rPr lang="es-CR" sz="3800" dirty="0">
                <a:latin typeface="Corbel" panose="020B0503020204020204" pitchFamily="34" charset="0"/>
              </a:rPr>
            </a:br>
            <a:r>
              <a:rPr lang="es-CR" sz="3800" dirty="0">
                <a:latin typeface="Corbel" panose="020B0503020204020204" pitchFamily="34" charset="0"/>
              </a:rPr>
              <a:t>Aprender de la experiencia del RU y Escocia</a:t>
            </a:r>
          </a:p>
        </p:txBody>
      </p:sp>
      <p:sp>
        <p:nvSpPr>
          <p:cNvPr id="4" name="CuadroTexto 3"/>
          <p:cNvSpPr txBox="1"/>
          <p:nvPr/>
        </p:nvSpPr>
        <p:spPr>
          <a:xfrm>
            <a:off x="2874498" y="2158350"/>
            <a:ext cx="3221502" cy="1015663"/>
          </a:xfrm>
          <a:prstGeom prst="rect">
            <a:avLst/>
          </a:prstGeom>
          <a:noFill/>
        </p:spPr>
        <p:txBody>
          <a:bodyPr wrap="square" rtlCol="0">
            <a:spAutoFit/>
          </a:bodyPr>
          <a:lstStyle/>
          <a:p>
            <a:r>
              <a:rPr lang="es-MX" sz="2000" b="1" dirty="0" smtClean="0">
                <a:solidFill>
                  <a:schemeClr val="bg1"/>
                </a:solidFill>
                <a:latin typeface="Aparajita" panose="020B0604020202020204" pitchFamily="34" charset="0"/>
                <a:cs typeface="Aparajita" panose="020B0604020202020204" pitchFamily="34" charset="0"/>
              </a:rPr>
              <a:t>27, 28  y 29 de julio de 2016</a:t>
            </a:r>
          </a:p>
          <a:p>
            <a:r>
              <a:rPr lang="es-MX" sz="2000" b="1" dirty="0" smtClean="0">
                <a:solidFill>
                  <a:schemeClr val="bg1"/>
                </a:solidFill>
                <a:latin typeface="Aparajita" panose="020B0604020202020204" pitchFamily="34" charset="0"/>
                <a:cs typeface="Aparajita" panose="020B0604020202020204" pitchFamily="34" charset="0"/>
              </a:rPr>
              <a:t>Sheraton Asunción Hotel</a:t>
            </a:r>
          </a:p>
          <a:p>
            <a:endParaRPr lang="es-PY" sz="2000" b="1" dirty="0">
              <a:solidFill>
                <a:schemeClr val="bg1"/>
              </a:solidFill>
              <a:latin typeface="Aparajita" panose="020B0604020202020204" pitchFamily="34" charset="0"/>
              <a:cs typeface="Aparajita" panose="020B0604020202020204" pitchFamily="34" charset="0"/>
            </a:endParaRPr>
          </a:p>
        </p:txBody>
      </p:sp>
      <p:sp>
        <p:nvSpPr>
          <p:cNvPr id="3" name="Rectangle 2"/>
          <p:cNvSpPr/>
          <p:nvPr/>
        </p:nvSpPr>
        <p:spPr>
          <a:xfrm>
            <a:off x="2874498" y="4045766"/>
            <a:ext cx="6096000" cy="830997"/>
          </a:xfrm>
          <a:prstGeom prst="rect">
            <a:avLst/>
          </a:prstGeom>
        </p:spPr>
        <p:txBody>
          <a:bodyPr>
            <a:spAutoFit/>
          </a:bodyPr>
          <a:lstStyle/>
          <a:p>
            <a:pPr>
              <a:lnSpc>
                <a:spcPct val="80000"/>
              </a:lnSpc>
              <a:defRPr/>
            </a:pPr>
            <a:r>
              <a:rPr lang="en-GB" sz="2000" b="1" dirty="0">
                <a:solidFill>
                  <a:schemeClr val="bg1"/>
                </a:solidFill>
                <a:latin typeface="Aparajita" panose="020B0604020202020204" pitchFamily="34" charset="0"/>
                <a:cs typeface="Aparajita" panose="020B0604020202020204" pitchFamily="34" charset="0"/>
              </a:rPr>
              <a:t>John Matheson </a:t>
            </a:r>
          </a:p>
          <a:p>
            <a:pPr>
              <a:lnSpc>
                <a:spcPct val="80000"/>
              </a:lnSpc>
              <a:defRPr/>
            </a:pPr>
            <a:r>
              <a:rPr lang="en-GB" sz="2000" b="1" dirty="0">
                <a:solidFill>
                  <a:schemeClr val="bg1"/>
                </a:solidFill>
                <a:latin typeface="Aparajita" panose="020B0604020202020204" pitchFamily="34" charset="0"/>
                <a:cs typeface="Aparajita" panose="020B0604020202020204" pitchFamily="34" charset="0"/>
              </a:rPr>
              <a:t>Immediate Past President, CIPFA </a:t>
            </a:r>
          </a:p>
          <a:p>
            <a:pPr>
              <a:lnSpc>
                <a:spcPct val="80000"/>
              </a:lnSpc>
              <a:defRPr/>
            </a:pPr>
            <a:endParaRPr lang="en-GB" sz="2000" b="1" dirty="0">
              <a:solidFill>
                <a:schemeClr val="bg1"/>
              </a:solidFill>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val="27579181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sp>
        <p:nvSpPr>
          <p:cNvPr id="4" name="Marcador de posición de contenido 2"/>
          <p:cNvSpPr txBox="1">
            <a:spLocks/>
          </p:cNvSpPr>
          <p:nvPr/>
        </p:nvSpPr>
        <p:spPr bwMode="auto">
          <a:xfrm>
            <a:off x="281353" y="1174750"/>
            <a:ext cx="10154417" cy="5479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t" anchorCtr="0" compatLnSpc="1">
            <a:prstTxWarp prst="textNoShape">
              <a:avLst/>
            </a:prstTxWarp>
          </a:bodyPr>
          <a:lstStyle>
            <a:lvl1pPr marL="157163" indent="-157163" algn="l" defTabSz="684213" rtl="0" eaLnBrk="1" fontAlgn="base" hangingPunct="1">
              <a:lnSpc>
                <a:spcPct val="90000"/>
              </a:lnSpc>
              <a:spcBef>
                <a:spcPts val="825"/>
              </a:spcBef>
              <a:spcAft>
                <a:spcPct val="0"/>
              </a:spcAft>
              <a:buFont typeface="Arial" panose="020B0604020202020204" pitchFamily="34" charset="0"/>
              <a:buChar char="•"/>
              <a:defRPr lang="es-ES" sz="1700" kern="1200">
                <a:solidFill>
                  <a:schemeClr val="tx1"/>
                </a:solidFill>
                <a:latin typeface="+mn-lt"/>
                <a:ea typeface="+mn-ea"/>
                <a:cs typeface="+mn-cs"/>
              </a:defRPr>
            </a:lvl1pPr>
            <a:lvl2pPr marL="328613" indent="-115888" algn="l" defTabSz="684213" rtl="0" eaLnBrk="1" fontAlgn="base" hangingPunct="1">
              <a:lnSpc>
                <a:spcPct val="90000"/>
              </a:lnSpc>
              <a:spcBef>
                <a:spcPts val="300"/>
              </a:spcBef>
              <a:spcAft>
                <a:spcPct val="0"/>
              </a:spcAft>
              <a:buFont typeface="Arial" panose="020B0604020202020204" pitchFamily="34" charset="0"/>
              <a:buChar char="•"/>
              <a:defRPr lang="es-ES" sz="1400" kern="1200">
                <a:solidFill>
                  <a:schemeClr val="tx1"/>
                </a:solidFill>
                <a:latin typeface="+mn-lt"/>
                <a:ea typeface="+mn-ea"/>
                <a:cs typeface="+mn-cs"/>
              </a:defRPr>
            </a:lvl2pPr>
            <a:lvl3pPr marL="50641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3pPr>
            <a:lvl4pPr marL="67786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4pPr>
            <a:lvl5pPr marL="84931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5pPr>
            <a:lvl6pPr marL="1021817"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6pPr>
            <a:lvl7pPr marL="1193262"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7pPr>
            <a:lvl8pPr marL="1364708"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8pPr>
            <a:lvl9pPr marL="1536154"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9pPr>
          </a:lstStyle>
          <a:p>
            <a:pPr marL="265113" indent="-265113">
              <a:lnSpc>
                <a:spcPts val="2500"/>
              </a:lnSpc>
              <a:spcBef>
                <a:spcPts val="0"/>
              </a:spcBef>
              <a:spcAft>
                <a:spcPts val="1200"/>
              </a:spcAft>
              <a:buFontTx/>
              <a:buChar char="•"/>
              <a:defRPr/>
            </a:pPr>
            <a:r>
              <a:rPr lang="en-GB" sz="2200" dirty="0" err="1">
                <a:solidFill>
                  <a:srgbClr val="4D4D4D"/>
                </a:solidFill>
                <a:latin typeface="Corbel" panose="020B0503020204020204" pitchFamily="34" charset="0"/>
              </a:rPr>
              <a:t>Alineación</a:t>
            </a:r>
            <a:r>
              <a:rPr lang="en-GB" sz="2200" dirty="0">
                <a:solidFill>
                  <a:srgbClr val="4D4D4D"/>
                </a:solidFill>
                <a:latin typeface="Corbel" panose="020B0503020204020204" pitchFamily="34" charset="0"/>
              </a:rPr>
              <a:t> de </a:t>
            </a:r>
            <a:r>
              <a:rPr lang="en-GB" sz="2200" dirty="0" err="1">
                <a:solidFill>
                  <a:srgbClr val="4D4D4D"/>
                </a:solidFill>
                <a:latin typeface="Corbel" panose="020B0503020204020204" pitchFamily="34" charset="0"/>
              </a:rPr>
              <a:t>los</a:t>
            </a:r>
            <a:r>
              <a:rPr lang="en-GB" sz="2200" dirty="0">
                <a:solidFill>
                  <a:srgbClr val="4D4D4D"/>
                </a:solidFill>
                <a:latin typeface="Corbel" panose="020B0503020204020204" pitchFamily="34" charset="0"/>
              </a:rPr>
              <a:t> </a:t>
            </a:r>
            <a:r>
              <a:rPr lang="en-GB" sz="2200" dirty="0" err="1">
                <a:solidFill>
                  <a:srgbClr val="4D4D4D"/>
                </a:solidFill>
                <a:latin typeface="Corbel" panose="020B0503020204020204" pitchFamily="34" charset="0"/>
              </a:rPr>
              <a:t>marcos</a:t>
            </a:r>
            <a:r>
              <a:rPr lang="en-GB" sz="2200" dirty="0">
                <a:solidFill>
                  <a:srgbClr val="4D4D4D"/>
                </a:solidFill>
                <a:latin typeface="Corbel" panose="020B0503020204020204" pitchFamily="34" charset="0"/>
              </a:rPr>
              <a:t> de </a:t>
            </a:r>
            <a:r>
              <a:rPr lang="en-GB" sz="2200" b="1" dirty="0" err="1">
                <a:solidFill>
                  <a:srgbClr val="4D4D4D"/>
                </a:solidFill>
                <a:latin typeface="Corbel" panose="020B0503020204020204" pitchFamily="34" charset="0"/>
              </a:rPr>
              <a:t>desempeño</a:t>
            </a:r>
            <a:r>
              <a:rPr lang="en-GB" sz="2200" b="1" dirty="0">
                <a:solidFill>
                  <a:srgbClr val="4D4D4D"/>
                </a:solidFill>
                <a:latin typeface="Corbel" panose="020B0503020204020204" pitchFamily="34" charset="0"/>
              </a:rPr>
              <a:t> y </a:t>
            </a:r>
            <a:r>
              <a:rPr lang="en-GB" sz="2200" b="1" dirty="0" err="1">
                <a:solidFill>
                  <a:srgbClr val="4D4D4D"/>
                </a:solidFill>
                <a:latin typeface="Corbel" panose="020B0503020204020204" pitchFamily="34" charset="0"/>
              </a:rPr>
              <a:t>responsabilidad</a:t>
            </a:r>
            <a:r>
              <a:rPr lang="en-GB" sz="2200" dirty="0">
                <a:solidFill>
                  <a:srgbClr val="4D4D4D"/>
                </a:solidFill>
                <a:latin typeface="Corbel" panose="020B0503020204020204" pitchFamily="34" charset="0"/>
              </a:rPr>
              <a:t> – lo que se </a:t>
            </a:r>
            <a:r>
              <a:rPr lang="en-GB" sz="2200" dirty="0" err="1">
                <a:solidFill>
                  <a:srgbClr val="4D4D4D"/>
                </a:solidFill>
                <a:latin typeface="Corbel" panose="020B0503020204020204" pitchFamily="34" charset="0"/>
              </a:rPr>
              <a:t>mide</a:t>
            </a:r>
            <a:r>
              <a:rPr lang="en-GB" sz="2200" dirty="0">
                <a:solidFill>
                  <a:srgbClr val="4D4D4D"/>
                </a:solidFill>
                <a:latin typeface="Corbel" panose="020B0503020204020204" pitchFamily="34" charset="0"/>
              </a:rPr>
              <a:t> se </a:t>
            </a:r>
            <a:r>
              <a:rPr lang="en-GB" sz="2200" dirty="0" err="1">
                <a:solidFill>
                  <a:srgbClr val="4D4D4D"/>
                </a:solidFill>
                <a:latin typeface="Corbel" panose="020B0503020204020204" pitchFamily="34" charset="0"/>
              </a:rPr>
              <a:t>gestiona</a:t>
            </a:r>
            <a:r>
              <a:rPr lang="en-GB" sz="2200" dirty="0">
                <a:solidFill>
                  <a:srgbClr val="4D4D4D"/>
                </a:solidFill>
                <a:latin typeface="Corbel" panose="020B0503020204020204" pitchFamily="34" charset="0"/>
              </a:rPr>
              <a:t>!</a:t>
            </a:r>
          </a:p>
          <a:p>
            <a:pPr marL="265113" indent="-265113">
              <a:lnSpc>
                <a:spcPts val="2500"/>
              </a:lnSpc>
              <a:spcBef>
                <a:spcPts val="0"/>
              </a:spcBef>
              <a:spcAft>
                <a:spcPts val="1200"/>
              </a:spcAft>
              <a:buFontTx/>
              <a:buChar char="•"/>
              <a:defRPr/>
            </a:pPr>
            <a:r>
              <a:rPr lang="en-US" sz="2200" dirty="0" err="1">
                <a:solidFill>
                  <a:srgbClr val="4D4D4D"/>
                </a:solidFill>
                <a:latin typeface="Corbel" panose="020B0503020204020204" pitchFamily="34" charset="0"/>
              </a:rPr>
              <a:t>Mejora</a:t>
            </a:r>
            <a:r>
              <a:rPr lang="en-US" sz="2200" dirty="0">
                <a:solidFill>
                  <a:srgbClr val="4D4D4D"/>
                </a:solidFill>
                <a:latin typeface="Corbel" panose="020B0503020204020204" pitchFamily="34" charset="0"/>
              </a:rPr>
              <a:t> </a:t>
            </a:r>
            <a:r>
              <a:rPr lang="en-US" sz="2200" dirty="0" err="1">
                <a:solidFill>
                  <a:srgbClr val="4D4D4D"/>
                </a:solidFill>
                <a:latin typeface="Corbel" panose="020B0503020204020204" pitchFamily="34" charset="0"/>
              </a:rPr>
              <a:t>en</a:t>
            </a:r>
            <a:r>
              <a:rPr lang="en-US" sz="2200" dirty="0">
                <a:solidFill>
                  <a:srgbClr val="4D4D4D"/>
                </a:solidFill>
                <a:latin typeface="Corbel" panose="020B0503020204020204" pitchFamily="34" charset="0"/>
              </a:rPr>
              <a:t> la </a:t>
            </a:r>
            <a:r>
              <a:rPr lang="en-US" sz="2200" b="1" dirty="0" err="1">
                <a:solidFill>
                  <a:srgbClr val="4D4D4D"/>
                </a:solidFill>
                <a:latin typeface="Corbel" panose="020B0503020204020204" pitchFamily="34" charset="0"/>
              </a:rPr>
              <a:t>Gestión</a:t>
            </a:r>
            <a:r>
              <a:rPr lang="en-US" sz="2200" b="1" dirty="0">
                <a:solidFill>
                  <a:srgbClr val="4D4D4D"/>
                </a:solidFill>
                <a:latin typeface="Corbel" panose="020B0503020204020204" pitchFamily="34" charset="0"/>
              </a:rPr>
              <a:t> del </a:t>
            </a:r>
            <a:r>
              <a:rPr lang="en-US" sz="2200" b="1" dirty="0" err="1">
                <a:solidFill>
                  <a:srgbClr val="4D4D4D"/>
                </a:solidFill>
                <a:latin typeface="Corbel" panose="020B0503020204020204" pitchFamily="34" charset="0"/>
              </a:rPr>
              <a:t>riesgo</a:t>
            </a:r>
            <a:r>
              <a:rPr lang="en-US" sz="2200" b="1" dirty="0">
                <a:solidFill>
                  <a:srgbClr val="4D4D4D"/>
                </a:solidFill>
                <a:latin typeface="Corbel" panose="020B0503020204020204" pitchFamily="34" charset="0"/>
              </a:rPr>
              <a:t> </a:t>
            </a:r>
            <a:r>
              <a:rPr lang="en-US" sz="2200" dirty="0">
                <a:solidFill>
                  <a:srgbClr val="4D4D4D"/>
                </a:solidFill>
                <a:latin typeface="Corbel" panose="020B0503020204020204" pitchFamily="34" charset="0"/>
              </a:rPr>
              <a:t>y mayor valor para </a:t>
            </a:r>
            <a:r>
              <a:rPr lang="en-US" sz="2200" dirty="0" err="1">
                <a:solidFill>
                  <a:srgbClr val="4D4D4D"/>
                </a:solidFill>
                <a:latin typeface="Corbel" panose="020B0503020204020204" pitchFamily="34" charset="0"/>
              </a:rPr>
              <a:t>incentivos</a:t>
            </a:r>
            <a:r>
              <a:rPr lang="en-US" sz="2200" dirty="0">
                <a:solidFill>
                  <a:srgbClr val="4D4D4D"/>
                </a:solidFill>
                <a:latin typeface="Corbel" panose="020B0503020204020204" pitchFamily="34" charset="0"/>
              </a:rPr>
              <a:t> de </a:t>
            </a:r>
            <a:r>
              <a:rPr lang="en-US" sz="2200" dirty="0" err="1">
                <a:solidFill>
                  <a:srgbClr val="4D4D4D"/>
                </a:solidFill>
                <a:latin typeface="Corbel" panose="020B0503020204020204" pitchFamily="34" charset="0"/>
              </a:rPr>
              <a:t>dinero</a:t>
            </a:r>
            <a:endParaRPr lang="en-GB" sz="2200" dirty="0">
              <a:solidFill>
                <a:srgbClr val="4D4D4D"/>
              </a:solidFill>
              <a:latin typeface="Corbel" panose="020B0503020204020204" pitchFamily="34" charset="0"/>
            </a:endParaRPr>
          </a:p>
          <a:p>
            <a:pPr marL="265113" indent="-265113">
              <a:lnSpc>
                <a:spcPts val="2500"/>
              </a:lnSpc>
              <a:spcBef>
                <a:spcPts val="0"/>
              </a:spcBef>
              <a:spcAft>
                <a:spcPts val="1200"/>
              </a:spcAft>
              <a:buFontTx/>
              <a:buChar char="•"/>
              <a:defRPr/>
            </a:pPr>
            <a:r>
              <a:rPr lang="en-GB" sz="2200" dirty="0" err="1">
                <a:solidFill>
                  <a:srgbClr val="4D4D4D"/>
                </a:solidFill>
                <a:latin typeface="Corbel" panose="020B0503020204020204" pitchFamily="34" charset="0"/>
              </a:rPr>
              <a:t>Enfoque</a:t>
            </a:r>
            <a:r>
              <a:rPr lang="en-GB" sz="2200" dirty="0">
                <a:solidFill>
                  <a:srgbClr val="4D4D4D"/>
                </a:solidFill>
                <a:latin typeface="Corbel" panose="020B0503020204020204" pitchFamily="34" charset="0"/>
              </a:rPr>
              <a:t> </a:t>
            </a:r>
            <a:r>
              <a:rPr lang="en-GB" sz="2200" dirty="0" err="1">
                <a:solidFill>
                  <a:srgbClr val="4D4D4D"/>
                </a:solidFill>
                <a:latin typeface="Corbel" panose="020B0503020204020204" pitchFamily="34" charset="0"/>
              </a:rPr>
              <a:t>sobre</a:t>
            </a:r>
            <a:r>
              <a:rPr lang="en-GB" sz="2200" dirty="0">
                <a:solidFill>
                  <a:srgbClr val="4D4D4D"/>
                </a:solidFill>
                <a:latin typeface="Corbel" panose="020B0503020204020204" pitchFamily="34" charset="0"/>
              </a:rPr>
              <a:t> la </a:t>
            </a:r>
            <a:r>
              <a:rPr lang="en-GB" sz="2200" b="1" dirty="0" err="1">
                <a:solidFill>
                  <a:srgbClr val="4D4D4D"/>
                </a:solidFill>
                <a:latin typeface="Corbel" panose="020B0503020204020204" pitchFamily="34" charset="0"/>
              </a:rPr>
              <a:t>gestión</a:t>
            </a:r>
            <a:r>
              <a:rPr lang="en-GB" sz="2200" b="1" dirty="0">
                <a:solidFill>
                  <a:srgbClr val="4D4D4D"/>
                </a:solidFill>
                <a:latin typeface="Corbel" panose="020B0503020204020204" pitchFamily="34" charset="0"/>
              </a:rPr>
              <a:t> de </a:t>
            </a:r>
            <a:r>
              <a:rPr lang="en-GB" sz="2200" b="1" dirty="0" err="1">
                <a:solidFill>
                  <a:srgbClr val="4D4D4D"/>
                </a:solidFill>
                <a:latin typeface="Corbel" panose="020B0503020204020204" pitchFamily="34" charset="0"/>
              </a:rPr>
              <a:t>activos</a:t>
            </a:r>
            <a:endParaRPr lang="en-GB" sz="2200" b="1" dirty="0">
              <a:solidFill>
                <a:srgbClr val="4D4D4D"/>
              </a:solidFill>
              <a:latin typeface="Corbel" panose="020B0503020204020204" pitchFamily="34" charset="0"/>
            </a:endParaRPr>
          </a:p>
          <a:p>
            <a:pPr marL="265113" indent="-265113">
              <a:lnSpc>
                <a:spcPts val="2500"/>
              </a:lnSpc>
              <a:spcBef>
                <a:spcPts val="0"/>
              </a:spcBef>
              <a:spcAft>
                <a:spcPts val="1200"/>
              </a:spcAft>
              <a:buFontTx/>
              <a:buChar char="•"/>
              <a:defRPr/>
            </a:pPr>
            <a:r>
              <a:rPr lang="en-GB" sz="2200" dirty="0" err="1">
                <a:solidFill>
                  <a:srgbClr val="4D4D4D"/>
                </a:solidFill>
                <a:latin typeface="Corbel" panose="020B0503020204020204" pitchFamily="34" charset="0"/>
              </a:rPr>
              <a:t>Gestión</a:t>
            </a:r>
            <a:r>
              <a:rPr lang="en-GB" sz="2200" dirty="0">
                <a:solidFill>
                  <a:srgbClr val="4D4D4D"/>
                </a:solidFill>
                <a:latin typeface="Corbel" panose="020B0503020204020204" pitchFamily="34" charset="0"/>
              </a:rPr>
              <a:t> del </a:t>
            </a:r>
            <a:r>
              <a:rPr lang="en-GB" sz="2200" b="1" dirty="0">
                <a:solidFill>
                  <a:srgbClr val="4D4D4D"/>
                </a:solidFill>
                <a:latin typeface="Corbel" panose="020B0503020204020204" pitchFamily="34" charset="0"/>
              </a:rPr>
              <a:t>capital de </a:t>
            </a:r>
            <a:r>
              <a:rPr lang="en-GB" sz="2200" b="1" dirty="0" err="1">
                <a:solidFill>
                  <a:srgbClr val="4D4D4D"/>
                </a:solidFill>
                <a:latin typeface="Corbel" panose="020B0503020204020204" pitchFamily="34" charset="0"/>
              </a:rPr>
              <a:t>trabajo</a:t>
            </a:r>
            <a:endParaRPr lang="en-GB" sz="2200" b="1" dirty="0">
              <a:solidFill>
                <a:srgbClr val="4D4D4D"/>
              </a:solidFill>
              <a:latin typeface="Corbel" panose="020B0503020204020204" pitchFamily="34" charset="0"/>
            </a:endParaRPr>
          </a:p>
          <a:p>
            <a:pPr marL="265113" indent="-265113">
              <a:lnSpc>
                <a:spcPts val="2500"/>
              </a:lnSpc>
              <a:spcBef>
                <a:spcPts val="0"/>
              </a:spcBef>
              <a:spcAft>
                <a:spcPts val="1200"/>
              </a:spcAft>
              <a:buFontTx/>
              <a:buChar char="•"/>
              <a:defRPr/>
            </a:pPr>
            <a:r>
              <a:rPr lang="en-US" sz="2200" dirty="0">
                <a:solidFill>
                  <a:srgbClr val="4D4D4D"/>
                </a:solidFill>
                <a:latin typeface="Corbel" panose="020B0503020204020204" pitchFamily="34" charset="0"/>
              </a:rPr>
              <a:t>Sistema </a:t>
            </a:r>
            <a:r>
              <a:rPr lang="en-US" sz="2200" b="1" dirty="0" err="1">
                <a:solidFill>
                  <a:srgbClr val="4D4D4D"/>
                </a:solidFill>
                <a:latin typeface="Corbel" panose="020B0503020204020204" pitchFamily="34" charset="0"/>
              </a:rPr>
              <a:t>transparente</a:t>
            </a:r>
            <a:r>
              <a:rPr lang="en-US" sz="2200" b="1" dirty="0">
                <a:solidFill>
                  <a:srgbClr val="4D4D4D"/>
                </a:solidFill>
                <a:latin typeface="Corbel" panose="020B0503020204020204" pitchFamily="34" charset="0"/>
              </a:rPr>
              <a:t> </a:t>
            </a:r>
            <a:r>
              <a:rPr lang="en-US" sz="2200" dirty="0">
                <a:solidFill>
                  <a:srgbClr val="4D4D4D"/>
                </a:solidFill>
                <a:latin typeface="Corbel" panose="020B0503020204020204" pitchFamily="34" charset="0"/>
              </a:rPr>
              <a:t>con un solo </a:t>
            </a:r>
            <a:r>
              <a:rPr lang="en-US" sz="2200" dirty="0" err="1">
                <a:solidFill>
                  <a:srgbClr val="4D4D4D"/>
                </a:solidFill>
                <a:latin typeface="Corbel" panose="020B0503020204020204" pitchFamily="34" charset="0"/>
              </a:rPr>
              <a:t>juego</a:t>
            </a:r>
            <a:r>
              <a:rPr lang="en-US" sz="2200" dirty="0">
                <a:solidFill>
                  <a:srgbClr val="4D4D4D"/>
                </a:solidFill>
                <a:latin typeface="Corbel" panose="020B0503020204020204" pitchFamily="34" charset="0"/>
              </a:rPr>
              <a:t> de </a:t>
            </a:r>
            <a:r>
              <a:rPr lang="en-US" sz="2200" dirty="0" err="1">
                <a:solidFill>
                  <a:srgbClr val="4D4D4D"/>
                </a:solidFill>
                <a:latin typeface="Corbel" panose="020B0503020204020204" pitchFamily="34" charset="0"/>
              </a:rPr>
              <a:t>normas</a:t>
            </a:r>
            <a:r>
              <a:rPr lang="en-US" sz="2200" dirty="0">
                <a:solidFill>
                  <a:srgbClr val="4D4D4D"/>
                </a:solidFill>
                <a:latin typeface="Corbel" panose="020B0503020204020204" pitchFamily="34" charset="0"/>
              </a:rPr>
              <a:t> y </a:t>
            </a:r>
            <a:r>
              <a:rPr lang="en-US" sz="2200" dirty="0" err="1">
                <a:solidFill>
                  <a:srgbClr val="4D4D4D"/>
                </a:solidFill>
                <a:latin typeface="Corbel" panose="020B0503020204020204" pitchFamily="34" charset="0"/>
              </a:rPr>
              <a:t>cifras</a:t>
            </a:r>
            <a:endParaRPr lang="en-GB" sz="2200" dirty="0">
              <a:solidFill>
                <a:srgbClr val="4D4D4D"/>
              </a:solidFill>
              <a:latin typeface="Corbel" panose="020B0503020204020204" pitchFamily="34" charset="0"/>
            </a:endParaRPr>
          </a:p>
          <a:p>
            <a:pPr marL="265113" indent="-265113">
              <a:lnSpc>
                <a:spcPts val="2500"/>
              </a:lnSpc>
              <a:spcBef>
                <a:spcPts val="0"/>
              </a:spcBef>
              <a:spcAft>
                <a:spcPts val="1200"/>
              </a:spcAft>
              <a:buFontTx/>
              <a:buChar char="•"/>
              <a:defRPr/>
            </a:pPr>
            <a:r>
              <a:rPr lang="en-GB" sz="2200" b="1" dirty="0" err="1">
                <a:solidFill>
                  <a:srgbClr val="4D4D4D"/>
                </a:solidFill>
                <a:latin typeface="Corbel" panose="020B0503020204020204" pitchFamily="34" charset="0"/>
              </a:rPr>
              <a:t>Menor</a:t>
            </a:r>
            <a:r>
              <a:rPr lang="en-GB" sz="2200" b="1" dirty="0">
                <a:solidFill>
                  <a:srgbClr val="4D4D4D"/>
                </a:solidFill>
                <a:latin typeface="Corbel" panose="020B0503020204020204" pitchFamily="34" charset="0"/>
              </a:rPr>
              <a:t> </a:t>
            </a:r>
            <a:r>
              <a:rPr lang="en-GB" sz="2200" b="1" dirty="0" err="1">
                <a:solidFill>
                  <a:srgbClr val="4D4D4D"/>
                </a:solidFill>
                <a:latin typeface="Corbel" panose="020B0503020204020204" pitchFamily="34" charset="0"/>
              </a:rPr>
              <a:t>complejidad</a:t>
            </a:r>
            <a:r>
              <a:rPr lang="en-GB" sz="2200" b="1" dirty="0">
                <a:solidFill>
                  <a:srgbClr val="4D4D4D"/>
                </a:solidFill>
                <a:latin typeface="Corbel" panose="020B0503020204020204" pitchFamily="34" charset="0"/>
              </a:rPr>
              <a:t> </a:t>
            </a:r>
            <a:r>
              <a:rPr lang="en-GB" sz="2200" dirty="0" err="1">
                <a:solidFill>
                  <a:srgbClr val="4D4D4D"/>
                </a:solidFill>
                <a:latin typeface="Corbel" panose="020B0503020204020204" pitchFamily="34" charset="0"/>
              </a:rPr>
              <a:t>si</a:t>
            </a:r>
            <a:r>
              <a:rPr lang="en-GB" sz="2200" dirty="0">
                <a:solidFill>
                  <a:srgbClr val="4D4D4D"/>
                </a:solidFill>
                <a:latin typeface="Corbel" panose="020B0503020204020204" pitchFamily="34" charset="0"/>
              </a:rPr>
              <a:t> </a:t>
            </a:r>
            <a:r>
              <a:rPr lang="en-GB" sz="2200" dirty="0" err="1">
                <a:solidFill>
                  <a:srgbClr val="4D4D4D"/>
                </a:solidFill>
                <a:latin typeface="Corbel" panose="020B0503020204020204" pitchFamily="34" charset="0"/>
              </a:rPr>
              <a:t>los</a:t>
            </a:r>
            <a:r>
              <a:rPr lang="en-GB" sz="2200" dirty="0">
                <a:solidFill>
                  <a:srgbClr val="4D4D4D"/>
                </a:solidFill>
                <a:latin typeface="Corbel" panose="020B0503020204020204" pitchFamily="34" charset="0"/>
              </a:rPr>
              <a:t> </a:t>
            </a:r>
            <a:r>
              <a:rPr lang="en-GB" sz="2200" dirty="0" err="1">
                <a:solidFill>
                  <a:srgbClr val="4D4D4D"/>
                </a:solidFill>
                <a:latin typeface="Corbel" panose="020B0503020204020204" pitchFamily="34" charset="0"/>
              </a:rPr>
              <a:t>presupuestos</a:t>
            </a:r>
            <a:r>
              <a:rPr lang="en-GB" sz="2200" dirty="0">
                <a:solidFill>
                  <a:srgbClr val="4D4D4D"/>
                </a:solidFill>
                <a:latin typeface="Corbel" panose="020B0503020204020204" pitchFamily="34" charset="0"/>
              </a:rPr>
              <a:t> y </a:t>
            </a:r>
            <a:r>
              <a:rPr lang="en-GB" sz="2200" dirty="0" err="1">
                <a:solidFill>
                  <a:srgbClr val="4D4D4D"/>
                </a:solidFill>
                <a:latin typeface="Corbel" panose="020B0503020204020204" pitchFamily="34" charset="0"/>
              </a:rPr>
              <a:t>cuentas</a:t>
            </a:r>
            <a:r>
              <a:rPr lang="en-GB" sz="2200" dirty="0">
                <a:solidFill>
                  <a:srgbClr val="4D4D4D"/>
                </a:solidFill>
                <a:latin typeface="Corbel" panose="020B0503020204020204" pitchFamily="34" charset="0"/>
              </a:rPr>
              <a:t>  </a:t>
            </a:r>
            <a:r>
              <a:rPr lang="en-GB" sz="2200" dirty="0" err="1">
                <a:solidFill>
                  <a:srgbClr val="4D4D4D"/>
                </a:solidFill>
                <a:latin typeface="Corbel" panose="020B0503020204020204" pitchFamily="34" charset="0"/>
              </a:rPr>
              <a:t>están</a:t>
            </a:r>
            <a:r>
              <a:rPr lang="en-GB" sz="2200" dirty="0">
                <a:solidFill>
                  <a:srgbClr val="4D4D4D"/>
                </a:solidFill>
                <a:latin typeface="Corbel" panose="020B0503020204020204" pitchFamily="34" charset="0"/>
              </a:rPr>
              <a:t> </a:t>
            </a:r>
            <a:r>
              <a:rPr lang="en-GB" sz="2200" b="1" dirty="0" err="1">
                <a:solidFill>
                  <a:srgbClr val="4D4D4D"/>
                </a:solidFill>
                <a:latin typeface="Corbel" panose="020B0503020204020204" pitchFamily="34" charset="0"/>
              </a:rPr>
              <a:t>completamente</a:t>
            </a:r>
            <a:r>
              <a:rPr lang="en-GB" sz="2200" b="1" dirty="0">
                <a:solidFill>
                  <a:srgbClr val="4D4D4D"/>
                </a:solidFill>
                <a:latin typeface="Corbel" panose="020B0503020204020204" pitchFamily="34" charset="0"/>
              </a:rPr>
              <a:t> </a:t>
            </a:r>
            <a:r>
              <a:rPr lang="en-GB" sz="2200" b="1" dirty="0" err="1">
                <a:solidFill>
                  <a:srgbClr val="4D4D4D"/>
                </a:solidFill>
                <a:latin typeface="Corbel" panose="020B0503020204020204" pitchFamily="34" charset="0"/>
              </a:rPr>
              <a:t>alineados</a:t>
            </a:r>
            <a:r>
              <a:rPr lang="en-GB" sz="2200" b="1" dirty="0" smtClean="0">
                <a:solidFill>
                  <a:srgbClr val="4D4D4D"/>
                </a:solidFill>
                <a:latin typeface="Corbel" panose="020B0503020204020204" pitchFamily="34" charset="0"/>
              </a:rPr>
              <a:t>…</a:t>
            </a:r>
            <a:endParaRPr lang="en-GB" sz="2200" b="1" dirty="0">
              <a:latin typeface="Corbel" panose="020B0503020204020204" pitchFamily="34" charset="0"/>
            </a:endParaRPr>
          </a:p>
        </p:txBody>
      </p:sp>
      <p:sp>
        <p:nvSpPr>
          <p:cNvPr id="5" name="Título 1"/>
          <p:cNvSpPr txBox="1">
            <a:spLocks/>
          </p:cNvSpPr>
          <p:nvPr/>
        </p:nvSpPr>
        <p:spPr bwMode="auto">
          <a:xfrm>
            <a:off x="281354" y="206375"/>
            <a:ext cx="874653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b"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n-GB" altLang="en-US" dirty="0" err="1">
                <a:solidFill>
                  <a:srgbClr val="6076B4"/>
                </a:solidFill>
                <a:latin typeface="Corbel" panose="020B0503020204020204"/>
              </a:rPr>
              <a:t>Beneficios</a:t>
            </a:r>
            <a:r>
              <a:rPr lang="en-GB" altLang="en-US" dirty="0">
                <a:solidFill>
                  <a:srgbClr val="6076B4"/>
                </a:solidFill>
                <a:latin typeface="Corbel" panose="020B0503020204020204"/>
              </a:rPr>
              <a:t> de la </a:t>
            </a:r>
            <a:r>
              <a:rPr lang="en-GB" altLang="en-US" dirty="0" err="1">
                <a:solidFill>
                  <a:srgbClr val="6076B4"/>
                </a:solidFill>
                <a:latin typeface="Corbel" panose="020B0503020204020204"/>
              </a:rPr>
              <a:t>causación</a:t>
            </a:r>
            <a:r>
              <a:rPr lang="en-GB" altLang="en-US" dirty="0">
                <a:solidFill>
                  <a:srgbClr val="6076B4"/>
                </a:solidFill>
                <a:latin typeface="Corbel" panose="020B0503020204020204"/>
              </a:rPr>
              <a:t> </a:t>
            </a:r>
            <a:r>
              <a:rPr lang="en-GB" altLang="en-US" dirty="0" err="1">
                <a:solidFill>
                  <a:srgbClr val="6076B4"/>
                </a:solidFill>
                <a:latin typeface="Corbel" panose="020B0503020204020204"/>
              </a:rPr>
              <a:t>en</a:t>
            </a:r>
            <a:r>
              <a:rPr lang="en-GB" altLang="en-US" dirty="0">
                <a:solidFill>
                  <a:srgbClr val="6076B4"/>
                </a:solidFill>
                <a:latin typeface="Corbel" panose="020B0503020204020204"/>
              </a:rPr>
              <a:t> el </a:t>
            </a:r>
            <a:r>
              <a:rPr lang="en-GB" altLang="en-US" dirty="0" err="1">
                <a:solidFill>
                  <a:srgbClr val="6076B4"/>
                </a:solidFill>
                <a:latin typeface="Corbel" panose="020B0503020204020204"/>
              </a:rPr>
              <a:t>presupuesto</a:t>
            </a:r>
            <a:endParaRPr lang="en-US" altLang="en-US" dirty="0">
              <a:solidFill>
                <a:srgbClr val="6076B4"/>
              </a:solidFill>
              <a:latin typeface="Corbel" panose="020B0503020204020204"/>
            </a:endParaRP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img.freeflagicons.com/thumb/square_icon/paraguay/paraguay_6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81836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sp>
        <p:nvSpPr>
          <p:cNvPr id="4" name="Marcador de posición de contenido 2"/>
          <p:cNvSpPr txBox="1">
            <a:spLocks/>
          </p:cNvSpPr>
          <p:nvPr/>
        </p:nvSpPr>
        <p:spPr bwMode="auto">
          <a:xfrm>
            <a:off x="237107" y="1189498"/>
            <a:ext cx="10154417" cy="5479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t" anchorCtr="0" compatLnSpc="1">
            <a:prstTxWarp prst="textNoShape">
              <a:avLst/>
            </a:prstTxWarp>
          </a:bodyPr>
          <a:lstStyle>
            <a:lvl1pPr marL="157163" indent="-157163" algn="l" defTabSz="684213" rtl="0" eaLnBrk="1" fontAlgn="base" hangingPunct="1">
              <a:lnSpc>
                <a:spcPct val="90000"/>
              </a:lnSpc>
              <a:spcBef>
                <a:spcPts val="825"/>
              </a:spcBef>
              <a:spcAft>
                <a:spcPct val="0"/>
              </a:spcAft>
              <a:buFont typeface="Arial" panose="020B0604020202020204" pitchFamily="34" charset="0"/>
              <a:buChar char="•"/>
              <a:defRPr lang="es-ES" sz="1700" kern="1200">
                <a:solidFill>
                  <a:schemeClr val="tx1"/>
                </a:solidFill>
                <a:latin typeface="+mn-lt"/>
                <a:ea typeface="+mn-ea"/>
                <a:cs typeface="+mn-cs"/>
              </a:defRPr>
            </a:lvl1pPr>
            <a:lvl2pPr marL="328613" indent="-115888" algn="l" defTabSz="684213" rtl="0" eaLnBrk="1" fontAlgn="base" hangingPunct="1">
              <a:lnSpc>
                <a:spcPct val="90000"/>
              </a:lnSpc>
              <a:spcBef>
                <a:spcPts val="300"/>
              </a:spcBef>
              <a:spcAft>
                <a:spcPct val="0"/>
              </a:spcAft>
              <a:buFont typeface="Arial" panose="020B0604020202020204" pitchFamily="34" charset="0"/>
              <a:buChar char="•"/>
              <a:defRPr lang="es-ES" sz="1400" kern="1200">
                <a:solidFill>
                  <a:schemeClr val="tx1"/>
                </a:solidFill>
                <a:latin typeface="+mn-lt"/>
                <a:ea typeface="+mn-ea"/>
                <a:cs typeface="+mn-cs"/>
              </a:defRPr>
            </a:lvl2pPr>
            <a:lvl3pPr marL="50641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3pPr>
            <a:lvl4pPr marL="67786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4pPr>
            <a:lvl5pPr marL="84931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5pPr>
            <a:lvl6pPr marL="1021817"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6pPr>
            <a:lvl7pPr marL="1193262"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7pPr>
            <a:lvl8pPr marL="1364708"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8pPr>
            <a:lvl9pPr marL="1536154"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9pPr>
          </a:lstStyle>
          <a:p>
            <a:pPr marL="265113" indent="-265113">
              <a:lnSpc>
                <a:spcPts val="2200"/>
              </a:lnSpc>
              <a:spcBef>
                <a:spcPct val="0"/>
              </a:spcBef>
              <a:spcAft>
                <a:spcPts val="800"/>
              </a:spcAft>
              <a:buFontTx/>
              <a:buChar char="•"/>
            </a:pPr>
            <a:r>
              <a:rPr lang="es-CO" altLang="en-US" sz="2200" dirty="0">
                <a:solidFill>
                  <a:srgbClr val="4D4D4D"/>
                </a:solidFill>
                <a:latin typeface="Corbel" panose="020B0503020204020204" pitchFamily="34" charset="0"/>
              </a:rPr>
              <a:t>Inicialmente experticia contable limitada</a:t>
            </a:r>
          </a:p>
          <a:p>
            <a:pPr marL="265113" indent="-265113">
              <a:lnSpc>
                <a:spcPts val="2200"/>
              </a:lnSpc>
              <a:spcBef>
                <a:spcPct val="0"/>
              </a:spcBef>
              <a:spcAft>
                <a:spcPts val="800"/>
              </a:spcAft>
              <a:buFontTx/>
              <a:buChar char="•"/>
            </a:pPr>
            <a:r>
              <a:rPr lang="es-CO" altLang="en-US" sz="2200" dirty="0">
                <a:solidFill>
                  <a:srgbClr val="4D4D4D"/>
                </a:solidFill>
                <a:latin typeface="Corbel" panose="020B0503020204020204" pitchFamily="34" charset="0"/>
              </a:rPr>
              <a:t>Capacitación descentralizada</a:t>
            </a:r>
          </a:p>
          <a:p>
            <a:pPr marL="265113" indent="-265113">
              <a:lnSpc>
                <a:spcPts val="2200"/>
              </a:lnSpc>
              <a:spcBef>
                <a:spcPct val="0"/>
              </a:spcBef>
              <a:spcAft>
                <a:spcPts val="800"/>
              </a:spcAft>
              <a:buFontTx/>
              <a:buChar char="•"/>
            </a:pPr>
            <a:r>
              <a:rPr lang="es-CO" altLang="en-US" sz="2200" dirty="0">
                <a:solidFill>
                  <a:srgbClr val="4D4D4D"/>
                </a:solidFill>
                <a:latin typeface="Corbel" panose="020B0503020204020204" pitchFamily="34" charset="0"/>
              </a:rPr>
              <a:t>Algunas guías escritas centralmente</a:t>
            </a:r>
          </a:p>
          <a:p>
            <a:pPr marL="265113" indent="-265113">
              <a:lnSpc>
                <a:spcPts val="2200"/>
              </a:lnSpc>
              <a:spcBef>
                <a:spcPct val="0"/>
              </a:spcBef>
              <a:spcAft>
                <a:spcPts val="800"/>
              </a:spcAft>
              <a:buFontTx/>
              <a:buChar char="•"/>
            </a:pPr>
            <a:r>
              <a:rPr lang="es-CO" altLang="en-US" sz="2200" dirty="0">
                <a:solidFill>
                  <a:srgbClr val="4D4D4D"/>
                </a:solidFill>
                <a:latin typeface="Corbel" panose="020B0503020204020204" pitchFamily="34" charset="0"/>
              </a:rPr>
              <a:t>Manejo gradual y mejoras en reporte financiero externo:</a:t>
            </a:r>
          </a:p>
          <a:p>
            <a:pPr marL="530225" lvl="1" indent="-230188">
              <a:lnSpc>
                <a:spcPts val="2200"/>
              </a:lnSpc>
              <a:spcBef>
                <a:spcPct val="0"/>
              </a:spcBef>
              <a:spcAft>
                <a:spcPts val="800"/>
              </a:spcAft>
              <a:buFont typeface="Arial" charset="0"/>
              <a:buChar char="–"/>
            </a:pPr>
            <a:r>
              <a:rPr lang="es-CO" altLang="en-US" sz="2200" dirty="0">
                <a:solidFill>
                  <a:srgbClr val="4D4D4D"/>
                </a:solidFill>
                <a:latin typeface="Corbel" panose="020B0503020204020204" pitchFamily="34" charset="0"/>
              </a:rPr>
              <a:t>Calidad y oportunidad.</a:t>
            </a:r>
          </a:p>
          <a:p>
            <a:pPr marL="265113" indent="-265113">
              <a:lnSpc>
                <a:spcPts val="2200"/>
              </a:lnSpc>
              <a:spcBef>
                <a:spcPts val="600"/>
              </a:spcBef>
              <a:spcAft>
                <a:spcPts val="800"/>
              </a:spcAft>
              <a:buFontTx/>
              <a:buChar char="•"/>
            </a:pPr>
            <a:r>
              <a:rPr lang="es-CO" altLang="en-US" sz="2200" dirty="0">
                <a:solidFill>
                  <a:srgbClr val="4D4D4D"/>
                </a:solidFill>
                <a:latin typeface="Corbel" panose="020B0503020204020204" pitchFamily="34" charset="0"/>
              </a:rPr>
              <a:t>Principales roles para equipos financieros</a:t>
            </a:r>
          </a:p>
          <a:p>
            <a:pPr marL="265113" indent="-265113">
              <a:lnSpc>
                <a:spcPts val="2200"/>
              </a:lnSpc>
              <a:spcBef>
                <a:spcPct val="0"/>
              </a:spcBef>
              <a:spcAft>
                <a:spcPts val="800"/>
              </a:spcAft>
              <a:buFontTx/>
              <a:buChar char="•"/>
            </a:pPr>
            <a:r>
              <a:rPr lang="es-CO" altLang="en-US" sz="2200" dirty="0">
                <a:solidFill>
                  <a:srgbClr val="4D4D4D"/>
                </a:solidFill>
                <a:latin typeface="Corbel" panose="020B0503020204020204" pitchFamily="34" charset="0"/>
              </a:rPr>
              <a:t>Número creciente de contadores calificados</a:t>
            </a:r>
          </a:p>
          <a:p>
            <a:pPr marL="265113" indent="-265113">
              <a:lnSpc>
                <a:spcPts val="2200"/>
              </a:lnSpc>
              <a:spcBef>
                <a:spcPct val="0"/>
              </a:spcBef>
              <a:spcAft>
                <a:spcPts val="800"/>
              </a:spcAft>
              <a:buFontTx/>
              <a:buChar char="•"/>
            </a:pPr>
            <a:r>
              <a:rPr lang="es-CO" altLang="en-US" sz="2200" dirty="0">
                <a:solidFill>
                  <a:srgbClr val="4D4D4D"/>
                </a:solidFill>
                <a:latin typeface="Corbel" panose="020B0503020204020204" pitchFamily="34" charset="0"/>
              </a:rPr>
              <a:t>Directores de Finanzas Calificados en las Juntas Departamentales (para 2007)</a:t>
            </a:r>
          </a:p>
        </p:txBody>
      </p:sp>
      <p:sp>
        <p:nvSpPr>
          <p:cNvPr id="5" name="Título 1"/>
          <p:cNvSpPr txBox="1">
            <a:spLocks/>
          </p:cNvSpPr>
          <p:nvPr/>
        </p:nvSpPr>
        <p:spPr bwMode="auto">
          <a:xfrm>
            <a:off x="281354" y="206375"/>
            <a:ext cx="874653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b"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s-CO" altLang="en-US" dirty="0">
                <a:solidFill>
                  <a:srgbClr val="6076B4"/>
                </a:solidFill>
                <a:latin typeface="Corbel" panose="020B0503020204020204"/>
              </a:rPr>
              <a:t>Creando destrezas</a:t>
            </a:r>
            <a:endParaRPr lang="en-US" altLang="en-US" dirty="0">
              <a:solidFill>
                <a:srgbClr val="6076B4"/>
              </a:solidFill>
              <a:latin typeface="Corbel" panose="020B0503020204020204"/>
            </a:endParaRP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img.freeflagicons.com/thumb/square_icon/paraguay/paraguay_6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34002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sp>
        <p:nvSpPr>
          <p:cNvPr id="5" name="Título 1"/>
          <p:cNvSpPr txBox="1">
            <a:spLocks/>
          </p:cNvSpPr>
          <p:nvPr/>
        </p:nvSpPr>
        <p:spPr bwMode="auto">
          <a:xfrm>
            <a:off x="281354" y="206375"/>
            <a:ext cx="874653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b"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n-GB" altLang="en-US" dirty="0" err="1" smtClean="0">
                <a:solidFill>
                  <a:srgbClr val="6076B4"/>
                </a:solidFill>
                <a:latin typeface="Corbel" panose="020B0503020204020204"/>
              </a:rPr>
              <a:t>Incorporación</a:t>
            </a:r>
            <a:r>
              <a:rPr lang="en-GB" altLang="en-US" dirty="0" smtClean="0">
                <a:solidFill>
                  <a:srgbClr val="6076B4"/>
                </a:solidFill>
                <a:latin typeface="Corbel" panose="020B0503020204020204"/>
              </a:rPr>
              <a:t> de las </a:t>
            </a:r>
            <a:r>
              <a:rPr lang="en-GB" altLang="en-US" dirty="0" err="1" smtClean="0">
                <a:solidFill>
                  <a:srgbClr val="6076B4"/>
                </a:solidFill>
                <a:latin typeface="Corbel" panose="020B0503020204020204"/>
              </a:rPr>
              <a:t>causaciones</a:t>
            </a:r>
            <a:endParaRPr lang="en-GB" altLang="en-US" dirty="0" smtClean="0">
              <a:solidFill>
                <a:srgbClr val="6076B4"/>
              </a:solidFill>
              <a:latin typeface="Corbel" panose="020B0503020204020204"/>
            </a:endParaRPr>
          </a:p>
          <a:p>
            <a:pPr>
              <a:defRPr/>
            </a:pPr>
            <a:r>
              <a:rPr lang="en-GB" altLang="en-US" dirty="0" err="1" smtClean="0">
                <a:solidFill>
                  <a:srgbClr val="6076B4"/>
                </a:solidFill>
                <a:latin typeface="Corbel" panose="020B0503020204020204"/>
              </a:rPr>
              <a:t>Cambio</a:t>
            </a:r>
            <a:r>
              <a:rPr lang="en-GB" altLang="en-US" dirty="0" smtClean="0">
                <a:solidFill>
                  <a:srgbClr val="6076B4"/>
                </a:solidFill>
                <a:latin typeface="Corbel" panose="020B0503020204020204"/>
              </a:rPr>
              <a:t> de </a:t>
            </a:r>
            <a:r>
              <a:rPr lang="en-GB" altLang="en-US" dirty="0" err="1" smtClean="0">
                <a:solidFill>
                  <a:srgbClr val="6076B4"/>
                </a:solidFill>
                <a:latin typeface="Corbel" panose="020B0503020204020204"/>
              </a:rPr>
              <a:t>cultura</a:t>
            </a:r>
            <a:r>
              <a:rPr lang="en-GB" altLang="en-US" dirty="0" smtClean="0">
                <a:solidFill>
                  <a:srgbClr val="6076B4"/>
                </a:solidFill>
                <a:latin typeface="Corbel" panose="020B0503020204020204"/>
              </a:rPr>
              <a:t> y </a:t>
            </a:r>
            <a:r>
              <a:rPr lang="en-GB" altLang="en-US" dirty="0" err="1" smtClean="0">
                <a:solidFill>
                  <a:srgbClr val="6076B4"/>
                </a:solidFill>
                <a:latin typeface="Corbel" panose="020B0503020204020204"/>
              </a:rPr>
              <a:t>Rol</a:t>
            </a:r>
            <a:r>
              <a:rPr lang="en-GB" altLang="en-US" dirty="0" smtClean="0">
                <a:solidFill>
                  <a:srgbClr val="6076B4"/>
                </a:solidFill>
                <a:latin typeface="Corbel" panose="020B0503020204020204"/>
              </a:rPr>
              <a:t> </a:t>
            </a:r>
            <a:r>
              <a:rPr lang="en-GB" altLang="en-US" dirty="0">
                <a:solidFill>
                  <a:srgbClr val="6076B4"/>
                </a:solidFill>
                <a:latin typeface="Corbel" panose="020B0503020204020204"/>
              </a:rPr>
              <a:t>CIPFA del CFO</a:t>
            </a: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img.freeflagicons.com/thumb/square_icon/paraguay/paraguay_6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9" descr="Triangle Main Ke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76424" y="1437884"/>
            <a:ext cx="6022039" cy="4991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74834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sp>
        <p:nvSpPr>
          <p:cNvPr id="4" name="Marcador de posición de contenido 2"/>
          <p:cNvSpPr txBox="1">
            <a:spLocks/>
          </p:cNvSpPr>
          <p:nvPr/>
        </p:nvSpPr>
        <p:spPr bwMode="auto">
          <a:xfrm>
            <a:off x="281353" y="1233743"/>
            <a:ext cx="10154417" cy="5479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t" anchorCtr="0" compatLnSpc="1">
            <a:prstTxWarp prst="textNoShape">
              <a:avLst/>
            </a:prstTxWarp>
          </a:bodyPr>
          <a:lstStyle>
            <a:lvl1pPr marL="157163" indent="-157163" algn="l" defTabSz="684213" rtl="0" eaLnBrk="1" fontAlgn="base" hangingPunct="1">
              <a:lnSpc>
                <a:spcPct val="90000"/>
              </a:lnSpc>
              <a:spcBef>
                <a:spcPts val="825"/>
              </a:spcBef>
              <a:spcAft>
                <a:spcPct val="0"/>
              </a:spcAft>
              <a:buFont typeface="Arial" panose="020B0604020202020204" pitchFamily="34" charset="0"/>
              <a:buChar char="•"/>
              <a:defRPr lang="es-ES" sz="1700" kern="1200">
                <a:solidFill>
                  <a:schemeClr val="tx1"/>
                </a:solidFill>
                <a:latin typeface="+mn-lt"/>
                <a:ea typeface="+mn-ea"/>
                <a:cs typeface="+mn-cs"/>
              </a:defRPr>
            </a:lvl1pPr>
            <a:lvl2pPr marL="328613" indent="-115888" algn="l" defTabSz="684213" rtl="0" eaLnBrk="1" fontAlgn="base" hangingPunct="1">
              <a:lnSpc>
                <a:spcPct val="90000"/>
              </a:lnSpc>
              <a:spcBef>
                <a:spcPts val="300"/>
              </a:spcBef>
              <a:spcAft>
                <a:spcPct val="0"/>
              </a:spcAft>
              <a:buFont typeface="Arial" panose="020B0604020202020204" pitchFamily="34" charset="0"/>
              <a:buChar char="•"/>
              <a:defRPr lang="es-ES" sz="1400" kern="1200">
                <a:solidFill>
                  <a:schemeClr val="tx1"/>
                </a:solidFill>
                <a:latin typeface="+mn-lt"/>
                <a:ea typeface="+mn-ea"/>
                <a:cs typeface="+mn-cs"/>
              </a:defRPr>
            </a:lvl2pPr>
            <a:lvl3pPr marL="50641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3pPr>
            <a:lvl4pPr marL="67786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4pPr>
            <a:lvl5pPr marL="84931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5pPr>
            <a:lvl6pPr marL="1021817"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6pPr>
            <a:lvl7pPr marL="1193262"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7pPr>
            <a:lvl8pPr marL="1364708"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8pPr>
            <a:lvl9pPr marL="1536154"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9pPr>
          </a:lstStyle>
          <a:p>
            <a:pPr marL="354013" indent="0">
              <a:spcBef>
                <a:spcPts val="600"/>
              </a:spcBef>
              <a:spcAft>
                <a:spcPts val="600"/>
              </a:spcAft>
              <a:buSzPct val="150000"/>
              <a:buNone/>
              <a:defRPr/>
            </a:pPr>
            <a:r>
              <a:rPr lang="es-CO" sz="2000" b="1" dirty="0" smtClean="0">
                <a:solidFill>
                  <a:srgbClr val="4D4D4D"/>
                </a:solidFill>
                <a:latin typeface="Corbel" panose="020B0503020204020204" pitchFamily="34" charset="0"/>
              </a:rPr>
              <a:t>El </a:t>
            </a:r>
            <a:r>
              <a:rPr lang="es-CO" sz="2000" b="1" dirty="0">
                <a:solidFill>
                  <a:srgbClr val="4D4D4D"/>
                </a:solidFill>
                <a:latin typeface="Corbel" panose="020B0503020204020204" pitchFamily="34" charset="0"/>
              </a:rPr>
              <a:t>CFO en organizaciones de servicio público</a:t>
            </a:r>
            <a:r>
              <a:rPr lang="en-US" sz="2000" b="1" dirty="0">
                <a:solidFill>
                  <a:srgbClr val="4D4D4D"/>
                </a:solidFill>
                <a:latin typeface="Corbel" panose="020B0503020204020204" pitchFamily="34" charset="0"/>
              </a:rPr>
              <a:t>:</a:t>
            </a:r>
            <a:endParaRPr lang="en-US" sz="1050" b="1" dirty="0">
              <a:solidFill>
                <a:srgbClr val="4D4D4D"/>
              </a:solidFill>
              <a:latin typeface="Corbel" panose="020B0503020204020204" pitchFamily="34" charset="0"/>
            </a:endParaRPr>
          </a:p>
          <a:p>
            <a:pPr marL="357188" indent="-357188">
              <a:spcBef>
                <a:spcPts val="600"/>
              </a:spcBef>
              <a:spcAft>
                <a:spcPts val="600"/>
              </a:spcAft>
              <a:buSzPct val="125000"/>
              <a:buFont typeface="Verdana" pitchFamily="34" charset="0"/>
              <a:buAutoNum type="arabicPeriod"/>
              <a:defRPr/>
            </a:pPr>
            <a:r>
              <a:rPr lang="es-CO" sz="2000" dirty="0">
                <a:solidFill>
                  <a:srgbClr val="4D4D4D"/>
                </a:solidFill>
                <a:latin typeface="Corbel" panose="020B0503020204020204" pitchFamily="34" charset="0"/>
              </a:rPr>
              <a:t>es un </a:t>
            </a:r>
            <a:r>
              <a:rPr lang="es-CO" sz="2000" b="1" i="1" dirty="0">
                <a:solidFill>
                  <a:srgbClr val="4D4D4D"/>
                </a:solidFill>
                <a:latin typeface="Corbel" panose="020B0503020204020204" pitchFamily="34" charset="0"/>
              </a:rPr>
              <a:t>miembro clave del Equipo de Liderazgo</a:t>
            </a:r>
            <a:r>
              <a:rPr lang="es-CO" sz="2000" dirty="0">
                <a:solidFill>
                  <a:srgbClr val="4D4D4D"/>
                </a:solidFill>
                <a:latin typeface="Corbel" panose="020B0503020204020204" pitchFamily="34" charset="0"/>
              </a:rPr>
              <a:t>, que ayuda a desarrollar e implementar la estrategia y a proveer la sostenibilidad de los objetivos estratégicos de la organización y para el interés público;</a:t>
            </a:r>
          </a:p>
          <a:p>
            <a:pPr marL="357188" indent="-357188">
              <a:spcBef>
                <a:spcPts val="600"/>
              </a:spcBef>
              <a:spcAft>
                <a:spcPts val="600"/>
              </a:spcAft>
              <a:buSzPct val="125000"/>
              <a:buFont typeface="Verdana" pitchFamily="34" charset="0"/>
              <a:buAutoNum type="arabicPeriod"/>
              <a:defRPr/>
            </a:pPr>
            <a:r>
              <a:rPr lang="es-CO" sz="2000" dirty="0">
                <a:solidFill>
                  <a:srgbClr val="4D4D4D"/>
                </a:solidFill>
                <a:latin typeface="Corbel" panose="020B0503020204020204" pitchFamily="34" charset="0"/>
              </a:rPr>
              <a:t>debe estar </a:t>
            </a:r>
            <a:r>
              <a:rPr lang="es-CO" sz="2000" b="1" i="1" dirty="0">
                <a:solidFill>
                  <a:srgbClr val="4D4D4D"/>
                </a:solidFill>
                <a:latin typeface="Corbel" panose="020B0503020204020204" pitchFamily="34" charset="0"/>
              </a:rPr>
              <a:t>activamente involucrado en, </a:t>
            </a:r>
            <a:r>
              <a:rPr lang="es-CO" sz="2000" dirty="0">
                <a:solidFill>
                  <a:srgbClr val="4D4D4D"/>
                </a:solidFill>
                <a:latin typeface="Corbel" panose="020B0503020204020204" pitchFamily="34" charset="0"/>
              </a:rPr>
              <a:t> poder influir y tener que ver con, </a:t>
            </a:r>
            <a:r>
              <a:rPr lang="es-CO" sz="2000" b="1" i="1" dirty="0">
                <a:solidFill>
                  <a:srgbClr val="4D4D4D"/>
                </a:solidFill>
                <a:latin typeface="Corbel" panose="020B0503020204020204" pitchFamily="34" charset="0"/>
              </a:rPr>
              <a:t>todas las decisiones  importantes de negocios </a:t>
            </a:r>
            <a:r>
              <a:rPr lang="es-CO" sz="2000" dirty="0">
                <a:solidFill>
                  <a:srgbClr val="4D4D4D"/>
                </a:solidFill>
                <a:latin typeface="Corbel" panose="020B0503020204020204" pitchFamily="34" charset="0"/>
              </a:rPr>
              <a:t>para asegurarse de que las implicaciones inmediatas y de largo plazo, las oportunidades y riesgos  sean considerados completamente, y la alineación con la estrategia financiera total de la organización; y </a:t>
            </a:r>
            <a:endParaRPr lang="en-US" sz="2000" dirty="0">
              <a:solidFill>
                <a:srgbClr val="FF0000"/>
              </a:solidFill>
              <a:latin typeface="Corbel" panose="020B0503020204020204" pitchFamily="34" charset="0"/>
            </a:endParaRPr>
          </a:p>
          <a:p>
            <a:pPr marL="357188" indent="-357188">
              <a:spcBef>
                <a:spcPts val="600"/>
              </a:spcBef>
              <a:spcAft>
                <a:spcPts val="600"/>
              </a:spcAft>
              <a:buSzPct val="125000"/>
              <a:buFont typeface="Verdana" pitchFamily="34" charset="0"/>
              <a:buAutoNum type="arabicPeriod"/>
              <a:defRPr/>
            </a:pPr>
            <a:r>
              <a:rPr lang="es-CO" sz="2000" dirty="0">
                <a:solidFill>
                  <a:srgbClr val="4D4D4D"/>
                </a:solidFill>
                <a:latin typeface="Corbel" panose="020B0503020204020204" pitchFamily="34" charset="0"/>
              </a:rPr>
              <a:t>debe </a:t>
            </a:r>
            <a:r>
              <a:rPr lang="es-CO" sz="2000" b="1" i="1" dirty="0">
                <a:solidFill>
                  <a:srgbClr val="4D4D4D"/>
                </a:solidFill>
                <a:latin typeface="Corbel" panose="020B0503020204020204" pitchFamily="34" charset="0"/>
              </a:rPr>
              <a:t>liderar la promoción y entrega </a:t>
            </a:r>
            <a:r>
              <a:rPr lang="es-CO" sz="2000" dirty="0">
                <a:solidFill>
                  <a:srgbClr val="4D4D4D"/>
                </a:solidFill>
                <a:latin typeface="Corbel" panose="020B0503020204020204" pitchFamily="34" charset="0"/>
              </a:rPr>
              <a:t>por </a:t>
            </a:r>
            <a:r>
              <a:rPr lang="es-CO" sz="2000" b="1" i="1" dirty="0">
                <a:solidFill>
                  <a:srgbClr val="4D4D4D"/>
                </a:solidFill>
                <a:latin typeface="Corbel" panose="020B0503020204020204" pitchFamily="34" charset="0"/>
              </a:rPr>
              <a:t>toda la organización </a:t>
            </a:r>
            <a:r>
              <a:rPr lang="es-CO" sz="2000" dirty="0">
                <a:solidFill>
                  <a:srgbClr val="4D4D4D"/>
                </a:solidFill>
                <a:latin typeface="Corbel" panose="020B0503020204020204" pitchFamily="34" charset="0"/>
              </a:rPr>
              <a:t>de </a:t>
            </a:r>
            <a:r>
              <a:rPr lang="es-CO" sz="2000" b="1" i="1" dirty="0">
                <a:solidFill>
                  <a:srgbClr val="4D4D4D"/>
                </a:solidFill>
                <a:latin typeface="Corbel" panose="020B0503020204020204" pitchFamily="34" charset="0"/>
              </a:rPr>
              <a:t>buena gestión financiera </a:t>
            </a:r>
            <a:r>
              <a:rPr lang="es-CO" sz="2000" dirty="0">
                <a:solidFill>
                  <a:srgbClr val="4D4D4D"/>
                </a:solidFill>
                <a:latin typeface="Corbel" panose="020B0503020204020204" pitchFamily="34" charset="0"/>
              </a:rPr>
              <a:t>de modo que el dinero público esté salvaguardado en todo momento y sea utilizado apropiada, económica, eficiente y efectivamente</a:t>
            </a:r>
            <a:r>
              <a:rPr lang="en-GB" sz="2000" dirty="0">
                <a:solidFill>
                  <a:srgbClr val="4D4D4D"/>
                </a:solidFill>
                <a:latin typeface="Corbel" panose="020B0503020204020204" pitchFamily="34" charset="0"/>
              </a:rPr>
              <a:t>.</a:t>
            </a:r>
          </a:p>
          <a:p>
            <a:pPr>
              <a:spcBef>
                <a:spcPts val="0"/>
              </a:spcBef>
              <a:spcAft>
                <a:spcPts val="0"/>
              </a:spcAft>
              <a:buSzPct val="150000"/>
              <a:defRPr/>
            </a:pPr>
            <a:endParaRPr lang="en-GB" sz="2000" b="1" dirty="0">
              <a:solidFill>
                <a:srgbClr val="4D4D4D"/>
              </a:solidFill>
              <a:latin typeface="Corbel" panose="020B0503020204020204" pitchFamily="34" charset="0"/>
            </a:endParaRPr>
          </a:p>
          <a:p>
            <a:pPr marL="354013" indent="0">
              <a:spcBef>
                <a:spcPts val="600"/>
              </a:spcBef>
              <a:spcAft>
                <a:spcPts val="600"/>
              </a:spcAft>
              <a:buSzPct val="150000"/>
              <a:buNone/>
              <a:defRPr/>
            </a:pPr>
            <a:r>
              <a:rPr lang="es-CO" sz="2000" b="1" dirty="0" smtClean="0">
                <a:solidFill>
                  <a:srgbClr val="4D4D4D"/>
                </a:solidFill>
                <a:latin typeface="Corbel" panose="020B0503020204020204" pitchFamily="34" charset="0"/>
              </a:rPr>
              <a:t>Para </a:t>
            </a:r>
            <a:r>
              <a:rPr lang="es-CO" sz="2000" b="1" dirty="0">
                <a:solidFill>
                  <a:srgbClr val="4D4D4D"/>
                </a:solidFill>
                <a:latin typeface="Corbel" panose="020B0503020204020204" pitchFamily="34" charset="0"/>
              </a:rPr>
              <a:t>entregar estas responsabilidades, el Director Financiero (CFO):</a:t>
            </a:r>
          </a:p>
          <a:p>
            <a:pPr marL="357188" indent="-357188">
              <a:spcBef>
                <a:spcPts val="600"/>
              </a:spcBef>
              <a:spcAft>
                <a:spcPts val="600"/>
              </a:spcAft>
              <a:buSzPct val="125000"/>
              <a:buFont typeface="Verdana" pitchFamily="34" charset="0"/>
              <a:buAutoNum type="arabicPeriod" startAt="4"/>
              <a:defRPr/>
            </a:pPr>
            <a:r>
              <a:rPr lang="es-CO" sz="2000" dirty="0">
                <a:solidFill>
                  <a:srgbClr val="4D4D4D"/>
                </a:solidFill>
                <a:latin typeface="Corbel" panose="020B0503020204020204" pitchFamily="34" charset="0"/>
              </a:rPr>
              <a:t>Debe liderar y dirigir una función financiera que se ajuste al propósito; y</a:t>
            </a:r>
          </a:p>
          <a:p>
            <a:pPr marL="357188" indent="-357188">
              <a:spcBef>
                <a:spcPts val="600"/>
              </a:spcBef>
              <a:spcAft>
                <a:spcPts val="600"/>
              </a:spcAft>
              <a:buSzPct val="125000"/>
              <a:buFont typeface="Verdana" pitchFamily="34" charset="0"/>
              <a:buAutoNum type="arabicPeriod" startAt="4"/>
              <a:defRPr/>
            </a:pPr>
            <a:r>
              <a:rPr lang="es-CO" sz="2000" dirty="0">
                <a:solidFill>
                  <a:srgbClr val="4D4D4D"/>
                </a:solidFill>
                <a:latin typeface="Corbel" panose="020B0503020204020204" pitchFamily="34" charset="0"/>
              </a:rPr>
              <a:t>Debe ser profesionalmente calificado y apropiadamente </a:t>
            </a:r>
            <a:r>
              <a:rPr lang="es-CO" sz="2000" dirty="0" smtClean="0">
                <a:solidFill>
                  <a:srgbClr val="4D4D4D"/>
                </a:solidFill>
                <a:latin typeface="Corbel" panose="020B0503020204020204" pitchFamily="34" charset="0"/>
              </a:rPr>
              <a:t>experimentado</a:t>
            </a:r>
            <a:r>
              <a:rPr lang="en-GB" sz="2000" dirty="0" smtClean="0">
                <a:solidFill>
                  <a:srgbClr val="4D4D4D"/>
                </a:solidFill>
                <a:latin typeface="Corbel" panose="020B0503020204020204" pitchFamily="34" charset="0"/>
              </a:rPr>
              <a:t>.</a:t>
            </a:r>
            <a:endParaRPr lang="en-GB" sz="2000" dirty="0">
              <a:solidFill>
                <a:srgbClr val="4D4D4D"/>
              </a:solidFill>
              <a:latin typeface="Corbel" panose="020B0503020204020204" pitchFamily="34" charset="0"/>
            </a:endParaRPr>
          </a:p>
        </p:txBody>
      </p:sp>
      <p:sp>
        <p:nvSpPr>
          <p:cNvPr id="5" name="Título 1"/>
          <p:cNvSpPr txBox="1">
            <a:spLocks/>
          </p:cNvSpPr>
          <p:nvPr/>
        </p:nvSpPr>
        <p:spPr bwMode="auto">
          <a:xfrm>
            <a:off x="281354" y="206375"/>
            <a:ext cx="874653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b"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n-GB" altLang="en-US" dirty="0" err="1">
                <a:solidFill>
                  <a:srgbClr val="6076B4"/>
                </a:solidFill>
                <a:latin typeface="Corbel" panose="020B0503020204020204"/>
              </a:rPr>
              <a:t>Incorporación</a:t>
            </a:r>
            <a:r>
              <a:rPr lang="en-GB" altLang="en-US" dirty="0">
                <a:solidFill>
                  <a:srgbClr val="6076B4"/>
                </a:solidFill>
                <a:latin typeface="Corbel" panose="020B0503020204020204"/>
              </a:rPr>
              <a:t> de la </a:t>
            </a:r>
            <a:r>
              <a:rPr lang="en-GB" altLang="en-US" dirty="0" err="1">
                <a:solidFill>
                  <a:srgbClr val="6076B4"/>
                </a:solidFill>
                <a:latin typeface="Corbel" panose="020B0503020204020204"/>
              </a:rPr>
              <a:t>causación</a:t>
            </a:r>
            <a:r>
              <a:rPr lang="en-GB" altLang="en-US" dirty="0">
                <a:solidFill>
                  <a:srgbClr val="6076B4"/>
                </a:solidFill>
                <a:latin typeface="Corbel" panose="020B0503020204020204"/>
              </a:rPr>
              <a:t> – </a:t>
            </a:r>
            <a:br>
              <a:rPr lang="en-GB" altLang="en-US" dirty="0">
                <a:solidFill>
                  <a:srgbClr val="6076B4"/>
                </a:solidFill>
                <a:latin typeface="Corbel" panose="020B0503020204020204"/>
              </a:rPr>
            </a:br>
            <a:r>
              <a:rPr lang="en-GB" altLang="en-US" dirty="0" err="1">
                <a:solidFill>
                  <a:srgbClr val="6076B4"/>
                </a:solidFill>
                <a:latin typeface="Corbel" panose="020B0503020204020204"/>
              </a:rPr>
              <a:t>Cambio</a:t>
            </a:r>
            <a:r>
              <a:rPr lang="en-GB" altLang="en-US" dirty="0">
                <a:solidFill>
                  <a:srgbClr val="6076B4"/>
                </a:solidFill>
                <a:latin typeface="Corbel" panose="020B0503020204020204"/>
              </a:rPr>
              <a:t> de </a:t>
            </a:r>
            <a:r>
              <a:rPr lang="en-GB" altLang="en-US" dirty="0" err="1">
                <a:solidFill>
                  <a:srgbClr val="6076B4"/>
                </a:solidFill>
                <a:latin typeface="Corbel" panose="020B0503020204020204"/>
              </a:rPr>
              <a:t>cultura</a:t>
            </a:r>
            <a:r>
              <a:rPr lang="en-GB" altLang="en-US" dirty="0">
                <a:solidFill>
                  <a:srgbClr val="6076B4"/>
                </a:solidFill>
                <a:latin typeface="Corbel" panose="020B0503020204020204"/>
              </a:rPr>
              <a:t>: </a:t>
            </a:r>
            <a:r>
              <a:rPr lang="en-GB" altLang="en-US" dirty="0" err="1">
                <a:solidFill>
                  <a:srgbClr val="6076B4"/>
                </a:solidFill>
                <a:latin typeface="Corbel" panose="020B0503020204020204"/>
              </a:rPr>
              <a:t>Rol</a:t>
            </a:r>
            <a:r>
              <a:rPr lang="en-GB" altLang="en-US" dirty="0">
                <a:solidFill>
                  <a:srgbClr val="6076B4"/>
                </a:solidFill>
                <a:latin typeface="Corbel" panose="020B0503020204020204"/>
              </a:rPr>
              <a:t> del Statement del CFO del CIPFA </a:t>
            </a:r>
            <a:endParaRPr lang="en-US" altLang="en-US" dirty="0">
              <a:solidFill>
                <a:srgbClr val="6076B4"/>
              </a:solidFill>
              <a:latin typeface="Corbel" panose="020B0503020204020204"/>
            </a:endParaRP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img.freeflagicons.com/thumb/square_icon/paraguay/paraguay_6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3333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sp>
        <p:nvSpPr>
          <p:cNvPr id="4" name="Marcador de posición de contenido 2"/>
          <p:cNvSpPr txBox="1">
            <a:spLocks/>
          </p:cNvSpPr>
          <p:nvPr/>
        </p:nvSpPr>
        <p:spPr bwMode="auto">
          <a:xfrm>
            <a:off x="281354" y="1174750"/>
            <a:ext cx="6561898" cy="5479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t" anchorCtr="0" compatLnSpc="1">
            <a:prstTxWarp prst="textNoShape">
              <a:avLst/>
            </a:prstTxWarp>
          </a:bodyPr>
          <a:lstStyle>
            <a:lvl1pPr marL="157163" indent="-157163" algn="l" defTabSz="684213" rtl="0" eaLnBrk="1" fontAlgn="base" hangingPunct="1">
              <a:lnSpc>
                <a:spcPct val="90000"/>
              </a:lnSpc>
              <a:spcBef>
                <a:spcPts val="825"/>
              </a:spcBef>
              <a:spcAft>
                <a:spcPct val="0"/>
              </a:spcAft>
              <a:buFont typeface="Arial" panose="020B0604020202020204" pitchFamily="34" charset="0"/>
              <a:buChar char="•"/>
              <a:defRPr lang="es-ES" sz="1700" kern="1200">
                <a:solidFill>
                  <a:schemeClr val="tx1"/>
                </a:solidFill>
                <a:latin typeface="+mn-lt"/>
                <a:ea typeface="+mn-ea"/>
                <a:cs typeface="+mn-cs"/>
              </a:defRPr>
            </a:lvl1pPr>
            <a:lvl2pPr marL="328613" indent="-115888" algn="l" defTabSz="684213" rtl="0" eaLnBrk="1" fontAlgn="base" hangingPunct="1">
              <a:lnSpc>
                <a:spcPct val="90000"/>
              </a:lnSpc>
              <a:spcBef>
                <a:spcPts val="300"/>
              </a:spcBef>
              <a:spcAft>
                <a:spcPct val="0"/>
              </a:spcAft>
              <a:buFont typeface="Arial" panose="020B0604020202020204" pitchFamily="34" charset="0"/>
              <a:buChar char="•"/>
              <a:defRPr lang="es-ES" sz="1400" kern="1200">
                <a:solidFill>
                  <a:schemeClr val="tx1"/>
                </a:solidFill>
                <a:latin typeface="+mn-lt"/>
                <a:ea typeface="+mn-ea"/>
                <a:cs typeface="+mn-cs"/>
              </a:defRPr>
            </a:lvl2pPr>
            <a:lvl3pPr marL="50641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3pPr>
            <a:lvl4pPr marL="67786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4pPr>
            <a:lvl5pPr marL="84931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5pPr>
            <a:lvl6pPr marL="1021817"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6pPr>
            <a:lvl7pPr marL="1193262"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7pPr>
            <a:lvl8pPr marL="1364708"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8pPr>
            <a:lvl9pPr marL="1536154"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9pPr>
          </a:lstStyle>
          <a:p>
            <a:pPr marL="265113" indent="-265113">
              <a:lnSpc>
                <a:spcPts val="2200"/>
              </a:lnSpc>
              <a:spcBef>
                <a:spcPct val="0"/>
              </a:spcBef>
              <a:spcAft>
                <a:spcPts val="1200"/>
              </a:spcAft>
              <a:buFontTx/>
              <a:buChar char="•"/>
            </a:pPr>
            <a:r>
              <a:rPr lang="es-CO" altLang="en-US" sz="2200" dirty="0">
                <a:solidFill>
                  <a:srgbClr val="4D4D4D"/>
                </a:solidFill>
                <a:latin typeface="Corbel" panose="020B0503020204020204" pitchFamily="34" charset="0"/>
              </a:rPr>
              <a:t>Un modelo FM robusto como responsabilidad corporativa</a:t>
            </a:r>
          </a:p>
          <a:p>
            <a:pPr marL="265113" indent="-265113">
              <a:lnSpc>
                <a:spcPts val="2200"/>
              </a:lnSpc>
              <a:spcBef>
                <a:spcPct val="0"/>
              </a:spcBef>
              <a:spcAft>
                <a:spcPts val="1200"/>
              </a:spcAft>
              <a:buFontTx/>
              <a:buChar char="•"/>
            </a:pPr>
            <a:r>
              <a:rPr lang="es-CO" altLang="en-US" sz="2200" dirty="0">
                <a:solidFill>
                  <a:srgbClr val="4D4D4D"/>
                </a:solidFill>
                <a:latin typeface="Corbel" panose="020B0503020204020204" pitchFamily="34" charset="0"/>
              </a:rPr>
              <a:t>La gestión financiera está donde queremos que esté?</a:t>
            </a:r>
          </a:p>
          <a:p>
            <a:pPr marL="265113" indent="-265113">
              <a:lnSpc>
                <a:spcPts val="2200"/>
              </a:lnSpc>
              <a:spcBef>
                <a:spcPct val="0"/>
              </a:spcBef>
              <a:spcAft>
                <a:spcPts val="1200"/>
              </a:spcAft>
              <a:buFontTx/>
              <a:buChar char="•"/>
            </a:pPr>
            <a:r>
              <a:rPr lang="es-CO" altLang="en-US" sz="2200" dirty="0">
                <a:solidFill>
                  <a:srgbClr val="4D4D4D"/>
                </a:solidFill>
                <a:latin typeface="Corbel" panose="020B0503020204020204" pitchFamily="34" charset="0"/>
              </a:rPr>
              <a:t>Identifica áreas prioritarias de mejoramiento</a:t>
            </a:r>
          </a:p>
          <a:p>
            <a:pPr marL="265113" indent="-265113">
              <a:lnSpc>
                <a:spcPts val="2200"/>
              </a:lnSpc>
              <a:spcBef>
                <a:spcPct val="0"/>
              </a:spcBef>
              <a:spcAft>
                <a:spcPts val="1200"/>
              </a:spcAft>
              <a:buFontTx/>
              <a:buChar char="•"/>
            </a:pPr>
            <a:r>
              <a:rPr lang="es-CO" altLang="en-US" sz="2200" dirty="0">
                <a:solidFill>
                  <a:srgbClr val="4D4D4D"/>
                </a:solidFill>
                <a:latin typeface="Corbel" panose="020B0503020204020204" pitchFamily="34" charset="0"/>
              </a:rPr>
              <a:t>Permite el seguimiento a lo largo del tiempo</a:t>
            </a:r>
          </a:p>
          <a:p>
            <a:pPr marL="265113" indent="-265113">
              <a:lnSpc>
                <a:spcPts val="2200"/>
              </a:lnSpc>
              <a:spcBef>
                <a:spcPct val="0"/>
              </a:spcBef>
              <a:spcAft>
                <a:spcPts val="1200"/>
              </a:spcAft>
              <a:buFontTx/>
              <a:buChar char="•"/>
            </a:pPr>
            <a:r>
              <a:rPr lang="es-CO" altLang="en-US" sz="2200" dirty="0">
                <a:solidFill>
                  <a:srgbClr val="4D4D4D"/>
                </a:solidFill>
                <a:latin typeface="Corbel" panose="020B0503020204020204" pitchFamily="34" charset="0"/>
              </a:rPr>
              <a:t>Puede ser utilizado como parámetro entre las organizaciones</a:t>
            </a:r>
          </a:p>
          <a:p>
            <a:pPr marL="265113" indent="-265113">
              <a:lnSpc>
                <a:spcPts val="2200"/>
              </a:lnSpc>
              <a:spcBef>
                <a:spcPct val="0"/>
              </a:spcBef>
              <a:spcAft>
                <a:spcPts val="1200"/>
              </a:spcAft>
              <a:buFontTx/>
              <a:buChar char="•"/>
            </a:pPr>
            <a:r>
              <a:rPr lang="es-CO" altLang="en-US" sz="2200" dirty="0">
                <a:solidFill>
                  <a:srgbClr val="4D4D4D"/>
                </a:solidFill>
                <a:latin typeface="Corbel" panose="020B0503020204020204" pitchFamily="34" charset="0"/>
              </a:rPr>
              <a:t>Puede probar las destrezas en gestión financiera de los líderes organizacionales</a:t>
            </a:r>
          </a:p>
        </p:txBody>
      </p:sp>
      <p:sp>
        <p:nvSpPr>
          <p:cNvPr id="5" name="Título 1"/>
          <p:cNvSpPr txBox="1">
            <a:spLocks/>
          </p:cNvSpPr>
          <p:nvPr/>
        </p:nvSpPr>
        <p:spPr bwMode="auto">
          <a:xfrm>
            <a:off x="281354" y="206375"/>
            <a:ext cx="874653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b"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n-US" altLang="en-US" dirty="0" err="1">
                <a:solidFill>
                  <a:srgbClr val="6076B4"/>
                </a:solidFill>
                <a:latin typeface="Corbel" panose="020B0503020204020204"/>
              </a:rPr>
              <a:t>Incorporar</a:t>
            </a:r>
            <a:r>
              <a:rPr lang="en-US" altLang="en-US" dirty="0">
                <a:solidFill>
                  <a:srgbClr val="6076B4"/>
                </a:solidFill>
                <a:latin typeface="Corbel" panose="020B0503020204020204"/>
              </a:rPr>
              <a:t> la </a:t>
            </a:r>
            <a:r>
              <a:rPr lang="en-US" altLang="en-US" dirty="0" err="1">
                <a:solidFill>
                  <a:srgbClr val="6076B4"/>
                </a:solidFill>
                <a:latin typeface="Corbel" panose="020B0503020204020204"/>
              </a:rPr>
              <a:t>causación</a:t>
            </a:r>
            <a:r>
              <a:rPr lang="en-US" altLang="en-US" dirty="0">
                <a:solidFill>
                  <a:srgbClr val="6076B4"/>
                </a:solidFill>
                <a:latin typeface="Corbel" panose="020B0503020204020204"/>
              </a:rPr>
              <a:t> – </a:t>
            </a:r>
            <a:br>
              <a:rPr lang="en-US" altLang="en-US" dirty="0">
                <a:solidFill>
                  <a:srgbClr val="6076B4"/>
                </a:solidFill>
                <a:latin typeface="Corbel" panose="020B0503020204020204"/>
              </a:rPr>
            </a:br>
            <a:r>
              <a:rPr lang="en-US" altLang="en-US" dirty="0" err="1">
                <a:solidFill>
                  <a:srgbClr val="6076B4"/>
                </a:solidFill>
                <a:latin typeface="Corbel" panose="020B0503020204020204"/>
              </a:rPr>
              <a:t>Cambio</a:t>
            </a:r>
            <a:r>
              <a:rPr lang="en-US" altLang="en-US" dirty="0">
                <a:solidFill>
                  <a:srgbClr val="6076B4"/>
                </a:solidFill>
                <a:latin typeface="Corbel" panose="020B0503020204020204"/>
              </a:rPr>
              <a:t> de </a:t>
            </a:r>
            <a:r>
              <a:rPr lang="en-US" altLang="en-US" dirty="0" err="1">
                <a:solidFill>
                  <a:srgbClr val="6076B4"/>
                </a:solidFill>
                <a:latin typeface="Corbel" panose="020B0503020204020204"/>
              </a:rPr>
              <a:t>cultura</a:t>
            </a:r>
            <a:r>
              <a:rPr lang="en-US" altLang="en-US" dirty="0">
                <a:solidFill>
                  <a:srgbClr val="6076B4"/>
                </a:solidFill>
                <a:latin typeface="Corbel" panose="020B0503020204020204"/>
              </a:rPr>
              <a:t>: El </a:t>
            </a:r>
            <a:r>
              <a:rPr lang="en-US" altLang="en-US" dirty="0" err="1">
                <a:solidFill>
                  <a:srgbClr val="6076B4"/>
                </a:solidFill>
                <a:latin typeface="Corbel" panose="020B0503020204020204"/>
              </a:rPr>
              <a:t>Modelo</a:t>
            </a:r>
            <a:r>
              <a:rPr lang="en-US" altLang="en-US" dirty="0">
                <a:solidFill>
                  <a:srgbClr val="6076B4"/>
                </a:solidFill>
                <a:latin typeface="Corbel" panose="020B0503020204020204"/>
              </a:rPr>
              <a:t> CIPFA FM</a:t>
            </a: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img.freeflagicons.com/thumb/square_icon/paraguay/paraguay_6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6"/>
          <a:stretch>
            <a:fillRect/>
          </a:stretch>
        </p:blipFill>
        <p:spPr>
          <a:xfrm>
            <a:off x="7058263" y="2580967"/>
            <a:ext cx="2863271" cy="4044621"/>
          </a:xfrm>
          <a:prstGeom prst="rect">
            <a:avLst/>
          </a:prstGeom>
        </p:spPr>
      </p:pic>
    </p:spTree>
    <p:extLst>
      <p:ext uri="{BB962C8B-B14F-4D97-AF65-F5344CB8AC3E}">
        <p14:creationId xmlns:p14="http://schemas.microsoft.com/office/powerpoint/2010/main" val="20586669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sp>
        <p:nvSpPr>
          <p:cNvPr id="5" name="Título 1"/>
          <p:cNvSpPr txBox="1">
            <a:spLocks/>
          </p:cNvSpPr>
          <p:nvPr/>
        </p:nvSpPr>
        <p:spPr bwMode="auto">
          <a:xfrm>
            <a:off x="281354" y="206375"/>
            <a:ext cx="874653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b"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s-CO" dirty="0">
                <a:solidFill>
                  <a:srgbClr val="6076B4"/>
                </a:solidFill>
                <a:latin typeface="Corbel" panose="020B0503020204020204"/>
              </a:rPr>
              <a:t>Qué significa esto </a:t>
            </a:r>
            <a:r>
              <a:rPr lang="es-CO" dirty="0" smtClean="0">
                <a:solidFill>
                  <a:srgbClr val="6076B4"/>
                </a:solidFill>
                <a:latin typeface="Corbel" panose="020B0503020204020204"/>
              </a:rPr>
              <a:t>… </a:t>
            </a:r>
            <a:r>
              <a:rPr lang="es-CO" dirty="0">
                <a:solidFill>
                  <a:srgbClr val="6076B4"/>
                </a:solidFill>
                <a:latin typeface="Corbel" panose="020B0503020204020204"/>
              </a:rPr>
              <a:t>en Escocia</a:t>
            </a:r>
            <a:r>
              <a:rPr lang="en-GB" dirty="0">
                <a:solidFill>
                  <a:srgbClr val="6076B4"/>
                </a:solidFill>
                <a:latin typeface="Corbel" panose="020B0503020204020204"/>
              </a:rPr>
              <a:t>?</a:t>
            </a:r>
            <a:endParaRPr lang="en-US" altLang="en-US" dirty="0">
              <a:solidFill>
                <a:srgbClr val="6076B4"/>
              </a:solidFill>
              <a:latin typeface="Corbel" panose="020B0503020204020204"/>
            </a:endParaRP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img.freeflagicons.com/thumb/square_icon/paraguay/paraguay_6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6">
            <a:extLst>
              <a:ext uri="{BEBA8EAE-BF5A-486C-A8C5-ECC9F3942E4B}">
                <a14:imgProps xmlns:a14="http://schemas.microsoft.com/office/drawing/2010/main">
                  <a14:imgLayer r:embed="rId7">
                    <a14:imgEffect>
                      <a14:colorTemperature colorTemp="8800"/>
                    </a14:imgEffect>
                    <a14:imgEffect>
                      <a14:saturation sat="0"/>
                    </a14:imgEffect>
                  </a14:imgLayer>
                </a14:imgProps>
              </a:ext>
            </a:extLst>
          </a:blip>
          <a:stretch>
            <a:fillRect/>
          </a:stretch>
        </p:blipFill>
        <p:spPr>
          <a:xfrm>
            <a:off x="3387573" y="1253742"/>
            <a:ext cx="3983897" cy="5604258"/>
          </a:xfrm>
          <a:prstGeom prst="rect">
            <a:avLst/>
          </a:prstGeom>
        </p:spPr>
      </p:pic>
    </p:spTree>
    <p:extLst>
      <p:ext uri="{BB962C8B-B14F-4D97-AF65-F5344CB8AC3E}">
        <p14:creationId xmlns:p14="http://schemas.microsoft.com/office/powerpoint/2010/main" val="20817838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sp>
        <p:nvSpPr>
          <p:cNvPr id="5" name="Título 1"/>
          <p:cNvSpPr txBox="1">
            <a:spLocks/>
          </p:cNvSpPr>
          <p:nvPr/>
        </p:nvSpPr>
        <p:spPr bwMode="auto">
          <a:xfrm>
            <a:off x="281354" y="206375"/>
            <a:ext cx="874653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b"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s-CO" dirty="0">
                <a:solidFill>
                  <a:srgbClr val="6076B4"/>
                </a:solidFill>
                <a:latin typeface="Corbel" panose="020B0503020204020204"/>
              </a:rPr>
              <a:t>Contexto Económico</a:t>
            </a:r>
            <a:endParaRPr lang="en-US" altLang="en-US" dirty="0">
              <a:solidFill>
                <a:srgbClr val="6076B4"/>
              </a:solidFill>
              <a:latin typeface="Corbel" panose="020B0503020204020204"/>
            </a:endParaRP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img.freeflagicons.com/thumb/square_icon/paraguay/paraguay_6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Grp="1" noChangeAspect="1" noChangeArrowheads="1"/>
          </p:cNvPicPr>
          <p:nvPr>
            <p:ph sz="half" idx="1"/>
          </p:nvPr>
        </p:nvPicPr>
        <p:blipFill rotWithShape="1">
          <a:blip r:embed="rId6">
            <a:extLst>
              <a:ext uri="{28A0092B-C50C-407E-A947-70E740481C1C}">
                <a14:useLocalDpi xmlns:a14="http://schemas.microsoft.com/office/drawing/2010/main" val="0"/>
              </a:ext>
            </a:extLst>
          </a:blip>
          <a:srcRect t="9086"/>
          <a:stretch/>
        </p:blipFill>
        <p:spPr bwMode="auto">
          <a:xfrm>
            <a:off x="1721455" y="1290693"/>
            <a:ext cx="7393048" cy="4569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94174" y="6114143"/>
            <a:ext cx="2110962" cy="369332"/>
          </a:xfrm>
          <a:prstGeom prst="rect">
            <a:avLst/>
          </a:prstGeom>
        </p:spPr>
        <p:txBody>
          <a:bodyPr wrap="none">
            <a:spAutoFit/>
          </a:bodyPr>
          <a:lstStyle/>
          <a:p>
            <a:r>
              <a:rPr lang="en-GB" dirty="0" smtClean="0">
                <a:solidFill>
                  <a:schemeClr val="tx1">
                    <a:lumMod val="85000"/>
                    <a:lumOff val="15000"/>
                  </a:schemeClr>
                </a:solidFill>
                <a:latin typeface="Corbel" panose="020B0503020204020204" pitchFamily="34" charset="0"/>
              </a:rPr>
              <a:t>Fuente: </a:t>
            </a:r>
            <a:r>
              <a:rPr lang="en-GB" dirty="0">
                <a:solidFill>
                  <a:schemeClr val="tx1">
                    <a:lumMod val="85000"/>
                    <a:lumOff val="15000"/>
                  </a:schemeClr>
                </a:solidFill>
                <a:latin typeface="Corbel" panose="020B0503020204020204" pitchFamily="34" charset="0"/>
              </a:rPr>
              <a:t>NIESR, 2013</a:t>
            </a:r>
          </a:p>
        </p:txBody>
      </p:sp>
    </p:spTree>
    <p:extLst>
      <p:ext uri="{BB962C8B-B14F-4D97-AF65-F5344CB8AC3E}">
        <p14:creationId xmlns:p14="http://schemas.microsoft.com/office/powerpoint/2010/main" val="42490707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sp>
        <p:nvSpPr>
          <p:cNvPr id="5" name="Título 1"/>
          <p:cNvSpPr txBox="1">
            <a:spLocks/>
          </p:cNvSpPr>
          <p:nvPr/>
        </p:nvSpPr>
        <p:spPr bwMode="auto">
          <a:xfrm>
            <a:off x="281354" y="206375"/>
            <a:ext cx="874653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b"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s-CO" dirty="0">
                <a:solidFill>
                  <a:srgbClr val="6076B4"/>
                </a:solidFill>
                <a:latin typeface="Corbel" panose="020B0503020204020204"/>
              </a:rPr>
              <a:t>Gasto Estimado del Gobierno Escocés </a:t>
            </a:r>
            <a:endParaRPr lang="en-US" altLang="en-US" dirty="0">
              <a:solidFill>
                <a:srgbClr val="6076B4"/>
              </a:solidFill>
              <a:latin typeface="Corbel" panose="020B0503020204020204"/>
            </a:endParaRP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img.freeflagicons.com/thumb/square_icon/paraguay/paraguay_6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3962" y="1652174"/>
            <a:ext cx="8118419" cy="4579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342678" y="6187602"/>
            <a:ext cx="4941842" cy="338554"/>
          </a:xfrm>
          <a:prstGeom prst="rect">
            <a:avLst/>
          </a:prstGeom>
          <a:noFill/>
        </p:spPr>
        <p:txBody>
          <a:bodyPr wrap="square" rtlCol="0">
            <a:spAutoFit/>
          </a:bodyPr>
          <a:lstStyle/>
          <a:p>
            <a:r>
              <a:rPr lang="es-CO" sz="1600" dirty="0">
                <a:solidFill>
                  <a:srgbClr val="652D89"/>
                </a:solidFill>
                <a:latin typeface="Corbel" panose="020B0503020204020204" pitchFamily="34" charset="0"/>
              </a:rPr>
              <a:t>Fuente: Gobierno Escocés</a:t>
            </a:r>
          </a:p>
        </p:txBody>
      </p:sp>
      <p:sp>
        <p:nvSpPr>
          <p:cNvPr id="3" name="TextBox 2"/>
          <p:cNvSpPr txBox="1"/>
          <p:nvPr/>
        </p:nvSpPr>
        <p:spPr>
          <a:xfrm>
            <a:off x="943897" y="1238863"/>
            <a:ext cx="6437403" cy="677108"/>
          </a:xfrm>
          <a:prstGeom prst="rect">
            <a:avLst/>
          </a:prstGeom>
          <a:noFill/>
        </p:spPr>
        <p:txBody>
          <a:bodyPr wrap="none" rtlCol="0">
            <a:spAutoFit/>
          </a:bodyPr>
          <a:lstStyle/>
          <a:p>
            <a:r>
              <a:rPr lang="es-CO" sz="2000" dirty="0">
                <a:latin typeface="Corbel" panose="020B0503020204020204" pitchFamily="34" charset="0"/>
              </a:rPr>
              <a:t>Junio 2010 Resultados del Presupuesto (Precios de 2010-11</a:t>
            </a:r>
            <a:r>
              <a:rPr lang="en-GB" sz="2000" dirty="0">
                <a:latin typeface="Corbel" panose="020B0503020204020204" pitchFamily="34" charset="0"/>
              </a:rPr>
              <a:t>)</a:t>
            </a:r>
          </a:p>
          <a:p>
            <a:endParaRPr lang="en-GB" dirty="0"/>
          </a:p>
        </p:txBody>
      </p:sp>
    </p:spTree>
    <p:extLst>
      <p:ext uri="{BB962C8B-B14F-4D97-AF65-F5344CB8AC3E}">
        <p14:creationId xmlns:p14="http://schemas.microsoft.com/office/powerpoint/2010/main" val="30854311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graphicFrame>
        <p:nvGraphicFramePr>
          <p:cNvPr id="8" name="Content Placeholder 6"/>
          <p:cNvGraphicFramePr>
            <a:graphicFrameLocks noGrp="1"/>
          </p:cNvGraphicFramePr>
          <p:nvPr>
            <p:ph sz="half" idx="1"/>
            <p:extLst>
              <p:ext uri="{D42A27DB-BD31-4B8C-83A1-F6EECF244321}">
                <p14:modId xmlns:p14="http://schemas.microsoft.com/office/powerpoint/2010/main" val="307738417"/>
              </p:ext>
            </p:extLst>
          </p:nvPr>
        </p:nvGraphicFramePr>
        <p:xfrm>
          <a:off x="590846" y="972626"/>
          <a:ext cx="6018238" cy="4827299"/>
        </p:xfrm>
        <a:graphic>
          <a:graphicData uri="http://schemas.openxmlformats.org/drawingml/2006/chart">
            <c:chart xmlns:c="http://schemas.openxmlformats.org/drawingml/2006/chart" xmlns:r="http://schemas.openxmlformats.org/officeDocument/2006/relationships" r:id="rId3"/>
          </a:graphicData>
        </a:graphic>
      </p:graphicFrame>
      <p:sp>
        <p:nvSpPr>
          <p:cNvPr id="5" name="Título 1"/>
          <p:cNvSpPr txBox="1">
            <a:spLocks/>
          </p:cNvSpPr>
          <p:nvPr/>
        </p:nvSpPr>
        <p:spPr bwMode="auto">
          <a:xfrm>
            <a:off x="281354" y="206375"/>
            <a:ext cx="874653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b"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s-CO" dirty="0">
                <a:solidFill>
                  <a:srgbClr val="6076B4"/>
                </a:solidFill>
                <a:latin typeface="Corbel" panose="020B0503020204020204"/>
              </a:rPr>
              <a:t>Cambio en la Estructura de la Economía Escocesa</a:t>
            </a:r>
            <a:endParaRPr lang="en-US" altLang="en-US" dirty="0">
              <a:solidFill>
                <a:srgbClr val="6076B4"/>
              </a:solidFill>
              <a:latin typeface="Corbel" panose="020B0503020204020204"/>
            </a:endParaRPr>
          </a:p>
        </p:txBody>
      </p:sp>
      <p:pic>
        <p:nvPicPr>
          <p:cNvPr id="2" name="Imagen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img.freeflagicons.com/thumb/square_icon/paraguay/paraguay_640.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Content Placeholder 6"/>
          <p:cNvGraphicFramePr>
            <a:graphicFrameLocks/>
          </p:cNvGraphicFramePr>
          <p:nvPr>
            <p:extLst>
              <p:ext uri="{D42A27DB-BD31-4B8C-83A1-F6EECF244321}">
                <p14:modId xmlns:p14="http://schemas.microsoft.com/office/powerpoint/2010/main" val="2145844436"/>
              </p:ext>
            </p:extLst>
          </p:nvPr>
        </p:nvGraphicFramePr>
        <p:xfrm>
          <a:off x="112542" y="1348404"/>
          <a:ext cx="10300474" cy="4503756"/>
        </p:xfrm>
        <a:graphic>
          <a:graphicData uri="http://schemas.openxmlformats.org/drawingml/2006/chart">
            <c:chart xmlns:c="http://schemas.openxmlformats.org/drawingml/2006/chart" xmlns:r="http://schemas.openxmlformats.org/officeDocument/2006/relationships" r:id="rId7"/>
          </a:graphicData>
        </a:graphic>
      </p:graphicFrame>
      <p:sp>
        <p:nvSpPr>
          <p:cNvPr id="9" name="TextBox 8"/>
          <p:cNvSpPr txBox="1"/>
          <p:nvPr/>
        </p:nvSpPr>
        <p:spPr>
          <a:xfrm>
            <a:off x="342678" y="6187602"/>
            <a:ext cx="4941842" cy="338554"/>
          </a:xfrm>
          <a:prstGeom prst="rect">
            <a:avLst/>
          </a:prstGeom>
          <a:noFill/>
        </p:spPr>
        <p:txBody>
          <a:bodyPr wrap="square" rtlCol="0">
            <a:spAutoFit/>
          </a:bodyPr>
          <a:lstStyle/>
          <a:p>
            <a:r>
              <a:rPr lang="es-CO" sz="1600" dirty="0">
                <a:solidFill>
                  <a:srgbClr val="652D89"/>
                </a:solidFill>
                <a:latin typeface="Corbel" panose="020B0503020204020204" pitchFamily="34" charset="0"/>
              </a:rPr>
              <a:t>Fuente: Gobierno Escocés</a:t>
            </a:r>
          </a:p>
        </p:txBody>
      </p:sp>
    </p:spTree>
    <p:extLst>
      <p:ext uri="{BB962C8B-B14F-4D97-AF65-F5344CB8AC3E}">
        <p14:creationId xmlns:p14="http://schemas.microsoft.com/office/powerpoint/2010/main" val="25906277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sp>
        <p:nvSpPr>
          <p:cNvPr id="5" name="Título 1"/>
          <p:cNvSpPr txBox="1">
            <a:spLocks/>
          </p:cNvSpPr>
          <p:nvPr/>
        </p:nvSpPr>
        <p:spPr bwMode="auto">
          <a:xfrm>
            <a:off x="281354" y="206375"/>
            <a:ext cx="874653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b"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s-CO" dirty="0">
                <a:solidFill>
                  <a:srgbClr val="6076B4"/>
                </a:solidFill>
                <a:latin typeface="Corbel" panose="020B0503020204020204"/>
              </a:rPr>
              <a:t>Salud e Integración del Cuidado Social </a:t>
            </a:r>
            <a:endParaRPr lang="en-US" altLang="en-US" dirty="0">
              <a:solidFill>
                <a:srgbClr val="6076B4"/>
              </a:solidFill>
              <a:latin typeface="Corbel" panose="020B0503020204020204"/>
            </a:endParaRP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img.freeflagicons.com/thumb/square_icon/paraguay/paraguay_6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Chart 8"/>
          <p:cNvGraphicFramePr/>
          <p:nvPr>
            <p:extLst>
              <p:ext uri="{D42A27DB-BD31-4B8C-83A1-F6EECF244321}">
                <p14:modId xmlns:p14="http://schemas.microsoft.com/office/powerpoint/2010/main" val="3148762637"/>
              </p:ext>
            </p:extLst>
          </p:nvPr>
        </p:nvGraphicFramePr>
        <p:xfrm>
          <a:off x="966105" y="1104519"/>
          <a:ext cx="7754813" cy="5312371"/>
        </p:xfrm>
        <a:graphic>
          <a:graphicData uri="http://schemas.openxmlformats.org/drawingml/2006/chart">
            <c:chart xmlns:c="http://schemas.openxmlformats.org/drawingml/2006/chart" xmlns:r="http://schemas.openxmlformats.org/officeDocument/2006/relationships" r:id="rId6"/>
          </a:graphicData>
        </a:graphic>
      </p:graphicFrame>
      <p:sp>
        <p:nvSpPr>
          <p:cNvPr id="8" name="TextBox 7"/>
          <p:cNvSpPr txBox="1"/>
          <p:nvPr/>
        </p:nvSpPr>
        <p:spPr>
          <a:xfrm>
            <a:off x="150949" y="6364583"/>
            <a:ext cx="4941842" cy="338554"/>
          </a:xfrm>
          <a:prstGeom prst="rect">
            <a:avLst/>
          </a:prstGeom>
          <a:noFill/>
        </p:spPr>
        <p:txBody>
          <a:bodyPr wrap="square" rtlCol="0">
            <a:spAutoFit/>
          </a:bodyPr>
          <a:lstStyle/>
          <a:p>
            <a:r>
              <a:rPr lang="es-CO" sz="1600" dirty="0">
                <a:solidFill>
                  <a:srgbClr val="652D89"/>
                </a:solidFill>
                <a:latin typeface="Corbel" panose="020B0503020204020204" pitchFamily="34" charset="0"/>
              </a:rPr>
              <a:t>Fuente: Gobierno Escocés</a:t>
            </a:r>
          </a:p>
        </p:txBody>
      </p:sp>
    </p:spTree>
    <p:extLst>
      <p:ext uri="{BB962C8B-B14F-4D97-AF65-F5344CB8AC3E}">
        <p14:creationId xmlns:p14="http://schemas.microsoft.com/office/powerpoint/2010/main" val="39749759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sp>
        <p:nvSpPr>
          <p:cNvPr id="4" name="Marcador de posición de contenido 2"/>
          <p:cNvSpPr txBox="1">
            <a:spLocks/>
          </p:cNvSpPr>
          <p:nvPr/>
        </p:nvSpPr>
        <p:spPr bwMode="auto">
          <a:xfrm>
            <a:off x="281352" y="1174750"/>
            <a:ext cx="10912673" cy="5479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t" anchorCtr="0" compatLnSpc="1">
            <a:prstTxWarp prst="textNoShape">
              <a:avLst/>
            </a:prstTxWarp>
          </a:bodyPr>
          <a:lstStyle>
            <a:lvl1pPr marL="157163" indent="-157163" algn="l" defTabSz="684213" rtl="0" eaLnBrk="1" fontAlgn="base" hangingPunct="1">
              <a:lnSpc>
                <a:spcPct val="90000"/>
              </a:lnSpc>
              <a:spcBef>
                <a:spcPts val="825"/>
              </a:spcBef>
              <a:spcAft>
                <a:spcPct val="0"/>
              </a:spcAft>
              <a:buFont typeface="Arial" panose="020B0604020202020204" pitchFamily="34" charset="0"/>
              <a:buChar char="•"/>
              <a:defRPr lang="es-ES" sz="1700" kern="1200">
                <a:solidFill>
                  <a:schemeClr val="tx1"/>
                </a:solidFill>
                <a:latin typeface="+mn-lt"/>
                <a:ea typeface="+mn-ea"/>
                <a:cs typeface="+mn-cs"/>
              </a:defRPr>
            </a:lvl1pPr>
            <a:lvl2pPr marL="328613" indent="-115888" algn="l" defTabSz="684213" rtl="0" eaLnBrk="1" fontAlgn="base" hangingPunct="1">
              <a:lnSpc>
                <a:spcPct val="90000"/>
              </a:lnSpc>
              <a:spcBef>
                <a:spcPts val="300"/>
              </a:spcBef>
              <a:spcAft>
                <a:spcPct val="0"/>
              </a:spcAft>
              <a:buFont typeface="Arial" panose="020B0604020202020204" pitchFamily="34" charset="0"/>
              <a:buChar char="•"/>
              <a:defRPr lang="es-ES" sz="1400" kern="1200">
                <a:solidFill>
                  <a:schemeClr val="tx1"/>
                </a:solidFill>
                <a:latin typeface="+mn-lt"/>
                <a:ea typeface="+mn-ea"/>
                <a:cs typeface="+mn-cs"/>
              </a:defRPr>
            </a:lvl2pPr>
            <a:lvl3pPr marL="50641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3pPr>
            <a:lvl4pPr marL="67786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4pPr>
            <a:lvl5pPr marL="84931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5pPr>
            <a:lvl6pPr marL="1021817"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6pPr>
            <a:lvl7pPr marL="1193262"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7pPr>
            <a:lvl8pPr marL="1364708"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8pPr>
            <a:lvl9pPr marL="1536154"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9pPr>
          </a:lstStyle>
          <a:p>
            <a:pPr marL="0" indent="0">
              <a:lnSpc>
                <a:spcPct val="100000"/>
              </a:lnSpc>
              <a:spcBef>
                <a:spcPct val="0"/>
              </a:spcBef>
              <a:spcAft>
                <a:spcPts val="600"/>
              </a:spcAft>
              <a:buClr>
                <a:srgbClr val="DA0058"/>
              </a:buClr>
              <a:buNone/>
            </a:pPr>
            <a:r>
              <a:rPr lang="es-CR" altLang="en-US" sz="1900" b="1" dirty="0">
                <a:solidFill>
                  <a:schemeClr val="tx1">
                    <a:lumMod val="85000"/>
                    <a:lumOff val="15000"/>
                  </a:schemeClr>
                </a:solidFill>
                <a:latin typeface="Corbel" panose="020B0503020204020204" pitchFamily="34" charset="0"/>
              </a:rPr>
              <a:t>Avanzando hacia la transición al método de causación</a:t>
            </a:r>
          </a:p>
          <a:p>
            <a:pPr marL="176213" lvl="1" indent="-176213">
              <a:lnSpc>
                <a:spcPct val="100000"/>
              </a:lnSpc>
              <a:spcBef>
                <a:spcPct val="0"/>
              </a:spcBef>
              <a:spcAft>
                <a:spcPts val="400"/>
              </a:spcAft>
            </a:pPr>
            <a:r>
              <a:rPr lang="es-CR" altLang="en-US" sz="1900" dirty="0">
                <a:solidFill>
                  <a:schemeClr val="tx1">
                    <a:lumMod val="85000"/>
                    <a:lumOff val="15000"/>
                  </a:schemeClr>
                </a:solidFill>
                <a:latin typeface="Corbel" panose="020B0503020204020204" pitchFamily="34" charset="0"/>
              </a:rPr>
              <a:t>Entidades</a:t>
            </a:r>
          </a:p>
          <a:p>
            <a:pPr marL="450850" lvl="1" indent="-268288">
              <a:lnSpc>
                <a:spcPct val="100000"/>
              </a:lnSpc>
              <a:spcBef>
                <a:spcPts val="0"/>
              </a:spcBef>
              <a:spcAft>
                <a:spcPts val="400"/>
              </a:spcAft>
              <a:buSzPct val="75000"/>
              <a:buFont typeface="Verdana" pitchFamily="34" charset="0"/>
              <a:buChar char="―"/>
            </a:pPr>
            <a:r>
              <a:rPr lang="es-CR" altLang="en-US" sz="1900" dirty="0">
                <a:solidFill>
                  <a:schemeClr val="tx1">
                    <a:lumMod val="85000"/>
                    <a:lumOff val="15000"/>
                  </a:schemeClr>
                </a:solidFill>
                <a:latin typeface="Corbel" panose="020B0503020204020204" pitchFamily="34" charset="0"/>
              </a:rPr>
              <a:t>Corporaciones públicas – cuentas comerciales</a:t>
            </a:r>
          </a:p>
          <a:p>
            <a:pPr marL="450850" lvl="1" indent="-268288">
              <a:lnSpc>
                <a:spcPct val="100000"/>
              </a:lnSpc>
              <a:spcBef>
                <a:spcPts val="0"/>
              </a:spcBef>
              <a:spcAft>
                <a:spcPts val="400"/>
              </a:spcAft>
              <a:buSzPct val="75000"/>
              <a:buFont typeface="Verdana" pitchFamily="34" charset="0"/>
              <a:buChar char="―"/>
            </a:pPr>
            <a:r>
              <a:rPr lang="es-CR" altLang="en-US" sz="1900" dirty="0">
                <a:solidFill>
                  <a:schemeClr val="tx1">
                    <a:lumMod val="85000"/>
                    <a:lumOff val="15000"/>
                  </a:schemeClr>
                </a:solidFill>
                <a:latin typeface="Corbel" panose="020B0503020204020204" pitchFamily="34" charset="0"/>
              </a:rPr>
              <a:t>Gobierno local – parcial y luego causación completa </a:t>
            </a:r>
          </a:p>
          <a:p>
            <a:pPr marL="450850" lvl="1" indent="-268288">
              <a:lnSpc>
                <a:spcPct val="100000"/>
              </a:lnSpc>
              <a:spcBef>
                <a:spcPts val="0"/>
              </a:spcBef>
              <a:spcAft>
                <a:spcPts val="400"/>
              </a:spcAft>
              <a:buSzPct val="75000"/>
              <a:buFont typeface="Verdana" pitchFamily="34" charset="0"/>
              <a:buChar char="―"/>
            </a:pPr>
            <a:r>
              <a:rPr lang="es-CR" altLang="en-US" sz="1900" dirty="0">
                <a:solidFill>
                  <a:schemeClr val="tx1">
                    <a:lumMod val="85000"/>
                    <a:lumOff val="15000"/>
                  </a:schemeClr>
                </a:solidFill>
                <a:latin typeface="Corbel" panose="020B0503020204020204" pitchFamily="34" charset="0"/>
              </a:rPr>
              <a:t>Proveedores NHS  – causación a partir de la creación</a:t>
            </a:r>
          </a:p>
          <a:p>
            <a:pPr marL="450850" lvl="1" indent="-268288">
              <a:lnSpc>
                <a:spcPct val="100000"/>
              </a:lnSpc>
              <a:spcBef>
                <a:spcPts val="0"/>
              </a:spcBef>
              <a:spcAft>
                <a:spcPts val="400"/>
              </a:spcAft>
              <a:buSzPct val="75000"/>
              <a:buFont typeface="Verdana" pitchFamily="34" charset="0"/>
              <a:buChar char="―"/>
            </a:pPr>
            <a:r>
              <a:rPr lang="es-CR" altLang="en-US" sz="1900" dirty="0">
                <a:solidFill>
                  <a:schemeClr val="tx1">
                    <a:lumMod val="85000"/>
                    <a:lumOff val="15000"/>
                  </a:schemeClr>
                </a:solidFill>
                <a:latin typeface="Corbel" panose="020B0503020204020204" pitchFamily="34" charset="0"/>
              </a:rPr>
              <a:t>Gobierno central – los departamentos son los últimos en implementar la causación a nivel organizacional</a:t>
            </a:r>
          </a:p>
          <a:p>
            <a:pPr marL="450850" lvl="1" indent="-268288">
              <a:lnSpc>
                <a:spcPct val="100000"/>
              </a:lnSpc>
              <a:spcBef>
                <a:spcPts val="0"/>
              </a:spcBef>
              <a:spcAft>
                <a:spcPts val="400"/>
              </a:spcAft>
              <a:buSzPct val="75000"/>
              <a:buFont typeface="Verdana" pitchFamily="34" charset="0"/>
              <a:buChar char="―"/>
            </a:pPr>
            <a:r>
              <a:rPr lang="es-CR" altLang="en-US" sz="1900" dirty="0">
                <a:solidFill>
                  <a:schemeClr val="tx1">
                    <a:lumMod val="85000"/>
                    <a:lumOff val="15000"/>
                  </a:schemeClr>
                </a:solidFill>
                <a:latin typeface="Corbel" panose="020B0503020204020204" pitchFamily="34" charset="0"/>
              </a:rPr>
              <a:t>Consolidación del sector público – Todas las Cuentas del Gobierno (WGA)</a:t>
            </a:r>
          </a:p>
          <a:p>
            <a:pPr marL="176213" lvl="1" indent="-176213">
              <a:lnSpc>
                <a:spcPct val="100000"/>
              </a:lnSpc>
              <a:spcBef>
                <a:spcPct val="0"/>
              </a:spcBef>
              <a:spcAft>
                <a:spcPts val="400"/>
              </a:spcAft>
            </a:pPr>
            <a:r>
              <a:rPr lang="es-CO" altLang="en-US" sz="1900" dirty="0">
                <a:solidFill>
                  <a:schemeClr val="tx1">
                    <a:lumMod val="85000"/>
                    <a:lumOff val="15000"/>
                  </a:schemeClr>
                </a:solidFill>
                <a:latin typeface="Corbel" panose="020B0503020204020204" pitchFamily="34" charset="0"/>
              </a:rPr>
              <a:t>Transacción / áreas de cuentas</a:t>
            </a:r>
          </a:p>
          <a:p>
            <a:pPr marL="0" indent="0">
              <a:lnSpc>
                <a:spcPct val="100000"/>
              </a:lnSpc>
              <a:spcBef>
                <a:spcPts val="600"/>
              </a:spcBef>
              <a:spcAft>
                <a:spcPts val="600"/>
              </a:spcAft>
              <a:buClr>
                <a:srgbClr val="DA0058"/>
              </a:buClr>
              <a:buNone/>
            </a:pPr>
            <a:r>
              <a:rPr lang="es-CO" altLang="en-US" sz="1900" b="1" dirty="0">
                <a:solidFill>
                  <a:schemeClr val="tx1">
                    <a:lumMod val="85000"/>
                    <a:lumOff val="15000"/>
                  </a:schemeClr>
                </a:solidFill>
                <a:latin typeface="Corbel" panose="020B0503020204020204" pitchFamily="34" charset="0"/>
              </a:rPr>
              <a:t>Gestión del programa de causación</a:t>
            </a:r>
          </a:p>
          <a:p>
            <a:pPr marL="176213" lvl="1" indent="-176213">
              <a:lnSpc>
                <a:spcPct val="100000"/>
              </a:lnSpc>
              <a:spcBef>
                <a:spcPct val="0"/>
              </a:spcBef>
              <a:spcAft>
                <a:spcPts val="400"/>
              </a:spcAft>
            </a:pPr>
            <a:r>
              <a:rPr lang="es-CO" altLang="en-US" sz="1900" dirty="0">
                <a:solidFill>
                  <a:schemeClr val="tx1">
                    <a:lumMod val="85000"/>
                    <a:lumOff val="15000"/>
                  </a:schemeClr>
                </a:solidFill>
                <a:latin typeface="Corbel" panose="020B0503020204020204" pitchFamily="34" charset="0"/>
              </a:rPr>
              <a:t>Central vs local</a:t>
            </a:r>
          </a:p>
          <a:p>
            <a:pPr marL="176213" lvl="1" indent="-176213">
              <a:lnSpc>
                <a:spcPct val="100000"/>
              </a:lnSpc>
              <a:spcBef>
                <a:spcPct val="0"/>
              </a:spcBef>
              <a:spcAft>
                <a:spcPts val="400"/>
              </a:spcAft>
            </a:pPr>
            <a:r>
              <a:rPr lang="es-CO" altLang="en-US" sz="1900" dirty="0">
                <a:solidFill>
                  <a:schemeClr val="tx1">
                    <a:lumMod val="85000"/>
                    <a:lumOff val="15000"/>
                  </a:schemeClr>
                </a:solidFill>
                <a:latin typeface="Corbel" panose="020B0503020204020204" pitchFamily="34" charset="0"/>
              </a:rPr>
              <a:t>Construcción de calidad y cumplimiento</a:t>
            </a:r>
          </a:p>
          <a:p>
            <a:pPr marL="0" indent="0">
              <a:lnSpc>
                <a:spcPct val="100000"/>
              </a:lnSpc>
              <a:spcBef>
                <a:spcPts val="600"/>
              </a:spcBef>
              <a:spcAft>
                <a:spcPts val="600"/>
              </a:spcAft>
              <a:buClr>
                <a:srgbClr val="DA0058"/>
              </a:buClr>
              <a:buNone/>
            </a:pPr>
            <a:r>
              <a:rPr lang="es-CO" altLang="en-US" sz="1900" b="1" dirty="0">
                <a:solidFill>
                  <a:schemeClr val="tx1">
                    <a:lumMod val="85000"/>
                    <a:lumOff val="15000"/>
                  </a:schemeClr>
                </a:solidFill>
                <a:latin typeface="Corbel" panose="020B0503020204020204" pitchFamily="34" charset="0"/>
              </a:rPr>
              <a:t>Incorporar la causación en la toma de decisiones</a:t>
            </a:r>
          </a:p>
          <a:p>
            <a:pPr marL="176213" lvl="1" indent="-176213">
              <a:lnSpc>
                <a:spcPct val="100000"/>
              </a:lnSpc>
              <a:spcBef>
                <a:spcPct val="0"/>
              </a:spcBef>
              <a:spcAft>
                <a:spcPts val="400"/>
              </a:spcAft>
            </a:pPr>
            <a:r>
              <a:rPr lang="en-GB" altLang="en-US" sz="1900" dirty="0">
                <a:solidFill>
                  <a:schemeClr val="tx1">
                    <a:lumMod val="85000"/>
                    <a:lumOff val="15000"/>
                  </a:schemeClr>
                </a:solidFill>
                <a:latin typeface="Corbel" panose="020B0503020204020204" pitchFamily="34" charset="0"/>
              </a:rPr>
              <a:t>Marcos DSP (PFM, </a:t>
            </a:r>
            <a:r>
              <a:rPr lang="en-GB" altLang="en-US" sz="1900" dirty="0" err="1">
                <a:solidFill>
                  <a:schemeClr val="tx1">
                    <a:lumMod val="85000"/>
                    <a:lumOff val="15000"/>
                  </a:schemeClr>
                </a:solidFill>
                <a:latin typeface="Corbel" panose="020B0503020204020204" pitchFamily="34" charset="0"/>
              </a:rPr>
              <a:t>por</a:t>
            </a:r>
            <a:r>
              <a:rPr lang="en-GB" altLang="en-US" sz="1900" dirty="0">
                <a:solidFill>
                  <a:schemeClr val="tx1">
                    <a:lumMod val="85000"/>
                    <a:lumOff val="15000"/>
                  </a:schemeClr>
                </a:solidFill>
                <a:latin typeface="Corbel" panose="020B0503020204020204" pitchFamily="34" charset="0"/>
              </a:rPr>
              <a:t> </a:t>
            </a:r>
            <a:r>
              <a:rPr lang="en-GB" altLang="en-US" sz="1900" dirty="0" err="1">
                <a:solidFill>
                  <a:schemeClr val="tx1">
                    <a:lumMod val="85000"/>
                    <a:lumOff val="15000"/>
                  </a:schemeClr>
                </a:solidFill>
                <a:latin typeface="Corbel" panose="020B0503020204020204" pitchFamily="34" charset="0"/>
              </a:rPr>
              <a:t>su</a:t>
            </a:r>
            <a:r>
              <a:rPr lang="en-GB" altLang="en-US" sz="1900" dirty="0">
                <a:solidFill>
                  <a:schemeClr val="tx1">
                    <a:lumMod val="85000"/>
                    <a:lumOff val="15000"/>
                  </a:schemeClr>
                </a:solidFill>
                <a:latin typeface="Corbel" panose="020B0503020204020204" pitchFamily="34" charset="0"/>
              </a:rPr>
              <a:t> </a:t>
            </a:r>
            <a:r>
              <a:rPr lang="en-GB" altLang="en-US" sz="1900" dirty="0" err="1">
                <a:solidFill>
                  <a:schemeClr val="tx1">
                    <a:lumMod val="85000"/>
                    <a:lumOff val="15000"/>
                  </a:schemeClr>
                </a:solidFill>
                <a:latin typeface="Corbel" panose="020B0503020204020204" pitchFamily="34" charset="0"/>
              </a:rPr>
              <a:t>sigla</a:t>
            </a:r>
            <a:r>
              <a:rPr lang="en-GB" altLang="en-US" sz="1900" dirty="0">
                <a:solidFill>
                  <a:schemeClr val="tx1">
                    <a:lumMod val="85000"/>
                    <a:lumOff val="15000"/>
                  </a:schemeClr>
                </a:solidFill>
                <a:latin typeface="Corbel" panose="020B0503020204020204" pitchFamily="34" charset="0"/>
              </a:rPr>
              <a:t> </a:t>
            </a:r>
            <a:r>
              <a:rPr lang="en-GB" altLang="en-US" sz="1900" dirty="0" err="1">
                <a:solidFill>
                  <a:schemeClr val="tx1">
                    <a:lumMod val="85000"/>
                    <a:lumOff val="15000"/>
                  </a:schemeClr>
                </a:solidFill>
                <a:latin typeface="Corbel" panose="020B0503020204020204" pitchFamily="34" charset="0"/>
              </a:rPr>
              <a:t>en</a:t>
            </a:r>
            <a:r>
              <a:rPr lang="en-GB" altLang="en-US" sz="1900" dirty="0">
                <a:solidFill>
                  <a:schemeClr val="tx1">
                    <a:lumMod val="85000"/>
                    <a:lumOff val="15000"/>
                  </a:schemeClr>
                </a:solidFill>
                <a:latin typeface="Corbel" panose="020B0503020204020204" pitchFamily="34" charset="0"/>
              </a:rPr>
              <a:t> </a:t>
            </a:r>
            <a:r>
              <a:rPr lang="en-GB" altLang="en-US" sz="1900" dirty="0" err="1">
                <a:solidFill>
                  <a:schemeClr val="tx1">
                    <a:lumMod val="85000"/>
                    <a:lumOff val="15000"/>
                  </a:schemeClr>
                </a:solidFill>
                <a:latin typeface="Corbel" panose="020B0503020204020204" pitchFamily="34" charset="0"/>
              </a:rPr>
              <a:t>inglés</a:t>
            </a:r>
            <a:r>
              <a:rPr lang="en-GB" altLang="en-US" sz="1900" dirty="0">
                <a:solidFill>
                  <a:schemeClr val="tx1">
                    <a:lumMod val="85000"/>
                    <a:lumOff val="15000"/>
                  </a:schemeClr>
                </a:solidFill>
                <a:latin typeface="Corbel" panose="020B0503020204020204" pitchFamily="34" charset="0"/>
              </a:rPr>
              <a:t>)</a:t>
            </a:r>
          </a:p>
          <a:p>
            <a:pPr marL="176213" lvl="1" indent="-176213">
              <a:lnSpc>
                <a:spcPct val="100000"/>
              </a:lnSpc>
              <a:spcBef>
                <a:spcPct val="0"/>
              </a:spcBef>
              <a:spcAft>
                <a:spcPts val="400"/>
              </a:spcAft>
            </a:pPr>
            <a:r>
              <a:rPr lang="es-CO" altLang="en-US" sz="1900" dirty="0">
                <a:solidFill>
                  <a:schemeClr val="tx1">
                    <a:lumMod val="85000"/>
                    <a:lumOff val="15000"/>
                  </a:schemeClr>
                </a:solidFill>
                <a:latin typeface="Corbel" panose="020B0503020204020204" pitchFamily="34" charset="0"/>
              </a:rPr>
              <a:t>Cambio de cultura</a:t>
            </a:r>
          </a:p>
        </p:txBody>
      </p:sp>
      <p:sp>
        <p:nvSpPr>
          <p:cNvPr id="5" name="Título 1"/>
          <p:cNvSpPr txBox="1">
            <a:spLocks/>
          </p:cNvSpPr>
          <p:nvPr/>
        </p:nvSpPr>
        <p:spPr bwMode="auto">
          <a:xfrm>
            <a:off x="281354" y="206375"/>
            <a:ext cx="874653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b"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s-CO" altLang="en-US" dirty="0">
                <a:solidFill>
                  <a:srgbClr val="6076B4"/>
                </a:solidFill>
                <a:latin typeface="Corbel" panose="020B0503020204020204"/>
              </a:rPr>
              <a:t>Aprender de las experiencias del RU</a:t>
            </a: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img.freeflagicons.com/thumb/square_icon/paraguay/paraguay_6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68429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sp>
        <p:nvSpPr>
          <p:cNvPr id="5" name="Título 1"/>
          <p:cNvSpPr txBox="1">
            <a:spLocks/>
          </p:cNvSpPr>
          <p:nvPr/>
        </p:nvSpPr>
        <p:spPr bwMode="auto">
          <a:xfrm>
            <a:off x="281354" y="206375"/>
            <a:ext cx="874653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b"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s-CO" dirty="0">
                <a:solidFill>
                  <a:srgbClr val="6076B4"/>
                </a:solidFill>
                <a:latin typeface="Corbel" panose="020B0503020204020204"/>
              </a:rPr>
              <a:t>Expectativa</a:t>
            </a:r>
            <a:r>
              <a:rPr lang="en-GB" dirty="0">
                <a:solidFill>
                  <a:srgbClr val="6076B4"/>
                </a:solidFill>
                <a:latin typeface="Corbel" panose="020B0503020204020204"/>
              </a:rPr>
              <a:t> de Vida del Hombre </a:t>
            </a:r>
            <a:endParaRPr lang="en-US" altLang="en-US" dirty="0">
              <a:solidFill>
                <a:srgbClr val="6076B4"/>
              </a:solidFill>
              <a:latin typeface="Corbel" panose="020B0503020204020204"/>
            </a:endParaRP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img.freeflagicons.com/thumb/square_icon/paraguay/paraguay_6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rotWithShape="1">
          <a:blip r:embed="rId6">
            <a:extLst>
              <a:ext uri="{28A0092B-C50C-407E-A947-70E740481C1C}">
                <a14:useLocalDpi xmlns:a14="http://schemas.microsoft.com/office/drawing/2010/main" val="0"/>
              </a:ext>
            </a:extLst>
          </a:blip>
          <a:srcRect t="15562" b="10689"/>
          <a:stretch/>
        </p:blipFill>
        <p:spPr bwMode="auto">
          <a:xfrm>
            <a:off x="1188504" y="1889657"/>
            <a:ext cx="7287376" cy="3920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ontent Placeholder 2"/>
          <p:cNvSpPr>
            <a:spLocks noGrp="1"/>
          </p:cNvSpPr>
          <p:nvPr>
            <p:ph sz="half" idx="1"/>
          </p:nvPr>
        </p:nvSpPr>
        <p:spPr>
          <a:xfrm>
            <a:off x="550932" y="1193691"/>
            <a:ext cx="8568952" cy="4248472"/>
          </a:xfrm>
        </p:spPr>
        <p:txBody>
          <a:bodyPr>
            <a:normAutofit/>
          </a:bodyPr>
          <a:lstStyle/>
          <a:p>
            <a:pPr marL="0" indent="0">
              <a:buNone/>
            </a:pPr>
            <a:r>
              <a:rPr lang="es-CO" sz="1800" dirty="0">
                <a:latin typeface="Corbel" panose="020B0503020204020204" pitchFamily="34" charset="0"/>
              </a:rPr>
              <a:t>Cada parada en la línea de viaje hacia el Este de Argyll representa una caída de 1.7 años en la expectativa de vida del hombre</a:t>
            </a:r>
          </a:p>
        </p:txBody>
      </p:sp>
      <p:sp>
        <p:nvSpPr>
          <p:cNvPr id="13" name="TextBox 12"/>
          <p:cNvSpPr txBox="1"/>
          <p:nvPr/>
        </p:nvSpPr>
        <p:spPr>
          <a:xfrm>
            <a:off x="1181424" y="5817609"/>
            <a:ext cx="7850034" cy="461665"/>
          </a:xfrm>
          <a:prstGeom prst="rect">
            <a:avLst/>
          </a:prstGeom>
          <a:noFill/>
        </p:spPr>
        <p:txBody>
          <a:bodyPr wrap="square" rtlCol="0">
            <a:spAutoFit/>
          </a:bodyPr>
          <a:lstStyle/>
          <a:p>
            <a:pPr algn="l"/>
            <a:r>
              <a:rPr lang="en-GB" sz="1200" dirty="0" smtClean="0">
                <a:latin typeface="Corbel" panose="020B0503020204020204" pitchFamily="34" charset="0"/>
              </a:rPr>
              <a:t>Life expectancy data refers to 2001-5 and was extracted from the GCPH community health and well-being profiles. Adapted from the SPT travel map by Gerry McCartney.</a:t>
            </a:r>
            <a:endParaRPr lang="en-GB" sz="1200" dirty="0">
              <a:latin typeface="Corbel" panose="020B0503020204020204" pitchFamily="34" charset="0"/>
            </a:endParaRPr>
          </a:p>
        </p:txBody>
      </p:sp>
      <p:sp>
        <p:nvSpPr>
          <p:cNvPr id="12" name="TextBox 11"/>
          <p:cNvSpPr txBox="1"/>
          <p:nvPr/>
        </p:nvSpPr>
        <p:spPr>
          <a:xfrm>
            <a:off x="342678" y="6337727"/>
            <a:ext cx="4941842" cy="338554"/>
          </a:xfrm>
          <a:prstGeom prst="rect">
            <a:avLst/>
          </a:prstGeom>
          <a:noFill/>
        </p:spPr>
        <p:txBody>
          <a:bodyPr wrap="square" rtlCol="0">
            <a:spAutoFit/>
          </a:bodyPr>
          <a:lstStyle/>
          <a:p>
            <a:r>
              <a:rPr lang="es-CO" sz="1600" dirty="0">
                <a:solidFill>
                  <a:srgbClr val="652D89"/>
                </a:solidFill>
                <a:latin typeface="Corbel" panose="020B0503020204020204" pitchFamily="34" charset="0"/>
              </a:rPr>
              <a:t>Fuente: Gobierno Escocés</a:t>
            </a:r>
          </a:p>
        </p:txBody>
      </p:sp>
    </p:spTree>
    <p:extLst>
      <p:ext uri="{BB962C8B-B14F-4D97-AF65-F5344CB8AC3E}">
        <p14:creationId xmlns:p14="http://schemas.microsoft.com/office/powerpoint/2010/main" val="28314378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sp>
        <p:nvSpPr>
          <p:cNvPr id="5" name="Título 1"/>
          <p:cNvSpPr txBox="1">
            <a:spLocks/>
          </p:cNvSpPr>
          <p:nvPr/>
        </p:nvSpPr>
        <p:spPr bwMode="auto">
          <a:xfrm>
            <a:off x="281354" y="206375"/>
            <a:ext cx="874653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b"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n-GB" dirty="0" err="1">
                <a:solidFill>
                  <a:srgbClr val="6076B4"/>
                </a:solidFill>
                <a:latin typeface="Corbel" panose="020B0503020204020204"/>
              </a:rPr>
              <a:t>Reforma</a:t>
            </a:r>
            <a:r>
              <a:rPr lang="en-GB" dirty="0">
                <a:solidFill>
                  <a:srgbClr val="6076B4"/>
                </a:solidFill>
                <a:latin typeface="Corbel" panose="020B0503020204020204"/>
              </a:rPr>
              <a:t> del </a:t>
            </a:r>
            <a:r>
              <a:rPr lang="en-GB" dirty="0" err="1">
                <a:solidFill>
                  <a:srgbClr val="6076B4"/>
                </a:solidFill>
                <a:latin typeface="Corbel" panose="020B0503020204020204"/>
              </a:rPr>
              <a:t>Servicio</a:t>
            </a:r>
            <a:r>
              <a:rPr lang="en-GB" dirty="0">
                <a:solidFill>
                  <a:srgbClr val="6076B4"/>
                </a:solidFill>
                <a:latin typeface="Corbel" panose="020B0503020204020204"/>
              </a:rPr>
              <a:t> </a:t>
            </a:r>
            <a:r>
              <a:rPr lang="en-GB" dirty="0" err="1">
                <a:solidFill>
                  <a:srgbClr val="6076B4"/>
                </a:solidFill>
                <a:latin typeface="Corbel" panose="020B0503020204020204"/>
              </a:rPr>
              <a:t>Público</a:t>
            </a:r>
            <a:r>
              <a:rPr lang="en-GB" dirty="0">
                <a:solidFill>
                  <a:srgbClr val="6076B4"/>
                </a:solidFill>
                <a:latin typeface="Corbel" panose="020B0503020204020204"/>
              </a:rPr>
              <a:t> </a:t>
            </a:r>
            <a:r>
              <a:rPr lang="en-GB" dirty="0" err="1">
                <a:solidFill>
                  <a:srgbClr val="6076B4"/>
                </a:solidFill>
                <a:latin typeface="Corbel" panose="020B0503020204020204"/>
              </a:rPr>
              <a:t>en</a:t>
            </a:r>
            <a:r>
              <a:rPr lang="en-GB" dirty="0">
                <a:solidFill>
                  <a:srgbClr val="6076B4"/>
                </a:solidFill>
                <a:latin typeface="Corbel" panose="020B0503020204020204"/>
              </a:rPr>
              <a:t> </a:t>
            </a:r>
            <a:r>
              <a:rPr lang="en-GB" dirty="0" err="1">
                <a:solidFill>
                  <a:srgbClr val="6076B4"/>
                </a:solidFill>
                <a:latin typeface="Corbel" panose="020B0503020204020204"/>
              </a:rPr>
              <a:t>Escocia</a:t>
            </a:r>
            <a:endParaRPr lang="en-US" altLang="en-US" dirty="0">
              <a:solidFill>
                <a:srgbClr val="6076B4"/>
              </a:solidFill>
              <a:latin typeface="Corbel" panose="020B0503020204020204"/>
            </a:endParaRP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img.freeflagicons.com/thumb/square_icon/paraguay/paraguay_6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Users\z606212\AppData\Local\Microsoft\Windows\Temporary Internet Files\Content.Outlook\MEK23EPF\Public Service Reform image.png"/>
          <p:cNvPicPr>
            <a:picLocks noGrp="1" noChangeAspect="1" noChangeArrowheads="1"/>
          </p:cNvPicPr>
          <p:nvPr>
            <p:ph sz="half" idx="1"/>
          </p:nvPr>
        </p:nvPicPr>
        <p:blipFill>
          <a:blip r:embed="rId6">
            <a:extLst>
              <a:ext uri="{28A0092B-C50C-407E-A947-70E740481C1C}">
                <a14:useLocalDpi xmlns:a14="http://schemas.microsoft.com/office/drawing/2010/main" val="0"/>
              </a:ext>
            </a:extLst>
          </a:blip>
          <a:srcRect/>
          <a:stretch>
            <a:fillRect/>
          </a:stretch>
        </p:blipFill>
        <p:spPr bwMode="auto">
          <a:xfrm>
            <a:off x="629210" y="1224114"/>
            <a:ext cx="7563270" cy="526109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40683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img.freeflagicons.com/thumb/square_icon/paraguay/paraguay_6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1190964" y="810534"/>
            <a:ext cx="7499856" cy="5759078"/>
            <a:chOff x="1331640" y="1443580"/>
            <a:chExt cx="6120680" cy="4700020"/>
          </a:xfrm>
        </p:grpSpPr>
        <p:sp>
          <p:nvSpPr>
            <p:cNvPr id="9" name="Oval 8"/>
            <p:cNvSpPr/>
            <p:nvPr/>
          </p:nvSpPr>
          <p:spPr bwMode="auto">
            <a:xfrm>
              <a:off x="3811886" y="1443580"/>
              <a:ext cx="1296144" cy="914400"/>
            </a:xfrm>
            <a:prstGeom prst="ellipse">
              <a:avLst/>
            </a:prstGeom>
            <a:solidFill>
              <a:srgbClr val="CA3E96"/>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GB" sz="1300" dirty="0" smtClean="0">
                <a:solidFill>
                  <a:srgbClr val="333333"/>
                </a:solidFill>
                <a:latin typeface="Corbel" panose="020B0503020204020204" pitchFamily="34" charset="0"/>
              </a:endParaRPr>
            </a:p>
          </p:txBody>
        </p:sp>
        <p:sp>
          <p:nvSpPr>
            <p:cNvPr id="10" name="Oval 9"/>
            <p:cNvSpPr/>
            <p:nvPr/>
          </p:nvSpPr>
          <p:spPr bwMode="auto">
            <a:xfrm>
              <a:off x="5317232" y="1921930"/>
              <a:ext cx="1296144" cy="914400"/>
            </a:xfrm>
            <a:prstGeom prst="ellipse">
              <a:avLst/>
            </a:prstGeom>
            <a:solidFill>
              <a:srgbClr val="5AAE4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GB" sz="1300" dirty="0">
                <a:solidFill>
                  <a:srgbClr val="333333"/>
                </a:solidFill>
                <a:latin typeface="Corbel" panose="020B0503020204020204" pitchFamily="34" charset="0"/>
              </a:endParaRPr>
            </a:p>
          </p:txBody>
        </p:sp>
        <p:sp>
          <p:nvSpPr>
            <p:cNvPr id="11" name="Oval 10"/>
            <p:cNvSpPr/>
            <p:nvPr/>
          </p:nvSpPr>
          <p:spPr bwMode="auto">
            <a:xfrm>
              <a:off x="2306541" y="1923878"/>
              <a:ext cx="1296144" cy="914400"/>
            </a:xfrm>
            <a:prstGeom prst="ellipse">
              <a:avLst/>
            </a:prstGeom>
            <a:solidFill>
              <a:srgbClr val="FBB04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GB" sz="1300" smtClean="0">
                <a:solidFill>
                  <a:srgbClr val="333333"/>
                </a:solidFill>
                <a:latin typeface="Corbel" panose="020B0503020204020204" pitchFamily="34" charset="0"/>
              </a:endParaRPr>
            </a:p>
          </p:txBody>
        </p:sp>
        <p:sp>
          <p:nvSpPr>
            <p:cNvPr id="13" name="Oval 12"/>
            <p:cNvSpPr/>
            <p:nvPr/>
          </p:nvSpPr>
          <p:spPr bwMode="auto">
            <a:xfrm>
              <a:off x="1331640" y="3068960"/>
              <a:ext cx="1296144" cy="914400"/>
            </a:xfrm>
            <a:prstGeom prst="ellipse">
              <a:avLst/>
            </a:prstGeom>
            <a:solidFill>
              <a:srgbClr val="652D89"/>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GB" sz="1300" dirty="0" smtClean="0">
                <a:solidFill>
                  <a:srgbClr val="333333"/>
                </a:solidFill>
                <a:latin typeface="Corbel" panose="020B0503020204020204" pitchFamily="34" charset="0"/>
              </a:endParaRPr>
            </a:p>
          </p:txBody>
        </p:sp>
        <p:sp>
          <p:nvSpPr>
            <p:cNvPr id="14" name="Oval 13"/>
            <p:cNvSpPr/>
            <p:nvPr/>
          </p:nvSpPr>
          <p:spPr bwMode="auto">
            <a:xfrm>
              <a:off x="6156176" y="3068960"/>
              <a:ext cx="1296144" cy="914400"/>
            </a:xfrm>
            <a:prstGeom prst="ellipse">
              <a:avLst/>
            </a:prstGeom>
            <a:solidFill>
              <a:srgbClr val="652D89"/>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GB" sz="1300" smtClean="0">
                <a:solidFill>
                  <a:srgbClr val="333333"/>
                </a:solidFill>
                <a:latin typeface="Corbel" panose="020B0503020204020204" pitchFamily="34" charset="0"/>
              </a:endParaRPr>
            </a:p>
          </p:txBody>
        </p:sp>
        <p:sp>
          <p:nvSpPr>
            <p:cNvPr id="15" name="Oval 14"/>
            <p:cNvSpPr/>
            <p:nvPr/>
          </p:nvSpPr>
          <p:spPr bwMode="auto">
            <a:xfrm>
              <a:off x="1440074" y="4180616"/>
              <a:ext cx="1492497" cy="1052922"/>
            </a:xfrm>
            <a:prstGeom prst="ellipse">
              <a:avLst/>
            </a:prstGeom>
            <a:solidFill>
              <a:srgbClr val="5AAE4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GB" sz="1300" smtClean="0">
                <a:solidFill>
                  <a:srgbClr val="333333"/>
                </a:solidFill>
                <a:latin typeface="Corbel" panose="020B0503020204020204" pitchFamily="34" charset="0"/>
              </a:endParaRPr>
            </a:p>
          </p:txBody>
        </p:sp>
        <p:sp>
          <p:nvSpPr>
            <p:cNvPr id="16" name="Oval 15"/>
            <p:cNvSpPr/>
            <p:nvPr/>
          </p:nvSpPr>
          <p:spPr bwMode="auto">
            <a:xfrm>
              <a:off x="5965304" y="4256517"/>
              <a:ext cx="1296144" cy="914400"/>
            </a:xfrm>
            <a:prstGeom prst="ellipse">
              <a:avLst/>
            </a:prstGeom>
            <a:solidFill>
              <a:srgbClr val="FBB04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GB" sz="1300" smtClean="0">
                <a:solidFill>
                  <a:srgbClr val="333333"/>
                </a:solidFill>
                <a:latin typeface="Corbel" panose="020B0503020204020204" pitchFamily="34" charset="0"/>
              </a:endParaRPr>
            </a:p>
          </p:txBody>
        </p:sp>
        <p:sp>
          <p:nvSpPr>
            <p:cNvPr id="17" name="Oval 16"/>
            <p:cNvSpPr/>
            <p:nvPr/>
          </p:nvSpPr>
          <p:spPr bwMode="auto">
            <a:xfrm>
              <a:off x="4669160" y="5208767"/>
              <a:ext cx="1296144" cy="914400"/>
            </a:xfrm>
            <a:prstGeom prst="ellipse">
              <a:avLst/>
            </a:prstGeom>
            <a:solidFill>
              <a:schemeClr val="accent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GB" sz="1300" smtClean="0">
                <a:solidFill>
                  <a:srgbClr val="333333"/>
                </a:solidFill>
                <a:latin typeface="Corbel" panose="020B0503020204020204" pitchFamily="34" charset="0"/>
              </a:endParaRPr>
            </a:p>
          </p:txBody>
        </p:sp>
        <p:sp>
          <p:nvSpPr>
            <p:cNvPr id="18" name="Oval 17"/>
            <p:cNvSpPr/>
            <p:nvPr/>
          </p:nvSpPr>
          <p:spPr bwMode="auto">
            <a:xfrm>
              <a:off x="2954613" y="5229200"/>
              <a:ext cx="1296144" cy="914400"/>
            </a:xfrm>
            <a:prstGeom prst="ellipse">
              <a:avLst/>
            </a:prstGeom>
            <a:solidFill>
              <a:srgbClr val="CA3E96"/>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GB" sz="1300" smtClean="0">
                <a:solidFill>
                  <a:srgbClr val="333333"/>
                </a:solidFill>
                <a:latin typeface="Corbel" panose="020B0503020204020204" pitchFamily="34" charset="0"/>
              </a:endParaRPr>
            </a:p>
          </p:txBody>
        </p:sp>
        <p:sp>
          <p:nvSpPr>
            <p:cNvPr id="19" name="Oval 18"/>
            <p:cNvSpPr/>
            <p:nvPr/>
          </p:nvSpPr>
          <p:spPr bwMode="auto">
            <a:xfrm>
              <a:off x="3559858" y="3068960"/>
              <a:ext cx="1800200" cy="1475589"/>
            </a:xfrm>
            <a:prstGeom prst="ellipse">
              <a:avLst/>
            </a:prstGeom>
            <a:solidFill>
              <a:srgbClr val="00B0E8"/>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GB" sz="1300" smtClean="0">
                <a:solidFill>
                  <a:srgbClr val="333333"/>
                </a:solidFill>
                <a:latin typeface="Corbel" panose="020B0503020204020204" pitchFamily="34" charset="0"/>
              </a:endParaRPr>
            </a:p>
          </p:txBody>
        </p:sp>
        <p:sp>
          <p:nvSpPr>
            <p:cNvPr id="20" name="TextBox 19"/>
            <p:cNvSpPr txBox="1"/>
            <p:nvPr/>
          </p:nvSpPr>
          <p:spPr>
            <a:xfrm>
              <a:off x="3898443" y="1513374"/>
              <a:ext cx="1145306" cy="891683"/>
            </a:xfrm>
            <a:prstGeom prst="rect">
              <a:avLst/>
            </a:prstGeom>
            <a:noFill/>
          </p:spPr>
          <p:txBody>
            <a:bodyPr wrap="square" rtlCol="0">
              <a:spAutoFit/>
            </a:bodyPr>
            <a:lstStyle/>
            <a:p>
              <a:pPr algn="ctr"/>
              <a:r>
                <a:rPr lang="es-CO" sz="1300" dirty="0" err="1">
                  <a:solidFill>
                    <a:schemeClr val="bg1"/>
                  </a:solidFill>
                  <a:latin typeface="Corbel" panose="020B0503020204020204" pitchFamily="34" charset="0"/>
                </a:rPr>
                <a:t>co</a:t>
              </a:r>
              <a:r>
                <a:rPr lang="es-CO" sz="1300" dirty="0">
                  <a:solidFill>
                    <a:schemeClr val="bg1"/>
                  </a:solidFill>
                  <a:latin typeface="Corbel" panose="020B0503020204020204" pitchFamily="34" charset="0"/>
                </a:rPr>
                <a:t>-producido con usuarios &amp; comunidades del servicio</a:t>
              </a:r>
            </a:p>
            <a:p>
              <a:pPr algn="ctr"/>
              <a:endParaRPr lang="en-GB" sz="1300" dirty="0">
                <a:solidFill>
                  <a:srgbClr val="333333"/>
                </a:solidFill>
                <a:latin typeface="Corbel" panose="020B0503020204020204" pitchFamily="34" charset="0"/>
              </a:endParaRPr>
            </a:p>
          </p:txBody>
        </p:sp>
        <p:sp>
          <p:nvSpPr>
            <p:cNvPr id="22" name="TextBox 21"/>
            <p:cNvSpPr txBox="1"/>
            <p:nvPr/>
          </p:nvSpPr>
          <p:spPr>
            <a:xfrm>
              <a:off x="6188258" y="3172217"/>
              <a:ext cx="1213284" cy="728417"/>
            </a:xfrm>
            <a:prstGeom prst="rect">
              <a:avLst/>
            </a:prstGeom>
            <a:noFill/>
          </p:spPr>
          <p:txBody>
            <a:bodyPr wrap="square" rtlCol="0">
              <a:spAutoFit/>
            </a:bodyPr>
            <a:lstStyle/>
            <a:p>
              <a:pPr algn="ctr"/>
              <a:r>
                <a:rPr lang="es-CO" sz="1300" dirty="0">
                  <a:solidFill>
                    <a:srgbClr val="FFFFFF"/>
                  </a:solidFill>
                  <a:latin typeface="Corbel" panose="020B0503020204020204" pitchFamily="34" charset="0"/>
                </a:rPr>
                <a:t>Sistemático e inclusivo, operando en los alrededores</a:t>
              </a:r>
            </a:p>
          </p:txBody>
        </p:sp>
        <p:sp>
          <p:nvSpPr>
            <p:cNvPr id="23" name="TextBox 22"/>
            <p:cNvSpPr txBox="1"/>
            <p:nvPr/>
          </p:nvSpPr>
          <p:spPr>
            <a:xfrm>
              <a:off x="6006734" y="4359774"/>
              <a:ext cx="1213284" cy="565151"/>
            </a:xfrm>
            <a:prstGeom prst="rect">
              <a:avLst/>
            </a:prstGeom>
            <a:noFill/>
          </p:spPr>
          <p:txBody>
            <a:bodyPr wrap="square" rtlCol="0">
              <a:spAutoFit/>
            </a:bodyPr>
            <a:lstStyle/>
            <a:p>
              <a:pPr algn="ctr"/>
              <a:r>
                <a:rPr lang="es-CO" sz="1300" dirty="0">
                  <a:solidFill>
                    <a:srgbClr val="333333"/>
                  </a:solidFill>
                  <a:latin typeface="Corbel" panose="020B0503020204020204" pitchFamily="34" charset="0"/>
                </a:rPr>
                <a:t>Enfocado en resultados claros y medibles</a:t>
              </a:r>
            </a:p>
          </p:txBody>
        </p:sp>
        <p:sp>
          <p:nvSpPr>
            <p:cNvPr id="24" name="TextBox 23"/>
            <p:cNvSpPr txBox="1"/>
            <p:nvPr/>
          </p:nvSpPr>
          <p:spPr>
            <a:xfrm>
              <a:off x="4710590" y="5332457"/>
              <a:ext cx="1213284" cy="728417"/>
            </a:xfrm>
            <a:prstGeom prst="rect">
              <a:avLst/>
            </a:prstGeom>
            <a:noFill/>
          </p:spPr>
          <p:txBody>
            <a:bodyPr wrap="square" rtlCol="0">
              <a:spAutoFit/>
            </a:bodyPr>
            <a:lstStyle/>
            <a:p>
              <a:pPr algn="ctr"/>
              <a:r>
                <a:rPr lang="es-CO" sz="1300" dirty="0">
                  <a:solidFill>
                    <a:srgbClr val="333333"/>
                  </a:solidFill>
                  <a:latin typeface="Corbel" panose="020B0503020204020204" pitchFamily="34" charset="0"/>
                </a:rPr>
                <a:t>Esperando variaciones en los métodos y enfoques</a:t>
              </a:r>
            </a:p>
          </p:txBody>
        </p:sp>
        <p:sp>
          <p:nvSpPr>
            <p:cNvPr id="25" name="TextBox 24"/>
            <p:cNvSpPr txBox="1"/>
            <p:nvPr/>
          </p:nvSpPr>
          <p:spPr>
            <a:xfrm>
              <a:off x="2996043" y="5388968"/>
              <a:ext cx="1213284" cy="565151"/>
            </a:xfrm>
            <a:prstGeom prst="rect">
              <a:avLst/>
            </a:prstGeom>
            <a:noFill/>
          </p:spPr>
          <p:txBody>
            <a:bodyPr wrap="square" rtlCol="0">
              <a:spAutoFit/>
            </a:bodyPr>
            <a:lstStyle/>
            <a:p>
              <a:pPr algn="ctr"/>
              <a:r>
                <a:rPr lang="es-CO" sz="1300" dirty="0">
                  <a:solidFill>
                    <a:schemeClr val="bg1"/>
                  </a:solidFill>
                  <a:latin typeface="Corbel" panose="020B0503020204020204" pitchFamily="34" charset="0"/>
                </a:rPr>
                <a:t>Metodología de mejoramiento compartido</a:t>
              </a:r>
            </a:p>
          </p:txBody>
        </p:sp>
        <p:sp>
          <p:nvSpPr>
            <p:cNvPr id="26" name="TextBox 25"/>
            <p:cNvSpPr txBox="1"/>
            <p:nvPr/>
          </p:nvSpPr>
          <p:spPr>
            <a:xfrm>
              <a:off x="1589094" y="4292946"/>
              <a:ext cx="1213284" cy="891683"/>
            </a:xfrm>
            <a:prstGeom prst="rect">
              <a:avLst/>
            </a:prstGeom>
            <a:noFill/>
          </p:spPr>
          <p:txBody>
            <a:bodyPr wrap="square" rtlCol="0">
              <a:spAutoFit/>
            </a:bodyPr>
            <a:lstStyle/>
            <a:p>
              <a:pPr algn="ctr"/>
              <a:r>
                <a:rPr lang="es-CO" sz="1300" dirty="0">
                  <a:solidFill>
                    <a:srgbClr val="333333"/>
                  </a:solidFill>
                  <a:latin typeface="Corbel" panose="020B0503020204020204" pitchFamily="34" charset="0"/>
                </a:rPr>
                <a:t>Con necesidad de alguna financiación de semillas de maíz para el cambio</a:t>
              </a:r>
            </a:p>
          </p:txBody>
        </p:sp>
        <p:sp>
          <p:nvSpPr>
            <p:cNvPr id="27" name="TextBox 26"/>
            <p:cNvSpPr txBox="1"/>
            <p:nvPr/>
          </p:nvSpPr>
          <p:spPr>
            <a:xfrm>
              <a:off x="1350793" y="3161365"/>
              <a:ext cx="1213284" cy="728417"/>
            </a:xfrm>
            <a:prstGeom prst="rect">
              <a:avLst/>
            </a:prstGeom>
            <a:noFill/>
          </p:spPr>
          <p:txBody>
            <a:bodyPr wrap="square" rtlCol="0">
              <a:spAutoFit/>
            </a:bodyPr>
            <a:lstStyle/>
            <a:p>
              <a:pPr algn="ctr"/>
              <a:r>
                <a:rPr lang="es-CR" sz="1300" dirty="0">
                  <a:solidFill>
                    <a:srgbClr val="FFFFFF"/>
                  </a:solidFill>
                  <a:latin typeface="Corbel" panose="020B0503020204020204" pitchFamily="34" charset="0"/>
                </a:rPr>
                <a:t>Diseñado con temas en mente de la población activa</a:t>
              </a:r>
              <a:endParaRPr lang="en-GB" sz="1300" dirty="0">
                <a:solidFill>
                  <a:srgbClr val="FFFFFF"/>
                </a:solidFill>
                <a:latin typeface="Corbel" panose="020B0503020204020204" pitchFamily="34" charset="0"/>
              </a:endParaRPr>
            </a:p>
          </p:txBody>
        </p:sp>
        <p:sp>
          <p:nvSpPr>
            <p:cNvPr id="28" name="TextBox 27"/>
            <p:cNvSpPr txBox="1"/>
            <p:nvPr/>
          </p:nvSpPr>
          <p:spPr>
            <a:xfrm>
              <a:off x="2313981" y="2141640"/>
              <a:ext cx="1213284" cy="401886"/>
            </a:xfrm>
            <a:prstGeom prst="rect">
              <a:avLst/>
            </a:prstGeom>
            <a:noFill/>
          </p:spPr>
          <p:txBody>
            <a:bodyPr wrap="square" rtlCol="0">
              <a:spAutoFit/>
            </a:bodyPr>
            <a:lstStyle/>
            <a:p>
              <a:pPr algn="ctr"/>
              <a:r>
                <a:rPr lang="es-CO" sz="1300" dirty="0">
                  <a:solidFill>
                    <a:srgbClr val="333333"/>
                  </a:solidFill>
                  <a:latin typeface="Corbel" panose="020B0503020204020204" pitchFamily="34" charset="0"/>
                </a:rPr>
                <a:t>Ambicioso pero en el largo plazo</a:t>
              </a:r>
            </a:p>
          </p:txBody>
        </p:sp>
        <p:sp>
          <p:nvSpPr>
            <p:cNvPr id="29" name="TextBox 28"/>
            <p:cNvSpPr txBox="1"/>
            <p:nvPr/>
          </p:nvSpPr>
          <p:spPr>
            <a:xfrm>
              <a:off x="3735017" y="3353940"/>
              <a:ext cx="1476164" cy="753535"/>
            </a:xfrm>
            <a:prstGeom prst="rect">
              <a:avLst/>
            </a:prstGeom>
            <a:noFill/>
          </p:spPr>
          <p:txBody>
            <a:bodyPr wrap="square" rtlCol="0">
              <a:spAutoFit/>
            </a:bodyPr>
            <a:lstStyle/>
            <a:p>
              <a:pPr algn="ctr"/>
              <a:r>
                <a:rPr lang="es-CO" b="1" dirty="0">
                  <a:solidFill>
                    <a:srgbClr val="333333"/>
                  </a:solidFill>
                  <a:latin typeface="Corbel" panose="020B0503020204020204" pitchFamily="34" charset="0"/>
                </a:rPr>
                <a:t>Modelo Emergente Escocés</a:t>
              </a:r>
            </a:p>
          </p:txBody>
        </p:sp>
        <p:sp>
          <p:nvSpPr>
            <p:cNvPr id="30" name="Right Arrow 29"/>
            <p:cNvSpPr/>
            <p:nvPr/>
          </p:nvSpPr>
          <p:spPr bwMode="auto">
            <a:xfrm rot="16200000">
              <a:off x="4204955" y="2439789"/>
              <a:ext cx="493823" cy="521032"/>
            </a:xfrm>
            <a:prstGeom prst="rightArrow">
              <a:avLst/>
            </a:prstGeom>
            <a:solidFill>
              <a:srgbClr val="00B0E8"/>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GB" sz="1300" smtClean="0">
                <a:solidFill>
                  <a:srgbClr val="333333"/>
                </a:solidFill>
                <a:latin typeface="Corbel" panose="020B0503020204020204" pitchFamily="34" charset="0"/>
              </a:endParaRPr>
            </a:p>
          </p:txBody>
        </p:sp>
        <p:sp>
          <p:nvSpPr>
            <p:cNvPr id="31" name="Right Arrow 30"/>
            <p:cNvSpPr/>
            <p:nvPr/>
          </p:nvSpPr>
          <p:spPr bwMode="auto">
            <a:xfrm rot="18735032">
              <a:off x="5038913" y="2721533"/>
              <a:ext cx="493823" cy="521032"/>
            </a:xfrm>
            <a:prstGeom prst="rightArrow">
              <a:avLst/>
            </a:prstGeom>
            <a:solidFill>
              <a:srgbClr val="00B0E8"/>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GB" sz="1300" smtClean="0">
                <a:solidFill>
                  <a:srgbClr val="333333"/>
                </a:solidFill>
                <a:latin typeface="Corbel" panose="020B0503020204020204" pitchFamily="34" charset="0"/>
              </a:endParaRPr>
            </a:p>
          </p:txBody>
        </p:sp>
        <p:sp>
          <p:nvSpPr>
            <p:cNvPr id="32" name="Right Arrow 31"/>
            <p:cNvSpPr/>
            <p:nvPr/>
          </p:nvSpPr>
          <p:spPr bwMode="auto">
            <a:xfrm>
              <a:off x="5535217" y="3345602"/>
              <a:ext cx="493823" cy="521032"/>
            </a:xfrm>
            <a:prstGeom prst="rightArrow">
              <a:avLst/>
            </a:prstGeom>
            <a:solidFill>
              <a:srgbClr val="00B0E8"/>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GB" sz="1300" smtClean="0">
                <a:solidFill>
                  <a:srgbClr val="333333"/>
                </a:solidFill>
                <a:latin typeface="Corbel" panose="020B0503020204020204" pitchFamily="34" charset="0"/>
              </a:endParaRPr>
            </a:p>
          </p:txBody>
        </p:sp>
        <p:sp>
          <p:nvSpPr>
            <p:cNvPr id="33" name="Right Arrow 32"/>
            <p:cNvSpPr/>
            <p:nvPr/>
          </p:nvSpPr>
          <p:spPr bwMode="auto">
            <a:xfrm rot="1257782">
              <a:off x="5360058" y="4042168"/>
              <a:ext cx="493823" cy="521032"/>
            </a:xfrm>
            <a:prstGeom prst="rightArrow">
              <a:avLst/>
            </a:prstGeom>
            <a:solidFill>
              <a:srgbClr val="00B0E8"/>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GB" sz="1300" smtClean="0">
                <a:solidFill>
                  <a:srgbClr val="333333"/>
                </a:solidFill>
                <a:latin typeface="Corbel" panose="020B0503020204020204" pitchFamily="34" charset="0"/>
              </a:endParaRPr>
            </a:p>
          </p:txBody>
        </p:sp>
        <p:sp>
          <p:nvSpPr>
            <p:cNvPr id="34" name="Right Arrow 33"/>
            <p:cNvSpPr/>
            <p:nvPr/>
          </p:nvSpPr>
          <p:spPr bwMode="auto">
            <a:xfrm rot="3423198">
              <a:off x="4736811" y="4661015"/>
              <a:ext cx="493823" cy="521032"/>
            </a:xfrm>
            <a:prstGeom prst="rightArrow">
              <a:avLst/>
            </a:prstGeom>
            <a:solidFill>
              <a:srgbClr val="00B0E8"/>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GB" sz="1300" smtClean="0">
                <a:solidFill>
                  <a:srgbClr val="333333"/>
                </a:solidFill>
                <a:latin typeface="Corbel" panose="020B0503020204020204" pitchFamily="34" charset="0"/>
              </a:endParaRPr>
            </a:p>
          </p:txBody>
        </p:sp>
        <p:sp>
          <p:nvSpPr>
            <p:cNvPr id="35" name="Right Arrow 34"/>
            <p:cNvSpPr/>
            <p:nvPr/>
          </p:nvSpPr>
          <p:spPr bwMode="auto">
            <a:xfrm rot="7020682">
              <a:off x="3713060" y="4656716"/>
              <a:ext cx="493823" cy="521032"/>
            </a:xfrm>
            <a:prstGeom prst="rightArrow">
              <a:avLst/>
            </a:prstGeom>
            <a:solidFill>
              <a:srgbClr val="00B0E8"/>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GB" sz="1300" smtClean="0">
                <a:solidFill>
                  <a:srgbClr val="333333"/>
                </a:solidFill>
                <a:latin typeface="Corbel" panose="020B0503020204020204" pitchFamily="34" charset="0"/>
              </a:endParaRPr>
            </a:p>
          </p:txBody>
        </p:sp>
        <p:sp>
          <p:nvSpPr>
            <p:cNvPr id="36" name="Right Arrow 35"/>
            <p:cNvSpPr/>
            <p:nvPr/>
          </p:nvSpPr>
          <p:spPr bwMode="auto">
            <a:xfrm rot="8913740">
              <a:off x="2978002" y="4102145"/>
              <a:ext cx="493823" cy="521032"/>
            </a:xfrm>
            <a:prstGeom prst="rightArrow">
              <a:avLst/>
            </a:prstGeom>
            <a:solidFill>
              <a:srgbClr val="00B0E8"/>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GB" sz="1300" smtClean="0">
                <a:solidFill>
                  <a:srgbClr val="333333"/>
                </a:solidFill>
                <a:latin typeface="Corbel" panose="020B0503020204020204" pitchFamily="34" charset="0"/>
              </a:endParaRPr>
            </a:p>
          </p:txBody>
        </p:sp>
        <p:sp>
          <p:nvSpPr>
            <p:cNvPr id="37" name="Right Arrow 36"/>
            <p:cNvSpPr/>
            <p:nvPr/>
          </p:nvSpPr>
          <p:spPr bwMode="auto">
            <a:xfrm rot="10800000">
              <a:off x="2850939" y="3333974"/>
              <a:ext cx="493823" cy="521032"/>
            </a:xfrm>
            <a:prstGeom prst="rightArrow">
              <a:avLst/>
            </a:prstGeom>
            <a:solidFill>
              <a:srgbClr val="00B0E8"/>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GB" sz="1300" smtClean="0">
                <a:solidFill>
                  <a:srgbClr val="333333"/>
                </a:solidFill>
                <a:latin typeface="Corbel" panose="020B0503020204020204" pitchFamily="34" charset="0"/>
              </a:endParaRPr>
            </a:p>
          </p:txBody>
        </p:sp>
        <p:sp>
          <p:nvSpPr>
            <p:cNvPr id="38" name="Right Arrow 37"/>
            <p:cNvSpPr/>
            <p:nvPr/>
          </p:nvSpPr>
          <p:spPr bwMode="auto">
            <a:xfrm rot="13611519">
              <a:off x="3363213" y="2717926"/>
              <a:ext cx="493823" cy="521032"/>
            </a:xfrm>
            <a:prstGeom prst="rightArrow">
              <a:avLst/>
            </a:prstGeom>
            <a:solidFill>
              <a:srgbClr val="00B0E8"/>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endParaRPr lang="en-GB" sz="1300" smtClean="0">
                <a:solidFill>
                  <a:srgbClr val="333333"/>
                </a:solidFill>
                <a:latin typeface="Corbel" panose="020B0503020204020204" pitchFamily="34" charset="0"/>
              </a:endParaRPr>
            </a:p>
          </p:txBody>
        </p:sp>
      </p:grpSp>
      <p:sp>
        <p:nvSpPr>
          <p:cNvPr id="39" name="TextBox 38"/>
          <p:cNvSpPr txBox="1"/>
          <p:nvPr/>
        </p:nvSpPr>
        <p:spPr>
          <a:xfrm>
            <a:off x="6374478" y="1690054"/>
            <a:ext cx="981665" cy="492443"/>
          </a:xfrm>
          <a:prstGeom prst="rect">
            <a:avLst/>
          </a:prstGeom>
          <a:noFill/>
        </p:spPr>
        <p:txBody>
          <a:bodyPr wrap="square" rtlCol="0">
            <a:spAutoFit/>
          </a:bodyPr>
          <a:lstStyle/>
          <a:p>
            <a:pPr algn="ctr"/>
            <a:r>
              <a:rPr lang="es-CR" sz="1300" dirty="0">
                <a:solidFill>
                  <a:schemeClr val="bg1"/>
                </a:solidFill>
                <a:latin typeface="Corbel" panose="020B0503020204020204" pitchFamily="34" charset="0"/>
              </a:rPr>
              <a:t>Basado en activos </a:t>
            </a:r>
          </a:p>
        </p:txBody>
      </p:sp>
    </p:spTree>
    <p:extLst>
      <p:ext uri="{BB962C8B-B14F-4D97-AF65-F5344CB8AC3E}">
        <p14:creationId xmlns:p14="http://schemas.microsoft.com/office/powerpoint/2010/main" val="14038697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sp>
        <p:nvSpPr>
          <p:cNvPr id="5" name="Título 1"/>
          <p:cNvSpPr txBox="1">
            <a:spLocks/>
          </p:cNvSpPr>
          <p:nvPr/>
        </p:nvSpPr>
        <p:spPr bwMode="auto">
          <a:xfrm>
            <a:off x="281354" y="206375"/>
            <a:ext cx="874653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b"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n-GB" altLang="en-US" dirty="0" err="1">
                <a:solidFill>
                  <a:srgbClr val="6076B4"/>
                </a:solidFill>
                <a:latin typeface="Corbel" panose="020B0503020204020204"/>
              </a:rPr>
              <a:t>Índice</a:t>
            </a:r>
            <a:r>
              <a:rPr lang="en-GB" altLang="en-US" dirty="0"/>
              <a:t> </a:t>
            </a:r>
            <a:r>
              <a:rPr lang="en-GB" altLang="en-US" dirty="0" err="1">
                <a:solidFill>
                  <a:srgbClr val="6076B4"/>
                </a:solidFill>
                <a:latin typeface="Corbel" panose="020B0503020204020204"/>
              </a:rPr>
              <a:t>Estandarizado</a:t>
            </a:r>
            <a:r>
              <a:rPr lang="en-GB" altLang="en-US" dirty="0">
                <a:solidFill>
                  <a:srgbClr val="6076B4"/>
                </a:solidFill>
                <a:latin typeface="Corbel" panose="020B0503020204020204"/>
              </a:rPr>
              <a:t> de </a:t>
            </a:r>
            <a:r>
              <a:rPr lang="en-GB" altLang="en-US" dirty="0" err="1">
                <a:solidFill>
                  <a:srgbClr val="6076B4"/>
                </a:solidFill>
                <a:latin typeface="Corbel" panose="020B0503020204020204"/>
              </a:rPr>
              <a:t>Mortalidad</a:t>
            </a:r>
            <a:r>
              <a:rPr lang="en-GB" altLang="en-US" dirty="0">
                <a:solidFill>
                  <a:srgbClr val="6076B4"/>
                </a:solidFill>
                <a:latin typeface="Corbel" panose="020B0503020204020204"/>
              </a:rPr>
              <a:t> del Hospital NHS de </a:t>
            </a:r>
            <a:r>
              <a:rPr lang="en-GB" altLang="en-US" dirty="0" err="1">
                <a:solidFill>
                  <a:srgbClr val="6076B4"/>
                </a:solidFill>
                <a:latin typeface="Corbel" panose="020B0503020204020204"/>
              </a:rPr>
              <a:t>Escocia</a:t>
            </a:r>
            <a:r>
              <a:rPr lang="en-GB" altLang="en-US" dirty="0">
                <a:solidFill>
                  <a:srgbClr val="6076B4"/>
                </a:solidFill>
                <a:latin typeface="Corbel" panose="020B0503020204020204"/>
              </a:rPr>
              <a:t> </a:t>
            </a:r>
            <a:r>
              <a:rPr lang="en-GB" altLang="en-US" dirty="0" err="1">
                <a:solidFill>
                  <a:srgbClr val="6076B4"/>
                </a:solidFill>
                <a:latin typeface="Corbel" panose="020B0503020204020204"/>
              </a:rPr>
              <a:t>Octubre</a:t>
            </a:r>
            <a:r>
              <a:rPr lang="en-GB" altLang="en-US" dirty="0">
                <a:solidFill>
                  <a:srgbClr val="6076B4"/>
                </a:solidFill>
                <a:latin typeface="Corbel" panose="020B0503020204020204"/>
              </a:rPr>
              <a:t> 2006 a </a:t>
            </a:r>
            <a:r>
              <a:rPr lang="en-GB" altLang="en-US" dirty="0" err="1">
                <a:solidFill>
                  <a:srgbClr val="6076B4"/>
                </a:solidFill>
                <a:latin typeface="Corbel" panose="020B0503020204020204"/>
              </a:rPr>
              <a:t>Septiembre</a:t>
            </a:r>
            <a:r>
              <a:rPr lang="en-GB" altLang="en-US" dirty="0">
                <a:solidFill>
                  <a:srgbClr val="6076B4"/>
                </a:solidFill>
                <a:latin typeface="Corbel" panose="020B0503020204020204"/>
              </a:rPr>
              <a:t> 2014</a:t>
            </a:r>
            <a:endParaRPr lang="en-US" altLang="en-US" dirty="0">
              <a:solidFill>
                <a:srgbClr val="6076B4"/>
              </a:solidFill>
              <a:latin typeface="Corbel" panose="020B0503020204020204"/>
            </a:endParaRP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img.freeflagicons.com/thumb/square_icon/paraguay/paraguay_6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Grp="1" noChangeAspect="1" noChangeArrowheads="1"/>
          </p:cNvPicPr>
          <p:nvPr>
            <p:ph sz="half" idx="1"/>
          </p:nvPr>
        </p:nvPicPr>
        <p:blipFill>
          <a:blip r:embed="rId6">
            <a:extLst>
              <a:ext uri="{28A0092B-C50C-407E-A947-70E740481C1C}">
                <a14:useLocalDpi xmlns:a14="http://schemas.microsoft.com/office/drawing/2010/main" val="0"/>
              </a:ext>
            </a:extLst>
          </a:blip>
          <a:srcRect/>
          <a:stretch>
            <a:fillRect/>
          </a:stretch>
        </p:blipFill>
        <p:spPr bwMode="auto">
          <a:xfrm>
            <a:off x="1251979" y="1346908"/>
            <a:ext cx="7343381" cy="4562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150949" y="6364583"/>
            <a:ext cx="4941842" cy="338554"/>
          </a:xfrm>
          <a:prstGeom prst="rect">
            <a:avLst/>
          </a:prstGeom>
          <a:noFill/>
        </p:spPr>
        <p:txBody>
          <a:bodyPr wrap="square" rtlCol="0">
            <a:spAutoFit/>
          </a:bodyPr>
          <a:lstStyle/>
          <a:p>
            <a:r>
              <a:rPr lang="es-CO" sz="1600" dirty="0">
                <a:solidFill>
                  <a:srgbClr val="652D89"/>
                </a:solidFill>
                <a:latin typeface="Corbel" panose="020B0503020204020204" pitchFamily="34" charset="0"/>
              </a:rPr>
              <a:t>Fuente: Gobierno Escocés</a:t>
            </a:r>
          </a:p>
        </p:txBody>
      </p:sp>
    </p:spTree>
    <p:extLst>
      <p:ext uri="{BB962C8B-B14F-4D97-AF65-F5344CB8AC3E}">
        <p14:creationId xmlns:p14="http://schemas.microsoft.com/office/powerpoint/2010/main" val="645066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sp>
        <p:nvSpPr>
          <p:cNvPr id="5" name="Título 1"/>
          <p:cNvSpPr txBox="1">
            <a:spLocks/>
          </p:cNvSpPr>
          <p:nvPr/>
        </p:nvSpPr>
        <p:spPr bwMode="auto">
          <a:xfrm>
            <a:off x="281354" y="206375"/>
            <a:ext cx="874653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b"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s-CO" dirty="0">
                <a:solidFill>
                  <a:srgbClr val="6076B4"/>
                </a:solidFill>
                <a:latin typeface="Corbel" panose="020B0503020204020204"/>
              </a:rPr>
              <a:t>Definición de Demencia por </a:t>
            </a:r>
            <a:r>
              <a:rPr lang="en-US" dirty="0">
                <a:solidFill>
                  <a:srgbClr val="6076B4"/>
                </a:solidFill>
                <a:latin typeface="Corbel" panose="020B0503020204020204"/>
              </a:rPr>
              <a:t>Einstein</a:t>
            </a:r>
            <a:endParaRPr lang="en-US" altLang="en-US" dirty="0">
              <a:solidFill>
                <a:srgbClr val="6076B4"/>
              </a:solidFill>
              <a:latin typeface="Corbel" panose="020B0503020204020204"/>
            </a:endParaRP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img.freeflagicons.com/thumb/square_icon/paraguay/paraguay_6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28368" y="1861707"/>
            <a:ext cx="3240360" cy="3273340"/>
          </a:xfrm>
          <a:prstGeom prst="rect">
            <a:avLst/>
          </a:prstGeom>
        </p:spPr>
      </p:pic>
      <p:sp>
        <p:nvSpPr>
          <p:cNvPr id="7" name="Content Placeholder 2"/>
          <p:cNvSpPr>
            <a:spLocks noGrp="1"/>
          </p:cNvSpPr>
          <p:nvPr>
            <p:ph sz="half" idx="1"/>
          </p:nvPr>
        </p:nvSpPr>
        <p:spPr>
          <a:xfrm>
            <a:off x="395785" y="2418257"/>
            <a:ext cx="5526713" cy="2160240"/>
          </a:xfrm>
        </p:spPr>
        <p:txBody>
          <a:bodyPr>
            <a:noAutofit/>
          </a:bodyPr>
          <a:lstStyle/>
          <a:p>
            <a:pPr marL="0" indent="0" algn="ctr">
              <a:buNone/>
            </a:pPr>
            <a:r>
              <a:rPr lang="en-GB" sz="3200" i="1" dirty="0"/>
              <a:t>“</a:t>
            </a:r>
            <a:r>
              <a:rPr lang="es-CO" sz="3200" i="1" dirty="0"/>
              <a:t>Hacer lo mismo una y otra vez y esperar diferentes resultados</a:t>
            </a:r>
            <a:r>
              <a:rPr lang="en-GB" sz="3200" i="1" dirty="0"/>
              <a:t>.”</a:t>
            </a:r>
          </a:p>
          <a:p>
            <a:pPr marL="0" indent="0" algn="ctr">
              <a:buNone/>
            </a:pPr>
            <a:endParaRPr lang="en-GB" sz="3200" i="1" dirty="0"/>
          </a:p>
          <a:p>
            <a:pPr marL="0" indent="0" algn="ctr">
              <a:buNone/>
            </a:pPr>
            <a:r>
              <a:rPr lang="en-GB" sz="3200" dirty="0"/>
              <a:t>Albert Einstein 1879-1955</a:t>
            </a:r>
          </a:p>
        </p:txBody>
      </p:sp>
    </p:spTree>
    <p:extLst>
      <p:ext uri="{BB962C8B-B14F-4D97-AF65-F5344CB8AC3E}">
        <p14:creationId xmlns:p14="http://schemas.microsoft.com/office/powerpoint/2010/main" val="36980780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altLang="en-US" dirty="0">
                <a:solidFill>
                  <a:schemeClr val="hlink"/>
                </a:solidFill>
                <a:latin typeface="Corbel" panose="020B0503020204020204" pitchFamily="34" charset="0"/>
              </a:rPr>
              <a:t>Preguntas</a:t>
            </a:r>
            <a:r>
              <a:rPr lang="es-CO" altLang="en-US" dirty="0" smtClean="0">
                <a:solidFill>
                  <a:schemeClr val="hlink"/>
                </a:solidFill>
                <a:latin typeface="Corbel" panose="020B0503020204020204" pitchFamily="34" charset="0"/>
              </a:rPr>
              <a:t>?</a:t>
            </a:r>
            <a:endParaRPr lang="es-PY" dirty="0">
              <a:latin typeface="Corbel" panose="020B0503020204020204" pitchFamily="34" charset="0"/>
            </a:endParaRPr>
          </a:p>
        </p:txBody>
      </p:sp>
      <p:sp>
        <p:nvSpPr>
          <p:cNvPr id="3" name="Marcador de contenido 2"/>
          <p:cNvSpPr>
            <a:spLocks noGrp="1"/>
          </p:cNvSpPr>
          <p:nvPr>
            <p:ph idx="1"/>
          </p:nvPr>
        </p:nvSpPr>
        <p:spPr>
          <a:xfrm>
            <a:off x="8098971" y="1825625"/>
            <a:ext cx="3254828" cy="4351338"/>
          </a:xfrm>
        </p:spPr>
        <p:txBody>
          <a:bodyPr/>
          <a:lstStyle/>
          <a:p>
            <a:pPr marL="0" indent="0">
              <a:spcBef>
                <a:spcPct val="0"/>
              </a:spcBef>
              <a:buNone/>
            </a:pPr>
            <a:r>
              <a:rPr lang="en-GB" altLang="en-US" dirty="0">
                <a:latin typeface="Corbel" panose="020B0503020204020204" pitchFamily="34" charset="0"/>
              </a:rPr>
              <a:t>John Matheson </a:t>
            </a:r>
          </a:p>
          <a:p>
            <a:pPr marL="0" indent="0">
              <a:spcBef>
                <a:spcPct val="0"/>
              </a:spcBef>
              <a:buNone/>
            </a:pPr>
            <a:r>
              <a:rPr lang="en-GB" altLang="en-US" dirty="0">
                <a:latin typeface="Corbel" panose="020B0503020204020204" pitchFamily="34" charset="0"/>
              </a:rPr>
              <a:t>Immediate Past President, </a:t>
            </a:r>
          </a:p>
          <a:p>
            <a:pPr marL="0" indent="0">
              <a:spcBef>
                <a:spcPct val="0"/>
              </a:spcBef>
              <a:buNone/>
            </a:pPr>
            <a:endParaRPr lang="en-GB" altLang="en-US" sz="1100" dirty="0">
              <a:latin typeface="Corbel" panose="020B0503020204020204" pitchFamily="34" charset="0"/>
            </a:endParaRPr>
          </a:p>
          <a:p>
            <a:pPr marL="0" indent="0">
              <a:spcBef>
                <a:spcPct val="0"/>
              </a:spcBef>
              <a:buNone/>
            </a:pPr>
            <a:r>
              <a:rPr lang="en-GB" altLang="en-US" dirty="0" smtClean="0">
                <a:latin typeface="Corbel" panose="020B0503020204020204" pitchFamily="34" charset="0"/>
                <a:hlinkClick r:id="rId2"/>
              </a:rPr>
              <a:t>www.cipfa.org</a:t>
            </a:r>
            <a:r>
              <a:rPr lang="en-GB" altLang="en-US" dirty="0" smtClean="0">
                <a:latin typeface="Corbel" panose="020B0503020204020204" pitchFamily="34" charset="0"/>
              </a:rPr>
              <a:t> </a:t>
            </a:r>
            <a:endParaRPr lang="en-GB" altLang="en-US" dirty="0">
              <a:latin typeface="Corbel" panose="020B0503020204020204" pitchFamily="34" charset="0"/>
            </a:endParaRPr>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521" y="1849438"/>
            <a:ext cx="3010108" cy="4084387"/>
          </a:xfrm>
          <a:prstGeom prst="rect">
            <a:avLst/>
          </a:prstGeom>
        </p:spPr>
      </p:pic>
      <p:pic>
        <p:nvPicPr>
          <p:cNvPr id="5" name="Imagen 1" descr="C:\Users\sofia_balbuena\Desktop\LOGO Min de Hacienda BILINGÜE 2015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42703" y="2064204"/>
            <a:ext cx="3758144" cy="1535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http://img.freeflagicons.com/thumb/square_icon/paraguay/paraguay_64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09299" y="3599543"/>
            <a:ext cx="3552643" cy="2296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75779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http://img.freeflagicons.com/thumb/square_icon/paraguay/paraguay_6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6"/>
          <a:stretch>
            <a:fillRect/>
          </a:stretch>
        </p:blipFill>
        <p:spPr>
          <a:xfrm>
            <a:off x="1186339" y="1151237"/>
            <a:ext cx="7437156" cy="4975457"/>
          </a:xfrm>
          <a:prstGeom prst="rect">
            <a:avLst/>
          </a:prstGeom>
        </p:spPr>
      </p:pic>
      <p:sp>
        <p:nvSpPr>
          <p:cNvPr id="10" name="Rectangle 2" descr="Large confetti"/>
          <p:cNvSpPr>
            <a:spLocks noGrp="1" noChangeArrowheads="1"/>
          </p:cNvSpPr>
          <p:nvPr>
            <p:ph type="title" idx="4294967295"/>
          </p:nvPr>
        </p:nvSpPr>
        <p:spPr>
          <a:xfrm>
            <a:off x="5792235" y="4363725"/>
            <a:ext cx="2885705" cy="1416689"/>
          </a:xfrm>
        </p:spPr>
        <p:txBody>
          <a:bodyPr/>
          <a:lstStyle/>
          <a:p>
            <a:r>
              <a:rPr lang="es-CR" altLang="en-US" sz="3200" dirty="0">
                <a:solidFill>
                  <a:schemeClr val="bg1"/>
                </a:solidFill>
                <a:latin typeface="Corbel" panose="020B0503020204020204" pitchFamily="34" charset="0"/>
              </a:rPr>
              <a:t>Por qué  publicar todas las cuentas del gobierno</a:t>
            </a:r>
            <a:r>
              <a:rPr lang="es-CR" altLang="en-US" sz="3200" dirty="0" smtClean="0">
                <a:solidFill>
                  <a:schemeClr val="bg1"/>
                </a:solidFill>
                <a:latin typeface="Corbel" panose="020B0503020204020204" pitchFamily="34" charset="0"/>
              </a:rPr>
              <a:t>?</a:t>
            </a:r>
            <a:r>
              <a:rPr lang="en-GB" altLang="en-US" sz="3200" dirty="0" smtClean="0">
                <a:latin typeface="Corbel" panose="020B0503020204020204" pitchFamily="34" charset="0"/>
              </a:rPr>
              <a:t/>
            </a:r>
            <a:br>
              <a:rPr lang="en-GB" altLang="en-US" sz="3200" dirty="0" smtClean="0">
                <a:latin typeface="Corbel" panose="020B0503020204020204" pitchFamily="34" charset="0"/>
              </a:rPr>
            </a:br>
            <a:endParaRPr lang="en-GB" altLang="en-US" sz="3200" dirty="0" smtClean="0">
              <a:latin typeface="Corbel" panose="020B0503020204020204" pitchFamily="34" charset="0"/>
            </a:endParaRPr>
          </a:p>
        </p:txBody>
      </p:sp>
    </p:spTree>
    <p:extLst>
      <p:ext uri="{BB962C8B-B14F-4D97-AF65-F5344CB8AC3E}">
        <p14:creationId xmlns:p14="http://schemas.microsoft.com/office/powerpoint/2010/main" val="8000836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sp>
        <p:nvSpPr>
          <p:cNvPr id="5" name="Título 1"/>
          <p:cNvSpPr txBox="1">
            <a:spLocks/>
          </p:cNvSpPr>
          <p:nvPr/>
        </p:nvSpPr>
        <p:spPr bwMode="auto">
          <a:xfrm>
            <a:off x="281353" y="206375"/>
            <a:ext cx="9496827"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b"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s-CO" altLang="en-US" sz="2400" dirty="0">
                <a:solidFill>
                  <a:srgbClr val="6076B4"/>
                </a:solidFill>
                <a:latin typeface="Corbel" panose="020B0503020204020204"/>
              </a:rPr>
              <a:t>Avanzar hacia la transición de la contabilidad de causación </a:t>
            </a:r>
            <a:r>
              <a:rPr lang="en-US" altLang="en-US" sz="2400" dirty="0">
                <a:solidFill>
                  <a:srgbClr val="6076B4"/>
                </a:solidFill>
                <a:latin typeface="Corbel" panose="020B0503020204020204"/>
              </a:rPr>
              <a:t>– </a:t>
            </a:r>
            <a:r>
              <a:rPr lang="es-CO" altLang="en-US" sz="2400" dirty="0">
                <a:solidFill>
                  <a:srgbClr val="6076B4"/>
                </a:solidFill>
                <a:latin typeface="Corbel" panose="020B0503020204020204"/>
              </a:rPr>
              <a:t>Entidades (3)</a:t>
            </a:r>
            <a:r>
              <a:rPr lang="en-US" altLang="en-US" sz="2400" dirty="0">
                <a:solidFill>
                  <a:srgbClr val="6076B4"/>
                </a:solidFill>
                <a:latin typeface="Corbel" panose="020B0503020204020204"/>
              </a:rPr>
              <a:t>:</a:t>
            </a:r>
            <a:r>
              <a:rPr lang="en-GB" altLang="en-US" sz="2400" dirty="0">
                <a:solidFill>
                  <a:srgbClr val="6076B4"/>
                </a:solidFill>
                <a:latin typeface="Corbel" panose="020B0503020204020204"/>
              </a:rPr>
              <a:t/>
            </a:r>
            <a:br>
              <a:rPr lang="en-GB" altLang="en-US" sz="2400" dirty="0">
                <a:solidFill>
                  <a:srgbClr val="6076B4"/>
                </a:solidFill>
                <a:latin typeface="Corbel" panose="020B0503020204020204"/>
              </a:rPr>
            </a:br>
            <a:r>
              <a:rPr lang="es-CO" altLang="en-US" sz="2400" dirty="0">
                <a:solidFill>
                  <a:srgbClr val="6076B4"/>
                </a:solidFill>
                <a:latin typeface="Corbel" panose="020B0503020204020204"/>
              </a:rPr>
              <a:t>Construir la cobertura del WGA – línea de tiempo del proyecto </a:t>
            </a:r>
            <a:endParaRPr lang="en-US" altLang="en-US" sz="2400" dirty="0">
              <a:solidFill>
                <a:srgbClr val="6076B4"/>
              </a:solidFill>
              <a:latin typeface="Corbel" panose="020B0503020204020204"/>
            </a:endParaRP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img.freeflagicons.com/thumb/square_icon/paraguay/paraguay_6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
          <p:cNvGrpSpPr>
            <a:grpSpLocks/>
          </p:cNvGrpSpPr>
          <p:nvPr/>
        </p:nvGrpSpPr>
        <p:grpSpPr bwMode="auto">
          <a:xfrm>
            <a:off x="367153" y="1801397"/>
            <a:ext cx="8945660" cy="3383959"/>
            <a:chOff x="395288" y="2181225"/>
            <a:chExt cx="8229600" cy="3113088"/>
          </a:xfrm>
        </p:grpSpPr>
        <p:sp>
          <p:nvSpPr>
            <p:cNvPr id="8" name="AutoShape 3"/>
            <p:cNvSpPr>
              <a:spLocks noChangeArrowheads="1"/>
            </p:cNvSpPr>
            <p:nvPr/>
          </p:nvSpPr>
          <p:spPr bwMode="auto">
            <a:xfrm>
              <a:off x="7100888" y="2703513"/>
              <a:ext cx="1447800" cy="2590800"/>
            </a:xfrm>
            <a:prstGeom prst="chevron">
              <a:avLst>
                <a:gd name="adj" fmla="val 25000"/>
              </a:avLst>
            </a:prstGeom>
            <a:solidFill>
              <a:srgbClr val="99CC00"/>
            </a:solidFill>
            <a:ln>
              <a:noFill/>
            </a:ln>
            <a:extLst>
              <a:ext uri="{91240B29-F687-4F45-9708-019B960494DF}">
                <a14:hiddenLine xmlns:a14="http://schemas.microsoft.com/office/drawing/2010/main" w="12700" cap="sq" algn="ctr">
                  <a:solidFill>
                    <a:srgbClr val="000000"/>
                  </a:solidFill>
                  <a:miter lim="800000"/>
                  <a:headEnd/>
                  <a:tailEnd/>
                </a14:hiddenLine>
              </a:ext>
            </a:extLst>
          </p:spPr>
          <p:txBody>
            <a:bodyPr anchor="ctr">
              <a:spAutoFit/>
            </a:bodyP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buSzPct val="85000"/>
                <a:buFont typeface="Times" pitchFamily="18" charset="0"/>
                <a:buNone/>
              </a:pPr>
              <a:endParaRPr lang="en-US" altLang="en-US">
                <a:solidFill>
                  <a:srgbClr val="000000"/>
                </a:solidFill>
                <a:latin typeface="Humnst777 Lt BT" pitchFamily="34" charset="0"/>
              </a:endParaRPr>
            </a:p>
          </p:txBody>
        </p:sp>
        <p:sp>
          <p:nvSpPr>
            <p:cNvPr id="9" name="AutoShape 4"/>
            <p:cNvSpPr>
              <a:spLocks noChangeArrowheads="1"/>
            </p:cNvSpPr>
            <p:nvPr/>
          </p:nvSpPr>
          <p:spPr bwMode="auto">
            <a:xfrm>
              <a:off x="7329488" y="3389313"/>
              <a:ext cx="1295400" cy="1295400"/>
            </a:xfrm>
            <a:prstGeom prst="irregularSeal1">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buSzPct val="85000"/>
                <a:buFont typeface="Times" pitchFamily="18" charset="0"/>
                <a:buNone/>
              </a:pPr>
              <a:endParaRPr lang="en-US" altLang="en-US">
                <a:solidFill>
                  <a:srgbClr val="000000"/>
                </a:solidFill>
              </a:endParaRPr>
            </a:p>
          </p:txBody>
        </p:sp>
        <p:sp>
          <p:nvSpPr>
            <p:cNvPr id="10" name="AutoShape 5"/>
            <p:cNvSpPr>
              <a:spLocks noChangeArrowheads="1"/>
            </p:cNvSpPr>
            <p:nvPr/>
          </p:nvSpPr>
          <p:spPr bwMode="auto">
            <a:xfrm>
              <a:off x="3900488" y="2703513"/>
              <a:ext cx="1524000" cy="2590800"/>
            </a:xfrm>
            <a:prstGeom prst="chevron">
              <a:avLst>
                <a:gd name="adj" fmla="val 25000"/>
              </a:avLst>
            </a:prstGeom>
            <a:solidFill>
              <a:srgbClr val="FFCC00"/>
            </a:solidFill>
            <a:ln>
              <a:noFill/>
            </a:ln>
            <a:extLst>
              <a:ext uri="{91240B29-F687-4F45-9708-019B960494DF}">
                <a14:hiddenLine xmlns:a14="http://schemas.microsoft.com/office/drawing/2010/main" w="12700" cap="sq" algn="ctr">
                  <a:solidFill>
                    <a:srgbClr val="000000"/>
                  </a:solidFill>
                  <a:miter lim="800000"/>
                  <a:headEnd/>
                  <a:tailEnd/>
                </a14:hiddenLine>
              </a:ext>
            </a:extLst>
          </p:spPr>
          <p:txBody>
            <a:bodyPr anchor="ctr">
              <a:spAutoFit/>
            </a:bodyP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buSzPct val="85000"/>
                <a:buFont typeface="Times" pitchFamily="18" charset="0"/>
                <a:buNone/>
              </a:pPr>
              <a:endParaRPr lang="en-US" altLang="en-US">
                <a:solidFill>
                  <a:srgbClr val="000000"/>
                </a:solidFill>
                <a:latin typeface="Humnst777 Lt BT" pitchFamily="34" charset="0"/>
              </a:endParaRPr>
            </a:p>
          </p:txBody>
        </p:sp>
        <p:sp>
          <p:nvSpPr>
            <p:cNvPr id="11" name="AutoShape 6"/>
            <p:cNvSpPr>
              <a:spLocks noChangeArrowheads="1"/>
            </p:cNvSpPr>
            <p:nvPr/>
          </p:nvSpPr>
          <p:spPr bwMode="auto">
            <a:xfrm>
              <a:off x="4205288" y="3541713"/>
              <a:ext cx="1295400" cy="1066800"/>
            </a:xfrm>
            <a:prstGeom prst="irregularSeal1">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buSzPct val="85000"/>
                <a:buFont typeface="Times" pitchFamily="18" charset="0"/>
                <a:buNone/>
              </a:pPr>
              <a:endParaRPr lang="en-US" altLang="en-US">
                <a:solidFill>
                  <a:srgbClr val="000000"/>
                </a:solidFill>
                <a:latin typeface="Humnst777 Lt BT" pitchFamily="34" charset="0"/>
              </a:endParaRPr>
            </a:p>
          </p:txBody>
        </p:sp>
        <p:sp>
          <p:nvSpPr>
            <p:cNvPr id="12" name="AutoShape 7"/>
            <p:cNvSpPr>
              <a:spLocks noChangeArrowheads="1"/>
            </p:cNvSpPr>
            <p:nvPr/>
          </p:nvSpPr>
          <p:spPr bwMode="auto">
            <a:xfrm>
              <a:off x="2117725" y="2181225"/>
              <a:ext cx="1092200" cy="720725"/>
            </a:xfrm>
            <a:prstGeom prst="chevron">
              <a:avLst>
                <a:gd name="adj" fmla="val 37885"/>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a:tailEnd/>
                </a14:hiddenLine>
              </a:ext>
            </a:extLst>
          </p:spPr>
          <p:txBody>
            <a:bodyPr wrap="none" anchor="ctr">
              <a:spAutoFit/>
            </a:bodyP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buSzPct val="85000"/>
                <a:buFont typeface="Times" pitchFamily="18" charset="0"/>
                <a:buNone/>
              </a:pPr>
              <a:endParaRPr lang="en-US" altLang="en-US">
                <a:solidFill>
                  <a:srgbClr val="000000"/>
                </a:solidFill>
                <a:latin typeface="Humnst777 Lt BT" pitchFamily="34" charset="0"/>
              </a:endParaRPr>
            </a:p>
          </p:txBody>
        </p:sp>
        <p:sp>
          <p:nvSpPr>
            <p:cNvPr id="13" name="AutoShape 8"/>
            <p:cNvSpPr>
              <a:spLocks noChangeArrowheads="1"/>
            </p:cNvSpPr>
            <p:nvPr/>
          </p:nvSpPr>
          <p:spPr bwMode="auto">
            <a:xfrm>
              <a:off x="1336675" y="2254250"/>
              <a:ext cx="1057275" cy="485775"/>
            </a:xfrm>
            <a:prstGeom prst="chevron">
              <a:avLst>
                <a:gd name="adj" fmla="val 54502"/>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a:tailEnd/>
                </a14:hiddenLine>
              </a:ext>
            </a:extLst>
          </p:spPr>
          <p:txBody>
            <a:bodyPr wrap="none" anchor="ctr">
              <a:spAutoFit/>
            </a:bodyP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buSzPct val="85000"/>
                <a:buFont typeface="Times" pitchFamily="18" charset="0"/>
                <a:buNone/>
              </a:pPr>
              <a:endParaRPr lang="en-US" altLang="en-US">
                <a:solidFill>
                  <a:srgbClr val="000000"/>
                </a:solidFill>
                <a:latin typeface="Humnst777 Lt BT" pitchFamily="34" charset="0"/>
              </a:endParaRPr>
            </a:p>
          </p:txBody>
        </p:sp>
        <p:sp>
          <p:nvSpPr>
            <p:cNvPr id="14" name="AutoShape 9"/>
            <p:cNvSpPr>
              <a:spLocks noChangeArrowheads="1"/>
            </p:cNvSpPr>
            <p:nvPr/>
          </p:nvSpPr>
          <p:spPr bwMode="auto">
            <a:xfrm>
              <a:off x="1025525" y="2181225"/>
              <a:ext cx="1092200" cy="720725"/>
            </a:xfrm>
            <a:prstGeom prst="homePlate">
              <a:avLst>
                <a:gd name="adj" fmla="val 37885"/>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a:tailEnd/>
                </a14:hiddenLine>
              </a:ext>
            </a:extLst>
          </p:spPr>
          <p:txBody>
            <a:bodyPr wrap="none" anchor="ctr">
              <a:spAutoFit/>
            </a:bodyP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buSzPct val="85000"/>
                <a:buFont typeface="Times" pitchFamily="18" charset="0"/>
                <a:buNone/>
              </a:pPr>
              <a:endParaRPr lang="en-US" altLang="en-US">
                <a:solidFill>
                  <a:srgbClr val="000000"/>
                </a:solidFill>
                <a:latin typeface="Humnst777 Lt BT" pitchFamily="34" charset="0"/>
              </a:endParaRPr>
            </a:p>
          </p:txBody>
        </p:sp>
        <p:sp>
          <p:nvSpPr>
            <p:cNvPr id="15" name="Rectangle 10"/>
            <p:cNvSpPr>
              <a:spLocks noChangeArrowheads="1"/>
            </p:cNvSpPr>
            <p:nvPr/>
          </p:nvSpPr>
          <p:spPr bwMode="auto">
            <a:xfrm>
              <a:off x="722313" y="4054475"/>
              <a:ext cx="1162050"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spcBef>
                  <a:spcPct val="0"/>
                </a:spcBef>
                <a:buFontTx/>
                <a:buNone/>
              </a:pPr>
              <a:endParaRPr lang="en-US" altLang="en-US" sz="2800">
                <a:solidFill>
                  <a:srgbClr val="990000"/>
                </a:solidFill>
                <a:latin typeface="Humnst777 BT" pitchFamily="34" charset="0"/>
              </a:endParaRPr>
            </a:p>
          </p:txBody>
        </p:sp>
        <p:sp>
          <p:nvSpPr>
            <p:cNvPr id="16" name="Text Box 11"/>
            <p:cNvSpPr txBox="1">
              <a:spLocks noChangeArrowheads="1"/>
            </p:cNvSpPr>
            <p:nvPr/>
          </p:nvSpPr>
          <p:spPr bwMode="auto">
            <a:xfrm>
              <a:off x="413953" y="2614613"/>
              <a:ext cx="2133600" cy="121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a:tailEnd/>
                </a14:hiddenLine>
              </a:ext>
            </a:extLst>
          </p:spPr>
          <p:txBody>
            <a:bodyPr>
              <a:spAutoFit/>
            </a:bodyP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spcAft>
                  <a:spcPct val="20000"/>
                </a:spcAft>
                <a:buFontTx/>
                <a:buNone/>
              </a:pPr>
              <a:r>
                <a:rPr lang="es-CO" altLang="en-US" sz="1400" b="1" dirty="0">
                  <a:solidFill>
                    <a:schemeClr val="tx1"/>
                  </a:solidFill>
                  <a:latin typeface="Corbel" panose="020B0503020204020204" pitchFamily="34" charset="0"/>
                </a:rPr>
                <a:t>Departamentos del Gobierno Central;</a:t>
              </a:r>
            </a:p>
            <a:p>
              <a:pPr algn="ctr" eaLnBrk="1" hangingPunct="1">
                <a:spcBef>
                  <a:spcPct val="10000"/>
                </a:spcBef>
                <a:spcAft>
                  <a:spcPct val="10000"/>
                </a:spcAft>
                <a:buNone/>
              </a:pPr>
              <a:r>
                <a:rPr lang="es-CO" altLang="en-US" sz="1400" b="1" dirty="0" err="1">
                  <a:solidFill>
                    <a:schemeClr val="tx1"/>
                  </a:solidFill>
                  <a:latin typeface="Corbel" panose="020B0503020204020204" pitchFamily="34" charset="0"/>
                </a:rPr>
                <a:t>NDPBs</a:t>
              </a:r>
              <a:r>
                <a:rPr lang="es-CO" altLang="en-US" sz="1400" b="1" dirty="0">
                  <a:solidFill>
                    <a:schemeClr val="tx1"/>
                  </a:solidFill>
                  <a:latin typeface="Corbel" panose="020B0503020204020204" pitchFamily="34" charset="0"/>
                </a:rPr>
                <a:t>; y</a:t>
              </a:r>
            </a:p>
            <a:p>
              <a:pPr algn="ctr" eaLnBrk="1" hangingPunct="1">
                <a:spcBef>
                  <a:spcPct val="10000"/>
                </a:spcBef>
                <a:spcAft>
                  <a:spcPct val="10000"/>
                </a:spcAft>
                <a:buNone/>
              </a:pPr>
              <a:r>
                <a:rPr lang="es-CO" altLang="en-US" sz="1400" b="1" dirty="0">
                  <a:solidFill>
                    <a:schemeClr val="tx1"/>
                  </a:solidFill>
                  <a:latin typeface="Corbel" panose="020B0503020204020204" pitchFamily="34" charset="0"/>
                </a:rPr>
                <a:t>Administraciones</a:t>
              </a:r>
            </a:p>
            <a:p>
              <a:pPr algn="ctr" eaLnBrk="1" hangingPunct="1">
                <a:spcBef>
                  <a:spcPct val="10000"/>
                </a:spcBef>
                <a:spcAft>
                  <a:spcPct val="10000"/>
                </a:spcAft>
                <a:buNone/>
              </a:pPr>
              <a:r>
                <a:rPr lang="es-CO" altLang="en-US" sz="1400" b="1" dirty="0">
                  <a:solidFill>
                    <a:schemeClr val="tx1"/>
                  </a:solidFill>
                  <a:latin typeface="Corbel" panose="020B0503020204020204" pitchFamily="34" charset="0"/>
                </a:rPr>
                <a:t>delegadas</a:t>
              </a:r>
            </a:p>
          </p:txBody>
        </p:sp>
        <p:sp>
          <p:nvSpPr>
            <p:cNvPr id="17" name="Text Box 12"/>
            <p:cNvSpPr txBox="1">
              <a:spLocks noChangeArrowheads="1"/>
            </p:cNvSpPr>
            <p:nvPr/>
          </p:nvSpPr>
          <p:spPr bwMode="auto">
            <a:xfrm>
              <a:off x="395288" y="3922713"/>
              <a:ext cx="2170931" cy="101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a:tailEnd/>
                </a14:hiddenLine>
              </a:ext>
            </a:extLst>
          </p:spPr>
          <p:txBody>
            <a:bodyPr>
              <a:spAutoFit/>
            </a:bodyP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spcAft>
                  <a:spcPct val="20000"/>
                </a:spcAft>
                <a:buFontTx/>
                <a:buNone/>
              </a:pPr>
              <a:endParaRPr lang="en-GB" altLang="en-US" sz="1400" b="1" dirty="0">
                <a:solidFill>
                  <a:schemeClr val="tx1"/>
                </a:solidFill>
                <a:latin typeface="Corbel" panose="020B0503020204020204" pitchFamily="34" charset="0"/>
              </a:endParaRPr>
            </a:p>
            <a:p>
              <a:pPr algn="ctr" eaLnBrk="1" hangingPunct="1">
                <a:spcBef>
                  <a:spcPct val="10000"/>
                </a:spcBef>
                <a:spcAft>
                  <a:spcPct val="10000"/>
                </a:spcAft>
                <a:buNone/>
              </a:pPr>
              <a:r>
                <a:rPr lang="es-CO" altLang="en-US" sz="1400" b="1" dirty="0">
                  <a:solidFill>
                    <a:schemeClr val="tx1"/>
                  </a:solidFill>
                  <a:latin typeface="Corbel" panose="020B0503020204020204" pitchFamily="34" charset="0"/>
                </a:rPr>
                <a:t>Autoridades Locales;</a:t>
              </a:r>
            </a:p>
            <a:p>
              <a:pPr algn="ctr" eaLnBrk="1" hangingPunct="1">
                <a:spcBef>
                  <a:spcPct val="10000"/>
                </a:spcBef>
                <a:spcAft>
                  <a:spcPct val="10000"/>
                </a:spcAft>
                <a:buNone/>
              </a:pPr>
              <a:r>
                <a:rPr lang="es-CO" altLang="en-US" sz="1400" b="1" dirty="0">
                  <a:solidFill>
                    <a:schemeClr val="tx1"/>
                  </a:solidFill>
                  <a:latin typeface="Corbel" panose="020B0503020204020204" pitchFamily="34" charset="0"/>
                </a:rPr>
                <a:t>Fideicomisos NHS;</a:t>
              </a:r>
            </a:p>
            <a:p>
              <a:pPr algn="ctr" eaLnBrk="1" hangingPunct="1">
                <a:spcBef>
                  <a:spcPct val="10000"/>
                </a:spcBef>
                <a:spcAft>
                  <a:spcPct val="10000"/>
                </a:spcAft>
                <a:buNone/>
              </a:pPr>
              <a:r>
                <a:rPr lang="es-CO" altLang="en-US" sz="1400" b="1" dirty="0">
                  <a:solidFill>
                    <a:schemeClr val="tx1"/>
                  </a:solidFill>
                  <a:latin typeface="Corbel" panose="020B0503020204020204" pitchFamily="34" charset="0"/>
                </a:rPr>
                <a:t>Corporaciones Públicas</a:t>
              </a:r>
            </a:p>
          </p:txBody>
        </p:sp>
        <p:sp>
          <p:nvSpPr>
            <p:cNvPr id="18" name="AutoShape 13"/>
            <p:cNvSpPr>
              <a:spLocks noChangeArrowheads="1"/>
            </p:cNvSpPr>
            <p:nvPr/>
          </p:nvSpPr>
          <p:spPr bwMode="auto">
            <a:xfrm>
              <a:off x="5500688" y="2703513"/>
              <a:ext cx="1524000" cy="2590800"/>
            </a:xfrm>
            <a:prstGeom prst="chevron">
              <a:avLst>
                <a:gd name="adj" fmla="val 25000"/>
              </a:avLst>
            </a:prstGeom>
            <a:solidFill>
              <a:srgbClr val="FF9900"/>
            </a:solidFill>
            <a:ln>
              <a:noFill/>
            </a:ln>
            <a:extLst>
              <a:ext uri="{91240B29-F687-4F45-9708-019B960494DF}">
                <a14:hiddenLine xmlns:a14="http://schemas.microsoft.com/office/drawing/2010/main" w="12700" cap="sq" algn="ctr">
                  <a:solidFill>
                    <a:srgbClr val="000000"/>
                  </a:solidFill>
                  <a:miter lim="800000"/>
                  <a:headEnd/>
                  <a:tailEnd/>
                </a14:hiddenLine>
              </a:ext>
            </a:extLst>
          </p:spPr>
          <p:txBody>
            <a:bodyPr anchor="ctr">
              <a:spAutoFit/>
            </a:bodyP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buSzPct val="85000"/>
                <a:buFont typeface="Times" pitchFamily="18" charset="0"/>
                <a:buNone/>
              </a:pPr>
              <a:endParaRPr lang="en-US" altLang="en-US">
                <a:solidFill>
                  <a:srgbClr val="000000"/>
                </a:solidFill>
                <a:latin typeface="Humnst777 Lt BT" pitchFamily="34" charset="0"/>
              </a:endParaRPr>
            </a:p>
          </p:txBody>
        </p:sp>
        <p:sp>
          <p:nvSpPr>
            <p:cNvPr id="19" name="AutoShape 14"/>
            <p:cNvSpPr>
              <a:spLocks noChangeArrowheads="1"/>
            </p:cNvSpPr>
            <p:nvPr/>
          </p:nvSpPr>
          <p:spPr bwMode="auto">
            <a:xfrm>
              <a:off x="2452688" y="2703513"/>
              <a:ext cx="1447800" cy="1295400"/>
            </a:xfrm>
            <a:prstGeom prst="chevron">
              <a:avLst>
                <a:gd name="adj" fmla="val 27941"/>
              </a:avLst>
            </a:prstGeom>
            <a:solidFill>
              <a:srgbClr val="FFCC00"/>
            </a:solidFill>
            <a:ln>
              <a:noFill/>
            </a:ln>
            <a:extLst>
              <a:ext uri="{91240B29-F687-4F45-9708-019B960494DF}">
                <a14:hiddenLine xmlns:a14="http://schemas.microsoft.com/office/drawing/2010/main" w="12700" cap="sq" algn="ctr">
                  <a:solidFill>
                    <a:srgbClr val="000000"/>
                  </a:solidFill>
                  <a:miter lim="800000"/>
                  <a:headEnd/>
                  <a:tailEnd/>
                </a14:hiddenLine>
              </a:ext>
            </a:extLst>
          </p:spPr>
          <p:txBody>
            <a:bodyPr anchor="ctr">
              <a:spAutoFit/>
            </a:bodyP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buSzPct val="85000"/>
                <a:buFont typeface="Times" pitchFamily="18" charset="0"/>
                <a:buNone/>
              </a:pPr>
              <a:endParaRPr lang="en-US" altLang="en-US">
                <a:solidFill>
                  <a:srgbClr val="000000"/>
                </a:solidFill>
                <a:latin typeface="Humnst777 Lt BT" pitchFamily="34" charset="0"/>
              </a:endParaRPr>
            </a:p>
          </p:txBody>
        </p:sp>
        <p:sp>
          <p:nvSpPr>
            <p:cNvPr id="20" name="Rectangle 15"/>
            <p:cNvSpPr>
              <a:spLocks noChangeArrowheads="1"/>
            </p:cNvSpPr>
            <p:nvPr/>
          </p:nvSpPr>
          <p:spPr bwMode="auto">
            <a:xfrm>
              <a:off x="2681288" y="2703513"/>
              <a:ext cx="842962"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spcBef>
                  <a:spcPct val="0"/>
                </a:spcBef>
                <a:buFontTx/>
                <a:buNone/>
              </a:pPr>
              <a:r>
                <a:rPr lang="en-GB" altLang="en-US" sz="1300">
                  <a:solidFill>
                    <a:srgbClr val="000000"/>
                  </a:solidFill>
                </a:rPr>
                <a:t>01-02</a:t>
              </a:r>
              <a:endParaRPr lang="en-US" altLang="en-US" sz="1300">
                <a:solidFill>
                  <a:srgbClr val="000000"/>
                </a:solidFill>
              </a:endParaRPr>
            </a:p>
          </p:txBody>
        </p:sp>
        <p:sp>
          <p:nvSpPr>
            <p:cNvPr id="21" name="Rectangle 16"/>
            <p:cNvSpPr>
              <a:spLocks noChangeArrowheads="1"/>
            </p:cNvSpPr>
            <p:nvPr/>
          </p:nvSpPr>
          <p:spPr bwMode="auto">
            <a:xfrm>
              <a:off x="2833688" y="3160713"/>
              <a:ext cx="8588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spcBef>
                  <a:spcPct val="0"/>
                </a:spcBef>
                <a:buFontTx/>
                <a:buNone/>
              </a:pPr>
              <a:r>
                <a:rPr lang="en-GB" altLang="en-US" sz="1300">
                  <a:solidFill>
                    <a:srgbClr val="000000"/>
                  </a:solidFill>
                </a:rPr>
                <a:t>02-03</a:t>
              </a:r>
              <a:endParaRPr lang="en-US" altLang="en-US" sz="1300">
                <a:solidFill>
                  <a:srgbClr val="000000"/>
                </a:solidFill>
              </a:endParaRPr>
            </a:p>
          </p:txBody>
        </p:sp>
        <p:sp>
          <p:nvSpPr>
            <p:cNvPr id="22" name="Rectangle 17"/>
            <p:cNvSpPr>
              <a:spLocks noChangeArrowheads="1"/>
            </p:cNvSpPr>
            <p:nvPr/>
          </p:nvSpPr>
          <p:spPr bwMode="auto">
            <a:xfrm>
              <a:off x="2681288" y="3617913"/>
              <a:ext cx="9366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spcBef>
                  <a:spcPct val="0"/>
                </a:spcBef>
                <a:buFontTx/>
                <a:buNone/>
              </a:pPr>
              <a:r>
                <a:rPr lang="en-GB" altLang="en-US" sz="1300">
                  <a:solidFill>
                    <a:srgbClr val="000000"/>
                  </a:solidFill>
                </a:rPr>
                <a:t>03-04</a:t>
              </a:r>
              <a:endParaRPr lang="en-US" altLang="en-US" sz="1300">
                <a:solidFill>
                  <a:srgbClr val="000000"/>
                </a:solidFill>
              </a:endParaRPr>
            </a:p>
          </p:txBody>
        </p:sp>
        <p:sp>
          <p:nvSpPr>
            <p:cNvPr id="23" name="Rectangle 18"/>
            <p:cNvSpPr>
              <a:spLocks noChangeArrowheads="1"/>
            </p:cNvSpPr>
            <p:nvPr/>
          </p:nvSpPr>
          <p:spPr bwMode="auto">
            <a:xfrm>
              <a:off x="4281488" y="3160713"/>
              <a:ext cx="838200"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spcBef>
                  <a:spcPct val="0"/>
                </a:spcBef>
                <a:buFontTx/>
                <a:buNone/>
              </a:pPr>
              <a:r>
                <a:rPr lang="en-GB" altLang="en-US" sz="1300">
                  <a:solidFill>
                    <a:srgbClr val="000000"/>
                  </a:solidFill>
                </a:rPr>
                <a:t>04-05</a:t>
              </a:r>
              <a:endParaRPr lang="en-US" altLang="en-US" sz="1300">
                <a:solidFill>
                  <a:srgbClr val="000000"/>
                </a:solidFill>
              </a:endParaRPr>
            </a:p>
          </p:txBody>
        </p:sp>
        <p:sp>
          <p:nvSpPr>
            <p:cNvPr id="24" name="Rectangle 19"/>
            <p:cNvSpPr>
              <a:spLocks noChangeArrowheads="1"/>
            </p:cNvSpPr>
            <p:nvPr/>
          </p:nvSpPr>
          <p:spPr bwMode="auto">
            <a:xfrm>
              <a:off x="4205288" y="4608513"/>
              <a:ext cx="990600"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spcBef>
                  <a:spcPct val="0"/>
                </a:spcBef>
                <a:buFontTx/>
                <a:buNone/>
              </a:pPr>
              <a:r>
                <a:rPr lang="en-GB" altLang="en-US" sz="1400" b="1">
                  <a:solidFill>
                    <a:srgbClr val="000000"/>
                  </a:solidFill>
                </a:rPr>
                <a:t>06-07</a:t>
              </a:r>
              <a:endParaRPr lang="en-US" altLang="en-US" sz="1400" b="1">
                <a:solidFill>
                  <a:srgbClr val="000000"/>
                </a:solidFill>
              </a:endParaRPr>
            </a:p>
          </p:txBody>
        </p:sp>
        <p:sp>
          <p:nvSpPr>
            <p:cNvPr id="25" name="Rectangle 20"/>
            <p:cNvSpPr>
              <a:spLocks noChangeArrowheads="1"/>
            </p:cNvSpPr>
            <p:nvPr/>
          </p:nvSpPr>
          <p:spPr bwMode="auto">
            <a:xfrm>
              <a:off x="4357688" y="3846513"/>
              <a:ext cx="990600"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spcBef>
                  <a:spcPct val="0"/>
                </a:spcBef>
                <a:buFontTx/>
                <a:buNone/>
              </a:pPr>
              <a:r>
                <a:rPr lang="en-GB" altLang="en-US" sz="1400" b="1">
                  <a:solidFill>
                    <a:srgbClr val="000000"/>
                  </a:solidFill>
                </a:rPr>
                <a:t>05-06</a:t>
              </a:r>
              <a:endParaRPr lang="en-US" altLang="en-US" sz="1400" b="1">
                <a:solidFill>
                  <a:srgbClr val="000000"/>
                </a:solidFill>
              </a:endParaRPr>
            </a:p>
          </p:txBody>
        </p:sp>
        <p:sp>
          <p:nvSpPr>
            <p:cNvPr id="26" name="Line 21"/>
            <p:cNvSpPr>
              <a:spLocks noChangeShapeType="1"/>
            </p:cNvSpPr>
            <p:nvPr/>
          </p:nvSpPr>
          <p:spPr bwMode="auto">
            <a:xfrm>
              <a:off x="471488" y="4151313"/>
              <a:ext cx="3200400" cy="0"/>
            </a:xfrm>
            <a:prstGeom prst="line">
              <a:avLst/>
            </a:prstGeom>
            <a:noFill/>
            <a:ln w="25400">
              <a:solidFill>
                <a:srgbClr val="993300"/>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7" name="Rectangle 22"/>
            <p:cNvSpPr>
              <a:spLocks noChangeArrowheads="1"/>
            </p:cNvSpPr>
            <p:nvPr/>
          </p:nvSpPr>
          <p:spPr bwMode="auto">
            <a:xfrm>
              <a:off x="5805488" y="3389313"/>
              <a:ext cx="990600"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spcBef>
                  <a:spcPct val="0"/>
                </a:spcBef>
                <a:buFontTx/>
                <a:buNone/>
              </a:pPr>
              <a:r>
                <a:rPr lang="en-GB" altLang="en-US" sz="1400" b="1">
                  <a:solidFill>
                    <a:srgbClr val="000000"/>
                  </a:solidFill>
                </a:rPr>
                <a:t>07-08</a:t>
              </a:r>
              <a:endParaRPr lang="en-US" altLang="en-US" sz="1400" b="1">
                <a:solidFill>
                  <a:srgbClr val="000000"/>
                </a:solidFill>
              </a:endParaRPr>
            </a:p>
          </p:txBody>
        </p:sp>
        <p:sp>
          <p:nvSpPr>
            <p:cNvPr id="28" name="Rectangle 23"/>
            <p:cNvSpPr>
              <a:spLocks noChangeArrowheads="1"/>
            </p:cNvSpPr>
            <p:nvPr/>
          </p:nvSpPr>
          <p:spPr bwMode="auto">
            <a:xfrm>
              <a:off x="7481888" y="3846513"/>
              <a:ext cx="990600"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spcBef>
                  <a:spcPct val="0"/>
                </a:spcBef>
                <a:buFontTx/>
                <a:buNone/>
              </a:pPr>
              <a:r>
                <a:rPr lang="en-GB" altLang="en-US" sz="1400" b="1">
                  <a:solidFill>
                    <a:srgbClr val="000000"/>
                  </a:solidFill>
                  <a:latin typeface="Humnst777 BT" pitchFamily="34" charset="0"/>
                </a:rPr>
                <a:t>09-10</a:t>
              </a:r>
              <a:endParaRPr lang="en-US" altLang="en-US" sz="1400" b="1">
                <a:solidFill>
                  <a:srgbClr val="000000"/>
                </a:solidFill>
                <a:latin typeface="Humnst777 BT" pitchFamily="34" charset="0"/>
              </a:endParaRPr>
            </a:p>
          </p:txBody>
        </p:sp>
        <p:sp>
          <p:nvSpPr>
            <p:cNvPr id="29" name="Rectangle 24"/>
            <p:cNvSpPr>
              <a:spLocks noChangeArrowheads="1"/>
            </p:cNvSpPr>
            <p:nvPr/>
          </p:nvSpPr>
          <p:spPr bwMode="auto">
            <a:xfrm>
              <a:off x="5881688" y="4227513"/>
              <a:ext cx="990600"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spcBef>
                  <a:spcPct val="0"/>
                </a:spcBef>
                <a:buFontTx/>
                <a:buNone/>
              </a:pPr>
              <a:r>
                <a:rPr lang="en-GB" altLang="en-US" sz="1400" b="1">
                  <a:solidFill>
                    <a:srgbClr val="000000"/>
                  </a:solidFill>
                </a:rPr>
                <a:t>08-09</a:t>
              </a:r>
              <a:endParaRPr lang="en-US" altLang="en-US" sz="1400" b="1">
                <a:solidFill>
                  <a:srgbClr val="000000"/>
                </a:solidFill>
              </a:endParaRPr>
            </a:p>
          </p:txBody>
        </p:sp>
      </p:grpSp>
    </p:spTree>
    <p:extLst>
      <p:ext uri="{BB962C8B-B14F-4D97-AF65-F5344CB8AC3E}">
        <p14:creationId xmlns:p14="http://schemas.microsoft.com/office/powerpoint/2010/main" val="36693678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sp>
        <p:nvSpPr>
          <p:cNvPr id="4" name="Marcador de posición de contenido 2"/>
          <p:cNvSpPr txBox="1">
            <a:spLocks/>
          </p:cNvSpPr>
          <p:nvPr/>
        </p:nvSpPr>
        <p:spPr bwMode="auto">
          <a:xfrm>
            <a:off x="281353" y="1174750"/>
            <a:ext cx="10154417" cy="5479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t" anchorCtr="0" compatLnSpc="1">
            <a:prstTxWarp prst="textNoShape">
              <a:avLst/>
            </a:prstTxWarp>
          </a:bodyPr>
          <a:lstStyle>
            <a:lvl1pPr marL="157163" indent="-157163" algn="l" defTabSz="684213" rtl="0" eaLnBrk="1" fontAlgn="base" hangingPunct="1">
              <a:lnSpc>
                <a:spcPct val="90000"/>
              </a:lnSpc>
              <a:spcBef>
                <a:spcPts val="825"/>
              </a:spcBef>
              <a:spcAft>
                <a:spcPct val="0"/>
              </a:spcAft>
              <a:buFont typeface="Arial" panose="020B0604020202020204" pitchFamily="34" charset="0"/>
              <a:buChar char="•"/>
              <a:defRPr lang="es-ES" sz="1700" kern="1200">
                <a:solidFill>
                  <a:schemeClr val="tx1"/>
                </a:solidFill>
                <a:latin typeface="+mn-lt"/>
                <a:ea typeface="+mn-ea"/>
                <a:cs typeface="+mn-cs"/>
              </a:defRPr>
            </a:lvl1pPr>
            <a:lvl2pPr marL="328613" indent="-115888" algn="l" defTabSz="684213" rtl="0" eaLnBrk="1" fontAlgn="base" hangingPunct="1">
              <a:lnSpc>
                <a:spcPct val="90000"/>
              </a:lnSpc>
              <a:spcBef>
                <a:spcPts val="300"/>
              </a:spcBef>
              <a:spcAft>
                <a:spcPct val="0"/>
              </a:spcAft>
              <a:buFont typeface="Arial" panose="020B0604020202020204" pitchFamily="34" charset="0"/>
              <a:buChar char="•"/>
              <a:defRPr lang="es-ES" sz="1400" kern="1200">
                <a:solidFill>
                  <a:schemeClr val="tx1"/>
                </a:solidFill>
                <a:latin typeface="+mn-lt"/>
                <a:ea typeface="+mn-ea"/>
                <a:cs typeface="+mn-cs"/>
              </a:defRPr>
            </a:lvl2pPr>
            <a:lvl3pPr marL="50641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3pPr>
            <a:lvl4pPr marL="67786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4pPr>
            <a:lvl5pPr marL="84931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5pPr>
            <a:lvl6pPr marL="1021817"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6pPr>
            <a:lvl7pPr marL="1193262"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7pPr>
            <a:lvl8pPr marL="1364708"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8pPr>
            <a:lvl9pPr marL="1536154"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9pPr>
          </a:lstStyle>
          <a:p>
            <a:pPr marL="265113" indent="-265113">
              <a:lnSpc>
                <a:spcPts val="2800"/>
              </a:lnSpc>
              <a:spcBef>
                <a:spcPct val="0"/>
              </a:spcBef>
              <a:spcAft>
                <a:spcPts val="600"/>
              </a:spcAft>
              <a:buFontTx/>
              <a:buChar char="•"/>
            </a:pPr>
            <a:r>
              <a:rPr lang="es-CO" altLang="en-US" sz="2200" dirty="0">
                <a:solidFill>
                  <a:schemeClr val="tx1">
                    <a:lumMod val="85000"/>
                    <a:lumOff val="15000"/>
                  </a:schemeClr>
                </a:solidFill>
                <a:latin typeface="Corbel" panose="020B0503020204020204" pitchFamily="34" charset="0"/>
              </a:rPr>
              <a:t>La causación para las entidades individuales cubre:</a:t>
            </a:r>
          </a:p>
          <a:p>
            <a:pPr marL="523875" lvl="1" indent="-268288">
              <a:lnSpc>
                <a:spcPts val="2800"/>
              </a:lnSpc>
              <a:spcBef>
                <a:spcPts val="0"/>
              </a:spcBef>
              <a:spcAft>
                <a:spcPts val="600"/>
              </a:spcAft>
              <a:buSzPct val="75000"/>
              <a:buFont typeface="Verdana" pitchFamily="34" charset="0"/>
              <a:buChar char="―"/>
            </a:pPr>
            <a:r>
              <a:rPr lang="es-CO" altLang="en-US" sz="2200" dirty="0">
                <a:solidFill>
                  <a:schemeClr val="tx1">
                    <a:lumMod val="85000"/>
                    <a:lumOff val="15000"/>
                  </a:schemeClr>
                </a:solidFill>
                <a:latin typeface="Corbel" panose="020B0503020204020204" pitchFamily="34" charset="0"/>
              </a:rPr>
              <a:t>Ingreso (impuestos locales &amp; cargos por servicios)</a:t>
            </a:r>
          </a:p>
          <a:p>
            <a:pPr marL="523875" lvl="1" indent="-268288">
              <a:lnSpc>
                <a:spcPts val="2800"/>
              </a:lnSpc>
              <a:spcBef>
                <a:spcPts val="0"/>
              </a:spcBef>
              <a:spcAft>
                <a:spcPts val="600"/>
              </a:spcAft>
              <a:buSzPct val="75000"/>
              <a:buFont typeface="Verdana" pitchFamily="34" charset="0"/>
              <a:buChar char="―"/>
            </a:pPr>
            <a:r>
              <a:rPr lang="es-CO" altLang="en-US" sz="2200" dirty="0">
                <a:solidFill>
                  <a:schemeClr val="tx1">
                    <a:lumMod val="85000"/>
                    <a:lumOff val="15000"/>
                  </a:schemeClr>
                </a:solidFill>
                <a:latin typeface="Corbel" panose="020B0503020204020204" pitchFamily="34" charset="0"/>
              </a:rPr>
              <a:t>Gasto</a:t>
            </a:r>
          </a:p>
          <a:p>
            <a:pPr marL="523875" lvl="1" indent="-268288">
              <a:lnSpc>
                <a:spcPts val="2800"/>
              </a:lnSpc>
              <a:spcBef>
                <a:spcPts val="0"/>
              </a:spcBef>
              <a:spcAft>
                <a:spcPts val="600"/>
              </a:spcAft>
              <a:buSzPct val="75000"/>
              <a:buFont typeface="Verdana" pitchFamily="34" charset="0"/>
              <a:buChar char="―"/>
            </a:pPr>
            <a:r>
              <a:rPr lang="es-CO" altLang="en-US" sz="2200" dirty="0">
                <a:solidFill>
                  <a:schemeClr val="tx1">
                    <a:lumMod val="85000"/>
                    <a:lumOff val="15000"/>
                  </a:schemeClr>
                </a:solidFill>
                <a:latin typeface="Corbel" panose="020B0503020204020204" pitchFamily="34" charset="0"/>
              </a:rPr>
              <a:t>Deudores y acreedores</a:t>
            </a:r>
          </a:p>
          <a:p>
            <a:pPr marL="523875" lvl="1" indent="-268288">
              <a:lnSpc>
                <a:spcPts val="2800"/>
              </a:lnSpc>
              <a:spcBef>
                <a:spcPts val="0"/>
              </a:spcBef>
              <a:spcAft>
                <a:spcPts val="600"/>
              </a:spcAft>
              <a:buSzPct val="75000"/>
              <a:buFont typeface="Verdana" pitchFamily="34" charset="0"/>
              <a:buChar char="―"/>
            </a:pPr>
            <a:r>
              <a:rPr lang="es-CO" altLang="en-US" sz="2200" dirty="0">
                <a:solidFill>
                  <a:schemeClr val="tx1">
                    <a:lumMod val="85000"/>
                    <a:lumOff val="15000"/>
                  </a:schemeClr>
                </a:solidFill>
                <a:latin typeface="Corbel" panose="020B0503020204020204" pitchFamily="34" charset="0"/>
              </a:rPr>
              <a:t>Propiedad planta &amp; equipo</a:t>
            </a:r>
          </a:p>
          <a:p>
            <a:pPr marL="265113" indent="-265113">
              <a:lnSpc>
                <a:spcPts val="2800"/>
              </a:lnSpc>
              <a:spcBef>
                <a:spcPct val="0"/>
              </a:spcBef>
              <a:spcAft>
                <a:spcPts val="600"/>
              </a:spcAft>
              <a:buFontTx/>
              <a:buChar char="•"/>
            </a:pPr>
            <a:r>
              <a:rPr lang="es-CO" altLang="en-US" sz="2200" dirty="0">
                <a:solidFill>
                  <a:schemeClr val="tx1">
                    <a:lumMod val="85000"/>
                    <a:lumOff val="15000"/>
                  </a:schemeClr>
                </a:solidFill>
                <a:latin typeface="Corbel" panose="020B0503020204020204" pitchFamily="34" charset="0"/>
              </a:rPr>
              <a:t>Prórroga a WGA requirió cuentas de causación  para:</a:t>
            </a:r>
          </a:p>
          <a:p>
            <a:pPr marL="523875" lvl="1" indent="-268288">
              <a:lnSpc>
                <a:spcPts val="2800"/>
              </a:lnSpc>
              <a:spcBef>
                <a:spcPts val="0"/>
              </a:spcBef>
              <a:spcAft>
                <a:spcPts val="600"/>
              </a:spcAft>
              <a:buSzPct val="75000"/>
              <a:buFont typeface="Verdana" pitchFamily="34" charset="0"/>
              <a:buChar char="―"/>
            </a:pPr>
            <a:r>
              <a:rPr lang="es-CO" altLang="en-US" sz="2200" dirty="0">
                <a:solidFill>
                  <a:schemeClr val="tx1">
                    <a:lumMod val="85000"/>
                    <a:lumOff val="15000"/>
                  </a:schemeClr>
                </a:solidFill>
                <a:latin typeface="Corbel" panose="020B0503020204020204" pitchFamily="34" charset="0"/>
              </a:rPr>
              <a:t>Impuestos (Impuesto de Renta, Impuestos Corporativos, IVA, etc.)</a:t>
            </a:r>
          </a:p>
          <a:p>
            <a:pPr marL="523875" lvl="1" indent="-268288">
              <a:lnSpc>
                <a:spcPts val="2800"/>
              </a:lnSpc>
              <a:spcBef>
                <a:spcPts val="0"/>
              </a:spcBef>
              <a:spcAft>
                <a:spcPts val="600"/>
              </a:spcAft>
              <a:buSzPct val="75000"/>
              <a:buFont typeface="Verdana" pitchFamily="34" charset="0"/>
              <a:buChar char="―"/>
            </a:pPr>
            <a:r>
              <a:rPr lang="es-CO" altLang="en-US" sz="2200" dirty="0">
                <a:solidFill>
                  <a:schemeClr val="tx1">
                    <a:lumMod val="85000"/>
                    <a:lumOff val="15000"/>
                  </a:schemeClr>
                </a:solidFill>
                <a:latin typeface="Corbel" panose="020B0503020204020204" pitchFamily="34" charset="0"/>
              </a:rPr>
              <a:t>Deuda y moneda /reservas de oro</a:t>
            </a:r>
          </a:p>
          <a:p>
            <a:pPr marL="523875" lvl="1" indent="-268288">
              <a:lnSpc>
                <a:spcPts val="2800"/>
              </a:lnSpc>
              <a:spcBef>
                <a:spcPts val="0"/>
              </a:spcBef>
              <a:spcAft>
                <a:spcPts val="600"/>
              </a:spcAft>
              <a:buSzPct val="75000"/>
              <a:buFont typeface="Verdana" pitchFamily="34" charset="0"/>
              <a:buChar char="―"/>
            </a:pPr>
            <a:r>
              <a:rPr lang="es-CO" altLang="en-US" sz="2200" dirty="0">
                <a:solidFill>
                  <a:schemeClr val="tx1">
                    <a:lumMod val="85000"/>
                    <a:lumOff val="15000"/>
                  </a:schemeClr>
                </a:solidFill>
                <a:latin typeface="Corbel" panose="020B0503020204020204" pitchFamily="34" charset="0"/>
              </a:rPr>
              <a:t>Planes de </a:t>
            </a:r>
            <a:r>
              <a:rPr lang="es-CO" altLang="en-US" sz="2200" dirty="0" err="1">
                <a:solidFill>
                  <a:schemeClr val="tx1">
                    <a:lumMod val="85000"/>
                    <a:lumOff val="15000"/>
                  </a:schemeClr>
                </a:solidFill>
                <a:latin typeface="Corbel" panose="020B0503020204020204" pitchFamily="34" charset="0"/>
              </a:rPr>
              <a:t>pension</a:t>
            </a:r>
            <a:r>
              <a:rPr lang="es-CO" altLang="en-US" sz="2200" dirty="0">
                <a:solidFill>
                  <a:schemeClr val="tx1">
                    <a:lumMod val="85000"/>
                    <a:lumOff val="15000"/>
                  </a:schemeClr>
                </a:solidFill>
                <a:latin typeface="Corbel" panose="020B0503020204020204" pitchFamily="34" charset="0"/>
              </a:rPr>
              <a:t> de empleados</a:t>
            </a:r>
          </a:p>
        </p:txBody>
      </p:sp>
      <p:sp>
        <p:nvSpPr>
          <p:cNvPr id="5" name="Título 1"/>
          <p:cNvSpPr txBox="1">
            <a:spLocks/>
          </p:cNvSpPr>
          <p:nvPr/>
        </p:nvSpPr>
        <p:spPr bwMode="auto">
          <a:xfrm>
            <a:off x="281354" y="206375"/>
            <a:ext cx="874653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b"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s-CO" altLang="en-US" dirty="0">
                <a:solidFill>
                  <a:srgbClr val="6076B4"/>
                </a:solidFill>
                <a:latin typeface="Corbel" panose="020B0503020204020204"/>
              </a:rPr>
              <a:t>Avanzar hacia la transición de la causación: </a:t>
            </a:r>
            <a:br>
              <a:rPr lang="es-CO" altLang="en-US" dirty="0">
                <a:solidFill>
                  <a:srgbClr val="6076B4"/>
                </a:solidFill>
                <a:latin typeface="Corbel" panose="020B0503020204020204"/>
              </a:rPr>
            </a:br>
            <a:r>
              <a:rPr lang="es-CO" altLang="en-US" dirty="0">
                <a:solidFill>
                  <a:srgbClr val="6076B4"/>
                </a:solidFill>
                <a:latin typeface="Corbel" panose="020B0503020204020204"/>
              </a:rPr>
              <a:t>Transacciones / áreas de cuenta:</a:t>
            </a:r>
            <a:endParaRPr lang="en-US" altLang="en-US" dirty="0">
              <a:solidFill>
                <a:srgbClr val="6076B4"/>
              </a:solidFill>
              <a:latin typeface="Corbel" panose="020B0503020204020204"/>
            </a:endParaRP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img.freeflagicons.com/thumb/square_icon/paraguay/paraguay_6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86826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sp>
        <p:nvSpPr>
          <p:cNvPr id="4" name="Marcador de posición de contenido 2"/>
          <p:cNvSpPr txBox="1">
            <a:spLocks/>
          </p:cNvSpPr>
          <p:nvPr/>
        </p:nvSpPr>
        <p:spPr bwMode="auto">
          <a:xfrm>
            <a:off x="281353" y="1174750"/>
            <a:ext cx="10154417" cy="5479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t" anchorCtr="0" compatLnSpc="1">
            <a:prstTxWarp prst="textNoShape">
              <a:avLst/>
            </a:prstTxWarp>
          </a:bodyPr>
          <a:lstStyle>
            <a:lvl1pPr marL="157163" indent="-157163" algn="l" defTabSz="684213" rtl="0" eaLnBrk="1" fontAlgn="base" hangingPunct="1">
              <a:lnSpc>
                <a:spcPct val="90000"/>
              </a:lnSpc>
              <a:spcBef>
                <a:spcPts val="825"/>
              </a:spcBef>
              <a:spcAft>
                <a:spcPct val="0"/>
              </a:spcAft>
              <a:buFont typeface="Arial" panose="020B0604020202020204" pitchFamily="34" charset="0"/>
              <a:buChar char="•"/>
              <a:defRPr lang="es-ES" sz="1700" kern="1200">
                <a:solidFill>
                  <a:schemeClr val="tx1"/>
                </a:solidFill>
                <a:latin typeface="+mn-lt"/>
                <a:ea typeface="+mn-ea"/>
                <a:cs typeface="+mn-cs"/>
              </a:defRPr>
            </a:lvl1pPr>
            <a:lvl2pPr marL="328613" indent="-115888" algn="l" defTabSz="684213" rtl="0" eaLnBrk="1" fontAlgn="base" hangingPunct="1">
              <a:lnSpc>
                <a:spcPct val="90000"/>
              </a:lnSpc>
              <a:spcBef>
                <a:spcPts val="300"/>
              </a:spcBef>
              <a:spcAft>
                <a:spcPct val="0"/>
              </a:spcAft>
              <a:buFont typeface="Arial" panose="020B0604020202020204" pitchFamily="34" charset="0"/>
              <a:buChar char="•"/>
              <a:defRPr lang="es-ES" sz="1400" kern="1200">
                <a:solidFill>
                  <a:schemeClr val="tx1"/>
                </a:solidFill>
                <a:latin typeface="+mn-lt"/>
                <a:ea typeface="+mn-ea"/>
                <a:cs typeface="+mn-cs"/>
              </a:defRPr>
            </a:lvl2pPr>
            <a:lvl3pPr marL="50641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3pPr>
            <a:lvl4pPr marL="67786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4pPr>
            <a:lvl5pPr marL="84931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5pPr>
            <a:lvl6pPr marL="1021817"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6pPr>
            <a:lvl7pPr marL="1193262"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7pPr>
            <a:lvl8pPr marL="1364708"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8pPr>
            <a:lvl9pPr marL="1536154"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9pPr>
          </a:lstStyle>
          <a:p>
            <a:pPr marL="265113" indent="-265113">
              <a:lnSpc>
                <a:spcPts val="2800"/>
              </a:lnSpc>
              <a:spcBef>
                <a:spcPct val="0"/>
              </a:spcBef>
              <a:spcAft>
                <a:spcPts val="1200"/>
              </a:spcAft>
              <a:buFont typeface="Wingdings" panose="05000000000000000000" pitchFamily="2" charset="2"/>
              <a:buChar char="ü"/>
            </a:pPr>
            <a:r>
              <a:rPr lang="es-CO" altLang="en-US" sz="2200" dirty="0">
                <a:solidFill>
                  <a:schemeClr val="tx1">
                    <a:lumMod val="85000"/>
                    <a:lumOff val="15000"/>
                  </a:schemeClr>
                </a:solidFill>
                <a:latin typeface="Corbel" panose="020B0503020204020204" pitchFamily="34" charset="0"/>
              </a:rPr>
              <a:t>Mandato claro</a:t>
            </a:r>
          </a:p>
          <a:p>
            <a:pPr marL="265113" indent="-265113">
              <a:lnSpc>
                <a:spcPts val="2800"/>
              </a:lnSpc>
              <a:spcBef>
                <a:spcPct val="0"/>
              </a:spcBef>
              <a:spcAft>
                <a:spcPts val="1200"/>
              </a:spcAft>
              <a:buFont typeface="Wingdings" panose="05000000000000000000" pitchFamily="2" charset="2"/>
              <a:buChar char="ü"/>
            </a:pPr>
            <a:r>
              <a:rPr lang="es-CO" altLang="en-US" sz="2200" dirty="0">
                <a:solidFill>
                  <a:schemeClr val="tx1">
                    <a:lumMod val="85000"/>
                    <a:lumOff val="15000"/>
                  </a:schemeClr>
                </a:solidFill>
                <a:latin typeface="Corbel" panose="020B0503020204020204" pitchFamily="34" charset="0"/>
              </a:rPr>
              <a:t>Compromiso político – proyecto principal</a:t>
            </a:r>
          </a:p>
          <a:p>
            <a:pPr marL="265113" indent="-265113">
              <a:lnSpc>
                <a:spcPts val="2800"/>
              </a:lnSpc>
              <a:spcBef>
                <a:spcPct val="0"/>
              </a:spcBef>
              <a:spcAft>
                <a:spcPts val="1200"/>
              </a:spcAft>
              <a:buFont typeface="Wingdings" panose="05000000000000000000" pitchFamily="2" charset="2"/>
              <a:buChar char="ü"/>
            </a:pPr>
            <a:r>
              <a:rPr lang="es-CO" altLang="en-US" sz="2200" dirty="0">
                <a:solidFill>
                  <a:schemeClr val="tx1">
                    <a:lumMod val="85000"/>
                    <a:lumOff val="15000"/>
                  </a:schemeClr>
                </a:solidFill>
                <a:latin typeface="Corbel" panose="020B0503020204020204" pitchFamily="34" charset="0"/>
              </a:rPr>
              <a:t>Compromiso de entidades centrales y funcionarios clave</a:t>
            </a:r>
          </a:p>
          <a:p>
            <a:pPr marL="265113" indent="-265113">
              <a:lnSpc>
                <a:spcPts val="2800"/>
              </a:lnSpc>
              <a:spcBef>
                <a:spcPct val="0"/>
              </a:spcBef>
              <a:spcAft>
                <a:spcPts val="1200"/>
              </a:spcAft>
              <a:buFont typeface="Wingdings" panose="05000000000000000000" pitchFamily="2" charset="2"/>
              <a:buChar char="ü"/>
            </a:pPr>
            <a:r>
              <a:rPr lang="es-CO" altLang="en-US" sz="2200" dirty="0">
                <a:solidFill>
                  <a:schemeClr val="tx1">
                    <a:lumMod val="85000"/>
                    <a:lumOff val="15000"/>
                  </a:schemeClr>
                </a:solidFill>
                <a:latin typeface="Corbel" panose="020B0503020204020204" pitchFamily="34" charset="0"/>
              </a:rPr>
              <a:t>Uso de la legislación</a:t>
            </a:r>
          </a:p>
          <a:p>
            <a:pPr marL="265113" indent="-265113">
              <a:lnSpc>
                <a:spcPts val="2800"/>
              </a:lnSpc>
              <a:spcBef>
                <a:spcPct val="0"/>
              </a:spcBef>
              <a:spcAft>
                <a:spcPts val="1200"/>
              </a:spcAft>
              <a:buFont typeface="Wingdings" panose="05000000000000000000" pitchFamily="2" charset="2"/>
              <a:buChar char="ü"/>
            </a:pPr>
            <a:r>
              <a:rPr lang="es-CO" altLang="en-US" sz="2200" dirty="0">
                <a:solidFill>
                  <a:schemeClr val="tx1">
                    <a:lumMod val="85000"/>
                    <a:lumOff val="15000"/>
                  </a:schemeClr>
                </a:solidFill>
                <a:latin typeface="Corbel" panose="020B0503020204020204" pitchFamily="34" charset="0"/>
              </a:rPr>
              <a:t>Proyecto de estructura de gestión efectiva</a:t>
            </a:r>
          </a:p>
          <a:p>
            <a:pPr marL="265113" indent="-265113">
              <a:lnSpc>
                <a:spcPts val="2800"/>
              </a:lnSpc>
              <a:spcBef>
                <a:spcPct val="0"/>
              </a:spcBef>
              <a:spcAft>
                <a:spcPts val="1200"/>
              </a:spcAft>
              <a:buFont typeface="Wingdings" panose="05000000000000000000" pitchFamily="2" charset="2"/>
              <a:buChar char="ü"/>
            </a:pPr>
            <a:r>
              <a:rPr lang="es-CO" altLang="en-US" sz="2200" dirty="0">
                <a:solidFill>
                  <a:schemeClr val="tx1">
                    <a:lumMod val="85000"/>
                    <a:lumOff val="15000"/>
                  </a:schemeClr>
                </a:solidFill>
                <a:latin typeface="Corbel" panose="020B0503020204020204" pitchFamily="34" charset="0"/>
              </a:rPr>
              <a:t>Capacidad tecnológica adecuada y sistemas de información; y</a:t>
            </a:r>
          </a:p>
          <a:p>
            <a:pPr marL="265113" indent="-265113">
              <a:lnSpc>
                <a:spcPts val="2800"/>
              </a:lnSpc>
              <a:spcBef>
                <a:spcPct val="0"/>
              </a:spcBef>
              <a:spcAft>
                <a:spcPts val="1200"/>
              </a:spcAft>
              <a:buFont typeface="Wingdings" panose="05000000000000000000" pitchFamily="2" charset="2"/>
              <a:buChar char="ü"/>
            </a:pPr>
            <a:r>
              <a:rPr lang="es-CO" altLang="en-US" sz="2200" dirty="0">
                <a:solidFill>
                  <a:schemeClr val="tx1">
                    <a:lumMod val="85000"/>
                    <a:lumOff val="15000"/>
                  </a:schemeClr>
                </a:solidFill>
                <a:latin typeface="Corbel" panose="020B0503020204020204" pitchFamily="34" charset="0"/>
              </a:rPr>
              <a:t>Recursos adecuados (humanos y financieros)</a:t>
            </a:r>
          </a:p>
        </p:txBody>
      </p:sp>
      <p:sp>
        <p:nvSpPr>
          <p:cNvPr id="5" name="Título 1"/>
          <p:cNvSpPr txBox="1">
            <a:spLocks/>
          </p:cNvSpPr>
          <p:nvPr/>
        </p:nvSpPr>
        <p:spPr bwMode="auto">
          <a:xfrm>
            <a:off x="281354" y="206375"/>
            <a:ext cx="874653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b"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n-GB" altLang="en-US" dirty="0">
                <a:solidFill>
                  <a:srgbClr val="6076B4"/>
                </a:solidFill>
                <a:latin typeface="Corbel" panose="020B0503020204020204"/>
              </a:rPr>
              <a:t>Success features of the accrual implementation programme</a:t>
            </a:r>
            <a:endParaRPr lang="en-US" altLang="en-US" dirty="0">
              <a:solidFill>
                <a:srgbClr val="6076B4"/>
              </a:solidFill>
              <a:latin typeface="Corbel" panose="020B0503020204020204"/>
            </a:endParaRP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img.freeflagicons.com/thumb/square_icon/paraguay/paraguay_6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18425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sp>
        <p:nvSpPr>
          <p:cNvPr id="5" name="Título 1"/>
          <p:cNvSpPr txBox="1">
            <a:spLocks/>
          </p:cNvSpPr>
          <p:nvPr/>
        </p:nvSpPr>
        <p:spPr bwMode="auto">
          <a:xfrm>
            <a:off x="281354" y="206375"/>
            <a:ext cx="874653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b"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s-CO" altLang="en-US" dirty="0">
                <a:solidFill>
                  <a:srgbClr val="6076B4"/>
                </a:solidFill>
                <a:latin typeface="Corbel" panose="020B0503020204020204"/>
              </a:rPr>
              <a:t>Viendo los </a:t>
            </a:r>
            <a:r>
              <a:rPr lang="es-CO" altLang="en-US" dirty="0" smtClean="0">
                <a:solidFill>
                  <a:srgbClr val="6076B4"/>
                </a:solidFill>
                <a:latin typeface="Corbel" panose="020B0503020204020204"/>
              </a:rPr>
              <a:t>beneficios…calidad </a:t>
            </a:r>
            <a:r>
              <a:rPr lang="es-CO" altLang="en-US" dirty="0">
                <a:solidFill>
                  <a:srgbClr val="6076B4"/>
                </a:solidFill>
                <a:latin typeface="Corbel" panose="020B0503020204020204"/>
              </a:rPr>
              <a:t>de los datos</a:t>
            </a:r>
            <a:endParaRPr lang="en-US" altLang="en-US" dirty="0">
              <a:solidFill>
                <a:srgbClr val="6076B4"/>
              </a:solidFill>
              <a:latin typeface="Corbel" panose="020B0503020204020204"/>
            </a:endParaRP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img.freeflagicons.com/thumb/square_icon/paraguay/paraguay_6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3"/>
          <p:cNvGrpSpPr>
            <a:grpSpLocks/>
          </p:cNvGrpSpPr>
          <p:nvPr/>
        </p:nvGrpSpPr>
        <p:grpSpPr bwMode="auto">
          <a:xfrm>
            <a:off x="671878" y="1515575"/>
            <a:ext cx="7494603" cy="4280314"/>
            <a:chOff x="1094" y="1488"/>
            <a:chExt cx="3698" cy="2112"/>
          </a:xfrm>
        </p:grpSpPr>
        <p:sp>
          <p:nvSpPr>
            <p:cNvPr id="8" name="Rectangle 4"/>
            <p:cNvSpPr>
              <a:spLocks noChangeArrowheads="1"/>
            </p:cNvSpPr>
            <p:nvPr/>
          </p:nvSpPr>
          <p:spPr bwMode="auto">
            <a:xfrm>
              <a:off x="1632" y="1488"/>
              <a:ext cx="2944" cy="352"/>
            </a:xfrm>
            <a:prstGeom prst="rect">
              <a:avLst/>
            </a:prstGeom>
            <a:solidFill>
              <a:schemeClr val="accent1">
                <a:lumMod val="75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spcBef>
                  <a:spcPct val="0"/>
                </a:spcBef>
                <a:buFontTx/>
                <a:buNone/>
              </a:pPr>
              <a:endParaRPr lang="en-US" altLang="en-US" sz="2000">
                <a:solidFill>
                  <a:srgbClr val="F68933"/>
                </a:solidFill>
                <a:latin typeface="Corbel" panose="020B0503020204020204" pitchFamily="34" charset="0"/>
              </a:endParaRPr>
            </a:p>
          </p:txBody>
        </p:sp>
        <p:sp>
          <p:nvSpPr>
            <p:cNvPr id="9" name="Rectangle 5"/>
            <p:cNvSpPr>
              <a:spLocks noChangeArrowheads="1"/>
            </p:cNvSpPr>
            <p:nvPr/>
          </p:nvSpPr>
          <p:spPr bwMode="auto">
            <a:xfrm>
              <a:off x="1632" y="1840"/>
              <a:ext cx="1218" cy="352"/>
            </a:xfrm>
            <a:prstGeom prst="rect">
              <a:avLst/>
            </a:prstGeom>
            <a:solidFill>
              <a:schemeClr val="accent1">
                <a:lumMod val="75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spcBef>
                  <a:spcPct val="0"/>
                </a:spcBef>
                <a:buFontTx/>
                <a:buNone/>
              </a:pPr>
              <a:endParaRPr lang="en-US" altLang="en-US" sz="2000">
                <a:solidFill>
                  <a:srgbClr val="F68933"/>
                </a:solidFill>
                <a:latin typeface="Corbel" panose="020B0503020204020204" pitchFamily="34" charset="0"/>
              </a:endParaRPr>
            </a:p>
          </p:txBody>
        </p:sp>
        <p:sp>
          <p:nvSpPr>
            <p:cNvPr id="10" name="Rectangle 6"/>
            <p:cNvSpPr>
              <a:spLocks noChangeArrowheads="1"/>
            </p:cNvSpPr>
            <p:nvPr/>
          </p:nvSpPr>
          <p:spPr bwMode="auto">
            <a:xfrm>
              <a:off x="1632" y="2192"/>
              <a:ext cx="932" cy="352"/>
            </a:xfrm>
            <a:prstGeom prst="rect">
              <a:avLst/>
            </a:prstGeom>
            <a:solidFill>
              <a:schemeClr val="accent1">
                <a:lumMod val="75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spcBef>
                  <a:spcPct val="0"/>
                </a:spcBef>
                <a:buFontTx/>
                <a:buNone/>
              </a:pPr>
              <a:endParaRPr lang="en-US" altLang="en-US" sz="2000">
                <a:solidFill>
                  <a:srgbClr val="F68933"/>
                </a:solidFill>
                <a:latin typeface="Corbel" panose="020B0503020204020204" pitchFamily="34" charset="0"/>
              </a:endParaRPr>
            </a:p>
          </p:txBody>
        </p:sp>
        <p:sp>
          <p:nvSpPr>
            <p:cNvPr id="11" name="Rectangle 7"/>
            <p:cNvSpPr>
              <a:spLocks noChangeArrowheads="1"/>
            </p:cNvSpPr>
            <p:nvPr/>
          </p:nvSpPr>
          <p:spPr bwMode="auto">
            <a:xfrm>
              <a:off x="1632" y="2544"/>
              <a:ext cx="667" cy="352"/>
            </a:xfrm>
            <a:prstGeom prst="rect">
              <a:avLst/>
            </a:prstGeom>
            <a:solidFill>
              <a:schemeClr val="accent1">
                <a:lumMod val="75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spcBef>
                  <a:spcPct val="0"/>
                </a:spcBef>
                <a:buFontTx/>
                <a:buNone/>
              </a:pPr>
              <a:endParaRPr lang="en-US" altLang="en-US" sz="2000">
                <a:solidFill>
                  <a:srgbClr val="F68933"/>
                </a:solidFill>
                <a:latin typeface="Corbel" panose="020B0503020204020204" pitchFamily="34" charset="0"/>
              </a:endParaRPr>
            </a:p>
          </p:txBody>
        </p:sp>
        <p:sp>
          <p:nvSpPr>
            <p:cNvPr id="12" name="Rectangle 8"/>
            <p:cNvSpPr>
              <a:spLocks noChangeArrowheads="1"/>
            </p:cNvSpPr>
            <p:nvPr/>
          </p:nvSpPr>
          <p:spPr bwMode="auto">
            <a:xfrm>
              <a:off x="1632" y="2896"/>
              <a:ext cx="339" cy="352"/>
            </a:xfrm>
            <a:prstGeom prst="rect">
              <a:avLst/>
            </a:prstGeom>
            <a:solidFill>
              <a:schemeClr val="accent1">
                <a:lumMod val="75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spcBef>
                  <a:spcPct val="0"/>
                </a:spcBef>
                <a:buFontTx/>
                <a:buNone/>
              </a:pPr>
              <a:endParaRPr lang="en-US" altLang="en-US" sz="2000">
                <a:solidFill>
                  <a:srgbClr val="F68933"/>
                </a:solidFill>
                <a:latin typeface="Corbel" panose="020B0503020204020204" pitchFamily="34" charset="0"/>
              </a:endParaRPr>
            </a:p>
          </p:txBody>
        </p:sp>
        <p:sp>
          <p:nvSpPr>
            <p:cNvPr id="13" name="Rectangle 9"/>
            <p:cNvSpPr>
              <a:spLocks noChangeArrowheads="1"/>
            </p:cNvSpPr>
            <p:nvPr/>
          </p:nvSpPr>
          <p:spPr bwMode="auto">
            <a:xfrm>
              <a:off x="1632" y="3248"/>
              <a:ext cx="265" cy="352"/>
            </a:xfrm>
            <a:prstGeom prst="rect">
              <a:avLst/>
            </a:prstGeom>
            <a:solidFill>
              <a:schemeClr val="accent1">
                <a:lumMod val="75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algn="ctr" eaLnBrk="1" hangingPunct="1">
                <a:spcBef>
                  <a:spcPct val="0"/>
                </a:spcBef>
                <a:buFontTx/>
                <a:buNone/>
              </a:pPr>
              <a:endParaRPr lang="en-US" altLang="en-US" sz="2000">
                <a:solidFill>
                  <a:srgbClr val="F68933"/>
                </a:solidFill>
                <a:latin typeface="Corbel" panose="020B0503020204020204" pitchFamily="34" charset="0"/>
              </a:endParaRPr>
            </a:p>
          </p:txBody>
        </p:sp>
        <p:sp>
          <p:nvSpPr>
            <p:cNvPr id="14" name="Text Box 10"/>
            <p:cNvSpPr txBox="1">
              <a:spLocks noChangeArrowheads="1"/>
            </p:cNvSpPr>
            <p:nvPr/>
          </p:nvSpPr>
          <p:spPr bwMode="auto">
            <a:xfrm>
              <a:off x="2854" y="1919"/>
              <a:ext cx="217" cy="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eaLnBrk="1" hangingPunct="1">
                <a:spcBef>
                  <a:spcPct val="0"/>
                </a:spcBef>
                <a:buFontTx/>
                <a:buNone/>
              </a:pPr>
              <a:r>
                <a:rPr lang="en-GB" altLang="en-US" sz="2000" b="1" dirty="0">
                  <a:solidFill>
                    <a:srgbClr val="4D4D4D"/>
                  </a:solidFill>
                  <a:latin typeface="Corbel" panose="020B0503020204020204" pitchFamily="34" charset="0"/>
                </a:rPr>
                <a:t>12</a:t>
              </a:r>
              <a:endParaRPr lang="en-US" altLang="en-US" sz="2000" b="1" dirty="0">
                <a:solidFill>
                  <a:srgbClr val="4D4D4D"/>
                </a:solidFill>
                <a:latin typeface="Corbel" panose="020B0503020204020204" pitchFamily="34" charset="0"/>
              </a:endParaRPr>
            </a:p>
          </p:txBody>
        </p:sp>
        <p:sp>
          <p:nvSpPr>
            <p:cNvPr id="15" name="Text Box 11"/>
            <p:cNvSpPr txBox="1">
              <a:spLocks noChangeArrowheads="1"/>
            </p:cNvSpPr>
            <p:nvPr/>
          </p:nvSpPr>
          <p:spPr bwMode="auto">
            <a:xfrm>
              <a:off x="4574" y="1543"/>
              <a:ext cx="218" cy="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eaLnBrk="1" hangingPunct="1">
                <a:spcBef>
                  <a:spcPct val="0"/>
                </a:spcBef>
                <a:buFontTx/>
                <a:buNone/>
              </a:pPr>
              <a:r>
                <a:rPr lang="en-GB" altLang="en-US" sz="2000" b="1">
                  <a:solidFill>
                    <a:srgbClr val="4D4D4D"/>
                  </a:solidFill>
                  <a:latin typeface="Corbel" panose="020B0503020204020204" pitchFamily="34" charset="0"/>
                </a:rPr>
                <a:t>30</a:t>
              </a:r>
              <a:endParaRPr lang="en-US" altLang="en-US" sz="2000" b="1">
                <a:solidFill>
                  <a:srgbClr val="4D4D4D"/>
                </a:solidFill>
                <a:latin typeface="Corbel" panose="020B0503020204020204" pitchFamily="34" charset="0"/>
              </a:endParaRPr>
            </a:p>
          </p:txBody>
        </p:sp>
        <p:sp>
          <p:nvSpPr>
            <p:cNvPr id="16" name="Text Box 12"/>
            <p:cNvSpPr txBox="1">
              <a:spLocks noChangeArrowheads="1"/>
            </p:cNvSpPr>
            <p:nvPr/>
          </p:nvSpPr>
          <p:spPr bwMode="auto">
            <a:xfrm>
              <a:off x="2566" y="2255"/>
              <a:ext cx="161" cy="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eaLnBrk="1" hangingPunct="1">
                <a:spcBef>
                  <a:spcPct val="0"/>
                </a:spcBef>
                <a:buFontTx/>
                <a:buNone/>
              </a:pPr>
              <a:r>
                <a:rPr lang="en-GB" altLang="en-US" sz="2000" b="1">
                  <a:solidFill>
                    <a:srgbClr val="4D4D4D"/>
                  </a:solidFill>
                  <a:latin typeface="Corbel" panose="020B0503020204020204" pitchFamily="34" charset="0"/>
                </a:rPr>
                <a:t>9</a:t>
              </a:r>
              <a:endParaRPr lang="en-US" altLang="en-US" sz="2000" b="1">
                <a:solidFill>
                  <a:srgbClr val="4D4D4D"/>
                </a:solidFill>
                <a:latin typeface="Corbel" panose="020B0503020204020204" pitchFamily="34" charset="0"/>
              </a:endParaRPr>
            </a:p>
          </p:txBody>
        </p:sp>
        <p:sp>
          <p:nvSpPr>
            <p:cNvPr id="17" name="Text Box 13"/>
            <p:cNvSpPr txBox="1">
              <a:spLocks noChangeArrowheads="1"/>
            </p:cNvSpPr>
            <p:nvPr/>
          </p:nvSpPr>
          <p:spPr bwMode="auto">
            <a:xfrm>
              <a:off x="2334" y="2599"/>
              <a:ext cx="161" cy="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eaLnBrk="1" hangingPunct="1">
                <a:spcBef>
                  <a:spcPct val="0"/>
                </a:spcBef>
                <a:buFontTx/>
                <a:buNone/>
              </a:pPr>
              <a:r>
                <a:rPr lang="en-GB" altLang="en-US" sz="2000" b="1">
                  <a:solidFill>
                    <a:srgbClr val="4D4D4D"/>
                  </a:solidFill>
                  <a:latin typeface="Corbel" panose="020B0503020204020204" pitchFamily="34" charset="0"/>
                </a:rPr>
                <a:t>6</a:t>
              </a:r>
              <a:endParaRPr lang="en-US" altLang="en-US" sz="2000" b="1">
                <a:solidFill>
                  <a:srgbClr val="4D4D4D"/>
                </a:solidFill>
                <a:latin typeface="Corbel" panose="020B0503020204020204" pitchFamily="34" charset="0"/>
              </a:endParaRPr>
            </a:p>
          </p:txBody>
        </p:sp>
        <p:sp>
          <p:nvSpPr>
            <p:cNvPr id="18" name="Text Box 14"/>
            <p:cNvSpPr txBox="1">
              <a:spLocks noChangeArrowheads="1"/>
            </p:cNvSpPr>
            <p:nvPr/>
          </p:nvSpPr>
          <p:spPr bwMode="auto">
            <a:xfrm>
              <a:off x="1974" y="2959"/>
              <a:ext cx="153" cy="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eaLnBrk="1" hangingPunct="1">
                <a:spcBef>
                  <a:spcPct val="0"/>
                </a:spcBef>
                <a:buFontTx/>
                <a:buNone/>
              </a:pPr>
              <a:r>
                <a:rPr lang="en-GB" altLang="en-US" sz="2000" b="1">
                  <a:solidFill>
                    <a:srgbClr val="4D4D4D"/>
                  </a:solidFill>
                  <a:latin typeface="Corbel" panose="020B0503020204020204" pitchFamily="34" charset="0"/>
                </a:rPr>
                <a:t>3</a:t>
              </a:r>
              <a:endParaRPr lang="en-US" altLang="en-US" sz="2000" b="1">
                <a:solidFill>
                  <a:srgbClr val="4D4D4D"/>
                </a:solidFill>
                <a:latin typeface="Corbel" panose="020B0503020204020204" pitchFamily="34" charset="0"/>
              </a:endParaRPr>
            </a:p>
          </p:txBody>
        </p:sp>
        <p:sp>
          <p:nvSpPr>
            <p:cNvPr id="19" name="Text Box 15"/>
            <p:cNvSpPr txBox="1">
              <a:spLocks noChangeArrowheads="1"/>
            </p:cNvSpPr>
            <p:nvPr/>
          </p:nvSpPr>
          <p:spPr bwMode="auto">
            <a:xfrm>
              <a:off x="1910" y="3311"/>
              <a:ext cx="154" cy="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eaLnBrk="1" hangingPunct="1">
                <a:spcBef>
                  <a:spcPct val="0"/>
                </a:spcBef>
                <a:buFontTx/>
                <a:buNone/>
              </a:pPr>
              <a:r>
                <a:rPr lang="en-GB" altLang="en-US" sz="2000" b="1">
                  <a:solidFill>
                    <a:srgbClr val="4D4D4D"/>
                  </a:solidFill>
                  <a:latin typeface="Corbel" panose="020B0503020204020204" pitchFamily="34" charset="0"/>
                </a:rPr>
                <a:t>2</a:t>
              </a:r>
              <a:endParaRPr lang="en-US" altLang="en-US" sz="2000" b="1">
                <a:solidFill>
                  <a:srgbClr val="4D4D4D"/>
                </a:solidFill>
                <a:latin typeface="Corbel" panose="020B0503020204020204" pitchFamily="34" charset="0"/>
              </a:endParaRPr>
            </a:p>
          </p:txBody>
        </p:sp>
        <p:sp>
          <p:nvSpPr>
            <p:cNvPr id="20" name="Text Box 16"/>
            <p:cNvSpPr txBox="1">
              <a:spLocks noChangeArrowheads="1"/>
            </p:cNvSpPr>
            <p:nvPr/>
          </p:nvSpPr>
          <p:spPr bwMode="auto">
            <a:xfrm>
              <a:off x="1094" y="1543"/>
              <a:ext cx="362" cy="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eaLnBrk="1" hangingPunct="1">
                <a:spcBef>
                  <a:spcPct val="0"/>
                </a:spcBef>
                <a:buFontTx/>
                <a:buNone/>
              </a:pPr>
              <a:r>
                <a:rPr lang="en-GB" altLang="en-US" sz="2000" b="1">
                  <a:solidFill>
                    <a:srgbClr val="4D4D4D"/>
                  </a:solidFill>
                  <a:latin typeface="Corbel" panose="020B0503020204020204" pitchFamily="34" charset="0"/>
                </a:rPr>
                <a:t>1999</a:t>
              </a:r>
              <a:endParaRPr lang="en-US" altLang="en-US" sz="2000" b="1">
                <a:solidFill>
                  <a:srgbClr val="4D4D4D"/>
                </a:solidFill>
                <a:latin typeface="Corbel" panose="020B0503020204020204" pitchFamily="34" charset="0"/>
              </a:endParaRPr>
            </a:p>
          </p:txBody>
        </p:sp>
        <p:sp>
          <p:nvSpPr>
            <p:cNvPr id="21" name="Text Box 17"/>
            <p:cNvSpPr txBox="1">
              <a:spLocks noChangeArrowheads="1"/>
            </p:cNvSpPr>
            <p:nvPr/>
          </p:nvSpPr>
          <p:spPr bwMode="auto">
            <a:xfrm>
              <a:off x="1094" y="1919"/>
              <a:ext cx="347" cy="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eaLnBrk="1" hangingPunct="1">
                <a:spcBef>
                  <a:spcPct val="0"/>
                </a:spcBef>
                <a:buFontTx/>
                <a:buNone/>
              </a:pPr>
              <a:r>
                <a:rPr lang="en-GB" altLang="en-US" sz="2000" b="1">
                  <a:solidFill>
                    <a:srgbClr val="4D4D4D"/>
                  </a:solidFill>
                  <a:latin typeface="Corbel" panose="020B0503020204020204" pitchFamily="34" charset="0"/>
                </a:rPr>
                <a:t>2000</a:t>
              </a:r>
              <a:endParaRPr lang="en-US" altLang="en-US" sz="2000" b="1">
                <a:solidFill>
                  <a:srgbClr val="4D4D4D"/>
                </a:solidFill>
                <a:latin typeface="Corbel" panose="020B0503020204020204" pitchFamily="34" charset="0"/>
              </a:endParaRPr>
            </a:p>
          </p:txBody>
        </p:sp>
        <p:sp>
          <p:nvSpPr>
            <p:cNvPr id="22" name="Text Box 18"/>
            <p:cNvSpPr txBox="1">
              <a:spLocks noChangeArrowheads="1"/>
            </p:cNvSpPr>
            <p:nvPr/>
          </p:nvSpPr>
          <p:spPr bwMode="auto">
            <a:xfrm>
              <a:off x="1094" y="2255"/>
              <a:ext cx="344" cy="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eaLnBrk="1" hangingPunct="1">
                <a:spcBef>
                  <a:spcPct val="0"/>
                </a:spcBef>
                <a:buFontTx/>
                <a:buNone/>
              </a:pPr>
              <a:r>
                <a:rPr lang="en-GB" altLang="en-US" sz="2000" b="1">
                  <a:solidFill>
                    <a:srgbClr val="4D4D4D"/>
                  </a:solidFill>
                  <a:latin typeface="Corbel" panose="020B0503020204020204" pitchFamily="34" charset="0"/>
                </a:rPr>
                <a:t>2001</a:t>
              </a:r>
              <a:endParaRPr lang="en-US" altLang="en-US" sz="2000" b="1">
                <a:solidFill>
                  <a:srgbClr val="4D4D4D"/>
                </a:solidFill>
                <a:latin typeface="Corbel" panose="020B0503020204020204" pitchFamily="34" charset="0"/>
              </a:endParaRPr>
            </a:p>
          </p:txBody>
        </p:sp>
        <p:sp>
          <p:nvSpPr>
            <p:cNvPr id="23" name="Text Box 19"/>
            <p:cNvSpPr txBox="1">
              <a:spLocks noChangeArrowheads="1"/>
            </p:cNvSpPr>
            <p:nvPr/>
          </p:nvSpPr>
          <p:spPr bwMode="auto">
            <a:xfrm>
              <a:off x="1094" y="2599"/>
              <a:ext cx="342" cy="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eaLnBrk="1" hangingPunct="1">
                <a:spcBef>
                  <a:spcPct val="0"/>
                </a:spcBef>
                <a:buFontTx/>
                <a:buNone/>
              </a:pPr>
              <a:r>
                <a:rPr lang="en-GB" altLang="en-US" sz="2000" b="1">
                  <a:solidFill>
                    <a:srgbClr val="4D4D4D"/>
                  </a:solidFill>
                  <a:latin typeface="Corbel" panose="020B0503020204020204" pitchFamily="34" charset="0"/>
                </a:rPr>
                <a:t>2002</a:t>
              </a:r>
              <a:endParaRPr lang="en-US" altLang="en-US" sz="2000" b="1">
                <a:solidFill>
                  <a:srgbClr val="4D4D4D"/>
                </a:solidFill>
                <a:latin typeface="Corbel" panose="020B0503020204020204" pitchFamily="34" charset="0"/>
              </a:endParaRPr>
            </a:p>
          </p:txBody>
        </p:sp>
        <p:sp>
          <p:nvSpPr>
            <p:cNvPr id="24" name="Text Box 20"/>
            <p:cNvSpPr txBox="1">
              <a:spLocks noChangeArrowheads="1"/>
            </p:cNvSpPr>
            <p:nvPr/>
          </p:nvSpPr>
          <p:spPr bwMode="auto">
            <a:xfrm>
              <a:off x="1094" y="2959"/>
              <a:ext cx="341" cy="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eaLnBrk="1" hangingPunct="1">
                <a:spcBef>
                  <a:spcPct val="0"/>
                </a:spcBef>
                <a:buFontTx/>
                <a:buNone/>
              </a:pPr>
              <a:r>
                <a:rPr lang="en-GB" altLang="en-US" sz="2000" b="1">
                  <a:solidFill>
                    <a:srgbClr val="4D4D4D"/>
                  </a:solidFill>
                  <a:latin typeface="Corbel" panose="020B0503020204020204" pitchFamily="34" charset="0"/>
                </a:rPr>
                <a:t>2003</a:t>
              </a:r>
              <a:endParaRPr lang="en-US" altLang="en-US" sz="2000" b="1">
                <a:solidFill>
                  <a:srgbClr val="4D4D4D"/>
                </a:solidFill>
                <a:latin typeface="Corbel" panose="020B0503020204020204" pitchFamily="34" charset="0"/>
              </a:endParaRPr>
            </a:p>
          </p:txBody>
        </p:sp>
        <p:sp>
          <p:nvSpPr>
            <p:cNvPr id="25" name="Text Box 21"/>
            <p:cNvSpPr txBox="1">
              <a:spLocks noChangeArrowheads="1"/>
            </p:cNvSpPr>
            <p:nvPr/>
          </p:nvSpPr>
          <p:spPr bwMode="auto">
            <a:xfrm>
              <a:off x="1094" y="3311"/>
              <a:ext cx="348" cy="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eaLnBrk="0" hangingPunct="0">
                <a:spcBef>
                  <a:spcPct val="20000"/>
                </a:spcBef>
                <a:buFont typeface="Wingdings" pitchFamily="2" charset="2"/>
                <a:buChar char="§"/>
                <a:defRPr>
                  <a:solidFill>
                    <a:srgbClr val="333333"/>
                  </a:solidFill>
                  <a:latin typeface="Verdana" pitchFamily="34" charset="0"/>
                </a:defRPr>
              </a:lvl1pPr>
              <a:lvl2pPr marL="742950" indent="-285750" algn="l" eaLnBrk="0" hangingPunct="0">
                <a:spcBef>
                  <a:spcPct val="20000"/>
                </a:spcBef>
                <a:buFont typeface="Wingdings" pitchFamily="2" charset="2"/>
                <a:buChar char="§"/>
                <a:defRPr sz="1600">
                  <a:solidFill>
                    <a:srgbClr val="333333"/>
                  </a:solidFill>
                  <a:latin typeface="Verdana" pitchFamily="34" charset="0"/>
                </a:defRPr>
              </a:lvl2pPr>
              <a:lvl3pPr marL="1143000" indent="-228600" algn="l" eaLnBrk="0" hangingPunct="0">
                <a:spcBef>
                  <a:spcPct val="20000"/>
                </a:spcBef>
                <a:buFont typeface="Wingdings" pitchFamily="2" charset="2"/>
                <a:buChar char="§"/>
                <a:defRPr sz="1400">
                  <a:solidFill>
                    <a:srgbClr val="333333"/>
                  </a:solidFill>
                  <a:latin typeface="Verdana" pitchFamily="34" charset="0"/>
                </a:defRPr>
              </a:lvl3pPr>
              <a:lvl4pPr marL="1600200" indent="-228600" algn="l" eaLnBrk="0" hangingPunct="0">
                <a:spcBef>
                  <a:spcPct val="20000"/>
                </a:spcBef>
                <a:buFont typeface="Wingdings" pitchFamily="2" charset="2"/>
                <a:buChar char="§"/>
                <a:defRPr sz="1400">
                  <a:solidFill>
                    <a:srgbClr val="333333"/>
                  </a:solidFill>
                  <a:latin typeface="Verdana" pitchFamily="34" charset="0"/>
                </a:defRPr>
              </a:lvl4pPr>
              <a:lvl5pPr marL="2057400" indent="-228600" algn="l" eaLnBrk="0" hangingPunct="0">
                <a:spcBef>
                  <a:spcPct val="20000"/>
                </a:spcBef>
                <a:buFont typeface="Wingdings" pitchFamily="2" charset="2"/>
                <a:buChar char="§"/>
                <a:defRPr sz="1400">
                  <a:solidFill>
                    <a:srgbClr val="333333"/>
                  </a:solidFill>
                  <a:latin typeface="Verdana" pitchFamily="34" charset="0"/>
                </a:defRPr>
              </a:lvl5pPr>
              <a:lvl6pPr marL="25146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6pPr>
              <a:lvl7pPr marL="29718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7pPr>
              <a:lvl8pPr marL="34290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8pPr>
              <a:lvl9pPr marL="3886200" indent="-228600" eaLnBrk="0" fontAlgn="base" hangingPunct="0">
                <a:spcBef>
                  <a:spcPct val="20000"/>
                </a:spcBef>
                <a:spcAft>
                  <a:spcPct val="0"/>
                </a:spcAft>
                <a:buFont typeface="Wingdings" pitchFamily="2" charset="2"/>
                <a:buChar char="§"/>
                <a:defRPr sz="1400">
                  <a:solidFill>
                    <a:srgbClr val="333333"/>
                  </a:solidFill>
                  <a:latin typeface="Verdana" pitchFamily="34" charset="0"/>
                </a:defRPr>
              </a:lvl9pPr>
            </a:lstStyle>
            <a:p>
              <a:pPr eaLnBrk="1" hangingPunct="1">
                <a:spcBef>
                  <a:spcPct val="0"/>
                </a:spcBef>
                <a:buFontTx/>
                <a:buNone/>
              </a:pPr>
              <a:r>
                <a:rPr lang="en-GB" altLang="en-US" sz="2000" b="1">
                  <a:solidFill>
                    <a:srgbClr val="4D4D4D"/>
                  </a:solidFill>
                  <a:latin typeface="Corbel" panose="020B0503020204020204" pitchFamily="34" charset="0"/>
                </a:rPr>
                <a:t>2004</a:t>
              </a:r>
              <a:endParaRPr lang="en-US" altLang="en-US" sz="2000" b="1">
                <a:solidFill>
                  <a:srgbClr val="4D4D4D"/>
                </a:solidFill>
                <a:latin typeface="Corbel" panose="020B0503020204020204" pitchFamily="34" charset="0"/>
              </a:endParaRPr>
            </a:p>
          </p:txBody>
        </p:sp>
      </p:grpSp>
      <p:sp>
        <p:nvSpPr>
          <p:cNvPr id="26" name="TextBox 25"/>
          <p:cNvSpPr txBox="1"/>
          <p:nvPr/>
        </p:nvSpPr>
        <p:spPr>
          <a:xfrm>
            <a:off x="4762158" y="3006395"/>
            <a:ext cx="2873128" cy="2246769"/>
          </a:xfrm>
          <a:prstGeom prst="rect">
            <a:avLst/>
          </a:prstGeom>
          <a:noFill/>
        </p:spPr>
        <p:txBody>
          <a:bodyPr wrap="square" rtlCol="0">
            <a:spAutoFit/>
          </a:bodyPr>
          <a:lstStyle/>
          <a:p>
            <a:r>
              <a:rPr lang="en-GB" sz="2800" dirty="0" err="1">
                <a:latin typeface="Corbel" panose="020B0503020204020204" pitchFamily="34" charset="0"/>
              </a:rPr>
              <a:t>Número</a:t>
            </a:r>
            <a:r>
              <a:rPr lang="en-GB" sz="2800" dirty="0">
                <a:latin typeface="Corbel" panose="020B0503020204020204" pitchFamily="34" charset="0"/>
              </a:rPr>
              <a:t> de </a:t>
            </a:r>
            <a:r>
              <a:rPr lang="en-GB" sz="2800" dirty="0" err="1">
                <a:latin typeface="Corbel" panose="020B0503020204020204" pitchFamily="34" charset="0"/>
              </a:rPr>
              <a:t>informes</a:t>
            </a:r>
            <a:r>
              <a:rPr lang="en-GB" sz="2800" dirty="0">
                <a:latin typeface="Corbel" panose="020B0503020204020204" pitchFamily="34" charset="0"/>
              </a:rPr>
              <a:t> de </a:t>
            </a:r>
            <a:r>
              <a:rPr lang="en-GB" sz="2800" dirty="0" err="1">
                <a:latin typeface="Corbel" panose="020B0503020204020204" pitchFamily="34" charset="0"/>
              </a:rPr>
              <a:t>auditoría</a:t>
            </a:r>
            <a:r>
              <a:rPr lang="en-GB" sz="2800" dirty="0">
                <a:latin typeface="Corbel" panose="020B0503020204020204" pitchFamily="34" charset="0"/>
              </a:rPr>
              <a:t> </a:t>
            </a:r>
            <a:r>
              <a:rPr lang="en-GB" sz="2800" dirty="0" err="1">
                <a:latin typeface="Corbel" panose="020B0503020204020204" pitchFamily="34" charset="0"/>
              </a:rPr>
              <a:t>calificados</a:t>
            </a:r>
            <a:r>
              <a:rPr lang="en-GB" sz="2800" dirty="0">
                <a:latin typeface="Corbel" panose="020B0503020204020204" pitchFamily="34" charset="0"/>
              </a:rPr>
              <a:t> del </a:t>
            </a:r>
            <a:r>
              <a:rPr lang="en-GB" sz="2800" dirty="0" err="1">
                <a:latin typeface="Corbel" panose="020B0503020204020204" pitchFamily="34" charset="0"/>
              </a:rPr>
              <a:t>gobierno</a:t>
            </a:r>
            <a:r>
              <a:rPr lang="en-GB" sz="2800" dirty="0">
                <a:latin typeface="Corbel" panose="020B0503020204020204" pitchFamily="34" charset="0"/>
              </a:rPr>
              <a:t> central</a:t>
            </a:r>
          </a:p>
        </p:txBody>
      </p:sp>
    </p:spTree>
    <p:extLst>
      <p:ext uri="{BB962C8B-B14F-4D97-AF65-F5344CB8AC3E}">
        <p14:creationId xmlns:p14="http://schemas.microsoft.com/office/powerpoint/2010/main" val="6287653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sp>
        <p:nvSpPr>
          <p:cNvPr id="5" name="Título 1"/>
          <p:cNvSpPr txBox="1">
            <a:spLocks/>
          </p:cNvSpPr>
          <p:nvPr/>
        </p:nvSpPr>
        <p:spPr bwMode="auto">
          <a:xfrm>
            <a:off x="281354" y="206375"/>
            <a:ext cx="874653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b"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s-CO" altLang="en-US" dirty="0">
                <a:solidFill>
                  <a:srgbClr val="6076B4"/>
                </a:solidFill>
                <a:latin typeface="Corbel" panose="020B0503020204020204"/>
              </a:rPr>
              <a:t>Mejoras en oportunidad</a:t>
            </a:r>
            <a:endParaRPr lang="en-US" altLang="en-US" dirty="0">
              <a:solidFill>
                <a:srgbClr val="6076B4"/>
              </a:solidFill>
              <a:latin typeface="Corbel" panose="020B0503020204020204"/>
            </a:endParaRP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img.freeflagicons.com/thumb/square_icon/paraguay/paraguay_6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7" name="Chart 26"/>
          <p:cNvGraphicFramePr/>
          <p:nvPr>
            <p:extLst>
              <p:ext uri="{D42A27DB-BD31-4B8C-83A1-F6EECF244321}">
                <p14:modId xmlns:p14="http://schemas.microsoft.com/office/powerpoint/2010/main" val="2462962127"/>
              </p:ext>
            </p:extLst>
          </p:nvPr>
        </p:nvGraphicFramePr>
        <p:xfrm>
          <a:off x="538408" y="1219290"/>
          <a:ext cx="8024177" cy="490015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3678156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34000"/>
          </a:schemeClr>
        </a:solidFill>
        <a:effectLst/>
      </p:bgPr>
    </p:bg>
    <p:spTree>
      <p:nvGrpSpPr>
        <p:cNvPr id="1" name=""/>
        <p:cNvGrpSpPr/>
        <p:nvPr/>
      </p:nvGrpSpPr>
      <p:grpSpPr>
        <a:xfrm>
          <a:off x="0" y="0"/>
          <a:ext cx="0" cy="0"/>
          <a:chOff x="0" y="0"/>
          <a:chExt cx="0" cy="0"/>
        </a:xfrm>
      </p:grpSpPr>
      <p:sp>
        <p:nvSpPr>
          <p:cNvPr id="4" name="Marcador de posición de contenido 2"/>
          <p:cNvSpPr txBox="1">
            <a:spLocks/>
          </p:cNvSpPr>
          <p:nvPr/>
        </p:nvSpPr>
        <p:spPr bwMode="auto">
          <a:xfrm>
            <a:off x="281353" y="1174750"/>
            <a:ext cx="10154417" cy="5479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t" anchorCtr="0" compatLnSpc="1">
            <a:prstTxWarp prst="textNoShape">
              <a:avLst/>
            </a:prstTxWarp>
          </a:bodyPr>
          <a:lstStyle>
            <a:lvl1pPr marL="157163" indent="-157163" algn="l" defTabSz="684213" rtl="0" eaLnBrk="1" fontAlgn="base" hangingPunct="1">
              <a:lnSpc>
                <a:spcPct val="90000"/>
              </a:lnSpc>
              <a:spcBef>
                <a:spcPts val="825"/>
              </a:spcBef>
              <a:spcAft>
                <a:spcPct val="0"/>
              </a:spcAft>
              <a:buFont typeface="Arial" panose="020B0604020202020204" pitchFamily="34" charset="0"/>
              <a:buChar char="•"/>
              <a:defRPr lang="es-ES" sz="1700" kern="1200">
                <a:solidFill>
                  <a:schemeClr val="tx1"/>
                </a:solidFill>
                <a:latin typeface="+mn-lt"/>
                <a:ea typeface="+mn-ea"/>
                <a:cs typeface="+mn-cs"/>
              </a:defRPr>
            </a:lvl1pPr>
            <a:lvl2pPr marL="328613" indent="-115888" algn="l" defTabSz="684213" rtl="0" eaLnBrk="1" fontAlgn="base" hangingPunct="1">
              <a:lnSpc>
                <a:spcPct val="90000"/>
              </a:lnSpc>
              <a:spcBef>
                <a:spcPts val="300"/>
              </a:spcBef>
              <a:spcAft>
                <a:spcPct val="0"/>
              </a:spcAft>
              <a:buFont typeface="Arial" panose="020B0604020202020204" pitchFamily="34" charset="0"/>
              <a:buChar char="•"/>
              <a:defRPr lang="es-ES" sz="1400" kern="1200">
                <a:solidFill>
                  <a:schemeClr val="tx1"/>
                </a:solidFill>
                <a:latin typeface="+mn-lt"/>
                <a:ea typeface="+mn-ea"/>
                <a:cs typeface="+mn-cs"/>
              </a:defRPr>
            </a:lvl2pPr>
            <a:lvl3pPr marL="50641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3pPr>
            <a:lvl4pPr marL="67786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4pPr>
            <a:lvl5pPr marL="84931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5pPr>
            <a:lvl6pPr marL="1021817"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6pPr>
            <a:lvl7pPr marL="1193262"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7pPr>
            <a:lvl8pPr marL="1364708"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8pPr>
            <a:lvl9pPr marL="1536154"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9pPr>
          </a:lstStyle>
          <a:p>
            <a:pPr marL="265113" indent="-265113">
              <a:lnSpc>
                <a:spcPts val="2200"/>
              </a:lnSpc>
              <a:spcBef>
                <a:spcPct val="0"/>
              </a:spcBef>
              <a:spcAft>
                <a:spcPts val="1800"/>
              </a:spcAft>
              <a:buFontTx/>
              <a:buChar char="•"/>
            </a:pPr>
            <a:r>
              <a:rPr lang="es-CO" altLang="en-US" sz="2200" dirty="0">
                <a:solidFill>
                  <a:srgbClr val="4D4D4D"/>
                </a:solidFill>
                <a:latin typeface="Corbel" panose="020B0503020204020204" pitchFamily="34" charset="0"/>
              </a:rPr>
              <a:t>Recursos del Gobierno y Ley de Cuentas 2000</a:t>
            </a:r>
          </a:p>
          <a:p>
            <a:pPr marL="265113" indent="-265113">
              <a:lnSpc>
                <a:spcPts val="2200"/>
              </a:lnSpc>
              <a:spcBef>
                <a:spcPct val="0"/>
              </a:spcBef>
              <a:spcAft>
                <a:spcPts val="1800"/>
              </a:spcAft>
              <a:buFontTx/>
              <a:buChar char="•"/>
            </a:pPr>
            <a:r>
              <a:rPr lang="es-CO" altLang="en-US" sz="2200" dirty="0">
                <a:solidFill>
                  <a:srgbClr val="4D4D4D"/>
                </a:solidFill>
                <a:latin typeface="Corbel" panose="020B0503020204020204" pitchFamily="34" charset="0"/>
              </a:rPr>
              <a:t>IFRS adaptado según sea necesario para el sector público</a:t>
            </a:r>
          </a:p>
          <a:p>
            <a:pPr marL="265113" indent="-265113">
              <a:lnSpc>
                <a:spcPts val="2200"/>
              </a:lnSpc>
              <a:spcBef>
                <a:spcPct val="0"/>
              </a:spcBef>
              <a:spcAft>
                <a:spcPts val="1800"/>
              </a:spcAft>
              <a:buFontTx/>
              <a:buChar char="•"/>
            </a:pPr>
            <a:r>
              <a:rPr lang="es-CO" altLang="en-US" sz="2200" dirty="0">
                <a:solidFill>
                  <a:srgbClr val="4D4D4D"/>
                </a:solidFill>
                <a:latin typeface="Corbel" panose="020B0503020204020204" pitchFamily="34" charset="0"/>
              </a:rPr>
              <a:t>IPSAS como fuente de referencia (95% de cumplimiento)</a:t>
            </a:r>
          </a:p>
          <a:p>
            <a:pPr marL="265113" indent="-265113">
              <a:lnSpc>
                <a:spcPts val="2200"/>
              </a:lnSpc>
              <a:spcBef>
                <a:spcPct val="0"/>
              </a:spcBef>
              <a:spcAft>
                <a:spcPts val="1800"/>
              </a:spcAft>
              <a:buFontTx/>
              <a:buChar char="•"/>
            </a:pPr>
            <a:r>
              <a:rPr lang="es-CO" altLang="en-US" sz="2200" dirty="0">
                <a:solidFill>
                  <a:srgbClr val="4D4D4D"/>
                </a:solidFill>
                <a:latin typeface="Corbel" panose="020B0503020204020204" pitchFamily="34" charset="0"/>
              </a:rPr>
              <a:t>Junta Asesora de Vigilancia de Información Financiera</a:t>
            </a:r>
          </a:p>
          <a:p>
            <a:pPr marL="265113" indent="-265113">
              <a:lnSpc>
                <a:spcPts val="2200"/>
              </a:lnSpc>
              <a:spcBef>
                <a:spcPct val="0"/>
              </a:spcBef>
              <a:spcAft>
                <a:spcPts val="1800"/>
              </a:spcAft>
              <a:buFontTx/>
              <a:buChar char="•"/>
            </a:pPr>
            <a:r>
              <a:rPr lang="es-CO" altLang="en-US" sz="2200" dirty="0">
                <a:solidFill>
                  <a:srgbClr val="4D4D4D"/>
                </a:solidFill>
                <a:latin typeface="Corbel" panose="020B0503020204020204" pitchFamily="34" charset="0"/>
              </a:rPr>
              <a:t>Informes Anuales FRAB al Parlamento</a:t>
            </a:r>
          </a:p>
        </p:txBody>
      </p:sp>
      <p:sp>
        <p:nvSpPr>
          <p:cNvPr id="5" name="Título 1"/>
          <p:cNvSpPr txBox="1">
            <a:spLocks/>
          </p:cNvSpPr>
          <p:nvPr/>
        </p:nvSpPr>
        <p:spPr bwMode="auto">
          <a:xfrm>
            <a:off x="281354" y="206375"/>
            <a:ext cx="874653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b" anchorCtr="0" compatLnSpc="1">
            <a:prstTxWarp prst="textNoShape">
              <a:avLst/>
            </a:prstTxWarp>
          </a:bodyPr>
          <a:lst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defRPr/>
            </a:pPr>
            <a:r>
              <a:rPr lang="es-CO" altLang="en-US" dirty="0">
                <a:solidFill>
                  <a:srgbClr val="6076B4"/>
                </a:solidFill>
                <a:latin typeface="Corbel" panose="020B0503020204020204"/>
              </a:rPr>
              <a:t>Incorporar la causación – Marcos PFM</a:t>
            </a:r>
            <a:endParaRPr lang="en-US" altLang="en-US" dirty="0">
              <a:solidFill>
                <a:srgbClr val="6076B4"/>
              </a:solidFill>
              <a:latin typeface="Corbel" panose="020B0503020204020204"/>
            </a:endParaRP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749" y="4644571"/>
            <a:ext cx="1631251" cy="2213429"/>
          </a:xfrm>
          <a:prstGeom prst="rect">
            <a:avLst/>
          </a:prstGeom>
        </p:spPr>
      </p:pic>
      <p:pic>
        <p:nvPicPr>
          <p:cNvPr id="1026" name="Imagen 1" descr="C:\Users\sofia_balbuena\Desktop\LOGO Min de Hacienda BILINGÜE 2015 P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22921" y="206375"/>
            <a:ext cx="1869079"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img.freeflagicons.com/thumb/square_icon/paraguay/paraguay_6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4110" y="2565351"/>
            <a:ext cx="2086700" cy="1349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66202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CION2016.potx" id="{649CA73D-9296-4028-8083-98461AA802CB}" vid="{439099E9-B8F5-4D00-A9F4-50B1161D3A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541</TotalTime>
  <Words>2174</Words>
  <Application>Microsoft Office PowerPoint</Application>
  <PresentationFormat>Panorámica</PresentationFormat>
  <Paragraphs>261</Paragraphs>
  <Slides>25</Slides>
  <Notes>23</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25</vt:i4>
      </vt:variant>
    </vt:vector>
  </HeadingPairs>
  <TitlesOfParts>
    <vt:vector size="36" baseType="lpstr">
      <vt:lpstr>Aparajita</vt:lpstr>
      <vt:lpstr>Arial</vt:lpstr>
      <vt:lpstr>Calibri</vt:lpstr>
      <vt:lpstr>Calibri Light</vt:lpstr>
      <vt:lpstr>Corbel</vt:lpstr>
      <vt:lpstr>Humnst777 BT</vt:lpstr>
      <vt:lpstr>Humnst777 Lt BT</vt:lpstr>
      <vt:lpstr>Times</vt:lpstr>
      <vt:lpstr>Verdana</vt:lpstr>
      <vt:lpstr>Wingdings</vt:lpstr>
      <vt:lpstr>Tema de Office</vt:lpstr>
      <vt:lpstr>Adopción del método de causación:  Aprender de la experiencia del RU y Escocia</vt:lpstr>
      <vt:lpstr>Presentación de PowerPoint</vt:lpstr>
      <vt:lpstr>Por qué  publicar todas las cuentas del gobierno?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Preguntas?</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Javier Notario</dc:creator>
  <cp:lastModifiedBy>pm7</cp:lastModifiedBy>
  <cp:revision>50</cp:revision>
  <cp:lastPrinted>2016-07-27T06:48:42Z</cp:lastPrinted>
  <dcterms:created xsi:type="dcterms:W3CDTF">2016-07-05T13:14:43Z</dcterms:created>
  <dcterms:modified xsi:type="dcterms:W3CDTF">2016-07-27T18:24:05Z</dcterms:modified>
</cp:coreProperties>
</file>