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60" r:id="rId6"/>
    <p:sldId id="272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68" r:id="rId19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Eliminations</c:v>
                </c:pt>
              </c:strCache>
            </c:strRef>
          </c:tx>
          <c:spPr>
            <a:ln w="1016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Sheet1!$A$2:$A$22</c:f>
              <c:numCache>
                <c:formatCode>General</c:formatCode>
                <c:ptCount val="2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2</c:v>
                </c:pt>
                <c:pt idx="1">
                  <c:v>6</c:v>
                </c:pt>
                <c:pt idx="2">
                  <c:v>12</c:v>
                </c:pt>
                <c:pt idx="3">
                  <c:v>20</c:v>
                </c:pt>
                <c:pt idx="4">
                  <c:v>30</c:v>
                </c:pt>
                <c:pt idx="5">
                  <c:v>42</c:v>
                </c:pt>
                <c:pt idx="6">
                  <c:v>56</c:v>
                </c:pt>
                <c:pt idx="7">
                  <c:v>72</c:v>
                </c:pt>
                <c:pt idx="8">
                  <c:v>90</c:v>
                </c:pt>
                <c:pt idx="9">
                  <c:v>110</c:v>
                </c:pt>
                <c:pt idx="10">
                  <c:v>132</c:v>
                </c:pt>
                <c:pt idx="11">
                  <c:v>156</c:v>
                </c:pt>
                <c:pt idx="12">
                  <c:v>182</c:v>
                </c:pt>
                <c:pt idx="13">
                  <c:v>210</c:v>
                </c:pt>
                <c:pt idx="14">
                  <c:v>240</c:v>
                </c:pt>
                <c:pt idx="15">
                  <c:v>272</c:v>
                </c:pt>
                <c:pt idx="16">
                  <c:v>306</c:v>
                </c:pt>
                <c:pt idx="17">
                  <c:v>342</c:v>
                </c:pt>
                <c:pt idx="18">
                  <c:v>380</c:v>
                </c:pt>
                <c:pt idx="19">
                  <c:v>420</c:v>
                </c:pt>
                <c:pt idx="20">
                  <c:v>462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1701336"/>
        <c:axId val="231699768"/>
      </c:lineChart>
      <c:catAx>
        <c:axId val="231701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1699768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231699768"/>
        <c:scaling>
          <c:orientation val="minMax"/>
          <c:max val="5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1701336"/>
        <c:crosses val="autoZero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2000">
          <a:latin typeface="Corbel" panose="020B0503020204020204" pitchFamily="34" charset="0"/>
        </a:defRPr>
      </a:pPr>
      <a:endParaRPr lang="es-PY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619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512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5531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3602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8023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286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799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667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64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0065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472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746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mailto:johnstanford@ipsasb.or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ancarruthers@ipsasb.org" TargetMode="External"/><Relationship Id="rId5" Type="http://schemas.openxmlformats.org/officeDocument/2006/relationships/hyperlink" Target="http://www.ipsasb.org/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0092" y="0"/>
            <a:ext cx="9401908" cy="1730326"/>
          </a:xfrm>
        </p:spPr>
        <p:txBody>
          <a:bodyPr>
            <a:normAutofit/>
          </a:bodyPr>
          <a:lstStyle/>
          <a:p>
            <a:pPr algn="l"/>
            <a:r>
              <a:rPr lang="es-ES" altLang="en-US" sz="4400" dirty="0" smtClean="0"/>
              <a:t>Consolidaciones del Gobierno: 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altLang="en-US" sz="4400" dirty="0" smtClean="0"/>
              <a:t>Aspectos organizativos y prácticos</a:t>
            </a:r>
            <a:endParaRPr lang="es-ES" altLang="en-US" sz="4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2874498" y="2158350"/>
            <a:ext cx="3221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27, 28  y 29 de julio de 2016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Sheraton Asunción Hotel</a:t>
            </a:r>
          </a:p>
          <a:p>
            <a:endParaRPr lang="es-PY" sz="2000" b="1" dirty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sp>
        <p:nvSpPr>
          <p:cNvPr id="6" name="Subtitle 2"/>
          <p:cNvSpPr>
            <a:spLocks noGrp="1"/>
          </p:cNvSpPr>
          <p:nvPr/>
        </p:nvSpPr>
        <p:spPr bwMode="auto">
          <a:xfrm>
            <a:off x="2932128" y="4047055"/>
            <a:ext cx="4800600" cy="1196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lc="http://schemas.openxmlformats.org/drawingml/2006/lockedCanvas"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776"/>
              </a:spcBef>
              <a:spcAft>
                <a:spcPct val="0"/>
              </a:spcAft>
              <a:buNone/>
              <a:defRPr sz="1400">
                <a:solidFill>
                  <a:schemeClr val="bg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0" algn="ctr" rtl="0" eaLnBrk="1" fontAlgn="base" hangingPunct="1">
              <a:spcBef>
                <a:spcPts val="776"/>
              </a:spcBef>
              <a:spcAft>
                <a:spcPct val="0"/>
              </a:spcAft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rtl="0" eaLnBrk="1" fontAlgn="base" hangingPunct="1">
              <a:spcBef>
                <a:spcPts val="776"/>
              </a:spcBef>
              <a:spcAft>
                <a:spcPct val="0"/>
              </a:spcAft>
              <a:buNone/>
              <a:defRPr sz="18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rtl="0" eaLnBrk="1" fontAlgn="base" hangingPunct="1">
              <a:spcBef>
                <a:spcPts val="776"/>
              </a:spcBef>
              <a:spcAft>
                <a:spcPct val="0"/>
              </a:spcAft>
              <a:buNone/>
              <a:defRPr sz="16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rtl="0" eaLnBrk="1" fontAlgn="base" hangingPunct="1">
              <a:spcBef>
                <a:spcPts val="776"/>
              </a:spcBef>
              <a:spcAft>
                <a:spcPct val="0"/>
              </a:spcAft>
              <a:buNone/>
              <a:defRPr sz="14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Ian </a:t>
            </a:r>
            <a:r>
              <a:rPr lang="en-US" sz="2000" b="1" dirty="0" smtClean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Carruthers</a:t>
            </a:r>
            <a:r>
              <a:rPr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/>
            </a:r>
            <a:br>
              <a:rPr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</a:br>
            <a:r>
              <a:rPr lang="en-US"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Presidente del IPSASB </a:t>
            </a:r>
            <a:endParaRPr lang="es-MX" sz="2000" b="1" dirty="0">
              <a:latin typeface="Aparajita" panose="020B0604020202020204" pitchFamily="34" charset="0"/>
              <a:ea typeface="+mn-ea"/>
              <a:cs typeface="Aparajita" panose="020B0604020202020204" pitchFamily="34" charset="0"/>
            </a:endParaRPr>
          </a:p>
          <a:p>
            <a:r>
              <a:rPr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/>
            </a:r>
            <a:br>
              <a:rPr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</a:br>
            <a:r>
              <a:rPr lang="en-GB" sz="2000" b="1" dirty="0" smtClean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28</a:t>
            </a:r>
            <a:r>
              <a:rPr sz="2000" b="1" dirty="0" smtClean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 </a:t>
            </a:r>
            <a:r>
              <a:rPr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de</a:t>
            </a:r>
            <a:r>
              <a:rPr lang="en-GB" sz="2000" b="1" dirty="0">
                <a:latin typeface="Aparajita" panose="020B0604020202020204" pitchFamily="34" charset="0"/>
                <a:ea typeface="+mn-ea"/>
                <a:cs typeface="Aparajita" panose="020B0604020202020204" pitchFamily="34" charset="0"/>
              </a:rPr>
              <a:t> julio de 2016</a:t>
            </a:r>
            <a:endParaRPr lang="es-MX" sz="2000" b="1" dirty="0">
              <a:latin typeface="Aparajita" panose="020B0604020202020204" pitchFamily="34" charset="0"/>
              <a:ea typeface="+mn-ea"/>
              <a:cs typeface="Aparajita" panose="020B0604020202020204" pitchFamily="34" charset="0"/>
            </a:endParaRPr>
          </a:p>
          <a:p>
            <a:pPr eaLnBrk="1" hangingPunct="1"/>
            <a:endParaRPr lang="es-MX" sz="2000" dirty="0" smtClean="0">
              <a:ea typeface="ＭＳ Ｐゴシック"/>
              <a:cs typeface="ＭＳ Ｐゴシック"/>
            </a:endParaRPr>
          </a:p>
          <a:p>
            <a:pPr eaLnBrk="1" hangingPunct="1"/>
            <a:endParaRPr lang="es-MX" sz="1200" dirty="0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57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Sistema de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consolidación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(1) 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3938954" y="1593033"/>
            <a:ext cx="2490586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Entidad controladora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3384047" y="2169097"/>
            <a:ext cx="1080120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7" idx="2"/>
          </p:cNvCxnSpPr>
          <p:nvPr/>
        </p:nvCxnSpPr>
        <p:spPr bwMode="auto">
          <a:xfrm>
            <a:off x="5184247" y="2169097"/>
            <a:ext cx="0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5904327" y="2169097"/>
            <a:ext cx="1296144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2663967" y="2889177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555955" y="2657809"/>
            <a:ext cx="1368152" cy="5853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Entidad A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680191" y="2623241"/>
            <a:ext cx="1224136" cy="5853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Entidad B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552399" y="2673153"/>
            <a:ext cx="1368152" cy="5354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Entidad C</a:t>
            </a:r>
          </a:p>
        </p:txBody>
      </p:sp>
      <p:sp>
        <p:nvSpPr>
          <p:cNvPr id="15" name="Left Brace 14"/>
          <p:cNvSpPr/>
          <p:nvPr/>
        </p:nvSpPr>
        <p:spPr bwMode="auto">
          <a:xfrm>
            <a:off x="1945789" y="1568734"/>
            <a:ext cx="576064" cy="18002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000" smtClean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733" y="2026822"/>
            <a:ext cx="1458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Entidad económica</a:t>
            </a:r>
            <a:endParaRPr lang="es-ES" sz="2000" dirty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  <p:sp>
        <p:nvSpPr>
          <p:cNvPr id="17" name="Flowchart: Document 16"/>
          <p:cNvSpPr/>
          <p:nvPr/>
        </p:nvSpPr>
        <p:spPr bwMode="auto">
          <a:xfrm>
            <a:off x="1413779" y="3754781"/>
            <a:ext cx="828092" cy="936104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rgbClr val="333333"/>
                </a:solidFill>
                <a:latin typeface="Corbel" panose="020B0503020204020204" pitchFamily="34" charset="0"/>
              </a:rPr>
              <a:t>P</a:t>
            </a:r>
            <a:endParaRPr lang="es-ES" sz="2000" dirty="0" smtClean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  <p:sp>
        <p:nvSpPr>
          <p:cNvPr id="18" name="Flowchart: Document 17"/>
          <p:cNvSpPr/>
          <p:nvPr/>
        </p:nvSpPr>
        <p:spPr bwMode="auto">
          <a:xfrm>
            <a:off x="2107807" y="4184889"/>
            <a:ext cx="828092" cy="936104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A</a:t>
            </a:r>
          </a:p>
        </p:txBody>
      </p:sp>
      <p:sp>
        <p:nvSpPr>
          <p:cNvPr id="19" name="Flowchart: Document 18"/>
          <p:cNvSpPr/>
          <p:nvPr/>
        </p:nvSpPr>
        <p:spPr bwMode="auto">
          <a:xfrm>
            <a:off x="2762361" y="4584969"/>
            <a:ext cx="955340" cy="936104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B</a:t>
            </a:r>
          </a:p>
        </p:txBody>
      </p:sp>
      <p:sp>
        <p:nvSpPr>
          <p:cNvPr id="20" name="Flowchart: Document 19"/>
          <p:cNvSpPr/>
          <p:nvPr/>
        </p:nvSpPr>
        <p:spPr bwMode="auto">
          <a:xfrm>
            <a:off x="3510061" y="5053021"/>
            <a:ext cx="828092" cy="936104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333333"/>
                </a:solidFill>
                <a:latin typeface="Corbel" panose="020B0503020204020204" pitchFamily="34" charset="0"/>
              </a:rPr>
              <a:t>C</a:t>
            </a:r>
          </a:p>
        </p:txBody>
      </p:sp>
      <p:sp>
        <p:nvSpPr>
          <p:cNvPr id="21" name="Content Placeholder 22"/>
          <p:cNvSpPr>
            <a:spLocks noGrp="1"/>
          </p:cNvSpPr>
          <p:nvPr>
            <p:ph idx="1"/>
          </p:nvPr>
        </p:nvSpPr>
        <p:spPr bwMode="auto">
          <a:xfrm>
            <a:off x="6336375" y="3878929"/>
            <a:ext cx="1476437" cy="1548023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sz="2000" dirty="0" smtClean="0">
                <a:latin typeface="Corbel" panose="020B0503020204020204" pitchFamily="34" charset="0"/>
              </a:rPr>
              <a:t>Z</a:t>
            </a:r>
          </a:p>
        </p:txBody>
      </p:sp>
      <p:sp>
        <p:nvSpPr>
          <p:cNvPr id="22" name="Notched Right Arrow 21"/>
          <p:cNvSpPr/>
          <p:nvPr/>
        </p:nvSpPr>
        <p:spPr bwMode="auto">
          <a:xfrm>
            <a:off x="4679671" y="4114389"/>
            <a:ext cx="1080639" cy="57649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000" smtClean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9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s-ES" altLang="en-US" dirty="0">
                <a:solidFill>
                  <a:srgbClr val="6076B4"/>
                </a:solidFill>
                <a:latin typeface="Corbel" panose="020B0503020204020204"/>
              </a:rPr>
              <a:t>Sistema</a:t>
            </a:r>
            <a:r>
              <a:rPr lang="es-ES" altLang="en-US" dirty="0"/>
              <a:t> </a:t>
            </a:r>
            <a:r>
              <a:rPr lang="es-ES" altLang="en-US" dirty="0">
                <a:solidFill>
                  <a:srgbClr val="6076B4"/>
                </a:solidFill>
                <a:latin typeface="Corbel" panose="020B0503020204020204"/>
              </a:rPr>
              <a:t>de consolidación (2):</a:t>
            </a: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/>
            </a:r>
            <a:br>
              <a:rPr lang="es-ES" dirty="0">
                <a:solidFill>
                  <a:srgbClr val="6076B4"/>
                </a:solidFill>
                <a:latin typeface="Corbel" panose="020B0503020204020204"/>
              </a:rPr>
            </a:br>
            <a:r>
              <a:rPr lang="es-ES" altLang="en-US" dirty="0">
                <a:solidFill>
                  <a:srgbClr val="6076B4"/>
                </a:solidFill>
                <a:latin typeface="Corbel" panose="020B0503020204020204"/>
              </a:rPr>
              <a:t>Organismos dentro del límite de WGA del Reino Unido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581025" y="1809946"/>
            <a:ext cx="9195849" cy="4200329"/>
            <a:chOff x="589936" y="2295831"/>
            <a:chExt cx="8133735" cy="371413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7123471" y="3390899"/>
              <a:ext cx="1600200" cy="152400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tIns="190800"/>
            <a:lstStyle>
              <a:lvl1pPr marL="342900" indent="-3429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333333"/>
                </a:buClr>
              </a:pPr>
              <a:endParaRPr lang="es-ES" altLang="en-US" sz="1600" b="1" dirty="0">
                <a:solidFill>
                  <a:srgbClr val="000000"/>
                </a:solidFill>
                <a:latin typeface="Corbel" panose="020B0503020204020204" pitchFamily="34" charset="0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333333"/>
                </a:buClr>
              </a:pPr>
              <a:r>
                <a:rPr lang="en-GB" altLang="en-US" sz="1600" b="1" dirty="0" err="1">
                  <a:solidFill>
                    <a:srgbClr val="000000"/>
                  </a:solidFill>
                  <a:latin typeface="Corbel" panose="020B0503020204020204" pitchFamily="34" charset="0"/>
                </a:rPr>
                <a:t>Todas</a:t>
              </a:r>
              <a:r>
                <a:rPr lang="en-GB" altLang="en-US" sz="1600" b="1" dirty="0">
                  <a:solidFill>
                    <a:srgbClr val="000000"/>
                  </a:solidFill>
                  <a:latin typeface="Corbel" panose="020B0503020204020204" pitchFamily="34" charset="0"/>
                </a:rPr>
                <a:t> las </a:t>
              </a:r>
            </a:p>
            <a:p>
              <a:pPr marL="0" indent="0"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333333"/>
                </a:buClr>
              </a:pPr>
              <a:r>
                <a:rPr lang="en-GB" altLang="en-US" sz="1600" b="1" dirty="0" err="1">
                  <a:solidFill>
                    <a:srgbClr val="000000"/>
                  </a:solidFill>
                  <a:latin typeface="Corbel" panose="020B0503020204020204" pitchFamily="34" charset="0"/>
                </a:rPr>
                <a:t>cuentas</a:t>
              </a:r>
              <a:r>
                <a:rPr lang="en-GB" altLang="en-US" sz="1600" b="1" dirty="0">
                  <a:solidFill>
                    <a:srgbClr val="000000"/>
                  </a:solidFill>
                  <a:latin typeface="Corbel" panose="020B0503020204020204" pitchFamily="34" charset="0"/>
                </a:rPr>
                <a:t> del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333333"/>
                </a:buClr>
              </a:pPr>
              <a:r>
                <a:rPr lang="en-GB" altLang="en-US" sz="1600" b="1" dirty="0" err="1">
                  <a:solidFill>
                    <a:srgbClr val="000000"/>
                  </a:solidFill>
                  <a:latin typeface="Corbel" panose="020B0503020204020204" pitchFamily="34" charset="0"/>
                </a:rPr>
                <a:t>Gobierno</a:t>
              </a:r>
              <a:endParaRPr lang="en-GB" altLang="en-US" sz="1600" b="1" dirty="0">
                <a:solidFill>
                  <a:srgbClr val="000000"/>
                </a:solidFill>
                <a:latin typeface="Corbel" panose="020B0503020204020204" pitchFamily="34" charset="0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333333"/>
                </a:buClr>
              </a:pPr>
              <a:endParaRPr lang="es-ES" altLang="en-US" sz="1600" b="1" dirty="0">
                <a:solidFill>
                  <a:srgbClr val="000000"/>
                </a:solidFill>
                <a:latin typeface="Corbel" panose="020B0503020204020204" pitchFamily="34" charset="0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333333"/>
                </a:buClr>
              </a:pPr>
              <a:endParaRPr lang="es-ES" altLang="en-US" sz="1600" b="1" dirty="0">
                <a:solidFill>
                  <a:srgbClr val="000000"/>
                </a:solidFill>
                <a:latin typeface="Corbel" panose="020B0503020204020204" pitchFamily="34" charset="0"/>
              </a:endParaRPr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5072332" y="2306893"/>
              <a:ext cx="1905000" cy="3692013"/>
              <a:chOff x="5102942" y="2306893"/>
              <a:chExt cx="1905000" cy="3692013"/>
            </a:xfrm>
            <a:grpFill/>
          </p:grpSpPr>
          <p:sp>
            <p:nvSpPr>
              <p:cNvPr id="21" name="AutoShape 12"/>
              <p:cNvSpPr>
                <a:spLocks noChangeArrowheads="1"/>
              </p:cNvSpPr>
              <p:nvPr/>
            </p:nvSpPr>
            <p:spPr bwMode="auto">
              <a:xfrm>
                <a:off x="5102942" y="2306893"/>
                <a:ext cx="1905000" cy="3692013"/>
              </a:xfrm>
              <a:prstGeom prst="homePlate">
                <a:avLst>
                  <a:gd name="adj" fmla="val 99167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sq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tIns="190800"/>
              <a:lstStyle>
                <a:lvl1pPr marL="342900" indent="-3429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buClr>
                    <a:srgbClr val="333333"/>
                  </a:buClr>
                </a:pPr>
                <a:endParaRPr lang="en-US" altLang="en-US" sz="1600" b="1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22" name="Text Box 13"/>
              <p:cNvSpPr txBox="1">
                <a:spLocks noChangeArrowheads="1"/>
              </p:cNvSpPr>
              <p:nvPr/>
            </p:nvSpPr>
            <p:spPr bwMode="auto">
              <a:xfrm>
                <a:off x="5203782" y="3728540"/>
                <a:ext cx="1267925" cy="93174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F68933"/>
                    </a:solidFill>
                    <a:latin typeface="Verdana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sz="1600" b="1" dirty="0" err="1">
                    <a:solidFill>
                      <a:srgbClr val="000000"/>
                    </a:solidFill>
                    <a:latin typeface="Corbel" panose="020B0503020204020204" pitchFamily="34" charset="0"/>
                  </a:rPr>
                  <a:t>Consolidación</a:t>
                </a:r>
                <a:r>
                  <a:rPr lang="en-GB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 </a:t>
                </a:r>
                <a:r>
                  <a:rPr lang="en-GB" altLang="en-US" sz="1600" b="1" dirty="0" smtClean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/>
                </a:r>
                <a:br>
                  <a:rPr lang="en-GB" altLang="en-US" sz="1600" b="1" dirty="0" smtClean="0">
                    <a:solidFill>
                      <a:srgbClr val="000000"/>
                    </a:solidFill>
                    <a:latin typeface="Corbel" panose="020B0503020204020204" pitchFamily="34" charset="0"/>
                  </a:rPr>
                </a:br>
                <a:r>
                  <a:rPr lang="en-GB" altLang="en-US" sz="1600" b="1" dirty="0" smtClean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del </a:t>
                </a:r>
                <a:r>
                  <a:rPr lang="en-GB" altLang="en-US" sz="1600" b="1" dirty="0" err="1">
                    <a:solidFill>
                      <a:srgbClr val="000000"/>
                    </a:solidFill>
                    <a:latin typeface="Corbel" panose="020B0503020204020204" pitchFamily="34" charset="0"/>
                  </a:rPr>
                  <a:t>Ministerio</a:t>
                </a:r>
                <a:endParaRPr lang="en-GB" altLang="en-US" sz="1600" b="1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de Hacienda </a:t>
                </a:r>
                <a:r>
                  <a:rPr lang="en-GB" altLang="en-US" sz="1600" b="1" dirty="0" smtClean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/>
                </a:r>
                <a:br>
                  <a:rPr lang="en-GB" altLang="en-US" sz="1600" b="1" dirty="0" smtClean="0">
                    <a:solidFill>
                      <a:srgbClr val="000000"/>
                    </a:solidFill>
                    <a:latin typeface="Corbel" panose="020B0503020204020204" pitchFamily="34" charset="0"/>
                  </a:rPr>
                </a:br>
                <a:r>
                  <a:rPr lang="en-GB" altLang="en-US" sz="1600" b="1" dirty="0" err="1" smtClean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británico</a:t>
                </a:r>
                <a:endParaRPr lang="en-GB" altLang="en-US" sz="1600" b="1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589936" y="2295831"/>
              <a:ext cx="4324146" cy="3714136"/>
              <a:chOff x="589936" y="2295832"/>
              <a:chExt cx="4324146" cy="3714136"/>
            </a:xfrm>
            <a:grpFill/>
          </p:grpSpPr>
          <p:grpSp>
            <p:nvGrpSpPr>
              <p:cNvPr id="11" name="Group 2"/>
              <p:cNvGrpSpPr>
                <a:grpSpLocks/>
              </p:cNvGrpSpPr>
              <p:nvPr/>
            </p:nvGrpSpPr>
            <p:grpSpPr bwMode="auto">
              <a:xfrm>
                <a:off x="589936" y="2295832"/>
                <a:ext cx="1676401" cy="3714136"/>
                <a:chOff x="589936" y="2295832"/>
                <a:chExt cx="1676401" cy="3714136"/>
              </a:xfrm>
              <a:grpFill/>
            </p:grpSpPr>
            <p:sp>
              <p:nvSpPr>
                <p:cNvPr id="17" name="Rectangle 3"/>
                <p:cNvSpPr>
                  <a:spLocks noChangeArrowheads="1"/>
                </p:cNvSpPr>
                <p:nvPr/>
              </p:nvSpPr>
              <p:spPr bwMode="auto">
                <a:xfrm>
                  <a:off x="589936" y="3255450"/>
                  <a:ext cx="1676400" cy="805272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 err="1">
                      <a:solidFill>
                        <a:srgbClr val="333333"/>
                      </a:solidFill>
                      <a:latin typeface="Corbel" panose="020B0503020204020204" pitchFamily="34" charset="0"/>
                    </a:rPr>
                    <a:t>Autoridades</a:t>
                  </a:r>
                  <a:endParaRPr lang="en-GB" altLang="en-US" sz="1600" b="1" dirty="0">
                    <a:solidFill>
                      <a:srgbClr val="333333"/>
                    </a:solidFill>
                    <a:latin typeface="Corbel" panose="020B0503020204020204" pitchFamily="34" charset="0"/>
                  </a:endParaRP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333333"/>
                      </a:solidFill>
                      <a:latin typeface="Corbel" panose="020B0503020204020204" pitchFamily="34" charset="0"/>
                    </a:rPr>
                    <a:t>locales</a:t>
                  </a:r>
                  <a:endParaRPr lang="es-ES" altLang="en-US" sz="1600" b="1" dirty="0">
                    <a:solidFill>
                      <a:srgbClr val="333333"/>
                    </a:solidFill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8" name="Rectangle 5"/>
                <p:cNvSpPr>
                  <a:spLocks noChangeArrowheads="1"/>
                </p:cNvSpPr>
                <p:nvPr/>
              </p:nvSpPr>
              <p:spPr bwMode="auto">
                <a:xfrm>
                  <a:off x="589936" y="2295832"/>
                  <a:ext cx="1676401" cy="82836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marL="0" indent="0"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 err="1" smtClean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Agencias</a:t>
                  </a:r>
                  <a:r>
                    <a:rPr lang="en-GB" altLang="en-US" sz="1600" b="1" dirty="0" smtClean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 o </a:t>
                  </a:r>
                  <a:r>
                    <a:rPr lang="en-GB" altLang="en-US" sz="1600" b="1" dirty="0" err="1" smtClean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empresas</a:t>
                  </a:r>
                  <a:r>
                    <a:rPr lang="en-GB" altLang="en-US" sz="1600" b="1" dirty="0" smtClean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 </a:t>
                  </a:r>
                  <a:r>
                    <a:rPr lang="en-GB" altLang="en-US" sz="1600" b="1" dirty="0" err="1" smtClean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estatales</a:t>
                  </a:r>
                  <a:r>
                    <a:rPr sz="1600" dirty="0" smtClean="0">
                      <a:latin typeface="Corbel" panose="020B0503020204020204" pitchFamily="34" charset="0"/>
                    </a:rPr>
                    <a:t> </a:t>
                  </a:r>
                  <a:endParaRPr lang="es-ES" altLang="en-US" sz="1600" dirty="0">
                    <a:solidFill>
                      <a:srgbClr val="DF581B"/>
                    </a:solidFill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9" name="Rectangle 7"/>
                <p:cNvSpPr>
                  <a:spLocks noChangeArrowheads="1"/>
                </p:cNvSpPr>
                <p:nvPr/>
              </p:nvSpPr>
              <p:spPr bwMode="auto">
                <a:xfrm>
                  <a:off x="589936" y="4204604"/>
                  <a:ext cx="1676400" cy="83820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marL="0" indent="0"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Fideicomisos</a:t>
                  </a: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 del NSH y</a:t>
                  </a:r>
                </a:p>
                <a:p>
                  <a:pPr marL="0" indent="0"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fideicomisos</a:t>
                  </a:r>
                  <a:endParaRPr lang="en-GB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  <a:p>
                  <a:pPr marL="0" indent="0"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de </a:t>
                  </a: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fundaciones</a:t>
                  </a:r>
                  <a:endParaRPr lang="es-ES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20" name="Rectangle 11"/>
                <p:cNvSpPr>
                  <a:spLocks noChangeArrowheads="1"/>
                </p:cNvSpPr>
                <p:nvPr/>
              </p:nvSpPr>
              <p:spPr bwMode="auto">
                <a:xfrm>
                  <a:off x="589936" y="5179141"/>
                  <a:ext cx="1676400" cy="83082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 err="1">
                      <a:solidFill>
                        <a:srgbClr val="333333"/>
                      </a:solidFill>
                      <a:latin typeface="Corbel" panose="020B0503020204020204" pitchFamily="34" charset="0"/>
                    </a:rPr>
                    <a:t>Departamentos</a:t>
                  </a:r>
                  <a:endParaRPr lang="en-GB" altLang="en-US" sz="1600" b="1" dirty="0">
                    <a:solidFill>
                      <a:srgbClr val="333333"/>
                    </a:solidFill>
                    <a:latin typeface="Corbel" panose="020B0503020204020204" pitchFamily="34" charset="0"/>
                  </a:endParaRP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333333"/>
                      </a:solidFill>
                      <a:latin typeface="Corbel" panose="020B0503020204020204" pitchFamily="34" charset="0"/>
                    </a:rPr>
                    <a:t>del </a:t>
                  </a:r>
                  <a:r>
                    <a:rPr lang="en-GB" altLang="en-US" sz="1600" b="1" dirty="0" err="1">
                      <a:solidFill>
                        <a:srgbClr val="333333"/>
                      </a:solidFill>
                      <a:latin typeface="Corbel" panose="020B0503020204020204" pitchFamily="34" charset="0"/>
                    </a:rPr>
                    <a:t>Gobierno</a:t>
                  </a:r>
                  <a:r>
                    <a:rPr sz="1600" dirty="0" smtClean="0">
                      <a:latin typeface="Corbel" panose="020B0503020204020204" pitchFamily="34" charset="0"/>
                    </a:rPr>
                    <a:t> </a:t>
                  </a: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333333"/>
                      </a:solidFill>
                      <a:latin typeface="Corbel" panose="020B0503020204020204" pitchFamily="34" charset="0"/>
                    </a:rPr>
                    <a:t>central</a:t>
                  </a:r>
                  <a:endParaRPr lang="es-ES" altLang="en-US" sz="1600" b="1" dirty="0">
                    <a:solidFill>
                      <a:srgbClr val="333333"/>
                    </a:solidFill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12" name="Group 1"/>
              <p:cNvGrpSpPr>
                <a:grpSpLocks/>
              </p:cNvGrpSpPr>
              <p:nvPr/>
            </p:nvGrpSpPr>
            <p:grpSpPr bwMode="auto">
              <a:xfrm>
                <a:off x="2428057" y="2295832"/>
                <a:ext cx="2486025" cy="3711677"/>
                <a:chOff x="2428057" y="2295832"/>
                <a:chExt cx="2486025" cy="3711677"/>
              </a:xfrm>
              <a:grpFill/>
            </p:grpSpPr>
            <p:sp>
              <p:nvSpPr>
                <p:cNvPr id="13" name="Rectangle 14"/>
                <p:cNvSpPr>
                  <a:spLocks noChangeArrowheads="1"/>
                </p:cNvSpPr>
                <p:nvPr/>
              </p:nvSpPr>
              <p:spPr bwMode="auto">
                <a:xfrm>
                  <a:off x="2428057" y="2295832"/>
                  <a:ext cx="2486025" cy="83082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tIns="190800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22 subconsolidaciones</a:t>
                  </a: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(500 organismos)</a:t>
                  </a:r>
                  <a:endParaRPr lang="es-ES" altLang="en-US" sz="1600" b="1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4" name="Rectangle 15"/>
                <p:cNvSpPr>
                  <a:spLocks noChangeArrowheads="1"/>
                </p:cNvSpPr>
                <p:nvPr/>
              </p:nvSpPr>
              <p:spPr bwMode="auto">
                <a:xfrm>
                  <a:off x="2428057" y="3255450"/>
                  <a:ext cx="2486025" cy="805273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sq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tIns="190800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4 </a:t>
                  </a: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subconsolidaciones</a:t>
                  </a:r>
                  <a:endParaRPr lang="en-GB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(600 </a:t>
                  </a: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organismos</a:t>
                  </a: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)</a:t>
                  </a:r>
                  <a:endParaRPr lang="es-ES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5" name="Rectangle 16"/>
                <p:cNvSpPr>
                  <a:spLocks noChangeArrowheads="1"/>
                </p:cNvSpPr>
                <p:nvPr/>
              </p:nvSpPr>
              <p:spPr bwMode="auto">
                <a:xfrm>
                  <a:off x="2428057" y="4189515"/>
                  <a:ext cx="2486025" cy="83820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sq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tIns="190800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4</a:t>
                  </a:r>
                  <a:r>
                    <a:rPr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 </a:t>
                  </a: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subconsolidaciones</a:t>
                  </a:r>
                  <a:endParaRPr lang="en-GB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(300 </a:t>
                  </a:r>
                  <a:r>
                    <a:rPr lang="en-GB" altLang="en-US" sz="1600" b="1" dirty="0" err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organismos</a:t>
                  </a:r>
                  <a:r>
                    <a:rPr lang="en-GB" altLang="en-US" sz="1600" b="1" dirty="0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)</a:t>
                  </a:r>
                  <a:endParaRPr lang="es-ES" altLang="en-US" sz="1600" b="1" dirty="0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6" name="Rectangle 17"/>
                <p:cNvSpPr>
                  <a:spLocks noChangeArrowheads="1"/>
                </p:cNvSpPr>
                <p:nvPr/>
              </p:nvSpPr>
              <p:spPr bwMode="auto">
                <a:xfrm>
                  <a:off x="2428057" y="5179141"/>
                  <a:ext cx="2486025" cy="828368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sq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tIns="190800"/>
                <a:lstStyle>
                  <a:lvl1pPr marL="342900" indent="-3429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rgbClr val="F68933"/>
                      </a:solidFill>
                      <a:latin typeface="Verdana" pitchFamily="34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1 subconsolidación</a:t>
                  </a:r>
                </a:p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333333"/>
                    </a:buClr>
                  </a:pPr>
                  <a:r>
                    <a:rPr lang="en-GB" altLang="en-US" sz="1600" b="1">
                      <a:solidFill>
                        <a:srgbClr val="000000"/>
                      </a:solidFill>
                      <a:latin typeface="Corbel" panose="020B0503020204020204" pitchFamily="34" charset="0"/>
                    </a:rPr>
                    <a:t>(60 organismos)</a:t>
                  </a:r>
                  <a:endParaRPr lang="es-ES" altLang="en-US" sz="1600" b="1">
                    <a:solidFill>
                      <a:srgbClr val="000000"/>
                    </a:solidFill>
                    <a:latin typeface="Corbel" panose="020B0503020204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5362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1174750"/>
            <a:ext cx="9425355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Para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cuentas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consolidadas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tienen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eliminar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(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quitar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)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transacciones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saldos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intergubernamentales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Para que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ocurra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tienen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informar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: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quiénes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son sus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contrapartes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cuáles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son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importes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qué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códigos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cuenta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registran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saldos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transacciones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correlación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transacciones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posiblemente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más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problemático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dentro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consolidación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Eliminaciones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(1):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Principales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requisitos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30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1174750"/>
            <a:ext cx="10154417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tabLst>
                <a:tab pos="3052763" algn="l"/>
              </a:tabLst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2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smtClean="0">
                <a:solidFill>
                  <a:srgbClr val="141414"/>
                </a:solidFill>
                <a:latin typeface="Corbel" panose="020B0503020204020204" pitchFamily="34" charset="0"/>
              </a:rPr>
              <a:t>	2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eliminaciones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000" dirty="0"/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B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B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</a:t>
            </a:r>
          </a:p>
          <a:p>
            <a:pPr lvl="1"/>
            <a:endParaRPr lang="es-ES" dirty="0"/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tabLst>
                <a:tab pos="3052763" algn="l"/>
              </a:tabLst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3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smtClean="0">
                <a:solidFill>
                  <a:srgbClr val="141414"/>
                </a:solidFill>
                <a:latin typeface="Corbel" panose="020B0503020204020204" pitchFamily="34" charset="0"/>
              </a:rPr>
              <a:t>	6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eliminaciones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B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B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B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 le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paga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B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>Eliminaciones (2): </a:t>
            </a:r>
            <a:r>
              <a:rPr lang="es-ES" dirty="0" smtClean="0">
                <a:solidFill>
                  <a:srgbClr val="6076B4"/>
                </a:solidFill>
                <a:latin typeface="Corbel" panose="020B0503020204020204"/>
              </a:rPr>
              <a:t> Transacciones </a:t>
            </a: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>simples dentro del grupo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ight Arrow 7"/>
          <p:cNvSpPr/>
          <p:nvPr/>
        </p:nvSpPr>
        <p:spPr bwMode="auto">
          <a:xfrm>
            <a:off x="2588883" y="1308296"/>
            <a:ext cx="724060" cy="27279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2588883" y="2982351"/>
            <a:ext cx="724060" cy="27279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5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s-ES" dirty="0" smtClean="0">
                <a:solidFill>
                  <a:srgbClr val="6076B4"/>
                </a:solidFill>
                <a:latin typeface="Corbel" panose="020B0503020204020204"/>
              </a:rPr>
              <a:t>Eliminaciones (3): Transacciones múltiples </a:t>
            </a: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>dentro del grupo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095587"/>
              </p:ext>
            </p:extLst>
          </p:nvPr>
        </p:nvGraphicFramePr>
        <p:xfrm>
          <a:off x="1120556" y="1740253"/>
          <a:ext cx="7854632" cy="3946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86596" y="5759082"/>
            <a:ext cx="7076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Corbel" panose="020B0503020204020204" pitchFamily="34" charset="0"/>
              </a:rPr>
              <a:t>Organizaciones</a:t>
            </a:r>
            <a:endParaRPr lang="es-ES" sz="2000" b="1" dirty="0">
              <a:latin typeface="Corbel" panose="020B05030202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95560" y="3466831"/>
            <a:ext cx="1718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latin typeface="Corbel" panose="020B0503020204020204" pitchFamily="34" charset="0"/>
              </a:rPr>
              <a:t>Eliminaciones</a:t>
            </a:r>
            <a:endParaRPr lang="es-ES" sz="2000" b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45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1174750"/>
            <a:ext cx="9411287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Muchos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: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asimetría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fue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un gran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problema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información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contrapartes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no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identificó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fácilmente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ya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contables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no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están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configurados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hacerlo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Ingreso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/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gasto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más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problemático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el balance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situación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; el balance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situación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un panorama, no un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flujo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continuo a lo largo del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año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Para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mejorar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la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calidad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de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los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datos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, el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Ministerio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de Hacienda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implementó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: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Un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ejercicio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acuerdo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formal para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transacciones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saldos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mayores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un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importe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umbral 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formulario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acuerdo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tenía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firmar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enviar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Ministerio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Hacienda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fecha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determinada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confirmar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que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había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llevado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cabo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Eliminaciones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(4):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Experiencia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del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Reino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Unido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3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39422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debe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otorgar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tiempo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significativo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necesario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escribir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directrices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llevar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cabo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capacitaciones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talleres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directrices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deberán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cubrir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procesos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necesarios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definiciones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planes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contables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calendarios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etc.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Los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procesos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técnicas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recolección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nuevos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requieren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capacitación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todos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contribuyentes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cuentas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consolidadas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Experiencia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del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Reino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Unido</a:t>
            </a:r>
            <a:endParaRPr lang="en-GB" sz="2200" b="1" dirty="0">
              <a:solidFill>
                <a:srgbClr val="404040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realizaron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capacitaciones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prácticas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anuales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todo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personal con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acceso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consolidación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realizaron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capacitaciones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acerca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paquete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estilo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conferencia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todos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Gobierno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central</a:t>
            </a: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equipo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habló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conferencias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días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capacitación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todo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sector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público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CA3E96"/>
              </a:buClr>
              <a:buSzPct val="85000"/>
              <a:buFont typeface="Verdana" panose="020B0604030504040204" pitchFamily="34" charset="0"/>
              <a:buChar char="●"/>
              <a:defRPr/>
            </a:pPr>
            <a:endParaRPr lang="es-ES" sz="2000" dirty="0">
              <a:solidFill>
                <a:srgbClr val="404040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Directrices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y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comentarios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(1):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Capacitación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8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39421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n-GB" altLang="en-US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Experiencia</a:t>
            </a:r>
            <a:r>
              <a:rPr lang="en-GB" altLang="en-US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del </a:t>
            </a:r>
            <a:r>
              <a:rPr lang="en-GB" altLang="en-US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Reino</a:t>
            </a:r>
            <a:r>
              <a:rPr lang="en-GB" altLang="en-US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Unido</a:t>
            </a:r>
            <a:endParaRPr lang="en-GB" altLang="en-US" sz="2200" b="1" dirty="0">
              <a:solidFill>
                <a:srgbClr val="404040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Los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requisitos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establecer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comunicaciones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hacer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que las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organizaciones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se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acostumbren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a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enviar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se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desarrollaron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paulatinamente</a:t>
            </a:r>
            <a:endParaRPr lang="en-GB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Uso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consolidaciones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"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simulacro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"</a:t>
            </a: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Las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tasas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envío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se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desarrollaron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paulatinamente</a:t>
            </a:r>
            <a:endParaRPr lang="en-GB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Escasa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oportunidad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inicial</a:t>
            </a:r>
            <a:endParaRPr lang="es-ES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Llevó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tiempo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mejorar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la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calidad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endParaRPr lang="en-GB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necesitaron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comentarios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generales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individuales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todas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las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áreas</a:t>
            </a:r>
            <a:endParaRPr lang="en-GB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Riesgo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caída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el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rendimiento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cambia el personal</a:t>
            </a: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Uso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tablas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liga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fomentar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las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mejoras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la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puntualidad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y la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compleción</a:t>
            </a:r>
            <a:endParaRPr lang="en-GB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2900"/>
              </a:lnSpc>
              <a:spcBef>
                <a:spcPts val="0"/>
              </a:spcBef>
              <a:spcAft>
                <a:spcPts val="400"/>
              </a:spcAft>
              <a:buSzPct val="100000"/>
              <a:defRPr/>
            </a:pP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Vigilancia</a:t>
            </a:r>
            <a:r>
              <a:rPr lang="en-GB" altLang="en-US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altLang="en-U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constante</a:t>
            </a:r>
            <a:endParaRPr lang="es-ES" altLang="en-US" sz="2200" dirty="0">
              <a:solidFill>
                <a:srgbClr val="141414"/>
              </a:solidFill>
              <a:latin typeface="Corbel" panose="020B0503020204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altLang="en-US" dirty="0" err="1">
                <a:solidFill>
                  <a:srgbClr val="6076B4"/>
                </a:solidFill>
                <a:latin typeface="Corbel" panose="020B0503020204020204"/>
              </a:rPr>
              <a:t>Directrices</a:t>
            </a:r>
            <a:r>
              <a:rPr lang="en-GB" altLang="en-US" dirty="0">
                <a:solidFill>
                  <a:srgbClr val="6076B4"/>
                </a:solidFill>
                <a:latin typeface="Corbel" panose="020B0503020204020204"/>
              </a:rPr>
              <a:t> y </a:t>
            </a:r>
            <a:r>
              <a:rPr lang="en-GB" altLang="en-US" dirty="0" err="1">
                <a:solidFill>
                  <a:srgbClr val="6076B4"/>
                </a:solidFill>
                <a:latin typeface="Corbel" panose="020B0503020204020204"/>
              </a:rPr>
              <a:t>comentarios</a:t>
            </a:r>
            <a:r>
              <a:rPr lang="en-GB" altLang="en-US" dirty="0">
                <a:solidFill>
                  <a:srgbClr val="6076B4"/>
                </a:solidFill>
                <a:latin typeface="Corbel" panose="020B0503020204020204"/>
              </a:rPr>
              <a:t> (2): 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58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hlink"/>
                </a:solidFill>
                <a:latin typeface="Corbel" panose="020B0503020204020204" pitchFamily="34" charset="0"/>
              </a:rPr>
              <a:t>Preguntas</a:t>
            </a:r>
            <a:r>
              <a:rPr lang="en-GB" dirty="0">
                <a:solidFill>
                  <a:schemeClr val="hlink"/>
                </a:solidFill>
                <a:latin typeface="Corbel" panose="020B0503020204020204" pitchFamily="34" charset="0"/>
              </a:rPr>
              <a:t> y debate</a:t>
            </a:r>
            <a:endParaRPr lang="es-ES" dirty="0">
              <a:solidFill>
                <a:srgbClr val="652D89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1" y="1849438"/>
            <a:ext cx="3010108" cy="4084387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03" y="2064204"/>
            <a:ext cx="3758144" cy="153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9" y="3599543"/>
            <a:ext cx="3552643" cy="22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8098971" y="1825625"/>
            <a:ext cx="3254828" cy="435133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Visite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nuestra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página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000" dirty="0" smtClean="0">
                <a:solidFill>
                  <a:srgbClr val="141414"/>
                </a:solidFill>
                <a:latin typeface="Corbel" panose="020B0503020204020204" pitchFamily="34" charset="0"/>
              </a:rPr>
              <a:t>web 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  <a:hlinkClick r:id="rId5"/>
              </a:rPr>
              <a:t>http://www.ipsasb.org</a:t>
            </a:r>
            <a:r>
              <a:rPr lang="en-GB" sz="2000" dirty="0" smtClean="0">
                <a:solidFill>
                  <a:srgbClr val="141414"/>
                </a:solidFill>
                <a:latin typeface="Corbel" panose="020B0503020204020204" pitchFamily="34" charset="0"/>
                <a:hlinkClick r:id="rId5"/>
              </a:rPr>
              <a:t>/</a:t>
            </a:r>
            <a:r>
              <a:rPr lang="en-GB" sz="2000" dirty="0" smtClean="0">
                <a:solidFill>
                  <a:srgbClr val="141414"/>
                </a:solidFill>
                <a:latin typeface="Corbel" panose="020B0503020204020204" pitchFamily="34" charset="0"/>
              </a:rPr>
              <a:t>  </a:t>
            </a:r>
            <a:endParaRPr lang="en-GB" sz="20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>
              <a:spcBef>
                <a:spcPts val="1800"/>
              </a:spcBef>
            </a:pP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o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comuníquese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a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través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del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correo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electrónico</a:t>
            </a:r>
            <a:r>
              <a:rPr lang="en-GB" sz="2000" dirty="0" smtClean="0">
                <a:solidFill>
                  <a:srgbClr val="141414"/>
                </a:solidFill>
                <a:latin typeface="Corbel" panose="020B0503020204020204" pitchFamily="34" charset="0"/>
              </a:rPr>
              <a:t>:</a:t>
            </a:r>
          </a:p>
          <a:p>
            <a:pPr marL="26352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800" dirty="0">
                <a:solidFill>
                  <a:srgbClr val="141414"/>
                </a:solidFill>
                <a:latin typeface="Corbel" panose="020B0503020204020204" pitchFamily="34" charset="0"/>
              </a:rPr>
              <a:t/>
            </a:r>
            <a:br>
              <a:rPr lang="en-GB" sz="800" dirty="0">
                <a:solidFill>
                  <a:srgbClr val="141414"/>
                </a:solidFill>
                <a:latin typeface="Corbel" panose="020B0503020204020204" pitchFamily="34" charset="0"/>
              </a:rPr>
            </a:b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Presidente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del IPSASB: </a:t>
            </a:r>
            <a:r>
              <a:rPr lang="en-GB" sz="2000" dirty="0" smtClean="0">
                <a:solidFill>
                  <a:srgbClr val="141414"/>
                </a:solidFill>
                <a:latin typeface="Corbel" panose="020B0503020204020204" pitchFamily="34" charset="0"/>
                <a:hlinkClick r:id="rId6"/>
              </a:rPr>
              <a:t>iancarruthers@ipsasb.org</a:t>
            </a:r>
            <a:endParaRPr lang="en-GB" sz="20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263525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800" dirty="0" smtClean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263525" indent="0">
              <a:spcBef>
                <a:spcPts val="600"/>
              </a:spcBef>
              <a:buNone/>
            </a:pPr>
            <a:r>
              <a:rPr lang="en-GB" sz="2000" dirty="0" smtClean="0">
                <a:solidFill>
                  <a:srgbClr val="141414"/>
                </a:solidFill>
                <a:latin typeface="Corbel" panose="020B0503020204020204" pitchFamily="34" charset="0"/>
              </a:rPr>
              <a:t>Director </a:t>
            </a:r>
            <a:r>
              <a:rPr lang="en-GB" sz="2000" dirty="0" err="1">
                <a:solidFill>
                  <a:srgbClr val="141414"/>
                </a:solidFill>
                <a:latin typeface="Corbel" panose="020B0503020204020204" pitchFamily="34" charset="0"/>
              </a:rPr>
              <a:t>técnico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: 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  <a:hlinkClick r:id="rId7"/>
              </a:rPr>
              <a:t>johnstanford@ipsasb.org</a:t>
            </a:r>
            <a:r>
              <a:rPr lang="en-GB" sz="20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endParaRPr lang="en-GB" sz="2000" dirty="0">
              <a:solidFill>
                <a:srgbClr val="141414"/>
              </a:solidFill>
              <a:latin typeface="Corbel" panose="020B0503020204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57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1174750"/>
            <a:ext cx="10154417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  <a:spcAft>
                <a:spcPts val="600"/>
              </a:spcAft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Programa </a:t>
            </a:r>
            <a:r>
              <a:rPr lang="es-E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Whole</a:t>
            </a: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 of </a:t>
            </a:r>
            <a:r>
              <a:rPr lang="es-E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Government</a:t>
            </a: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 Accounts (WGA) del Reino Unido</a:t>
            </a:r>
          </a:p>
          <a:p>
            <a:pPr>
              <a:lnSpc>
                <a:spcPts val="3200"/>
              </a:lnSpc>
              <a:spcAft>
                <a:spcPts val="600"/>
              </a:spcAft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Alcance de la consolidación</a:t>
            </a:r>
          </a:p>
          <a:p>
            <a:pPr>
              <a:lnSpc>
                <a:spcPts val="3200"/>
              </a:lnSpc>
              <a:spcAft>
                <a:spcPts val="600"/>
              </a:spcAft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Legislación</a:t>
            </a:r>
          </a:p>
          <a:p>
            <a:pPr>
              <a:lnSpc>
                <a:spcPts val="3200"/>
              </a:lnSpc>
              <a:spcAft>
                <a:spcPts val="600"/>
              </a:spcAft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Sistema de consolidación  </a:t>
            </a:r>
          </a:p>
          <a:p>
            <a:pPr>
              <a:lnSpc>
                <a:spcPts val="3200"/>
              </a:lnSpc>
              <a:spcAft>
                <a:spcPts val="600"/>
              </a:spcAft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Eliminaciones</a:t>
            </a:r>
          </a:p>
          <a:p>
            <a:pPr>
              <a:lnSpc>
                <a:spcPts val="3200"/>
              </a:lnSpc>
              <a:spcAft>
                <a:spcPts val="600"/>
              </a:spcAft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Directrices y comentarios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Descripción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general de la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sesión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74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altLang="en-US" dirty="0"/>
              <a:t> </a:t>
            </a:r>
            <a:r>
              <a:rPr lang="en-GB" altLang="en-US" dirty="0" err="1">
                <a:solidFill>
                  <a:srgbClr val="6076B4"/>
                </a:solidFill>
                <a:latin typeface="Corbel" panose="020B0503020204020204"/>
              </a:rPr>
              <a:t>Calendario</a:t>
            </a:r>
            <a:r>
              <a:rPr lang="en-GB" altLang="en-US" dirty="0">
                <a:solidFill>
                  <a:srgbClr val="6076B4"/>
                </a:solidFill>
                <a:latin typeface="Corbel" panose="020B0503020204020204"/>
              </a:rPr>
              <a:t> del </a:t>
            </a:r>
            <a:r>
              <a:rPr lang="en-GB" altLang="en-US" dirty="0" err="1">
                <a:solidFill>
                  <a:srgbClr val="6076B4"/>
                </a:solidFill>
                <a:latin typeface="Corbel" panose="020B0503020204020204"/>
              </a:rPr>
              <a:t>programa</a:t>
            </a:r>
            <a:r>
              <a:rPr lang="en-GB" altLang="en-US" dirty="0">
                <a:solidFill>
                  <a:srgbClr val="6076B4"/>
                </a:solidFill>
                <a:latin typeface="Corbel" panose="020B0503020204020204"/>
              </a:rPr>
              <a:t> de WGA del </a:t>
            </a:r>
            <a:r>
              <a:rPr lang="en-GB" altLang="en-US" dirty="0" err="1">
                <a:solidFill>
                  <a:srgbClr val="6076B4"/>
                </a:solidFill>
                <a:latin typeface="Corbel" panose="020B0503020204020204"/>
              </a:rPr>
              <a:t>Reino</a:t>
            </a:r>
            <a:r>
              <a:rPr lang="en-GB" altLang="en-US" dirty="0">
                <a:solidFill>
                  <a:srgbClr val="6076B4"/>
                </a:solidFill>
                <a:latin typeface="Corbel" panose="020B0503020204020204"/>
              </a:rPr>
              <a:t> </a:t>
            </a:r>
            <a:r>
              <a:rPr lang="en-GB" altLang="en-US" dirty="0" err="1">
                <a:solidFill>
                  <a:srgbClr val="6076B4"/>
                </a:solidFill>
                <a:latin typeface="Corbel" panose="020B0503020204020204"/>
              </a:rPr>
              <a:t>Unido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361642" y="1623159"/>
            <a:ext cx="8465270" cy="3138794"/>
            <a:chOff x="159618" y="2181225"/>
            <a:chExt cx="8465270" cy="3138794"/>
          </a:xfrm>
        </p:grpSpPr>
        <p:sp>
          <p:nvSpPr>
            <p:cNvPr id="8" name="AutoShape 3"/>
            <p:cNvSpPr>
              <a:spLocks noChangeArrowheads="1"/>
            </p:cNvSpPr>
            <p:nvPr/>
          </p:nvSpPr>
          <p:spPr bwMode="auto">
            <a:xfrm>
              <a:off x="7100888" y="2703513"/>
              <a:ext cx="1447800" cy="2590800"/>
            </a:xfrm>
            <a:prstGeom prst="chevron">
              <a:avLst>
                <a:gd name="adj" fmla="val 25000"/>
              </a:avLst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9" name="AutoShape 4"/>
            <p:cNvSpPr>
              <a:spLocks noChangeArrowheads="1"/>
            </p:cNvSpPr>
            <p:nvPr/>
          </p:nvSpPr>
          <p:spPr bwMode="auto">
            <a:xfrm>
              <a:off x="7329488" y="3389313"/>
              <a:ext cx="1295400" cy="1295400"/>
            </a:xfrm>
            <a:prstGeom prst="irregularSeal1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3900488" y="2703513"/>
              <a:ext cx="1524000" cy="2590800"/>
            </a:xfrm>
            <a:prstGeom prst="chevron">
              <a:avLst>
                <a:gd name="adj" fmla="val 25000"/>
              </a:avLst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11" name="AutoShape 6"/>
            <p:cNvSpPr>
              <a:spLocks noChangeArrowheads="1"/>
            </p:cNvSpPr>
            <p:nvPr/>
          </p:nvSpPr>
          <p:spPr bwMode="auto">
            <a:xfrm>
              <a:off x="4205288" y="3541713"/>
              <a:ext cx="1295400" cy="1066800"/>
            </a:xfrm>
            <a:prstGeom prst="irregularSeal1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2117725" y="2181225"/>
              <a:ext cx="1092200" cy="720725"/>
            </a:xfrm>
            <a:prstGeom prst="chevron">
              <a:avLst>
                <a:gd name="adj" fmla="val 3788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13" name="AutoShape 8"/>
            <p:cNvSpPr>
              <a:spLocks noChangeArrowheads="1"/>
            </p:cNvSpPr>
            <p:nvPr/>
          </p:nvSpPr>
          <p:spPr bwMode="auto">
            <a:xfrm>
              <a:off x="1336675" y="2254250"/>
              <a:ext cx="1057275" cy="485775"/>
            </a:xfrm>
            <a:prstGeom prst="chevron">
              <a:avLst>
                <a:gd name="adj" fmla="val 54502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1025525" y="2181225"/>
              <a:ext cx="1092200" cy="720725"/>
            </a:xfrm>
            <a:prstGeom prst="homePlate">
              <a:avLst>
                <a:gd name="adj" fmla="val 3788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722313" y="4054475"/>
              <a:ext cx="1162050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800">
                <a:solidFill>
                  <a:srgbClr val="990000"/>
                </a:solidFill>
                <a:latin typeface="Humnst777 BT" pitchFamily="34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178283" y="2577822"/>
              <a:ext cx="2133600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eaLnBrk="1" fontAlgn="base" hangingPunct="1"/>
              <a:r>
                <a:rPr lang="en-GB" altLang="en-US" sz="1800" b="1" dirty="0" err="1" smtClean="0">
                  <a:solidFill>
                    <a:srgbClr val="333333"/>
                  </a:solidFill>
                  <a:latin typeface="Corbel" panose="020B0503020204020204" pitchFamily="34" charset="0"/>
                </a:rPr>
                <a:t>Departamentos</a:t>
              </a:r>
              <a:r>
                <a:rPr lang="en-GB" altLang="en-US" sz="1800" b="1" dirty="0" smtClean="0">
                  <a:solidFill>
                    <a:srgbClr val="333333"/>
                  </a:solidFill>
                  <a:latin typeface="Corbel" panose="020B0503020204020204" pitchFamily="34" charset="0"/>
                </a:rPr>
                <a:t>, </a:t>
              </a:r>
              <a:r>
                <a:rPr lang="en-GB" altLang="en-US" sz="1800" b="1" dirty="0" err="1" smtClean="0">
                  <a:solidFill>
                    <a:srgbClr val="333333"/>
                  </a:solidFill>
                  <a:latin typeface="Corbel" panose="020B0503020204020204" pitchFamily="34" charset="0"/>
                </a:rPr>
                <a:t>agencias</a:t>
              </a:r>
              <a:r>
                <a:rPr lang="en-GB" altLang="en-US" sz="1800" b="1" dirty="0" smtClean="0">
                  <a:solidFill>
                    <a:srgbClr val="333333"/>
                  </a:solidFill>
                  <a:latin typeface="Corbel" panose="020B0503020204020204" pitchFamily="34" charset="0"/>
                </a:rPr>
                <a:t> y </a:t>
              </a:r>
              <a:r>
                <a:rPr lang="en-GB" altLang="en-US" sz="1800" b="1" dirty="0" err="1" smtClean="0">
                  <a:solidFill>
                    <a:srgbClr val="333333"/>
                  </a:solidFill>
                  <a:latin typeface="Corbel" panose="020B0503020204020204" pitchFamily="34" charset="0"/>
                </a:rPr>
                <a:t>administraciones</a:t>
              </a:r>
              <a:r>
                <a:rPr lang="en-GB" altLang="en-US" sz="1800" b="1" dirty="0" smtClean="0">
                  <a:solidFill>
                    <a:srgbClr val="333333"/>
                  </a:solidFill>
                  <a:latin typeface="Corbel" panose="020B0503020204020204" pitchFamily="34" charset="0"/>
                </a:rPr>
                <a:t> </a:t>
              </a:r>
              <a:r>
                <a:rPr lang="en-GB" altLang="en-US" sz="1800" b="1" dirty="0">
                  <a:solidFill>
                    <a:srgbClr val="333333"/>
                  </a:solidFill>
                  <a:latin typeface="Corbel" panose="020B0503020204020204" pitchFamily="34" charset="0"/>
                </a:rPr>
                <a:t>delegadas del Gobierno central</a:t>
              </a:r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159618" y="3922713"/>
              <a:ext cx="2362705" cy="139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20000"/>
                </a:spcAft>
              </a:pPr>
              <a:endParaRPr lang="es-ES" altLang="en-US" sz="1400" b="1" dirty="0">
                <a:solidFill>
                  <a:srgbClr val="333333"/>
                </a:solidFill>
              </a:endParaRPr>
            </a:p>
            <a:p>
              <a:pPr eaLnBrk="1" fontAlgn="base" hangingPunct="1">
                <a:buFont typeface="Wingdings" pitchFamily="2" charset="2"/>
                <a:buNone/>
              </a:pPr>
              <a:r>
                <a:rPr lang="en-GB" altLang="en-US" sz="1800" b="1" dirty="0" err="1">
                  <a:solidFill>
                    <a:srgbClr val="333333"/>
                  </a:solidFill>
                  <a:latin typeface="Corbel" panose="020B0503020204020204" pitchFamily="34" charset="0"/>
                </a:rPr>
                <a:t>Autoridades</a:t>
              </a:r>
              <a:r>
                <a:rPr lang="en-GB" altLang="en-US" sz="1800" b="1" dirty="0">
                  <a:solidFill>
                    <a:srgbClr val="333333"/>
                  </a:solidFill>
                  <a:latin typeface="Corbel" panose="020B0503020204020204" pitchFamily="34" charset="0"/>
                </a:rPr>
                <a:t> locales,</a:t>
              </a:r>
            </a:p>
            <a:p>
              <a:pPr eaLnBrk="1" fontAlgn="base" hangingPunct="1">
                <a:buFont typeface="Wingdings" pitchFamily="2" charset="2"/>
                <a:buNone/>
              </a:pPr>
              <a:r>
                <a:rPr lang="en-GB" altLang="en-US" sz="1800" b="1" dirty="0">
                  <a:solidFill>
                    <a:srgbClr val="333333"/>
                  </a:solidFill>
                  <a:latin typeface="Corbel" panose="020B0503020204020204" pitchFamily="34" charset="0"/>
                </a:rPr>
                <a:t>fideicomisos del NSH,</a:t>
              </a:r>
            </a:p>
            <a:p>
              <a:pPr eaLnBrk="1" fontAlgn="base" hangingPunct="1">
                <a:buFont typeface="Wingdings" pitchFamily="2" charset="2"/>
                <a:buNone/>
              </a:pPr>
              <a:r>
                <a:rPr lang="en-GB" altLang="en-US" sz="1800" b="1" dirty="0">
                  <a:solidFill>
                    <a:srgbClr val="333333"/>
                  </a:solidFill>
                  <a:latin typeface="Corbel" panose="020B0503020204020204" pitchFamily="34" charset="0"/>
                </a:rPr>
                <a:t>empresas estatales</a:t>
              </a:r>
              <a:endParaRPr lang="es-ES" altLang="en-US" sz="1800" b="1" dirty="0">
                <a:solidFill>
                  <a:srgbClr val="333333"/>
                </a:solidFill>
                <a:latin typeface="Corbel" panose="020B0503020204020204" pitchFamily="34" charset="0"/>
              </a:endParaRPr>
            </a:p>
            <a:p>
              <a:pPr eaLnBrk="1" fontAlgn="base" hangingPunct="1">
                <a:buFont typeface="Wingdings" pitchFamily="2" charset="2"/>
                <a:buNone/>
              </a:pPr>
              <a:endParaRPr lang="es-ES" altLang="en-US" sz="1400" b="1" dirty="0">
                <a:solidFill>
                  <a:srgbClr val="333333"/>
                </a:solidFill>
              </a:endParaRPr>
            </a:p>
          </p:txBody>
        </p:sp>
        <p:sp>
          <p:nvSpPr>
            <p:cNvPr id="18" name="AutoShape 13"/>
            <p:cNvSpPr>
              <a:spLocks noChangeArrowheads="1"/>
            </p:cNvSpPr>
            <p:nvPr/>
          </p:nvSpPr>
          <p:spPr bwMode="auto">
            <a:xfrm>
              <a:off x="5500688" y="2703513"/>
              <a:ext cx="1524000" cy="2590800"/>
            </a:xfrm>
            <a:prstGeom prst="chevron">
              <a:avLst>
                <a:gd name="adj" fmla="val 25000"/>
              </a:avLst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2452688" y="2703513"/>
              <a:ext cx="1447800" cy="1295400"/>
            </a:xfrm>
            <a:prstGeom prst="chevron">
              <a:avLst>
                <a:gd name="adj" fmla="val 27941"/>
              </a:avLst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sq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  <a:buSzPct val="85000"/>
                <a:buFont typeface="Times" pitchFamily="18" charset="0"/>
                <a:buNone/>
              </a:pPr>
              <a:endParaRPr lang="en-US" altLang="en-US">
                <a:solidFill>
                  <a:srgbClr val="000000"/>
                </a:solidFill>
                <a:latin typeface="Humnst777 Lt BT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2681288" y="2703513"/>
              <a:ext cx="842962" cy="436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300">
                  <a:solidFill>
                    <a:srgbClr val="000000"/>
                  </a:solidFill>
                </a:rPr>
                <a:t>01-02</a:t>
              </a:r>
              <a:endParaRPr lang="es-ES" altLang="en-US" sz="1300">
                <a:solidFill>
                  <a:srgbClr val="000000"/>
                </a:solidFill>
              </a:endParaRPr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2833688" y="3160713"/>
              <a:ext cx="85883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300">
                  <a:solidFill>
                    <a:srgbClr val="000000"/>
                  </a:solidFill>
                </a:rPr>
                <a:t>02-03</a:t>
              </a:r>
              <a:endParaRPr lang="es-ES" altLang="en-US" sz="1300">
                <a:solidFill>
                  <a:srgbClr val="000000"/>
                </a:solidFill>
              </a:endParaRPr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2681288" y="3617913"/>
              <a:ext cx="936625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300">
                  <a:solidFill>
                    <a:srgbClr val="000000"/>
                  </a:solidFill>
                </a:rPr>
                <a:t>03-04</a:t>
              </a:r>
              <a:endParaRPr lang="es-ES" altLang="en-US" sz="1300">
                <a:solidFill>
                  <a:srgbClr val="000000"/>
                </a:solidFill>
              </a:endParaRPr>
            </a:p>
          </p:txBody>
        </p:sp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4281488" y="3160713"/>
              <a:ext cx="83820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300">
                  <a:solidFill>
                    <a:srgbClr val="000000"/>
                  </a:solidFill>
                </a:rPr>
                <a:t>04-05</a:t>
              </a:r>
              <a:endParaRPr lang="es-ES" altLang="en-US" sz="1300">
                <a:solidFill>
                  <a:srgbClr val="000000"/>
                </a:solidFill>
              </a:endParaRPr>
            </a:p>
          </p:txBody>
        </p:sp>
        <p:sp>
          <p:nvSpPr>
            <p:cNvPr id="24" name="Rectangle 19"/>
            <p:cNvSpPr>
              <a:spLocks noChangeArrowheads="1"/>
            </p:cNvSpPr>
            <p:nvPr/>
          </p:nvSpPr>
          <p:spPr bwMode="auto">
            <a:xfrm>
              <a:off x="4205288" y="4608513"/>
              <a:ext cx="99060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srgbClr val="000000"/>
                  </a:solidFill>
                </a:rPr>
                <a:t>06-07</a:t>
              </a:r>
              <a:endParaRPr lang="es-E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25" name="Rectangle 20"/>
            <p:cNvSpPr>
              <a:spLocks noChangeArrowheads="1"/>
            </p:cNvSpPr>
            <p:nvPr/>
          </p:nvSpPr>
          <p:spPr bwMode="auto">
            <a:xfrm>
              <a:off x="4357688" y="3846513"/>
              <a:ext cx="99060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srgbClr val="000000"/>
                  </a:solidFill>
                </a:rPr>
                <a:t>05-06</a:t>
              </a:r>
              <a:endParaRPr lang="es-E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203329" y="4151313"/>
              <a:ext cx="3468559" cy="0"/>
            </a:xfrm>
            <a:prstGeom prst="line">
              <a:avLst/>
            </a:prstGeom>
            <a:noFill/>
            <a:ln w="25400">
              <a:solidFill>
                <a:srgbClr val="99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3200">
                <a:solidFill>
                  <a:srgbClr val="F68933"/>
                </a:solidFill>
              </a:endParaRP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auto">
            <a:xfrm>
              <a:off x="5805488" y="3389313"/>
              <a:ext cx="99060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srgbClr val="000000"/>
                  </a:solidFill>
                </a:rPr>
                <a:t>07-08</a:t>
              </a:r>
              <a:endParaRPr lang="es-E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28" name="Rectangle 23"/>
            <p:cNvSpPr>
              <a:spLocks noChangeArrowheads="1"/>
            </p:cNvSpPr>
            <p:nvPr/>
          </p:nvSpPr>
          <p:spPr bwMode="auto">
            <a:xfrm>
              <a:off x="7481888" y="3846513"/>
              <a:ext cx="99060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srgbClr val="000000"/>
                  </a:solidFill>
                  <a:latin typeface="Humnst777 BT" pitchFamily="34" charset="0"/>
                </a:rPr>
                <a:t>09-10</a:t>
              </a:r>
              <a:endParaRPr lang="es-ES" altLang="en-US" sz="1400" b="1">
                <a:solidFill>
                  <a:srgbClr val="000000"/>
                </a:solidFill>
                <a:latin typeface="Humnst777 BT" pitchFamily="34" charset="0"/>
              </a:endParaRPr>
            </a:p>
          </p:txBody>
        </p:sp>
        <p:sp>
          <p:nvSpPr>
            <p:cNvPr id="29" name="Rectangle 24"/>
            <p:cNvSpPr>
              <a:spLocks noChangeArrowheads="1"/>
            </p:cNvSpPr>
            <p:nvPr/>
          </p:nvSpPr>
          <p:spPr bwMode="auto">
            <a:xfrm>
              <a:off x="5881688" y="4227513"/>
              <a:ext cx="99060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3200">
                  <a:solidFill>
                    <a:srgbClr val="F68933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F68933"/>
                  </a:solidFill>
                  <a:latin typeface="Verdana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400" b="1">
                  <a:solidFill>
                    <a:srgbClr val="000000"/>
                  </a:solidFill>
                </a:rPr>
                <a:t>08-09</a:t>
              </a:r>
              <a:endParaRPr lang="es-ES" altLang="en-US" sz="1400" b="1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4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lvl="0">
              <a:defRPr/>
            </a:pP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>Alcance de la consolidación (1): Criterios de control de IPSAS 35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72775" y="1920946"/>
            <a:ext cx="2799875" cy="3565453"/>
          </a:xfrm>
          <a:solidFill>
            <a:schemeClr val="accent2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GB" sz="2400" b="1" dirty="0" smtClean="0">
                <a:solidFill>
                  <a:schemeClr val="tx1"/>
                </a:solidFill>
                <a:latin typeface="Corbel" panose="020B0503020204020204" pitchFamily="34" charset="0"/>
              </a:rPr>
              <a:t>Poder</a:t>
            </a:r>
          </a:p>
          <a:p>
            <a:pPr marL="0" indent="0">
              <a:buNone/>
            </a:pPr>
            <a:r>
              <a:rPr sz="2400" dirty="0">
                <a:latin typeface="Corbel" panose="020B0503020204020204" pitchFamily="34" charset="0"/>
              </a:rPr>
              <a:t/>
            </a:r>
            <a:br>
              <a:rPr sz="2400" dirty="0">
                <a:latin typeface="Corbel" panose="020B0503020204020204" pitchFamily="34" charset="0"/>
              </a:rPr>
            </a:br>
            <a:r>
              <a:rPr lang="en-GB" sz="2400" dirty="0" smtClean="0">
                <a:solidFill>
                  <a:schemeClr val="tx1"/>
                </a:solidFill>
                <a:latin typeface="Corbel" panose="020B0503020204020204" pitchFamily="34" charset="0"/>
              </a:rPr>
              <a:t>Derechos que brindan la capacidad actual para dirigir actividades relevantes</a:t>
            </a:r>
            <a:endParaRPr lang="es-ES" sz="24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s-ES" dirty="0">
              <a:latin typeface="Corbel" panose="020B0503020204020204" pitchFamily="34" charset="0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592444" y="1920946"/>
            <a:ext cx="2845560" cy="35654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s-ES" sz="2400" b="1" dirty="0" smtClean="0">
                <a:solidFill>
                  <a:schemeClr val="tx1"/>
                </a:solidFill>
                <a:latin typeface="Corbel" panose="020B0503020204020204" pitchFamily="34" charset="0"/>
              </a:rPr>
              <a:t>Beneficios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2400" dirty="0" smtClean="0">
                <a:latin typeface="Corbel" panose="020B0503020204020204" pitchFamily="34" charset="0"/>
              </a:rPr>
              <a:t/>
            </a:r>
            <a:br>
              <a:rPr lang="es-ES" sz="2400" dirty="0" smtClean="0">
                <a:latin typeface="Corbel" panose="020B0503020204020204" pitchFamily="34" charset="0"/>
              </a:rPr>
            </a:br>
            <a:r>
              <a:rPr lang="es-ES" sz="2400" dirty="0" smtClean="0">
                <a:solidFill>
                  <a:schemeClr val="tx1"/>
                </a:solidFill>
                <a:latin typeface="Corbel" panose="020B0503020204020204" pitchFamily="34" charset="0"/>
              </a:rPr>
              <a:t>Exposición o derechos a beneficios variables a partir de la participación con otra entidad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>
              <a:latin typeface="Corbel" panose="020B0503020204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6755050" y="1895188"/>
            <a:ext cx="2712507" cy="35654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Font typeface="Wingdings" pitchFamily="2" charset="2"/>
              <a:buNone/>
            </a:pPr>
            <a:r>
              <a:rPr lang="en-GB" sz="2400" b="1" kern="0" dirty="0" smtClean="0">
                <a:solidFill>
                  <a:schemeClr val="tx1"/>
                </a:solidFill>
                <a:latin typeface="Corbel" panose="020B0503020204020204" pitchFamily="34" charset="0"/>
              </a:rPr>
              <a:t>Capacidad de usar el </a:t>
            </a:r>
            <a:r>
              <a:rPr lang="en-GB" sz="2400" b="1" kern="0" dirty="0" err="1" smtClean="0">
                <a:solidFill>
                  <a:schemeClr val="tx1"/>
                </a:solidFill>
                <a:latin typeface="Corbel" panose="020B0503020204020204" pitchFamily="34" charset="0"/>
              </a:rPr>
              <a:t>poder</a:t>
            </a:r>
            <a:endParaRPr lang="es-ES" sz="2400" b="1" kern="0" dirty="0" smtClean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2400" kern="0" dirty="0" smtClean="0">
                <a:solidFill>
                  <a:schemeClr val="tx1"/>
                </a:solidFill>
                <a:latin typeface="Corbel" panose="020B0503020204020204" pitchFamily="34" charset="0"/>
              </a:rPr>
              <a:t>Capaz de usar el poder para afectar la naturaleza o cantidad de beneficios a partir de la participación</a:t>
            </a:r>
          </a:p>
          <a:p>
            <a:pPr marL="0" indent="0">
              <a:buFont typeface="Wingdings" pitchFamily="2" charset="2"/>
              <a:buNone/>
            </a:pPr>
            <a:endParaRPr lang="es-ES" kern="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9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53490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Medida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impactos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estructura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basada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control</a:t>
            </a:r>
          </a:p>
          <a:p>
            <a:pPr marL="442913" lvl="2" indent="-26511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Gobierno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federal versus central</a:t>
            </a:r>
          </a:p>
          <a:p>
            <a:pPr marL="442913" lvl="2" indent="-26511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Municipalidades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: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grado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independencia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Otros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objetivos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: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alineación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con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estadísticas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finanzas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públicas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(GFS) o con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asignaciones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/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presupuesto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</a:p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Experiencia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del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Reino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Unido</a:t>
            </a:r>
            <a:endParaRPr lang="en-GB" sz="2200" b="1" dirty="0">
              <a:solidFill>
                <a:srgbClr val="404040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Contaduría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diferencia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GFS (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dictamen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auditoría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)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Niveles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mínimos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: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muy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pequeños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no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incluidos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825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Cambio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entidades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consolidadas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cada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año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>Alcance de la consolidación (2</a:t>
            </a:r>
            <a:r>
              <a:rPr lang="es-ES" dirty="0" smtClean="0">
                <a:solidFill>
                  <a:srgbClr val="6076B4"/>
                </a:solidFill>
                <a:latin typeface="Corbel" panose="020B0503020204020204"/>
              </a:rPr>
              <a:t>): Otros </a:t>
            </a:r>
            <a:r>
              <a:rPr lang="es-ES" dirty="0">
                <a:solidFill>
                  <a:srgbClr val="6076B4"/>
                </a:solidFill>
                <a:latin typeface="Corbel" panose="020B0503020204020204"/>
              </a:rPr>
              <a:t>factores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84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39422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Necesaria porque los beneficios son centrales aunque mucho trabajo se hace a nivel local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Debería cubrir: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Entidades a consolidar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Requisitos de información</a:t>
            </a: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Plazos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Marco de trabajo más que detalle, ya que los requisitos cambiarán</a:t>
            </a:r>
          </a:p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s-ES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Experiencia del Reino Unido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3 secciones de </a:t>
            </a:r>
            <a:r>
              <a:rPr lang="es-E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Governments</a:t>
            </a: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 Resources and Accounts </a:t>
            </a:r>
            <a:r>
              <a:rPr lang="es-ES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Act</a:t>
            </a: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 2000 (Ley de Recursos y Cuentas del Gobierno del año 2000)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Entidad anual "órdenes de designación"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Legislación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97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67558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Si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pequeña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cantidad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posiblemente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hoja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cálculo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Excel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podría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ser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suficiente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Si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cantidad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grande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solicitará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un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específico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¿Se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puede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usar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actual o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necesita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un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nuevo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?</a:t>
            </a:r>
            <a:endParaRPr lang="es-ES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Experiencia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del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Reino</a:t>
            </a:r>
            <a:r>
              <a:rPr lang="en-GB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 </a:t>
            </a:r>
            <a:r>
              <a:rPr lang="en-GB" sz="2200" b="1" dirty="0" err="1">
                <a:solidFill>
                  <a:srgbClr val="404040"/>
                </a:solidFill>
                <a:latin typeface="Corbel" panose="020B0503020204020204" pitchFamily="34" charset="0"/>
              </a:rPr>
              <a:t>Unido</a:t>
            </a:r>
            <a:endParaRPr lang="en-GB" sz="2200" b="1" dirty="0">
              <a:solidFill>
                <a:srgbClr val="404040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Cantidad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grande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organismos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(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más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1500)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múltiples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subconsolidaciones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;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por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lo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tanto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adquirió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un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nuevo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consolidación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especializado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Reimplementado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más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tarde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informar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4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conjuntos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diferentes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: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estimaciones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parlamentarias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presupuestos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año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resultados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Sistema de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consolidación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(1)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8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39422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pregunta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fundamental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cómo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ingresarán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de las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entidades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consolidadas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mismo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mismo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plan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contable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puede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desarrollar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interfaz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transferir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sin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interrupciones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mismo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pero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distintos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planes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contables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puede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desarrollar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interfaz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,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pero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necesitan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el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traslado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al plan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contable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común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antes de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transferencia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Distintos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sistemas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y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distintos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planes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contables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  <a:p>
            <a:pPr marL="442913" lvl="2" indent="-26511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—"/>
              <a:defRPr/>
            </a:pP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Se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necesita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crear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una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interfaz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común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para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transferir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los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datos</a:t>
            </a:r>
            <a:r>
              <a:rPr lang="en-GB" sz="2200" dirty="0">
                <a:solidFill>
                  <a:srgbClr val="141414"/>
                </a:solidFill>
                <a:latin typeface="Corbel" panose="020B0503020204020204" pitchFamily="34" charset="0"/>
              </a:rPr>
              <a:t> antes de la </a:t>
            </a:r>
            <a:r>
              <a:rPr lang="en-GB" sz="2200" dirty="0" err="1">
                <a:solidFill>
                  <a:srgbClr val="141414"/>
                </a:solidFill>
                <a:latin typeface="Corbel" panose="020B0503020204020204" pitchFamily="34" charset="0"/>
              </a:rPr>
              <a:t>transferencia</a:t>
            </a:r>
            <a:endParaRPr lang="en-GB" sz="2200" dirty="0">
              <a:solidFill>
                <a:srgbClr val="141414"/>
              </a:solidFill>
              <a:latin typeface="Corbel" panose="020B0503020204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Sistema de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consolidación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(2) Entradas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6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4" y="1174750"/>
            <a:ext cx="9453490" cy="547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2700"/>
              </a:lnSpc>
              <a:spcBef>
                <a:spcPts val="1800"/>
              </a:spcBef>
              <a:spcAft>
                <a:spcPts val="600"/>
              </a:spcAft>
              <a:buClr>
                <a:srgbClr val="CA3E96"/>
              </a:buClr>
              <a:buSzPct val="85000"/>
              <a:buNone/>
              <a:defRPr/>
            </a:pPr>
            <a:r>
              <a:rPr lang="es-ES" sz="2200" b="1" dirty="0">
                <a:solidFill>
                  <a:srgbClr val="404040"/>
                </a:solidFill>
                <a:latin typeface="Corbel" panose="020B0503020204020204" pitchFamily="34" charset="0"/>
              </a:rPr>
              <a:t>Experiencia del Reino Unido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Las organizaciones tenían distintos sistemas contables y cada plan contable era distinto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Por lo tanto, se necesitó una interfaz común y, además, un plan contable estándar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El plan contable estándar se desarrolló inicialmente retrocediendo desde cuentas pro forma</a:t>
            </a:r>
          </a:p>
          <a:p>
            <a:pPr marL="157163" lvl="1" indent="-157163">
              <a:lnSpc>
                <a:spcPts val="32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2200" dirty="0">
                <a:solidFill>
                  <a:srgbClr val="141414"/>
                </a:solidFill>
                <a:latin typeface="Corbel" panose="020B0503020204020204" pitchFamily="34" charset="0"/>
              </a:rPr>
              <a:t>Un material de estudio de Excel proporcionó la interfaz común llamada Paquete de consolidación o "Paquete C"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4" y="20637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>
              <a:defRPr/>
            </a:pP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Sistema de </a:t>
            </a:r>
            <a:r>
              <a:rPr lang="en-GB" dirty="0" err="1">
                <a:solidFill>
                  <a:srgbClr val="6076B4"/>
                </a:solidFill>
                <a:latin typeface="Corbel" panose="020B0503020204020204"/>
              </a:rPr>
              <a:t>consolidación</a:t>
            </a:r>
            <a:r>
              <a:rPr lang="en-GB" dirty="0">
                <a:solidFill>
                  <a:srgbClr val="6076B4"/>
                </a:solidFill>
                <a:latin typeface="Corbel" panose="020B0503020204020204"/>
              </a:rPr>
              <a:t> (3) Entradas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37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1043</Words>
  <Application>Microsoft Office PowerPoint</Application>
  <PresentationFormat>Panorámica</PresentationFormat>
  <Paragraphs>163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31" baseType="lpstr">
      <vt:lpstr>ＭＳ Ｐゴシック</vt:lpstr>
      <vt:lpstr>Aparajita</vt:lpstr>
      <vt:lpstr>Arial</vt:lpstr>
      <vt:lpstr>Calibri</vt:lpstr>
      <vt:lpstr>Calibri Light</vt:lpstr>
      <vt:lpstr>Corbel</vt:lpstr>
      <vt:lpstr>Humnst777 BT</vt:lpstr>
      <vt:lpstr>Humnst777 Lt BT</vt:lpstr>
      <vt:lpstr>Times</vt:lpstr>
      <vt:lpstr>Times New Roman</vt:lpstr>
      <vt:lpstr>Verdana</vt:lpstr>
      <vt:lpstr>Wingdings</vt:lpstr>
      <vt:lpstr>Tema de Office</vt:lpstr>
      <vt:lpstr>Consolidaciones del Gobierno:  Aspectos organizativos y prácticos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Preguntas y debate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Notario</dc:creator>
  <cp:lastModifiedBy>Maria Teresa Aguero</cp:lastModifiedBy>
  <cp:revision>35</cp:revision>
  <dcterms:created xsi:type="dcterms:W3CDTF">2016-07-05T13:14:43Z</dcterms:created>
  <dcterms:modified xsi:type="dcterms:W3CDTF">2016-07-22T14:29:05Z</dcterms:modified>
</cp:coreProperties>
</file>