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notesSlides/notesSlide1.xml" ContentType="application/vnd.openxmlformats-officedocument.presentationml.notesSlide+xml"/>
  <Override PartName="/ppt/charts/chart5.xml" ContentType="application/vnd.openxmlformats-officedocument.drawingml.chart+xml"/>
  <Override PartName="/ppt/theme/themeOverride4.xml" ContentType="application/vnd.openxmlformats-officedocument.themeOverride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rts/chart6.xml" ContentType="application/vnd.openxmlformats-officedocument.drawingml.chart+xml"/>
  <Override PartName="/ppt/theme/themeOverride5.xml" ContentType="application/vnd.openxmlformats-officedocument.themeOverride+xml"/>
  <Override PartName="/ppt/notesSlides/notesSlide3.xml" ContentType="application/vnd.openxmlformats-officedocument.presentationml.notesSlide+xml"/>
  <Override PartName="/ppt/charts/chart7.xml" ContentType="application/vnd.openxmlformats-officedocument.drawingml.chart+xml"/>
  <Override PartName="/ppt/theme/themeOverride6.xml" ContentType="application/vnd.openxmlformats-officedocument.themeOverride+xml"/>
  <Override PartName="/ppt/charts/chart8.xml" ContentType="application/vnd.openxmlformats-officedocument.drawingml.chart+xml"/>
  <Override PartName="/ppt/theme/themeOverride7.xml" ContentType="application/vnd.openxmlformats-officedocument.themeOverride+xml"/>
  <Override PartName="/ppt/charts/chart9.xml" ContentType="application/vnd.openxmlformats-officedocument.drawingml.chart+xml"/>
  <Override PartName="/ppt/theme/themeOverride8.xml" ContentType="application/vnd.openxmlformats-officedocument.themeOverride+xml"/>
  <Override PartName="/ppt/charts/chart10.xml" ContentType="application/vnd.openxmlformats-officedocument.drawingml.chart+xml"/>
  <Override PartName="/ppt/theme/themeOverride9.xml" ContentType="application/vnd.openxmlformats-officedocument.themeOverride+xml"/>
  <Override PartName="/ppt/charts/chart11.xml" ContentType="application/vnd.openxmlformats-officedocument.drawingml.chart+xml"/>
  <Override PartName="/ppt/theme/themeOverride10.xml" ContentType="application/vnd.openxmlformats-officedocument.themeOverride+xml"/>
  <Override PartName="/ppt/charts/chart12.xml" ContentType="application/vnd.openxmlformats-officedocument.drawingml.chart+xml"/>
  <Override PartName="/ppt/theme/themeOverride11.xml" ContentType="application/vnd.openxmlformats-officedocument.themeOverride+xml"/>
  <Override PartName="/ppt/charts/chart13.xml" ContentType="application/vnd.openxmlformats-officedocument.drawingml.chart+xml"/>
  <Override PartName="/ppt/theme/themeOverride12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60" r:id="rId1"/>
  </p:sldMasterIdLst>
  <p:notesMasterIdLst>
    <p:notesMasterId r:id="rId34"/>
  </p:notesMasterIdLst>
  <p:sldIdLst>
    <p:sldId id="256" r:id="rId2"/>
    <p:sldId id="297" r:id="rId3"/>
    <p:sldId id="306" r:id="rId4"/>
    <p:sldId id="299" r:id="rId5"/>
    <p:sldId id="300" r:id="rId6"/>
    <p:sldId id="304" r:id="rId7"/>
    <p:sldId id="305" r:id="rId8"/>
    <p:sldId id="264" r:id="rId9"/>
    <p:sldId id="265" r:id="rId10"/>
    <p:sldId id="266" r:id="rId11"/>
    <p:sldId id="296" r:id="rId12"/>
    <p:sldId id="268" r:id="rId13"/>
    <p:sldId id="303" r:id="rId14"/>
    <p:sldId id="302" r:id="rId15"/>
    <p:sldId id="287" r:id="rId16"/>
    <p:sldId id="272" r:id="rId17"/>
    <p:sldId id="267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2" r:id="rId26"/>
    <p:sldId id="283" r:id="rId27"/>
    <p:sldId id="284" r:id="rId28"/>
    <p:sldId id="286" r:id="rId29"/>
    <p:sldId id="290" r:id="rId30"/>
    <p:sldId id="292" r:id="rId31"/>
    <p:sldId id="294" r:id="rId32"/>
    <p:sldId id="295" r:id="rId33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vetlana V. Klimenko" initials="SVK" lastIdx="8" clrIdx="0"/>
  <p:cmAuthor id="1" name="Eriko Tominaga" initials="ET" lastIdx="0" clrIdx="1"/>
  <p:cmAuthor id="2" name="Alejandro Roger Solanot" initials="ARS" lastIdx="8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9900"/>
    <a:srgbClr val="007E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94660"/>
  </p:normalViewPr>
  <p:slideViewPr>
    <p:cSldViewPr>
      <p:cViewPr>
        <p:scale>
          <a:sx n="75" d="100"/>
          <a:sy n="75" d="100"/>
        </p:scale>
        <p:origin x="-1680" y="-3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5.bin"/><Relationship Id="rId1" Type="http://schemas.openxmlformats.org/officeDocument/2006/relationships/themeOverride" Target="../theme/themeOverride9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6.bin"/><Relationship Id="rId1" Type="http://schemas.openxmlformats.org/officeDocument/2006/relationships/themeOverride" Target="../theme/themeOverride10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7.bin"/><Relationship Id="rId1" Type="http://schemas.openxmlformats.org/officeDocument/2006/relationships/themeOverride" Target="../theme/themeOverride11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8.bin"/><Relationship Id="rId1" Type="http://schemas.openxmlformats.org/officeDocument/2006/relationships/themeOverride" Target="../theme/themeOverride12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4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5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6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3.bin"/><Relationship Id="rId1" Type="http://schemas.openxmlformats.org/officeDocument/2006/relationships/themeOverride" Target="../theme/themeOverride7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4.bin"/><Relationship Id="rId1" Type="http://schemas.openxmlformats.org/officeDocument/2006/relationships/themeOverride" Target="../theme/themeOverrid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O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0208248264597795E-2"/>
          <c:y val="0"/>
          <c:w val="0.97107662991697297"/>
          <c:h val="0.78925544233441403"/>
        </c:manualLayout>
      </c:layout>
      <c:barChart>
        <c:barDir val="col"/>
        <c:grouping val="stacked"/>
        <c:varyColors val="0"/>
        <c:ser>
          <c:idx val="0"/>
          <c:order val="0"/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b="1"/>
                      <a:t>NIcaragua</a:t>
                    </a:r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México</a:t>
                    </a:r>
                  </a:p>
                  <a:p>
                    <a:r>
                      <a:rPr lang="en-US"/>
                      <a:t>Panamá</a:t>
                    </a:r>
                  </a:p>
                  <a:p>
                    <a:r>
                      <a:rPr lang="en-US"/>
                      <a:t>Uruguay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Brasil</a:t>
                    </a:r>
                  </a:p>
                  <a:p>
                    <a:r>
                      <a:rPr lang="en-US"/>
                      <a:t>Costa Rica</a:t>
                    </a:r>
                  </a:p>
                  <a:p>
                    <a:r>
                      <a:rPr lang="en-US"/>
                      <a:t>República </a:t>
                    </a:r>
                  </a:p>
                  <a:p>
                    <a:r>
                      <a:rPr lang="en-US"/>
                      <a:t>Dominicana</a:t>
                    </a:r>
                  </a:p>
                  <a:p>
                    <a:r>
                      <a:rPr lang="en-US" baseline="0"/>
                      <a:t>Honduras</a:t>
                    </a:r>
                  </a:p>
                  <a:p>
                    <a:r>
                      <a:rPr lang="en-US" baseline="0"/>
                      <a:t>Paraguay</a:t>
                    </a:r>
                  </a:p>
                  <a:p>
                    <a:r>
                      <a:rPr lang="en-US" baseline="0"/>
                      <a:t>Peru</a:t>
                    </a:r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Chile</a:t>
                    </a:r>
                  </a:p>
                  <a:p>
                    <a:r>
                      <a:rPr lang="en-US"/>
                      <a:t>Colombia</a:t>
                    </a:r>
                  </a:p>
                  <a:p>
                    <a:r>
                      <a:rPr lang="en-US"/>
                      <a:t>Ecuador</a:t>
                    </a:r>
                  </a:p>
                  <a:p>
                    <a:r>
                      <a:rPr lang="en-US"/>
                      <a:t>El</a:t>
                    </a:r>
                    <a:r>
                      <a:rPr lang="en-US" baseline="0"/>
                      <a:t> Salvador</a:t>
                    </a:r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ctr"/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'Q5 IPSAS Adoption'!$S$8:$S$11</c:f>
              <c:strCache>
                <c:ptCount val="4"/>
                <c:pt idx="0">
                  <c:v>De Efectivo a Devengado Modificado</c:v>
                </c:pt>
                <c:pt idx="1">
                  <c:v>De Efectivo a Devengado según NICSP</c:v>
                </c:pt>
                <c:pt idx="2">
                  <c:v>DeDevengado Modificado a las NICSP</c:v>
                </c:pt>
                <c:pt idx="3">
                  <c:v>Base de Devengado diferente a NICSP</c:v>
                </c:pt>
              </c:strCache>
            </c:strRef>
          </c:cat>
          <c:val>
            <c:numRef>
              <c:f>'Q5 IPSAS Adoption'!$T$8:$T$11</c:f>
              <c:numCache>
                <c:formatCode>General</c:formatCode>
                <c:ptCount val="4"/>
                <c:pt idx="0">
                  <c:v>1</c:v>
                </c:pt>
                <c:pt idx="1">
                  <c:v>3</c:v>
                </c:pt>
                <c:pt idx="2">
                  <c:v>6</c:v>
                </c:pt>
                <c:pt idx="3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4501376"/>
        <c:axId val="49208064"/>
      </c:barChart>
      <c:catAx>
        <c:axId val="94501376"/>
        <c:scaling>
          <c:orientation val="minMax"/>
        </c:scaling>
        <c:delete val="0"/>
        <c:axPos val="b"/>
        <c:majorTickMark val="out"/>
        <c:minorTickMark val="none"/>
        <c:tickLblPos val="nextTo"/>
        <c:crossAx val="49208064"/>
        <c:crosses val="autoZero"/>
        <c:auto val="1"/>
        <c:lblAlgn val="ctr"/>
        <c:lblOffset val="100"/>
        <c:noMultiLvlLbl val="0"/>
      </c:catAx>
      <c:valAx>
        <c:axId val="4920806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94501376"/>
        <c:crosses val="autoZero"/>
        <c:crossBetween val="between"/>
      </c:valAx>
      <c:spPr>
        <a:solidFill>
          <a:schemeClr val="bg2"/>
        </a:solidFill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200"/>
      </a:pPr>
      <a:endParaRPr lang="es-CO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O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  <c:spPr>
        <a:solidFill>
          <a:schemeClr val="bg1">
            <a:lumMod val="50000"/>
          </a:schemeClr>
        </a:solidFill>
      </c:spPr>
    </c:floor>
    <c:sideWall>
      <c:thickness val="0"/>
      <c:spPr>
        <a:solidFill>
          <a:schemeClr val="bg1">
            <a:lumMod val="50000"/>
          </a:schemeClr>
        </a:solidFill>
        <a:ln>
          <a:noFill/>
        </a:ln>
      </c:spPr>
    </c:sideWall>
    <c:backWall>
      <c:thickness val="0"/>
      <c:spPr>
        <a:solidFill>
          <a:schemeClr val="bg1">
            <a:lumMod val="50000"/>
          </a:schemeClr>
        </a:solidFill>
        <a:ln>
          <a:solidFill>
            <a:schemeClr val="bg1">
              <a:lumMod val="95000"/>
            </a:schemeClr>
          </a:solidFill>
        </a:ln>
      </c:spPr>
    </c:backWall>
    <c:plotArea>
      <c:layout>
        <c:manualLayout>
          <c:layoutTarget val="inner"/>
          <c:xMode val="edge"/>
          <c:yMode val="edge"/>
          <c:x val="7.5385201849768782E-2"/>
          <c:y val="1.5891978346456694E-2"/>
          <c:w val="0.8887021622297212"/>
          <c:h val="0.48648909120734907"/>
        </c:manualLayout>
      </c:layout>
      <c:bar3DChart>
        <c:barDir val="col"/>
        <c:grouping val="stacked"/>
        <c:varyColors val="0"/>
        <c:ser>
          <c:idx val="0"/>
          <c:order val="0"/>
          <c:invertIfNegative val="0"/>
          <c:cat>
            <c:strRef>
              <c:f>'[Copy of Questionnaire Part 2 Graphs Spanish (2).xlsx]2.Notes to the Fin. Statements'!$A$5:$A$17</c:f>
              <c:strCache>
                <c:ptCount val="13"/>
                <c:pt idx="0">
                  <c:v>1. Políticas Contables</c:v>
                </c:pt>
                <c:pt idx="1">
                  <c:v>2. Efectivo y Equivalentes</c:v>
                </c:pt>
                <c:pt idx="2">
                  <c:v>3. Corrección de Errores</c:v>
                </c:pt>
                <c:pt idx="3">
                  <c:v>4. Transferencias Intragubernamentales </c:v>
                </c:pt>
                <c:pt idx="4">
                  <c:v>5. Tratamiento de divisas extranjeras</c:v>
                </c:pt>
                <c:pt idx="5">
                  <c:v>6. Inversiones públicas </c:v>
                </c:pt>
                <c:pt idx="6">
                  <c:v>7. Pagos no regularizados</c:v>
                </c:pt>
                <c:pt idx="7">
                  <c:v>8. Pasivos contingentes y provisiones </c:v>
                </c:pt>
                <c:pt idx="8">
                  <c:v>9. Deuda pública </c:v>
                </c:pt>
                <c:pt idx="9">
                  <c:v>10. Pagos y cobros pendiente de años anteriores </c:v>
                </c:pt>
                <c:pt idx="10">
                  <c:v>11.  Pérdidas financieras y no financieras</c:v>
                </c:pt>
                <c:pt idx="11">
                  <c:v>12. Proyectos de inversión</c:v>
                </c:pt>
                <c:pt idx="12">
                  <c:v>13. Salarios y prestaciones de funcionarios públicos</c:v>
                </c:pt>
              </c:strCache>
            </c:strRef>
          </c:cat>
          <c:val>
            <c:numRef>
              <c:f>'[Copy of Questionnaire Part 2 Graphs Spanish (2).xlsx]2.Notes to the Fin. Statements'!$C$5:$C$17</c:f>
              <c:numCache>
                <c:formatCode>General</c:formatCode>
                <c:ptCount val="13"/>
                <c:pt idx="0">
                  <c:v>14</c:v>
                </c:pt>
                <c:pt idx="1">
                  <c:v>14</c:v>
                </c:pt>
                <c:pt idx="2">
                  <c:v>9</c:v>
                </c:pt>
                <c:pt idx="3">
                  <c:v>10</c:v>
                </c:pt>
                <c:pt idx="4">
                  <c:v>11</c:v>
                </c:pt>
                <c:pt idx="5">
                  <c:v>11</c:v>
                </c:pt>
                <c:pt idx="6">
                  <c:v>6</c:v>
                </c:pt>
                <c:pt idx="7">
                  <c:v>11</c:v>
                </c:pt>
                <c:pt idx="8">
                  <c:v>14</c:v>
                </c:pt>
                <c:pt idx="9">
                  <c:v>10</c:v>
                </c:pt>
                <c:pt idx="10">
                  <c:v>9</c:v>
                </c:pt>
                <c:pt idx="11">
                  <c:v>9</c:v>
                </c:pt>
                <c:pt idx="12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04204288"/>
        <c:axId val="122935488"/>
        <c:axId val="0"/>
      </c:bar3DChart>
      <c:catAx>
        <c:axId val="1042042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100" b="1">
                <a:solidFill>
                  <a:srgbClr val="800000"/>
                </a:solidFill>
                <a:latin typeface="Times New Roman"/>
                <a:cs typeface="Times New Roman"/>
              </a:defRPr>
            </a:pPr>
            <a:endParaRPr lang="es-CO"/>
          </a:p>
        </c:txPr>
        <c:crossAx val="122935488"/>
        <c:crosses val="autoZero"/>
        <c:auto val="1"/>
        <c:lblAlgn val="ctr"/>
        <c:lblOffset val="100"/>
        <c:noMultiLvlLbl val="0"/>
      </c:catAx>
      <c:valAx>
        <c:axId val="122935488"/>
        <c:scaling>
          <c:orientation val="minMax"/>
          <c:max val="15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4204288"/>
        <c:crosses val="autoZero"/>
        <c:crossBetween val="between"/>
        <c:majorUnit val="3"/>
      </c:valAx>
    </c:plotArea>
    <c:plotVisOnly val="1"/>
    <c:dispBlanksAs val="gap"/>
    <c:showDLblsOverMax val="0"/>
  </c:chart>
  <c:spPr>
    <a:solidFill>
      <a:schemeClr val="bg1">
        <a:lumMod val="95000"/>
      </a:schemeClr>
    </a:solidFill>
  </c:sp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O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  <c:spPr>
        <a:solidFill>
          <a:schemeClr val="bg1">
            <a:lumMod val="50000"/>
          </a:schemeClr>
        </a:solidFill>
      </c:spPr>
    </c:floor>
    <c:sideWall>
      <c:thickness val="0"/>
      <c:spPr>
        <a:noFill/>
        <a:ln>
          <a:noFill/>
        </a:ln>
      </c:spPr>
    </c:sideWall>
    <c:backWall>
      <c:thickness val="0"/>
      <c:spPr>
        <a:noFill/>
        <a:ln>
          <a:solidFill>
            <a:schemeClr val="bg1">
              <a:lumMod val="95000"/>
            </a:schemeClr>
          </a:solidFill>
        </a:ln>
      </c:spPr>
    </c:backWall>
    <c:plotArea>
      <c:layout>
        <c:manualLayout>
          <c:layoutTarget val="inner"/>
          <c:xMode val="edge"/>
          <c:yMode val="edge"/>
          <c:x val="4.654280859815061E-2"/>
          <c:y val="2.4806990589590936E-2"/>
          <c:w val="0.9433323841682546"/>
          <c:h val="0.84162281544075279"/>
        </c:manualLayout>
      </c:layout>
      <c:bar3DChart>
        <c:barDir val="col"/>
        <c:grouping val="stack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1.1940298507462687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solidFill>
                          <a:schemeClr val="bg1"/>
                        </a:solidFill>
                      </a:rPr>
                      <a:t>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7910447761194031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solidFill>
                          <a:schemeClr val="bg1"/>
                        </a:solidFill>
                      </a:rPr>
                      <a:t>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7910447761194031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solidFill>
                          <a:schemeClr val="bg1"/>
                        </a:solidFill>
                      </a:rPr>
                      <a:t>11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'[Copy of Questionnaire Part 2 Graphs Spanish (2).xlsx]Accountability &amp; Transparency'!$A$3:$A$5</c:f>
              <c:strCache>
                <c:ptCount val="3"/>
                <c:pt idx="0">
                  <c:v>EF con dictamen de EFS</c:v>
                </c:pt>
                <c:pt idx="1">
                  <c:v>EF dictaminados por un auditor externo</c:v>
                </c:pt>
                <c:pt idx="2">
                  <c:v>Estados Financieros Publicados </c:v>
                </c:pt>
              </c:strCache>
            </c:strRef>
          </c:cat>
          <c:val>
            <c:numRef>
              <c:f>'[Copy of Questionnaire Part 2 Graphs Spanish (2).xlsx]Accountability &amp; Transparency'!$C$3:$C$5</c:f>
              <c:numCache>
                <c:formatCode>General</c:formatCode>
                <c:ptCount val="3"/>
                <c:pt idx="0">
                  <c:v>4</c:v>
                </c:pt>
                <c:pt idx="1">
                  <c:v>9</c:v>
                </c:pt>
                <c:pt idx="2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04283136"/>
        <c:axId val="96437376"/>
        <c:axId val="0"/>
      </c:bar3DChart>
      <c:catAx>
        <c:axId val="1042831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 b="1">
                <a:solidFill>
                  <a:srgbClr val="800000"/>
                </a:solidFill>
                <a:latin typeface="Times New Roman"/>
                <a:cs typeface="Times New Roman"/>
              </a:defRPr>
            </a:pPr>
            <a:endParaRPr lang="es-CO"/>
          </a:p>
        </c:txPr>
        <c:crossAx val="96437376"/>
        <c:crosses val="autoZero"/>
        <c:auto val="1"/>
        <c:lblAlgn val="ctr"/>
        <c:lblOffset val="100"/>
        <c:noMultiLvlLbl val="0"/>
      </c:catAx>
      <c:valAx>
        <c:axId val="96437376"/>
        <c:scaling>
          <c:orientation val="minMax"/>
          <c:max val="15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4283136"/>
        <c:crosses val="autoZero"/>
        <c:crossBetween val="between"/>
        <c:majorUnit val="3"/>
      </c:valAx>
    </c:plotArea>
    <c:plotVisOnly val="1"/>
    <c:dispBlanksAs val="gap"/>
    <c:showDLblsOverMax val="0"/>
  </c:chart>
  <c:spPr>
    <a:solidFill>
      <a:schemeClr val="bg1">
        <a:lumMod val="95000"/>
      </a:schemeClr>
    </a:solidFill>
  </c:sp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O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  <c:spPr>
        <a:solidFill>
          <a:schemeClr val="bg1">
            <a:lumMod val="50000"/>
          </a:schemeClr>
        </a:solidFill>
      </c:spPr>
    </c:floor>
    <c:sideWall>
      <c:thickness val="0"/>
      <c:spPr>
        <a:noFill/>
        <a:ln>
          <a:noFill/>
        </a:ln>
      </c:spPr>
    </c:sideWall>
    <c:backWall>
      <c:thickness val="0"/>
      <c:spPr>
        <a:noFill/>
        <a:ln>
          <a:solidFill>
            <a:schemeClr val="bg1">
              <a:lumMod val="95000"/>
            </a:schemeClr>
          </a:solidFill>
        </a:ln>
      </c:spPr>
    </c:backWall>
    <c:plotArea>
      <c:layout>
        <c:manualLayout>
          <c:layoutTarget val="inner"/>
          <c:xMode val="edge"/>
          <c:yMode val="edge"/>
          <c:x val="5.4588366027706253E-2"/>
          <c:y val="7.7785145277892889E-2"/>
          <c:w val="0.92224154445149331"/>
          <c:h val="0.86899709904682965"/>
        </c:manualLayout>
      </c:layout>
      <c:bar3DChart>
        <c:barDir val="col"/>
        <c:grouping val="stacked"/>
        <c:varyColors val="0"/>
        <c:ser>
          <c:idx val="0"/>
          <c:order val="0"/>
          <c:invertIfNegative val="0"/>
          <c:dPt>
            <c:idx val="2"/>
            <c:invertIfNegative val="0"/>
            <c:bubble3D val="0"/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</c:spPr>
          </c:dPt>
          <c:dPt>
            <c:idx val="5"/>
            <c:invertIfNegative val="0"/>
            <c:bubble3D val="0"/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</c:spPr>
          </c:dPt>
          <c:dLbls>
            <c:dLbl>
              <c:idx val="0"/>
              <c:layout>
                <c:manualLayout>
                  <c:x val="5.5710306406685237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solidFill>
                          <a:schemeClr val="bg1"/>
                        </a:solidFill>
                      </a:rPr>
                      <a:t>14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1142061281337082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solidFill>
                          <a:schemeClr val="bg1"/>
                        </a:solidFill>
                      </a:rPr>
                      <a:t>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9.285051067780872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solidFill>
                          <a:schemeClr val="bg1"/>
                        </a:solidFill>
                      </a:rPr>
                      <a:t>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1142061281337115E-2"/>
                  <c:y val="-1.0018099206310814E-16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solidFill>
                          <a:schemeClr val="bg1"/>
                        </a:solidFill>
                      </a:rPr>
                      <a:t>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9.285051067780872E-3"/>
                  <c:y val="-1.0018099206310814E-16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solidFill>
                          <a:schemeClr val="bg1"/>
                        </a:solidFill>
                      </a:rPr>
                      <a:t>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7.4280408542246983E-3"/>
                  <c:y val="-2.1513704229594251E-7"/>
                </c:manualLayout>
              </c:layout>
              <c:tx>
                <c:rich>
                  <a:bodyPr/>
                  <a:lstStyle/>
                  <a:p>
                    <a:r>
                      <a:rPr lang="en-US" b="1">
                        <a:solidFill>
                          <a:schemeClr val="bg1"/>
                        </a:solidFill>
                      </a:rPr>
                      <a:t>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'[Copy of Questionnaire Part 2 Graphs Spanish (2).xlsx]Prop. Pant &amp; Equip. Recognition'!$A$6:$A$11</c:f>
              <c:strCache>
                <c:ptCount val="6"/>
                <c:pt idx="0">
                  <c:v>Costo Historico Reconocimiento Inicial</c:v>
                </c:pt>
                <c:pt idx="1">
                  <c:v>Valor Razonable Reconocimiento Inicial</c:v>
                </c:pt>
                <c:pt idx="2">
                  <c:v>Ambas Mediciones Reconocimiento Inicial</c:v>
                </c:pt>
                <c:pt idx="3">
                  <c:v>Costo Historico Reconocimiento Posterior</c:v>
                </c:pt>
                <c:pt idx="4">
                  <c:v>Valor Razonable Reconocimiento Posterior</c:v>
                </c:pt>
                <c:pt idx="5">
                  <c:v>Ambas Mediciones Reconocimiento Posterior</c:v>
                </c:pt>
              </c:strCache>
            </c:strRef>
          </c:cat>
          <c:val>
            <c:numRef>
              <c:f>'[Copy of Questionnaire Part 2 Graphs Spanish (2).xlsx]Prop. Pant &amp; Equip. Recognition'!$B$6:$B$11</c:f>
              <c:numCache>
                <c:formatCode>General</c:formatCode>
                <c:ptCount val="6"/>
                <c:pt idx="0">
                  <c:v>14</c:v>
                </c:pt>
                <c:pt idx="1">
                  <c:v>6</c:v>
                </c:pt>
                <c:pt idx="2">
                  <c:v>6</c:v>
                </c:pt>
                <c:pt idx="3">
                  <c:v>5</c:v>
                </c:pt>
                <c:pt idx="4">
                  <c:v>5</c:v>
                </c:pt>
                <c:pt idx="5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15510784"/>
        <c:axId val="96441408"/>
        <c:axId val="0"/>
      </c:bar3DChart>
      <c:catAx>
        <c:axId val="1155107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050" b="1">
                <a:solidFill>
                  <a:srgbClr val="800000"/>
                </a:solidFill>
                <a:latin typeface="Times New Roman"/>
                <a:cs typeface="Times New Roman"/>
              </a:defRPr>
            </a:pPr>
            <a:endParaRPr lang="es-CO"/>
          </a:p>
        </c:txPr>
        <c:crossAx val="96441408"/>
        <c:crosses val="autoZero"/>
        <c:auto val="1"/>
        <c:lblAlgn val="ctr"/>
        <c:lblOffset val="100"/>
        <c:noMultiLvlLbl val="0"/>
      </c:catAx>
      <c:valAx>
        <c:axId val="96441408"/>
        <c:scaling>
          <c:orientation val="minMax"/>
          <c:max val="15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5510784"/>
        <c:crosses val="autoZero"/>
        <c:crossBetween val="between"/>
        <c:majorUnit val="3"/>
      </c:valAx>
    </c:plotArea>
    <c:plotVisOnly val="1"/>
    <c:dispBlanksAs val="gap"/>
    <c:showDLblsOverMax val="0"/>
  </c:chart>
  <c:spPr>
    <a:solidFill>
      <a:schemeClr val="bg1">
        <a:lumMod val="95000"/>
      </a:schemeClr>
    </a:solidFill>
  </c:sp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O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  <c:spPr>
        <a:solidFill>
          <a:schemeClr val="bg1">
            <a:lumMod val="50000"/>
          </a:schemeClr>
        </a:solidFill>
      </c:spPr>
    </c:floor>
    <c:sideWall>
      <c:thickness val="0"/>
      <c:spPr>
        <a:noFill/>
        <a:ln>
          <a:noFill/>
        </a:ln>
      </c:spPr>
    </c:sideWall>
    <c:backWall>
      <c:thickness val="0"/>
      <c:spPr>
        <a:noFill/>
        <a:ln>
          <a:solidFill>
            <a:schemeClr val="bg1">
              <a:lumMod val="95000"/>
            </a:schemeClr>
          </a:solidFill>
        </a:ln>
      </c:spPr>
    </c:backWall>
    <c:plotArea>
      <c:layout>
        <c:manualLayout>
          <c:layoutTarget val="inner"/>
          <c:xMode val="edge"/>
          <c:yMode val="edge"/>
          <c:x val="3.3518957389329369E-2"/>
          <c:y val="7.2489376327959001E-2"/>
          <c:w val="0.92761330602832959"/>
          <c:h val="0.55253030871141107"/>
        </c:manualLayout>
      </c:layout>
      <c:bar3DChart>
        <c:barDir val="col"/>
        <c:grouping val="stacked"/>
        <c:varyColors val="0"/>
        <c:ser>
          <c:idx val="0"/>
          <c:order val="0"/>
          <c:invertIfNegative val="0"/>
          <c:dLbls>
            <c:txPr>
              <a:bodyPr/>
              <a:lstStyle/>
              <a:p>
                <a:pPr>
                  <a:defRPr sz="1200" b="1">
                    <a:solidFill>
                      <a:schemeClr val="bg1"/>
                    </a:solidFill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'[Copy of Questionnaire Part 2 Graphs Spanish (2).xlsx]Info About Employee Benefits'!$A$15:$A$20</c:f>
              <c:strCache>
                <c:ptCount val="6"/>
                <c:pt idx="0">
                  <c:v>Sueldos, salarios, vacaciones y licencias por enfermedad</c:v>
                </c:pt>
                <c:pt idx="1">
                  <c:v>Contribuciones de Seguridad Social</c:v>
                </c:pt>
                <c:pt idx="2">
                  <c:v>Plan de Pensiones de Beneficios Adquiridos</c:v>
                </c:pt>
                <c:pt idx="3">
                  <c:v>Plan de Pensiones de Beneficios Definidos</c:v>
                </c:pt>
                <c:pt idx="4">
                  <c:v>Seguro de vida y atención médica al retiro</c:v>
                </c:pt>
                <c:pt idx="5">
                  <c:v>Beneficios por terminación</c:v>
                </c:pt>
              </c:strCache>
            </c:strRef>
          </c:cat>
          <c:val>
            <c:numRef>
              <c:f>'[Copy of Questionnaire Part 2 Graphs Spanish (2).xlsx]Info About Employee Benefits'!$C$15:$C$20</c:f>
              <c:numCache>
                <c:formatCode>General</c:formatCode>
                <c:ptCount val="6"/>
                <c:pt idx="0">
                  <c:v>14</c:v>
                </c:pt>
                <c:pt idx="1">
                  <c:v>14</c:v>
                </c:pt>
                <c:pt idx="2">
                  <c:v>6</c:v>
                </c:pt>
                <c:pt idx="3">
                  <c:v>4</c:v>
                </c:pt>
                <c:pt idx="4">
                  <c:v>6</c:v>
                </c:pt>
                <c:pt idx="5">
                  <c:v>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cylinder"/>
        <c:axId val="123629056"/>
        <c:axId val="117202944"/>
        <c:axId val="0"/>
      </c:bar3DChart>
      <c:catAx>
        <c:axId val="123629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txPr>
          <a:bodyPr/>
          <a:lstStyle/>
          <a:p>
            <a:pPr>
              <a:defRPr sz="1050" b="1">
                <a:solidFill>
                  <a:srgbClr val="800000"/>
                </a:solidFill>
                <a:latin typeface="Times New Roman"/>
                <a:cs typeface="Times New Roman"/>
              </a:defRPr>
            </a:pPr>
            <a:endParaRPr lang="es-CO"/>
          </a:p>
        </c:txPr>
        <c:crossAx val="117202944"/>
        <c:crosses val="autoZero"/>
        <c:auto val="1"/>
        <c:lblAlgn val="ctr"/>
        <c:lblOffset val="100"/>
        <c:noMultiLvlLbl val="0"/>
      </c:catAx>
      <c:valAx>
        <c:axId val="117202944"/>
        <c:scaling>
          <c:orientation val="minMax"/>
          <c:max val="15"/>
        </c:scaling>
        <c:delete val="0"/>
        <c:axPos val="l"/>
        <c:numFmt formatCode="General" sourceLinked="1"/>
        <c:majorTickMark val="none"/>
        <c:minorTickMark val="none"/>
        <c:tickLblPos val="nextTo"/>
        <c:crossAx val="123629056"/>
        <c:crosses val="autoZero"/>
        <c:crossBetween val="between"/>
        <c:majorUnit val="3"/>
      </c:valAx>
    </c:plotArea>
    <c:plotVisOnly val="1"/>
    <c:dispBlanksAs val="gap"/>
    <c:showDLblsOverMax val="0"/>
  </c:chart>
  <c:spPr>
    <a:noFill/>
  </c:sp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O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590336922170445"/>
          <c:y val="0.11076072458155846"/>
          <c:w val="0.43978118806577748"/>
          <c:h val="0.75881524030807623"/>
        </c:manualLayout>
      </c:layout>
      <c:radarChart>
        <c:radarStyle val="filled"/>
        <c:varyColors val="0"/>
        <c:ser>
          <c:idx val="0"/>
          <c:order val="0"/>
          <c:cat>
            <c:strRef>
              <c:f>'Advantages of IPSAS'!$D$24:$D$34</c:f>
              <c:strCache>
                <c:ptCount val="11"/>
                <c:pt idx="0">
                  <c:v>Mejorar la transparencia y la rendición de cuentas de los gobiernos </c:v>
                </c:pt>
                <c:pt idx="1">
                  <c:v>Armonizar la normatividad contable en el sector público </c:v>
                </c:pt>
                <c:pt idx="2">
                  <c:v>Mejorar la calidad en la toma de decisiones </c:v>
                </c:pt>
                <c:pt idx="3">
                  <c:v>Fortalecer la sostenibilidad fiscal</c:v>
                </c:pt>
                <c:pt idx="4">
                  <c:v>Proporcionar información completa y confiable sobre los activos y pasivos</c:v>
                </c:pt>
                <c:pt idx="5">
                  <c:v>Estandarizar la información para que sea comparable a nivel internacional </c:v>
                </c:pt>
                <c:pt idx="6">
                  <c:v>Reflejar la realidad económica de los entes públicos de manera más confiable y consistente</c:v>
                </c:pt>
                <c:pt idx="7">
                  <c:v>Facilitar comparaciones a nivel internacional </c:v>
                </c:pt>
                <c:pt idx="8">
                  <c:v>Ofrecer una base confiable para auditorías y controles financieros </c:v>
                </c:pt>
                <c:pt idx="9">
                  <c:v>Facilitar el uso eficiente y efectivo de los recursos</c:v>
                </c:pt>
                <c:pt idx="10">
                  <c:v>Mejorar las percepciones en el mercado </c:v>
                </c:pt>
              </c:strCache>
            </c:strRef>
          </c:cat>
          <c:val>
            <c:numRef>
              <c:f>'Advantages of IPSAS'!$E$24:$E$34</c:f>
              <c:numCache>
                <c:formatCode>General</c:formatCode>
                <c:ptCount val="11"/>
                <c:pt idx="0">
                  <c:v>12</c:v>
                </c:pt>
                <c:pt idx="1">
                  <c:v>8</c:v>
                </c:pt>
                <c:pt idx="2">
                  <c:v>8</c:v>
                </c:pt>
                <c:pt idx="3">
                  <c:v>6</c:v>
                </c:pt>
                <c:pt idx="4">
                  <c:v>6</c:v>
                </c:pt>
                <c:pt idx="5">
                  <c:v>5</c:v>
                </c:pt>
                <c:pt idx="6">
                  <c:v>4</c:v>
                </c:pt>
                <c:pt idx="7">
                  <c:v>4</c:v>
                </c:pt>
                <c:pt idx="8">
                  <c:v>4</c:v>
                </c:pt>
                <c:pt idx="9">
                  <c:v>2</c:v>
                </c:pt>
                <c:pt idx="10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6350208"/>
        <c:axId val="96404608"/>
      </c:radarChart>
      <c:catAx>
        <c:axId val="96350208"/>
        <c:scaling>
          <c:orientation val="minMax"/>
        </c:scaling>
        <c:delete val="0"/>
        <c:axPos val="b"/>
        <c:majorGridlines/>
        <c:majorTickMark val="out"/>
        <c:minorTickMark val="none"/>
        <c:tickLblPos val="nextTo"/>
        <c:txPr>
          <a:bodyPr/>
          <a:lstStyle/>
          <a:p>
            <a:pPr>
              <a:defRPr sz="1200" b="1">
                <a:solidFill>
                  <a:srgbClr val="800000"/>
                </a:solidFill>
              </a:defRPr>
            </a:pPr>
            <a:endParaRPr lang="es-CO"/>
          </a:p>
        </c:txPr>
        <c:crossAx val="96404608"/>
        <c:crosses val="autoZero"/>
        <c:auto val="1"/>
        <c:lblAlgn val="ctr"/>
        <c:lblOffset val="100"/>
        <c:noMultiLvlLbl val="0"/>
      </c:catAx>
      <c:valAx>
        <c:axId val="96404608"/>
        <c:scaling>
          <c:orientation val="minMax"/>
        </c:scaling>
        <c:delete val="0"/>
        <c:axPos val="l"/>
        <c:majorGridlines/>
        <c:numFmt formatCode="General" sourceLinked="1"/>
        <c:majorTickMark val="cross"/>
        <c:minorTickMark val="none"/>
        <c:tickLblPos val="nextTo"/>
        <c:txPr>
          <a:bodyPr/>
          <a:lstStyle/>
          <a:p>
            <a:pPr>
              <a:defRPr b="1">
                <a:solidFill>
                  <a:srgbClr val="800000"/>
                </a:solidFill>
              </a:defRPr>
            </a:pPr>
            <a:endParaRPr lang="es-CO"/>
          </a:p>
        </c:txPr>
        <c:crossAx val="9635020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O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invertIfNegative val="0"/>
          <c:cat>
            <c:strRef>
              <c:f>'Obstacles and disadvantage '!$B$2:$B$9</c:f>
              <c:strCache>
                <c:ptCount val="8"/>
                <c:pt idx="0">
                  <c:v>Falta de personal capacitado </c:v>
                </c:pt>
                <c:pt idx="1">
                  <c:v>Necesidad de cambios en la normatividad vigente</c:v>
                </c:pt>
                <c:pt idx="2">
                  <c:v>Desconocimiento de la importancia de la contabilidad </c:v>
                </c:pt>
                <c:pt idx="3">
                  <c:v>Resistencia al cambio</c:v>
                </c:pt>
                <c:pt idx="4">
                  <c:v>Prevalencia de información presupuestaria 
</c:v>
                </c:pt>
                <c:pt idx="5">
                  <c:v>Escasez de expertos locales</c:v>
                </c:pt>
                <c:pt idx="6">
                  <c:v>Tiempo e inversión requeridos</c:v>
                </c:pt>
                <c:pt idx="7">
                  <c:v>Costos asociados</c:v>
                </c:pt>
              </c:strCache>
            </c:strRef>
          </c:cat>
          <c:val>
            <c:numRef>
              <c:f>'Obstacles and disadvantage '!$C$2:$C$9</c:f>
              <c:numCache>
                <c:formatCode>General</c:formatCode>
                <c:ptCount val="8"/>
                <c:pt idx="0">
                  <c:v>4</c:v>
                </c:pt>
                <c:pt idx="1">
                  <c:v>4</c:v>
                </c:pt>
                <c:pt idx="2">
                  <c:v>5</c:v>
                </c:pt>
                <c:pt idx="3">
                  <c:v>6</c:v>
                </c:pt>
                <c:pt idx="4">
                  <c:v>7</c:v>
                </c:pt>
                <c:pt idx="5">
                  <c:v>8</c:v>
                </c:pt>
                <c:pt idx="6">
                  <c:v>9</c:v>
                </c:pt>
                <c:pt idx="7">
                  <c:v>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95430144"/>
        <c:axId val="96406912"/>
      </c:barChart>
      <c:catAx>
        <c:axId val="95430144"/>
        <c:scaling>
          <c:orientation val="minMax"/>
        </c:scaling>
        <c:delete val="0"/>
        <c:axPos val="l"/>
        <c:majorTickMark val="out"/>
        <c:minorTickMark val="none"/>
        <c:tickLblPos val="nextTo"/>
        <c:crossAx val="96406912"/>
        <c:crosses val="autoZero"/>
        <c:auto val="1"/>
        <c:lblAlgn val="ctr"/>
        <c:lblOffset val="100"/>
        <c:noMultiLvlLbl val="0"/>
      </c:catAx>
      <c:valAx>
        <c:axId val="9640691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95430144"/>
        <c:crosses val="autoZero"/>
        <c:crossBetween val="between"/>
      </c:valAx>
      <c:spPr>
        <a:solidFill>
          <a:schemeClr val="bg1">
            <a:lumMod val="50000"/>
          </a:schemeClr>
        </a:solidFill>
        <a:ln>
          <a:noFill/>
        </a:ln>
      </c:spPr>
    </c:plotArea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400"/>
      </a:pPr>
      <a:endParaRPr lang="es-CO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O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  <c:spPr>
        <a:solidFill>
          <a:schemeClr val="bg1">
            <a:lumMod val="50000"/>
          </a:schemeClr>
        </a:solidFill>
        <a:ln>
          <a:solidFill>
            <a:schemeClr val="bg1">
              <a:lumMod val="50000"/>
            </a:schemeClr>
          </a:solidFill>
        </a:ln>
      </c:spPr>
    </c:floor>
    <c:sideWall>
      <c:thickness val="0"/>
      <c:spPr>
        <a:solidFill>
          <a:schemeClr val="bg1">
            <a:lumMod val="50000"/>
          </a:schemeClr>
        </a:solidFill>
      </c:spPr>
    </c:sideWall>
    <c:backWall>
      <c:thickness val="0"/>
      <c:spPr>
        <a:solidFill>
          <a:schemeClr val="bg1">
            <a:lumMod val="75000"/>
          </a:schemeClr>
        </a:solidFill>
        <a:ln>
          <a:noFill/>
        </a:ln>
      </c:spPr>
    </c:backWall>
    <c:plotArea>
      <c:layout/>
      <c:bar3DChart>
        <c:barDir val="bar"/>
        <c:grouping val="stacked"/>
        <c:varyColors val="0"/>
        <c:ser>
          <c:idx val="0"/>
          <c:order val="0"/>
          <c:invertIfNegative val="0"/>
          <c:cat>
            <c:strRef>
              <c:f>'Section II.1'!$B$14:$B$20</c:f>
              <c:strCache>
                <c:ptCount val="7"/>
                <c:pt idx="0">
                  <c:v>Beneficios a los empleados </c:v>
                </c:pt>
                <c:pt idx="1">
                  <c:v>Modificación de plataforma tecnológica</c:v>
                </c:pt>
                <c:pt idx="2">
                  <c:v>Reconocimiento de ingresos tributarios</c:v>
                </c:pt>
                <c:pt idx="3">
                  <c:v>Reconocimiento de provisiones y pasivos contingentes</c:v>
                </c:pt>
                <c:pt idx="4">
                  <c:v>Transición a la contabilidad con base en devengado</c:v>
                </c:pt>
                <c:pt idx="5">
                  <c:v>Administración de activos fijos</c:v>
                </c:pt>
                <c:pt idx="6">
                  <c:v>Activos fijos e intangibles</c:v>
                </c:pt>
              </c:strCache>
            </c:strRef>
          </c:cat>
          <c:val>
            <c:numRef>
              <c:f>'Section II.1'!$C$14:$C$20</c:f>
              <c:numCache>
                <c:formatCode>General</c:formatCode>
                <c:ptCount val="7"/>
                <c:pt idx="0">
                  <c:v>3</c:v>
                </c:pt>
                <c:pt idx="1">
                  <c:v>5</c:v>
                </c:pt>
                <c:pt idx="2">
                  <c:v>7</c:v>
                </c:pt>
                <c:pt idx="3">
                  <c:v>7</c:v>
                </c:pt>
                <c:pt idx="4">
                  <c:v>7</c:v>
                </c:pt>
                <c:pt idx="5">
                  <c:v>8</c:v>
                </c:pt>
                <c:pt idx="6">
                  <c:v>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95432192"/>
        <c:axId val="96406336"/>
        <c:axId val="0"/>
      </c:bar3DChart>
      <c:catAx>
        <c:axId val="95432192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s-CO"/>
          </a:p>
        </c:txPr>
        <c:crossAx val="96406336"/>
        <c:crosses val="autoZero"/>
        <c:auto val="1"/>
        <c:lblAlgn val="ctr"/>
        <c:lblOffset val="100"/>
        <c:noMultiLvlLbl val="0"/>
      </c:catAx>
      <c:valAx>
        <c:axId val="96406336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95432192"/>
        <c:crosses val="autoZero"/>
        <c:crossBetween val="between"/>
      </c:valAx>
    </c:plotArea>
    <c:plotVisOnly val="1"/>
    <c:dispBlanksAs val="gap"/>
    <c:showDLblsOverMax val="0"/>
  </c:chart>
  <c:spPr>
    <a:solidFill>
      <a:schemeClr val="bg1">
        <a:lumMod val="95000"/>
      </a:schemeClr>
    </a:solidFill>
  </c:sp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O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  <c:spPr>
        <a:solidFill>
          <a:schemeClr val="bg1">
            <a:lumMod val="50000"/>
          </a:schemeClr>
        </a:solidFill>
      </c:spPr>
    </c:floor>
    <c:sideWall>
      <c:thickness val="0"/>
      <c:spPr>
        <a:solidFill>
          <a:schemeClr val="bg1">
            <a:lumMod val="50000"/>
          </a:schemeClr>
        </a:solidFill>
        <a:ln>
          <a:noFill/>
        </a:ln>
      </c:spPr>
    </c:sideWall>
    <c:backWall>
      <c:thickness val="0"/>
      <c:spPr>
        <a:solidFill>
          <a:schemeClr val="bg1">
            <a:lumMod val="50000"/>
          </a:schemeClr>
        </a:solidFill>
        <a:ln>
          <a:solidFill>
            <a:schemeClr val="bg1">
              <a:lumMod val="95000"/>
            </a:schemeClr>
          </a:solidFill>
        </a:ln>
      </c:spPr>
    </c:backWall>
    <c:plotArea>
      <c:layout/>
      <c:bar3DChart>
        <c:barDir val="col"/>
        <c:grouping val="stacked"/>
        <c:varyColors val="0"/>
        <c:ser>
          <c:idx val="0"/>
          <c:order val="0"/>
          <c:invertIfNegative val="0"/>
          <c:cat>
            <c:strRef>
              <c:f>'Section II.2'!$B$11:$B$15</c:f>
              <c:strCache>
                <c:ptCount val="5"/>
                <c:pt idx="0">
                  <c:v>Evaluación entre pares</c:v>
                </c:pt>
                <c:pt idx="1">
                  <c:v>Capacitación</c:v>
                </c:pt>
                <c:pt idx="2">
                  <c:v>Oportunidades para interactuar con pares o expertos de otros países</c:v>
                </c:pt>
                <c:pt idx="3">
                  <c:v>Intercambio de experiencias</c:v>
                </c:pt>
                <c:pt idx="4">
                  <c:v>Asistencia técnica  </c:v>
                </c:pt>
              </c:strCache>
            </c:strRef>
          </c:cat>
          <c:val>
            <c:numRef>
              <c:f>'Section II.2'!$C$11:$C$15</c:f>
              <c:numCache>
                <c:formatCode>General</c:formatCode>
                <c:ptCount val="5"/>
                <c:pt idx="0">
                  <c:v>3</c:v>
                </c:pt>
                <c:pt idx="1">
                  <c:v>7</c:v>
                </c:pt>
                <c:pt idx="2">
                  <c:v>8</c:v>
                </c:pt>
                <c:pt idx="3">
                  <c:v>10</c:v>
                </c:pt>
                <c:pt idx="4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7273856"/>
        <c:axId val="96405760"/>
        <c:axId val="0"/>
      </c:bar3DChart>
      <c:catAx>
        <c:axId val="9727385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 b="1">
                <a:solidFill>
                  <a:srgbClr val="800000"/>
                </a:solidFill>
                <a:latin typeface="Times New Roman"/>
                <a:cs typeface="Times New Roman"/>
              </a:defRPr>
            </a:pPr>
            <a:endParaRPr lang="es-CO"/>
          </a:p>
        </c:txPr>
        <c:crossAx val="96405760"/>
        <c:crosses val="autoZero"/>
        <c:auto val="1"/>
        <c:lblAlgn val="ctr"/>
        <c:lblOffset val="100"/>
        <c:noMultiLvlLbl val="0"/>
      </c:catAx>
      <c:valAx>
        <c:axId val="964057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7273856"/>
        <c:crosses val="autoZero"/>
        <c:crossBetween val="between"/>
      </c:valAx>
    </c:plotArea>
    <c:plotVisOnly val="1"/>
    <c:dispBlanksAs val="gap"/>
    <c:showDLblsOverMax val="0"/>
  </c:chart>
  <c:spPr>
    <a:solidFill>
      <a:schemeClr val="bg1">
        <a:lumMod val="95000"/>
      </a:schemeClr>
    </a:solidFill>
  </c:sp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O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rAngAx val="1"/>
    </c:view3D>
    <c:floor>
      <c:thickness val="0"/>
      <c:spPr>
        <a:solidFill>
          <a:schemeClr val="bg1">
            <a:lumMod val="50000"/>
          </a:schemeClr>
        </a:solidFill>
      </c:spPr>
    </c:floor>
    <c:sideWall>
      <c:thickness val="0"/>
      <c:spPr>
        <a:noFill/>
        <a:ln>
          <a:noFill/>
        </a:ln>
      </c:spPr>
    </c:sideWall>
    <c:backWall>
      <c:thickness val="0"/>
      <c:spPr>
        <a:noFill/>
        <a:ln>
          <a:solidFill>
            <a:schemeClr val="bg1">
              <a:lumMod val="95000"/>
            </a:schemeClr>
          </a:solidFill>
        </a:ln>
      </c:spPr>
    </c:backWall>
    <c:plotArea>
      <c:layout/>
      <c:bar3DChart>
        <c:barDir val="col"/>
        <c:grouping val="stacked"/>
        <c:varyColors val="0"/>
        <c:ser>
          <c:idx val="0"/>
          <c:order val="0"/>
          <c:invertIfNegative val="0"/>
          <c:dLbls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'[Copy of Questionnaire Part 2 Graphs Spanish (2).xlsx]1.Scope of Financial Statements'!$A$9:$A$13</c:f>
              <c:strCache>
                <c:ptCount val="5"/>
                <c:pt idx="0">
                  <c:v>Estado de Situación Financiera</c:v>
                </c:pt>
                <c:pt idx="1">
                  <c:v>Estado de Resultados</c:v>
                </c:pt>
                <c:pt idx="2">
                  <c:v>Estado de Variaciones en el Patrimonio Neto</c:v>
                </c:pt>
                <c:pt idx="3">
                  <c:v>Estado de Flujo de Efectivo</c:v>
                </c:pt>
                <c:pt idx="4">
                  <c:v>Estado Comparativo de Ejecución de Presupuesto</c:v>
                </c:pt>
              </c:strCache>
            </c:strRef>
          </c:cat>
          <c:val>
            <c:numRef>
              <c:f>'[Copy of Questionnaire Part 2 Graphs Spanish (2).xlsx]1.Scope of Financial Statements'!$C$9:$C$13</c:f>
              <c:numCache>
                <c:formatCode>General</c:formatCode>
                <c:ptCount val="5"/>
                <c:pt idx="0">
                  <c:v>14</c:v>
                </c:pt>
                <c:pt idx="1">
                  <c:v>13</c:v>
                </c:pt>
                <c:pt idx="2">
                  <c:v>9</c:v>
                </c:pt>
                <c:pt idx="3">
                  <c:v>11</c:v>
                </c:pt>
                <c:pt idx="4">
                  <c:v>11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cylinder"/>
        <c:axId val="115553280"/>
        <c:axId val="97390528"/>
        <c:axId val="0"/>
      </c:bar3DChart>
      <c:catAx>
        <c:axId val="115553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txPr>
          <a:bodyPr/>
          <a:lstStyle/>
          <a:p>
            <a:pPr>
              <a:defRPr sz="1200" b="1">
                <a:solidFill>
                  <a:srgbClr val="800000"/>
                </a:solidFill>
                <a:latin typeface="Times New Roman"/>
                <a:cs typeface="Times New Roman"/>
              </a:defRPr>
            </a:pPr>
            <a:endParaRPr lang="es-CO"/>
          </a:p>
        </c:txPr>
        <c:crossAx val="97390528"/>
        <c:crossesAt val="15"/>
        <c:auto val="1"/>
        <c:lblAlgn val="ctr"/>
        <c:lblOffset val="100"/>
        <c:noMultiLvlLbl val="0"/>
      </c:catAx>
      <c:valAx>
        <c:axId val="97390528"/>
        <c:scaling>
          <c:orientation val="minMax"/>
          <c:max val="15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15553280"/>
        <c:crosses val="autoZero"/>
        <c:crossBetween val="between"/>
        <c:majorUnit val="3"/>
        <c:minorUnit val="0.4"/>
      </c:valAx>
    </c:plotArea>
    <c:plotVisOnly val="1"/>
    <c:dispBlanksAs val="gap"/>
    <c:showDLblsOverMax val="0"/>
  </c:chart>
  <c:spPr>
    <a:noFill/>
  </c:sp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O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/>
            </a:pPr>
            <a:r>
              <a:rPr lang="es-AR" sz="1600" b="1" i="1" baseline="0" noProof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Estado de Situación Financiera</a:t>
            </a:r>
            <a:endParaRPr lang="es-AR" sz="1600" noProof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  <c:spPr>
        <a:solidFill>
          <a:schemeClr val="bg1">
            <a:lumMod val="50000"/>
          </a:schemeClr>
        </a:solidFill>
      </c:spPr>
    </c:floor>
    <c:sideWall>
      <c:thickness val="0"/>
      <c:spPr>
        <a:noFill/>
        <a:ln>
          <a:noFill/>
        </a:ln>
      </c:spPr>
    </c:sideWall>
    <c:backWall>
      <c:thickness val="0"/>
      <c:spPr>
        <a:noFill/>
        <a:ln>
          <a:solidFill>
            <a:schemeClr val="bg1">
              <a:lumMod val="95000"/>
            </a:schemeClr>
          </a:solidFill>
        </a:ln>
      </c:spPr>
    </c:backWall>
    <c:plotArea>
      <c:layout/>
      <c:bar3DChart>
        <c:barDir val="col"/>
        <c:grouping val="stacked"/>
        <c:varyColors val="0"/>
        <c:ser>
          <c:idx val="0"/>
          <c:order val="0"/>
          <c:invertIfNegative val="0"/>
          <c:dLbls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'[Copy of Questionnaire Part 2 Graphs Spanish (2).xlsx]1.Scope of Financial Statements'!$A$23:$A$26</c:f>
              <c:strCache>
                <c:ptCount val="4"/>
                <c:pt idx="0">
                  <c:v>(i)  Gobierno en su Conjunto </c:v>
                </c:pt>
                <c:pt idx="1">
                  <c:v>(ii) Gobierno General (central, estatal y local)</c:v>
                </c:pt>
                <c:pt idx="2">
                  <c:v>(iii) Gobierno Central </c:v>
                </c:pt>
                <c:pt idx="3">
                  <c:v>(iv) Algunas entidades específicas del Gobierno Central</c:v>
                </c:pt>
              </c:strCache>
            </c:strRef>
          </c:cat>
          <c:val>
            <c:numRef>
              <c:f>'[Copy of Questionnaire Part 2 Graphs Spanish (2).xlsx]1.Scope of Financial Statements'!$B$23:$B$26</c:f>
              <c:numCache>
                <c:formatCode>General</c:formatCode>
                <c:ptCount val="4"/>
                <c:pt idx="0">
                  <c:v>7</c:v>
                </c:pt>
                <c:pt idx="1">
                  <c:v>1</c:v>
                </c:pt>
                <c:pt idx="2">
                  <c:v>5</c:v>
                </c:pt>
                <c:pt idx="3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cylinder"/>
        <c:axId val="117245952"/>
        <c:axId val="97392832"/>
        <c:axId val="0"/>
      </c:bar3DChart>
      <c:catAx>
        <c:axId val="117245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000" b="1">
                <a:solidFill>
                  <a:srgbClr val="800000"/>
                </a:solidFill>
                <a:latin typeface="Times New Roman"/>
                <a:cs typeface="Times New Roman"/>
              </a:defRPr>
            </a:pPr>
            <a:endParaRPr lang="es-CO"/>
          </a:p>
        </c:txPr>
        <c:crossAx val="97392832"/>
        <c:crosses val="autoZero"/>
        <c:auto val="1"/>
        <c:lblAlgn val="ctr"/>
        <c:lblOffset val="100"/>
        <c:noMultiLvlLbl val="0"/>
      </c:catAx>
      <c:valAx>
        <c:axId val="97392832"/>
        <c:scaling>
          <c:orientation val="minMax"/>
          <c:max val="14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17245952"/>
        <c:crosses val="autoZero"/>
        <c:crossBetween val="between"/>
      </c:valAx>
    </c:plotArea>
    <c:plotVisOnly val="1"/>
    <c:dispBlanksAs val="gap"/>
    <c:showDLblsOverMax val="0"/>
  </c:chart>
  <c:spPr>
    <a:noFill/>
  </c:sp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O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/>
            </a:pPr>
            <a:r>
              <a:rPr lang="es-AR" sz="1600" b="1" i="1" baseline="0" noProof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Estado de Resultados</a:t>
            </a:r>
            <a:endParaRPr lang="es-AR" sz="1600" noProof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  <c:spPr>
        <a:solidFill>
          <a:schemeClr val="bg1">
            <a:lumMod val="50000"/>
          </a:schemeClr>
        </a:solidFill>
      </c:spPr>
    </c:floor>
    <c:sideWall>
      <c:thickness val="0"/>
      <c:spPr>
        <a:noFill/>
        <a:ln>
          <a:noFill/>
        </a:ln>
      </c:spPr>
    </c:sideWall>
    <c:backWall>
      <c:thickness val="0"/>
      <c:spPr>
        <a:noFill/>
        <a:ln>
          <a:solidFill>
            <a:schemeClr val="bg1">
              <a:lumMod val="95000"/>
            </a:schemeClr>
          </a:solidFill>
        </a:ln>
      </c:spPr>
    </c:backWall>
    <c:plotArea>
      <c:layout>
        <c:manualLayout>
          <c:layoutTarget val="inner"/>
          <c:xMode val="edge"/>
          <c:yMode val="edge"/>
          <c:x val="5.9775832782468265E-2"/>
          <c:y val="4.5151528481376872E-2"/>
          <c:w val="0.90369449162824556"/>
          <c:h val="0.62887046458530549"/>
        </c:manualLayout>
      </c:layout>
      <c:bar3DChart>
        <c:barDir val="col"/>
        <c:grouping val="stacked"/>
        <c:varyColors val="0"/>
        <c:ser>
          <c:idx val="0"/>
          <c:order val="0"/>
          <c:invertIfNegative val="0"/>
          <c:dLbls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'[Copy of Questionnaire Part 2 Graphs Spanish (2).xlsx]1.Scope of Financial Statements'!$A$39:$A$42</c:f>
              <c:strCache>
                <c:ptCount val="4"/>
                <c:pt idx="0">
                  <c:v>(i)  Gobierno en su Conjunto </c:v>
                </c:pt>
                <c:pt idx="1">
                  <c:v>(ii) Gobierno General (central, estatal y local)</c:v>
                </c:pt>
                <c:pt idx="2">
                  <c:v>(iii) Gobierno Central </c:v>
                </c:pt>
                <c:pt idx="3">
                  <c:v>(iv) Algunas entidades específicas del Gobierno Central</c:v>
                </c:pt>
              </c:strCache>
            </c:strRef>
          </c:cat>
          <c:val>
            <c:numRef>
              <c:f>'[Copy of Questionnaire Part 2 Graphs Spanish (2).xlsx]1.Scope of Financial Statements'!$B$39:$B$42</c:f>
              <c:numCache>
                <c:formatCode>General</c:formatCode>
                <c:ptCount val="4"/>
                <c:pt idx="0">
                  <c:v>6</c:v>
                </c:pt>
                <c:pt idx="1">
                  <c:v>1</c:v>
                </c:pt>
                <c:pt idx="2">
                  <c:v>5</c:v>
                </c:pt>
                <c:pt idx="3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cylinder"/>
        <c:axId val="117247488"/>
        <c:axId val="122929152"/>
        <c:axId val="0"/>
      </c:bar3DChart>
      <c:catAx>
        <c:axId val="117247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000" b="1">
                <a:solidFill>
                  <a:srgbClr val="800000"/>
                </a:solidFill>
                <a:latin typeface="Times New Roman"/>
                <a:cs typeface="Times New Roman"/>
              </a:defRPr>
            </a:pPr>
            <a:endParaRPr lang="es-CO"/>
          </a:p>
        </c:txPr>
        <c:crossAx val="122929152"/>
        <c:crosses val="autoZero"/>
        <c:auto val="1"/>
        <c:lblAlgn val="ctr"/>
        <c:lblOffset val="100"/>
        <c:noMultiLvlLbl val="0"/>
      </c:catAx>
      <c:valAx>
        <c:axId val="122929152"/>
        <c:scaling>
          <c:orientation val="minMax"/>
          <c:max val="13"/>
        </c:scaling>
        <c:delete val="1"/>
        <c:axPos val="l"/>
        <c:numFmt formatCode="General" sourceLinked="1"/>
        <c:majorTickMark val="out"/>
        <c:minorTickMark val="none"/>
        <c:tickLblPos val="nextTo"/>
        <c:crossAx val="117247488"/>
        <c:crosses val="autoZero"/>
        <c:crossBetween val="between"/>
        <c:majorUnit val="1"/>
      </c:valAx>
    </c:plotArea>
    <c:plotVisOnly val="1"/>
    <c:dispBlanksAs val="gap"/>
    <c:showDLblsOverMax val="0"/>
  </c:chart>
  <c:spPr>
    <a:noFill/>
  </c:sp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CO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800"/>
            </a:pPr>
            <a:r>
              <a:rPr lang="es-AR" sz="1800" b="1" i="1" baseline="0" noProof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Estado de Flujo de Efectivo</a:t>
            </a:r>
            <a:endParaRPr lang="es-AR" sz="1800" noProof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  <c:spPr>
        <a:solidFill>
          <a:schemeClr val="bg1">
            <a:lumMod val="50000"/>
          </a:schemeClr>
        </a:solidFill>
      </c:spPr>
    </c:floor>
    <c:sideWall>
      <c:thickness val="0"/>
      <c:spPr>
        <a:noFill/>
        <a:ln>
          <a:noFill/>
        </a:ln>
      </c:spPr>
    </c:sideWall>
    <c:backWall>
      <c:thickness val="0"/>
      <c:spPr>
        <a:noFill/>
        <a:ln>
          <a:solidFill>
            <a:schemeClr val="bg1">
              <a:lumMod val="95000"/>
            </a:schemeClr>
          </a:solidFill>
        </a:ln>
      </c:spPr>
    </c:backWall>
    <c:plotArea>
      <c:layout>
        <c:manualLayout>
          <c:layoutTarget val="inner"/>
          <c:xMode val="edge"/>
          <c:yMode val="edge"/>
          <c:x val="2.9126213592233011E-2"/>
          <c:y val="1.5873015873015817E-3"/>
          <c:w val="0.95792880258899671"/>
          <c:h val="0.69555461817272846"/>
        </c:manualLayout>
      </c:layout>
      <c:bar3DChart>
        <c:barDir val="col"/>
        <c:grouping val="stacked"/>
        <c:varyColors val="0"/>
        <c:ser>
          <c:idx val="0"/>
          <c:order val="0"/>
          <c:invertIfNegative val="0"/>
          <c:dLbls>
            <c:txPr>
              <a:bodyPr/>
              <a:lstStyle/>
              <a:p>
                <a:pPr>
                  <a:defRPr sz="1100" b="1">
                    <a:solidFill>
                      <a:schemeClr val="bg1"/>
                    </a:solidFill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'[Copy of Questionnaire Part 2 Graphs Spanish (2).xlsx]1.Scope of Financial Statements'!$A$55:$A$58</c:f>
              <c:strCache>
                <c:ptCount val="4"/>
                <c:pt idx="0">
                  <c:v>(i)  Gobierno en su Conjunto </c:v>
                </c:pt>
                <c:pt idx="1">
                  <c:v>(ii) Gobierno General (central, estatal y local)</c:v>
                </c:pt>
                <c:pt idx="2">
                  <c:v>(iii) Gobierno Central </c:v>
                </c:pt>
                <c:pt idx="3">
                  <c:v>(iv) Algunas entidades específicas del Gobierno Central</c:v>
                </c:pt>
              </c:strCache>
            </c:strRef>
          </c:cat>
          <c:val>
            <c:numRef>
              <c:f>'[Copy of Questionnaire Part 2 Graphs Spanish (2).xlsx]1.Scope of Financial Statements'!$B$55:$B$58</c:f>
              <c:numCache>
                <c:formatCode>General</c:formatCode>
                <c:ptCount val="4"/>
                <c:pt idx="0">
                  <c:v>4</c:v>
                </c:pt>
                <c:pt idx="1">
                  <c:v>1</c:v>
                </c:pt>
                <c:pt idx="2">
                  <c:v>5</c:v>
                </c:pt>
                <c:pt idx="3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gapDepth val="95"/>
        <c:shape val="cylinder"/>
        <c:axId val="123272192"/>
        <c:axId val="122932032"/>
        <c:axId val="0"/>
      </c:bar3DChart>
      <c:catAx>
        <c:axId val="123272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 b="1">
                <a:solidFill>
                  <a:srgbClr val="800000"/>
                </a:solidFill>
                <a:latin typeface="Times New Roman"/>
                <a:cs typeface="Times New Roman"/>
              </a:defRPr>
            </a:pPr>
            <a:endParaRPr lang="es-CO"/>
          </a:p>
        </c:txPr>
        <c:crossAx val="122932032"/>
        <c:crosses val="autoZero"/>
        <c:auto val="1"/>
        <c:lblAlgn val="ctr"/>
        <c:lblOffset val="100"/>
        <c:noMultiLvlLbl val="0"/>
      </c:catAx>
      <c:valAx>
        <c:axId val="122932032"/>
        <c:scaling>
          <c:orientation val="minMax"/>
          <c:max val="11"/>
        </c:scaling>
        <c:delete val="1"/>
        <c:axPos val="l"/>
        <c:numFmt formatCode="General" sourceLinked="1"/>
        <c:majorTickMark val="out"/>
        <c:minorTickMark val="none"/>
        <c:tickLblPos val="nextTo"/>
        <c:crossAx val="123272192"/>
        <c:crosses val="autoZero"/>
        <c:crossBetween val="between"/>
        <c:majorUnit val="1"/>
      </c:valAx>
    </c:plotArea>
    <c:plotVisOnly val="1"/>
    <c:dispBlanksAs val="gap"/>
    <c:showDLblsOverMax val="0"/>
  </c:chart>
  <c:spPr>
    <a:noFill/>
  </c:spPr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4FADF4-602B-C345-BBA3-779E40E55EF3}" type="doc">
      <dgm:prSet loTypeId="urn:microsoft.com/office/officeart/2005/8/layout/arrow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D56F8A7-A35E-9C4C-8D75-8E402B1981D4}">
      <dgm:prSet phldrT="[Text]"/>
      <dgm:spPr/>
      <dgm:t>
        <a:bodyPr/>
        <a:lstStyle/>
        <a:p>
          <a:r>
            <a:rPr lang="en-US" b="1" dirty="0" smtClean="0"/>
            <a:t>Posición Fiscal</a:t>
          </a:r>
          <a:endParaRPr lang="en-US" b="1" dirty="0"/>
        </a:p>
      </dgm:t>
    </dgm:pt>
    <dgm:pt modelId="{91295474-BDAC-174B-AE6C-943F33A6376B}" type="parTrans" cxnId="{771B5840-6FD1-F74A-BD64-7F87DBBA2BBF}">
      <dgm:prSet/>
      <dgm:spPr/>
      <dgm:t>
        <a:bodyPr/>
        <a:lstStyle/>
        <a:p>
          <a:endParaRPr lang="en-US"/>
        </a:p>
      </dgm:t>
    </dgm:pt>
    <dgm:pt modelId="{AC9D37B1-F459-E848-9BEE-A38D5FE3F88B}" type="sibTrans" cxnId="{771B5840-6FD1-F74A-BD64-7F87DBBA2BBF}">
      <dgm:prSet/>
      <dgm:spPr/>
      <dgm:t>
        <a:bodyPr/>
        <a:lstStyle/>
        <a:p>
          <a:endParaRPr lang="en-US"/>
        </a:p>
      </dgm:t>
    </dgm:pt>
    <dgm:pt modelId="{ED330FC8-D120-F94F-9A40-7B1A8AD4A2BF}">
      <dgm:prSet phldrT="[Text]"/>
      <dgm:spPr/>
      <dgm:t>
        <a:bodyPr/>
        <a:lstStyle/>
        <a:p>
          <a:r>
            <a:rPr lang="en-US" b="1" dirty="0" smtClean="0"/>
            <a:t>Estabilidad Fiscal </a:t>
          </a:r>
          <a:endParaRPr lang="en-US" b="1" dirty="0"/>
        </a:p>
      </dgm:t>
    </dgm:pt>
    <dgm:pt modelId="{802B2F27-1CA8-4D40-9375-026197E8BEC3}" type="parTrans" cxnId="{7ED6853D-4EBB-7744-91CE-66B7ECAB259B}">
      <dgm:prSet/>
      <dgm:spPr/>
      <dgm:t>
        <a:bodyPr/>
        <a:lstStyle/>
        <a:p>
          <a:endParaRPr lang="en-US"/>
        </a:p>
      </dgm:t>
    </dgm:pt>
    <dgm:pt modelId="{41E5CCBF-1A43-7949-B105-F4A9F97B0137}" type="sibTrans" cxnId="{7ED6853D-4EBB-7744-91CE-66B7ECAB259B}">
      <dgm:prSet/>
      <dgm:spPr/>
      <dgm:t>
        <a:bodyPr/>
        <a:lstStyle/>
        <a:p>
          <a:endParaRPr lang="en-US"/>
        </a:p>
      </dgm:t>
    </dgm:pt>
    <dgm:pt modelId="{5BDB8CC3-AC6E-354E-A97A-FFD9D6CDFA5B}">
      <dgm:prSet phldrT="[Text]"/>
      <dgm:spPr/>
      <dgm:t>
        <a:bodyPr/>
        <a:lstStyle/>
        <a:p>
          <a:r>
            <a:rPr lang="en-US" b="1" dirty="0" smtClean="0"/>
            <a:t>Sostenibilidad</a:t>
          </a:r>
        </a:p>
        <a:p>
          <a:r>
            <a:rPr lang="en-US" b="1" dirty="0" smtClean="0"/>
            <a:t>Fiscal </a:t>
          </a:r>
          <a:endParaRPr lang="en-US" b="1" dirty="0"/>
        </a:p>
      </dgm:t>
    </dgm:pt>
    <dgm:pt modelId="{38DCC710-529B-4D40-BD5E-210543075267}" type="parTrans" cxnId="{91451187-798E-0844-9606-ACE8D15BBEF9}">
      <dgm:prSet/>
      <dgm:spPr/>
      <dgm:t>
        <a:bodyPr/>
        <a:lstStyle/>
        <a:p>
          <a:endParaRPr lang="en-US"/>
        </a:p>
      </dgm:t>
    </dgm:pt>
    <dgm:pt modelId="{782E158E-37BC-6840-BCDB-7CFDEBFCB87A}" type="sibTrans" cxnId="{91451187-798E-0844-9606-ACE8D15BBEF9}">
      <dgm:prSet/>
      <dgm:spPr/>
      <dgm:t>
        <a:bodyPr/>
        <a:lstStyle/>
        <a:p>
          <a:endParaRPr lang="en-US"/>
        </a:p>
      </dgm:t>
    </dgm:pt>
    <dgm:pt modelId="{06086218-780B-D144-A93D-DB4D20A6F379}" type="pres">
      <dgm:prSet presAssocID="{964FADF4-602B-C345-BBA3-779E40E55EF3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99FD989-833B-CC48-90D6-3C33B0CC3C60}" type="pres">
      <dgm:prSet presAssocID="{964FADF4-602B-C345-BBA3-779E40E55EF3}" presName="arrow" presStyleLbl="bgShp" presStyleIdx="0" presStyleCnt="1" custLinFactNeighborY="-4270"/>
      <dgm:spPr/>
    </dgm:pt>
    <dgm:pt modelId="{4996BDDA-08B1-1548-A93C-56B1A4C43440}" type="pres">
      <dgm:prSet presAssocID="{964FADF4-602B-C345-BBA3-779E40E55EF3}" presName="arrowDiagram3" presStyleCnt="0"/>
      <dgm:spPr/>
    </dgm:pt>
    <dgm:pt modelId="{9F0ED8E0-C113-F041-909A-12A8A39F4B15}" type="pres">
      <dgm:prSet presAssocID="{CD56F8A7-A35E-9C4C-8D75-8E402B1981D4}" presName="bullet3a" presStyleLbl="node1" presStyleIdx="0" presStyleCnt="3"/>
      <dgm:spPr/>
    </dgm:pt>
    <dgm:pt modelId="{50F3F8D1-8039-224A-9496-03E0A697CD1F}" type="pres">
      <dgm:prSet presAssocID="{CD56F8A7-A35E-9C4C-8D75-8E402B1981D4}" presName="textBox3a" presStyleLbl="revTx" presStyleIdx="0" presStyleCnt="3" custScaleX="146199" custScaleY="34776" custLinFactNeighborX="4090" custLinFactNeighborY="-7385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2F7BD3-50DF-7247-830A-101FF5495CF8}" type="pres">
      <dgm:prSet presAssocID="{ED330FC8-D120-F94F-9A40-7B1A8AD4A2BF}" presName="bullet3b" presStyleLbl="node1" presStyleIdx="1" presStyleCnt="3"/>
      <dgm:spPr/>
    </dgm:pt>
    <dgm:pt modelId="{CDD08F4B-6F65-214F-B68B-CC9EF2334BF7}" type="pres">
      <dgm:prSet presAssocID="{ED330FC8-D120-F94F-9A40-7B1A8AD4A2BF}" presName="textBox3b" presStyleLbl="revTx" presStyleIdx="1" presStyleCnt="3" custScaleX="135104" custScaleY="20508" custLinFactNeighborX="15883" custLinFactNeighborY="-560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FC1A2F-94DD-7549-8948-4BB46918ED72}" type="pres">
      <dgm:prSet presAssocID="{5BDB8CC3-AC6E-354E-A97A-FFD9D6CDFA5B}" presName="bullet3c" presStyleLbl="node1" presStyleIdx="2" presStyleCnt="3"/>
      <dgm:spPr/>
    </dgm:pt>
    <dgm:pt modelId="{66B53DF8-09D0-A542-BBD0-8BFD1D8F45CA}" type="pres">
      <dgm:prSet presAssocID="{5BDB8CC3-AC6E-354E-A97A-FFD9D6CDFA5B}" presName="textBox3c" presStyleLbl="revTx" presStyleIdx="2" presStyleCnt="3" custScaleX="106539" custScaleY="27543" custLinFactNeighborX="1324" custLinFactNeighborY="-511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62C5A68-A100-40B2-9594-16162EE9B581}" type="presOf" srcId="{5BDB8CC3-AC6E-354E-A97A-FFD9D6CDFA5B}" destId="{66B53DF8-09D0-A542-BBD0-8BFD1D8F45CA}" srcOrd="0" destOrd="0" presId="urn:microsoft.com/office/officeart/2005/8/layout/arrow2"/>
    <dgm:cxn modelId="{80C6D276-03B2-49A8-8436-9D1D8441033A}" type="presOf" srcId="{964FADF4-602B-C345-BBA3-779E40E55EF3}" destId="{06086218-780B-D144-A93D-DB4D20A6F379}" srcOrd="0" destOrd="0" presId="urn:microsoft.com/office/officeart/2005/8/layout/arrow2"/>
    <dgm:cxn modelId="{DA5F7099-007A-41C6-9E72-748E38DA5E5E}" type="presOf" srcId="{CD56F8A7-A35E-9C4C-8D75-8E402B1981D4}" destId="{50F3F8D1-8039-224A-9496-03E0A697CD1F}" srcOrd="0" destOrd="0" presId="urn:microsoft.com/office/officeart/2005/8/layout/arrow2"/>
    <dgm:cxn modelId="{7ED6853D-4EBB-7744-91CE-66B7ECAB259B}" srcId="{964FADF4-602B-C345-BBA3-779E40E55EF3}" destId="{ED330FC8-D120-F94F-9A40-7B1A8AD4A2BF}" srcOrd="1" destOrd="0" parTransId="{802B2F27-1CA8-4D40-9375-026197E8BEC3}" sibTransId="{41E5CCBF-1A43-7949-B105-F4A9F97B0137}"/>
    <dgm:cxn modelId="{771B5840-6FD1-F74A-BD64-7F87DBBA2BBF}" srcId="{964FADF4-602B-C345-BBA3-779E40E55EF3}" destId="{CD56F8A7-A35E-9C4C-8D75-8E402B1981D4}" srcOrd="0" destOrd="0" parTransId="{91295474-BDAC-174B-AE6C-943F33A6376B}" sibTransId="{AC9D37B1-F459-E848-9BEE-A38D5FE3F88B}"/>
    <dgm:cxn modelId="{2184FDE8-9DAC-4064-AE19-E9A5481699EB}" type="presOf" srcId="{ED330FC8-D120-F94F-9A40-7B1A8AD4A2BF}" destId="{CDD08F4B-6F65-214F-B68B-CC9EF2334BF7}" srcOrd="0" destOrd="0" presId="urn:microsoft.com/office/officeart/2005/8/layout/arrow2"/>
    <dgm:cxn modelId="{91451187-798E-0844-9606-ACE8D15BBEF9}" srcId="{964FADF4-602B-C345-BBA3-779E40E55EF3}" destId="{5BDB8CC3-AC6E-354E-A97A-FFD9D6CDFA5B}" srcOrd="2" destOrd="0" parTransId="{38DCC710-529B-4D40-BD5E-210543075267}" sibTransId="{782E158E-37BC-6840-BCDB-7CFDEBFCB87A}"/>
    <dgm:cxn modelId="{48150836-6D28-43C0-830A-506B3DC32030}" type="presParOf" srcId="{06086218-780B-D144-A93D-DB4D20A6F379}" destId="{C99FD989-833B-CC48-90D6-3C33B0CC3C60}" srcOrd="0" destOrd="0" presId="urn:microsoft.com/office/officeart/2005/8/layout/arrow2"/>
    <dgm:cxn modelId="{A356F7C4-909A-4A34-8916-C4B298B6943B}" type="presParOf" srcId="{06086218-780B-D144-A93D-DB4D20A6F379}" destId="{4996BDDA-08B1-1548-A93C-56B1A4C43440}" srcOrd="1" destOrd="0" presId="urn:microsoft.com/office/officeart/2005/8/layout/arrow2"/>
    <dgm:cxn modelId="{5A4FDC89-9DAD-4AE5-B856-83CA225CEABA}" type="presParOf" srcId="{4996BDDA-08B1-1548-A93C-56B1A4C43440}" destId="{9F0ED8E0-C113-F041-909A-12A8A39F4B15}" srcOrd="0" destOrd="0" presId="urn:microsoft.com/office/officeart/2005/8/layout/arrow2"/>
    <dgm:cxn modelId="{1706EEFD-CD2B-4314-9A7B-87028D1EBA02}" type="presParOf" srcId="{4996BDDA-08B1-1548-A93C-56B1A4C43440}" destId="{50F3F8D1-8039-224A-9496-03E0A697CD1F}" srcOrd="1" destOrd="0" presId="urn:microsoft.com/office/officeart/2005/8/layout/arrow2"/>
    <dgm:cxn modelId="{6835B3A4-8C03-4E98-9E9B-F569A9454AF8}" type="presParOf" srcId="{4996BDDA-08B1-1548-A93C-56B1A4C43440}" destId="{572F7BD3-50DF-7247-830A-101FF5495CF8}" srcOrd="2" destOrd="0" presId="urn:microsoft.com/office/officeart/2005/8/layout/arrow2"/>
    <dgm:cxn modelId="{D6E83D56-E8E0-4819-966A-C9982A45D268}" type="presParOf" srcId="{4996BDDA-08B1-1548-A93C-56B1A4C43440}" destId="{CDD08F4B-6F65-214F-B68B-CC9EF2334BF7}" srcOrd="3" destOrd="0" presId="urn:microsoft.com/office/officeart/2005/8/layout/arrow2"/>
    <dgm:cxn modelId="{7843B4F6-286A-40EF-9DFD-6F6DCD8CBF43}" type="presParOf" srcId="{4996BDDA-08B1-1548-A93C-56B1A4C43440}" destId="{33FC1A2F-94DD-7549-8948-4BB46918ED72}" srcOrd="4" destOrd="0" presId="urn:microsoft.com/office/officeart/2005/8/layout/arrow2"/>
    <dgm:cxn modelId="{8933A61C-E453-4F5B-9DEC-7CAA76886E3C}" type="presParOf" srcId="{4996BDDA-08B1-1548-A93C-56B1A4C43440}" destId="{66B53DF8-09D0-A542-BBD0-8BFD1D8F45CA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4FA64A-AD54-FD42-8268-DA54206B172A}" type="doc">
      <dgm:prSet loTypeId="urn:microsoft.com/office/officeart/2005/8/layout/cycle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B73B411-EA9D-7E4A-81F8-104655D81469}">
      <dgm:prSet phldrT="[Text]"/>
      <dgm:spPr/>
      <dgm:t>
        <a:bodyPr/>
        <a:lstStyle/>
        <a:p>
          <a:r>
            <a:rPr lang="es-AR" b="1" noProof="0" dirty="0" smtClean="0"/>
            <a:t>Presupuestos por Resultados (PR)</a:t>
          </a:r>
          <a:endParaRPr lang="es-AR" b="1" noProof="0" dirty="0"/>
        </a:p>
      </dgm:t>
    </dgm:pt>
    <dgm:pt modelId="{DF01F250-1380-1744-BDB6-C0E40DD62E77}" type="parTrans" cxnId="{74177CF0-D9DD-364D-AC25-7FC2FC3704D9}">
      <dgm:prSet/>
      <dgm:spPr/>
      <dgm:t>
        <a:bodyPr/>
        <a:lstStyle/>
        <a:p>
          <a:endParaRPr lang="en-US"/>
        </a:p>
      </dgm:t>
    </dgm:pt>
    <dgm:pt modelId="{FAA2051B-CA8E-2A46-9930-09828C1B9934}" type="sibTrans" cxnId="{74177CF0-D9DD-364D-AC25-7FC2FC3704D9}">
      <dgm:prSet/>
      <dgm:spPr/>
      <dgm:t>
        <a:bodyPr/>
        <a:lstStyle/>
        <a:p>
          <a:endParaRPr lang="en-US"/>
        </a:p>
      </dgm:t>
    </dgm:pt>
    <dgm:pt modelId="{67165BD2-C5C8-384C-93B9-C7FDFBBD84A4}">
      <dgm:prSet phldrT="[Text]" custT="1"/>
      <dgm:spPr/>
      <dgm:t>
        <a:bodyPr/>
        <a:lstStyle/>
        <a:p>
          <a:r>
            <a:rPr lang="es-AR" sz="1200" noProof="0" dirty="0" smtClean="0"/>
            <a:t>10 países utilizan PR al nivel del Gobierno Central; 4 países al nivel de Ministerios</a:t>
          </a:r>
          <a:endParaRPr lang="es-AR" sz="1200" noProof="0" dirty="0"/>
        </a:p>
      </dgm:t>
    </dgm:pt>
    <dgm:pt modelId="{EF436368-BCF5-FC43-B2CA-3B62FE182A1F}" type="parTrans" cxnId="{20078771-92C3-2E49-A60C-5871C2A1B182}">
      <dgm:prSet/>
      <dgm:spPr/>
      <dgm:t>
        <a:bodyPr/>
        <a:lstStyle/>
        <a:p>
          <a:endParaRPr lang="en-US"/>
        </a:p>
      </dgm:t>
    </dgm:pt>
    <dgm:pt modelId="{734A39FE-04CF-244D-9270-08AAAA7D2860}" type="sibTrans" cxnId="{20078771-92C3-2E49-A60C-5871C2A1B182}">
      <dgm:prSet/>
      <dgm:spPr/>
      <dgm:t>
        <a:bodyPr/>
        <a:lstStyle/>
        <a:p>
          <a:endParaRPr lang="en-US"/>
        </a:p>
      </dgm:t>
    </dgm:pt>
    <dgm:pt modelId="{30A20E21-FF31-B540-B807-2654EDE8AF9C}">
      <dgm:prSet phldrT="[Text]"/>
      <dgm:spPr/>
      <dgm:t>
        <a:bodyPr/>
        <a:lstStyle/>
        <a:p>
          <a:r>
            <a:rPr lang="es-AR" b="1" noProof="0" dirty="0" smtClean="0"/>
            <a:t>Marcos Presupuestarios de Mediano Plazo (MPMP)</a:t>
          </a:r>
          <a:endParaRPr lang="es-AR" b="1" noProof="0" dirty="0"/>
        </a:p>
      </dgm:t>
    </dgm:pt>
    <dgm:pt modelId="{0C820B44-7150-1940-B92A-27966D0A0B86}" type="parTrans" cxnId="{484C3083-9174-2543-A5DE-DF7A1223D43E}">
      <dgm:prSet/>
      <dgm:spPr/>
      <dgm:t>
        <a:bodyPr/>
        <a:lstStyle/>
        <a:p>
          <a:endParaRPr lang="en-US"/>
        </a:p>
      </dgm:t>
    </dgm:pt>
    <dgm:pt modelId="{F5C39A2E-0E4E-7842-9F1D-837138148798}" type="sibTrans" cxnId="{484C3083-9174-2543-A5DE-DF7A1223D43E}">
      <dgm:prSet/>
      <dgm:spPr/>
      <dgm:t>
        <a:bodyPr/>
        <a:lstStyle/>
        <a:p>
          <a:endParaRPr lang="en-US"/>
        </a:p>
      </dgm:t>
    </dgm:pt>
    <dgm:pt modelId="{E2440BD5-BFD5-9644-A6C2-AD626F47C2B9}">
      <dgm:prSet phldrT="[Text]" custT="1"/>
      <dgm:spPr/>
      <dgm:t>
        <a:bodyPr/>
        <a:lstStyle/>
        <a:p>
          <a:r>
            <a:rPr lang="en-US" sz="1200" dirty="0" smtClean="0"/>
            <a:t>6 </a:t>
          </a:r>
          <a:r>
            <a:rPr lang="es-AR" sz="1200" noProof="0" dirty="0" smtClean="0"/>
            <a:t>países con MPMP otros tienen prácticas  congruentes con MPMP</a:t>
          </a:r>
          <a:endParaRPr lang="es-AR" sz="1200" noProof="0" dirty="0"/>
        </a:p>
      </dgm:t>
    </dgm:pt>
    <dgm:pt modelId="{D471DF80-5E42-B44C-862B-47B474603AC5}" type="parTrans" cxnId="{5473488A-5653-1D4B-9554-55FF3C7C15D4}">
      <dgm:prSet/>
      <dgm:spPr/>
      <dgm:t>
        <a:bodyPr/>
        <a:lstStyle/>
        <a:p>
          <a:endParaRPr lang="en-US"/>
        </a:p>
      </dgm:t>
    </dgm:pt>
    <dgm:pt modelId="{5E33CAEE-50FD-7A4D-A5EF-F4EBBAA7E7D6}" type="sibTrans" cxnId="{5473488A-5653-1D4B-9554-55FF3C7C15D4}">
      <dgm:prSet/>
      <dgm:spPr/>
      <dgm:t>
        <a:bodyPr/>
        <a:lstStyle/>
        <a:p>
          <a:endParaRPr lang="en-US"/>
        </a:p>
      </dgm:t>
    </dgm:pt>
    <dgm:pt modelId="{5ABA4EF2-4F84-B149-A931-AAF52B470B04}">
      <dgm:prSet phldrT="[Text]"/>
      <dgm:spPr/>
      <dgm:t>
        <a:bodyPr/>
        <a:lstStyle/>
        <a:p>
          <a:r>
            <a:rPr lang="es-AR" b="1" noProof="0" dirty="0" smtClean="0"/>
            <a:t>Reglas Fiscales y Leyes de Responsabilidad</a:t>
          </a:r>
          <a:r>
            <a:rPr lang="en-US" b="1" dirty="0" smtClean="0"/>
            <a:t> Fiscal  (LRF)</a:t>
          </a:r>
          <a:endParaRPr lang="en-US" b="1" dirty="0"/>
        </a:p>
      </dgm:t>
    </dgm:pt>
    <dgm:pt modelId="{32FAC694-8A4E-1A43-95B0-31555F146217}" type="parTrans" cxnId="{78AEFD5D-EB76-D248-AD73-8FCD6F5E10CD}">
      <dgm:prSet/>
      <dgm:spPr/>
      <dgm:t>
        <a:bodyPr/>
        <a:lstStyle/>
        <a:p>
          <a:endParaRPr lang="en-US"/>
        </a:p>
      </dgm:t>
    </dgm:pt>
    <dgm:pt modelId="{226541B0-9306-4D46-B95A-EFC12EEEFA68}" type="sibTrans" cxnId="{78AEFD5D-EB76-D248-AD73-8FCD6F5E10CD}">
      <dgm:prSet/>
      <dgm:spPr/>
      <dgm:t>
        <a:bodyPr/>
        <a:lstStyle/>
        <a:p>
          <a:endParaRPr lang="en-US"/>
        </a:p>
      </dgm:t>
    </dgm:pt>
    <dgm:pt modelId="{0EC9277E-C83E-864C-8610-9CB153D1863E}">
      <dgm:prSet phldrT="[Text]"/>
      <dgm:spPr/>
      <dgm:t>
        <a:bodyPr/>
        <a:lstStyle/>
        <a:p>
          <a:r>
            <a:rPr lang="es-AR" b="1" noProof="0" dirty="0" smtClean="0"/>
            <a:t>Sistemas  Integrados de Gestión Financiera </a:t>
          </a:r>
          <a:r>
            <a:rPr lang="en-US" b="1" dirty="0" smtClean="0"/>
            <a:t>(SIGEF)</a:t>
          </a:r>
          <a:endParaRPr lang="en-US" b="1" dirty="0"/>
        </a:p>
      </dgm:t>
    </dgm:pt>
    <dgm:pt modelId="{C213FEFB-DE4A-EF45-8E55-7BFBDFC58B59}" type="parTrans" cxnId="{A5687BF8-8149-2049-9651-63FE20946219}">
      <dgm:prSet/>
      <dgm:spPr/>
      <dgm:t>
        <a:bodyPr/>
        <a:lstStyle/>
        <a:p>
          <a:endParaRPr lang="en-US"/>
        </a:p>
      </dgm:t>
    </dgm:pt>
    <dgm:pt modelId="{B895E1DE-8E01-FA4B-8A81-BD6FDFF6DD04}" type="sibTrans" cxnId="{A5687BF8-8149-2049-9651-63FE20946219}">
      <dgm:prSet/>
      <dgm:spPr/>
      <dgm:t>
        <a:bodyPr/>
        <a:lstStyle/>
        <a:p>
          <a:endParaRPr lang="en-US"/>
        </a:p>
      </dgm:t>
    </dgm:pt>
    <dgm:pt modelId="{FF1D8CAF-1BC5-0C47-9CB9-DB10C8922B62}">
      <dgm:prSet phldrT="[Text]" custT="1"/>
      <dgm:spPr/>
      <dgm:t>
        <a:bodyPr/>
        <a:lstStyle/>
        <a:p>
          <a:r>
            <a:rPr lang="es-CO" sz="1200" dirty="0" smtClean="0"/>
            <a:t>Reformas en todos los países, pero todavía incompletas</a:t>
          </a:r>
          <a:endParaRPr lang="en-US" sz="1200" dirty="0"/>
        </a:p>
      </dgm:t>
    </dgm:pt>
    <dgm:pt modelId="{0C2390F0-266C-E547-B215-57D5C76D8DA5}" type="parTrans" cxnId="{4A541C5C-96A7-8245-91F6-88CCF5ACA651}">
      <dgm:prSet/>
      <dgm:spPr/>
      <dgm:t>
        <a:bodyPr/>
        <a:lstStyle/>
        <a:p>
          <a:endParaRPr lang="en-US"/>
        </a:p>
      </dgm:t>
    </dgm:pt>
    <dgm:pt modelId="{F3CFD90E-4E28-BE40-B602-B61B0F6E8613}" type="sibTrans" cxnId="{4A541C5C-96A7-8245-91F6-88CCF5ACA651}">
      <dgm:prSet/>
      <dgm:spPr/>
      <dgm:t>
        <a:bodyPr/>
        <a:lstStyle/>
        <a:p>
          <a:endParaRPr lang="en-US"/>
        </a:p>
      </dgm:t>
    </dgm:pt>
    <dgm:pt modelId="{98BB20D6-3F68-564F-8628-C33CF14A58BC}">
      <dgm:prSet phldrT="[Text]" custT="1"/>
      <dgm:spPr/>
      <dgm:t>
        <a:bodyPr/>
        <a:lstStyle/>
        <a:p>
          <a:r>
            <a:rPr lang="en-US" sz="1200" dirty="0" smtClean="0"/>
            <a:t>9 </a:t>
          </a:r>
          <a:r>
            <a:rPr lang="es-AR" sz="1200" noProof="0" dirty="0" smtClean="0"/>
            <a:t>países tienen actualmente reglas fiscales</a:t>
          </a:r>
          <a:endParaRPr lang="es-AR" sz="1200" noProof="0" dirty="0"/>
        </a:p>
      </dgm:t>
    </dgm:pt>
    <dgm:pt modelId="{6B10CB4A-B05E-DB41-890C-7A8AD57A27BE}" type="sibTrans" cxnId="{67FCAC35-85CE-7A45-8BCD-2A52AB92B80B}">
      <dgm:prSet/>
      <dgm:spPr/>
      <dgm:t>
        <a:bodyPr/>
        <a:lstStyle/>
        <a:p>
          <a:endParaRPr lang="en-US"/>
        </a:p>
      </dgm:t>
    </dgm:pt>
    <dgm:pt modelId="{4225FDDD-734C-564D-8EF8-5DC0F9E8DC61}" type="parTrans" cxnId="{67FCAC35-85CE-7A45-8BCD-2A52AB92B80B}">
      <dgm:prSet/>
      <dgm:spPr/>
      <dgm:t>
        <a:bodyPr/>
        <a:lstStyle/>
        <a:p>
          <a:endParaRPr lang="en-US"/>
        </a:p>
      </dgm:t>
    </dgm:pt>
    <dgm:pt modelId="{9D1EFF1C-96B5-0140-9C33-A08176A85E14}" type="pres">
      <dgm:prSet presAssocID="{4C4FA64A-AD54-FD42-8268-DA54206B172A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7420A8F-1D3E-E041-8519-BA9C574943EE}" type="pres">
      <dgm:prSet presAssocID="{4C4FA64A-AD54-FD42-8268-DA54206B172A}" presName="children" presStyleCnt="0"/>
      <dgm:spPr/>
    </dgm:pt>
    <dgm:pt modelId="{50A08C13-75A6-D741-8497-71B3E9612BE1}" type="pres">
      <dgm:prSet presAssocID="{4C4FA64A-AD54-FD42-8268-DA54206B172A}" presName="child1group" presStyleCnt="0"/>
      <dgm:spPr/>
    </dgm:pt>
    <dgm:pt modelId="{F1457FA6-F073-8241-854F-599F4F715FD3}" type="pres">
      <dgm:prSet presAssocID="{4C4FA64A-AD54-FD42-8268-DA54206B172A}" presName="child1" presStyleLbl="bgAcc1" presStyleIdx="0" presStyleCnt="4" custScaleY="110636" custLinFactNeighborX="2257" custLinFactNeighborY="-18860"/>
      <dgm:spPr/>
      <dgm:t>
        <a:bodyPr/>
        <a:lstStyle/>
        <a:p>
          <a:endParaRPr lang="en-US"/>
        </a:p>
      </dgm:t>
    </dgm:pt>
    <dgm:pt modelId="{F8179177-25F4-5D41-9B5A-46CB75F1448E}" type="pres">
      <dgm:prSet presAssocID="{4C4FA64A-AD54-FD42-8268-DA54206B172A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FF5FD2-D74F-744E-8327-ED13234DD702}" type="pres">
      <dgm:prSet presAssocID="{4C4FA64A-AD54-FD42-8268-DA54206B172A}" presName="child2group" presStyleCnt="0"/>
      <dgm:spPr/>
    </dgm:pt>
    <dgm:pt modelId="{78929EDD-8B41-2B46-B111-893B899FD0F9}" type="pres">
      <dgm:prSet presAssocID="{4C4FA64A-AD54-FD42-8268-DA54206B172A}" presName="child2" presStyleLbl="bgAcc1" presStyleIdx="1" presStyleCnt="4" custScaleX="130181" custLinFactNeighborX="4940" custLinFactNeighborY="-23749"/>
      <dgm:spPr/>
      <dgm:t>
        <a:bodyPr/>
        <a:lstStyle/>
        <a:p>
          <a:endParaRPr lang="en-US"/>
        </a:p>
      </dgm:t>
    </dgm:pt>
    <dgm:pt modelId="{6AE17181-F385-0846-8A11-EBEDA98C2084}" type="pres">
      <dgm:prSet presAssocID="{4C4FA64A-AD54-FD42-8268-DA54206B172A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580D98-55E0-AB43-B4D2-C5F7DC6B7753}" type="pres">
      <dgm:prSet presAssocID="{4C4FA64A-AD54-FD42-8268-DA54206B172A}" presName="child3group" presStyleCnt="0"/>
      <dgm:spPr/>
    </dgm:pt>
    <dgm:pt modelId="{088F2824-7B9E-9E4C-9F90-848D4806F59C}" type="pres">
      <dgm:prSet presAssocID="{4C4FA64A-AD54-FD42-8268-DA54206B172A}" presName="child3" presStyleLbl="bgAcc1" presStyleIdx="2" presStyleCnt="4" custScaleX="115091" custLinFactNeighborX="-2091" custLinFactNeighborY="7260"/>
      <dgm:spPr/>
      <dgm:t>
        <a:bodyPr/>
        <a:lstStyle/>
        <a:p>
          <a:endParaRPr lang="en-US"/>
        </a:p>
      </dgm:t>
    </dgm:pt>
    <dgm:pt modelId="{57004844-D71B-9F4D-8319-9708E399948D}" type="pres">
      <dgm:prSet presAssocID="{4C4FA64A-AD54-FD42-8268-DA54206B172A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DB03D5-3C21-7844-9459-98196360708F}" type="pres">
      <dgm:prSet presAssocID="{4C4FA64A-AD54-FD42-8268-DA54206B172A}" presName="child4group" presStyleCnt="0"/>
      <dgm:spPr/>
    </dgm:pt>
    <dgm:pt modelId="{1FD5B7F4-F048-004B-998C-EC395F96B140}" type="pres">
      <dgm:prSet presAssocID="{4C4FA64A-AD54-FD42-8268-DA54206B172A}" presName="child4" presStyleLbl="bgAcc1" presStyleIdx="3" presStyleCnt="4" custScaleX="112843" custLinFactNeighborX="9636" custLinFactNeighborY="-2075"/>
      <dgm:spPr/>
      <dgm:t>
        <a:bodyPr/>
        <a:lstStyle/>
        <a:p>
          <a:endParaRPr lang="en-US"/>
        </a:p>
      </dgm:t>
    </dgm:pt>
    <dgm:pt modelId="{2401147C-E705-0643-90B6-14C92B66C94E}" type="pres">
      <dgm:prSet presAssocID="{4C4FA64A-AD54-FD42-8268-DA54206B172A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1ED16F-A9FC-B941-8B1F-52B572B97A10}" type="pres">
      <dgm:prSet presAssocID="{4C4FA64A-AD54-FD42-8268-DA54206B172A}" presName="childPlaceholder" presStyleCnt="0"/>
      <dgm:spPr/>
    </dgm:pt>
    <dgm:pt modelId="{E01E0E3D-8EBF-6E4A-80E4-AEEFC62DA695}" type="pres">
      <dgm:prSet presAssocID="{4C4FA64A-AD54-FD42-8268-DA54206B172A}" presName="circle" presStyleCnt="0"/>
      <dgm:spPr/>
    </dgm:pt>
    <dgm:pt modelId="{8582BAB5-AC26-0845-8CAD-9924D0D08DE5}" type="pres">
      <dgm:prSet presAssocID="{4C4FA64A-AD54-FD42-8268-DA54206B172A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FE9BA6-AC8D-4C4F-8F87-D4DEC496C2F5}" type="pres">
      <dgm:prSet presAssocID="{4C4FA64A-AD54-FD42-8268-DA54206B172A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883B34-76B8-0348-A978-4A6B1A7E2EC9}" type="pres">
      <dgm:prSet presAssocID="{4C4FA64A-AD54-FD42-8268-DA54206B172A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6BAE4A-3B20-F143-AB7C-E1266BFD817E}" type="pres">
      <dgm:prSet presAssocID="{4C4FA64A-AD54-FD42-8268-DA54206B172A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66E9AB-8E44-674C-920D-46A1B7D69983}" type="pres">
      <dgm:prSet presAssocID="{4C4FA64A-AD54-FD42-8268-DA54206B172A}" presName="quadrantPlaceholder" presStyleCnt="0"/>
      <dgm:spPr/>
    </dgm:pt>
    <dgm:pt modelId="{A4A7D367-F84A-FE4C-92D9-65FCA118DD2E}" type="pres">
      <dgm:prSet presAssocID="{4C4FA64A-AD54-FD42-8268-DA54206B172A}" presName="center1" presStyleLbl="fgShp" presStyleIdx="0" presStyleCnt="2"/>
      <dgm:spPr/>
    </dgm:pt>
    <dgm:pt modelId="{825409A4-57D6-2746-A698-D3233E268E5B}" type="pres">
      <dgm:prSet presAssocID="{4C4FA64A-AD54-FD42-8268-DA54206B172A}" presName="center2" presStyleLbl="fgShp" presStyleIdx="1" presStyleCnt="2"/>
      <dgm:spPr/>
    </dgm:pt>
  </dgm:ptLst>
  <dgm:cxnLst>
    <dgm:cxn modelId="{3EB13934-5F05-457C-BA97-01941470E63D}" type="presOf" srcId="{5ABA4EF2-4F84-B149-A931-AAF52B470B04}" destId="{97883B34-76B8-0348-A978-4A6B1A7E2EC9}" srcOrd="0" destOrd="0" presId="urn:microsoft.com/office/officeart/2005/8/layout/cycle4"/>
    <dgm:cxn modelId="{20078771-92C3-2E49-A60C-5871C2A1B182}" srcId="{BB73B411-EA9D-7E4A-81F8-104655D81469}" destId="{67165BD2-C5C8-384C-93B9-C7FDFBBD84A4}" srcOrd="0" destOrd="0" parTransId="{EF436368-BCF5-FC43-B2CA-3B62FE182A1F}" sibTransId="{734A39FE-04CF-244D-9270-08AAAA7D2860}"/>
    <dgm:cxn modelId="{4736F01A-3C94-4D5C-9C8C-6401B2D51462}" type="presOf" srcId="{30A20E21-FF31-B540-B807-2654EDE8AF9C}" destId="{B8FE9BA6-AC8D-4C4F-8F87-D4DEC496C2F5}" srcOrd="0" destOrd="0" presId="urn:microsoft.com/office/officeart/2005/8/layout/cycle4"/>
    <dgm:cxn modelId="{8571015F-A6A6-4511-B913-4C1FB045C0B1}" type="presOf" srcId="{67165BD2-C5C8-384C-93B9-C7FDFBBD84A4}" destId="{F1457FA6-F073-8241-854F-599F4F715FD3}" srcOrd="0" destOrd="0" presId="urn:microsoft.com/office/officeart/2005/8/layout/cycle4"/>
    <dgm:cxn modelId="{67FCAC35-85CE-7A45-8BCD-2A52AB92B80B}" srcId="{5ABA4EF2-4F84-B149-A931-AAF52B470B04}" destId="{98BB20D6-3F68-564F-8628-C33CF14A58BC}" srcOrd="0" destOrd="0" parTransId="{4225FDDD-734C-564D-8EF8-5DC0F9E8DC61}" sibTransId="{6B10CB4A-B05E-DB41-890C-7A8AD57A27BE}"/>
    <dgm:cxn modelId="{74177CF0-D9DD-364D-AC25-7FC2FC3704D9}" srcId="{4C4FA64A-AD54-FD42-8268-DA54206B172A}" destId="{BB73B411-EA9D-7E4A-81F8-104655D81469}" srcOrd="0" destOrd="0" parTransId="{DF01F250-1380-1744-BDB6-C0E40DD62E77}" sibTransId="{FAA2051B-CA8E-2A46-9930-09828C1B9934}"/>
    <dgm:cxn modelId="{2542E82F-3F3C-499C-AB80-3C6952F4D761}" type="presOf" srcId="{98BB20D6-3F68-564F-8628-C33CF14A58BC}" destId="{088F2824-7B9E-9E4C-9F90-848D4806F59C}" srcOrd="0" destOrd="0" presId="urn:microsoft.com/office/officeart/2005/8/layout/cycle4"/>
    <dgm:cxn modelId="{86ABABD4-B624-4217-B54F-92A9DE341587}" type="presOf" srcId="{FF1D8CAF-1BC5-0C47-9CB9-DB10C8922B62}" destId="{2401147C-E705-0643-90B6-14C92B66C94E}" srcOrd="1" destOrd="0" presId="urn:microsoft.com/office/officeart/2005/8/layout/cycle4"/>
    <dgm:cxn modelId="{08B73410-C14F-4E32-99B2-CF1688C58B9F}" type="presOf" srcId="{0EC9277E-C83E-864C-8610-9CB153D1863E}" destId="{AC6BAE4A-3B20-F143-AB7C-E1266BFD817E}" srcOrd="0" destOrd="0" presId="urn:microsoft.com/office/officeart/2005/8/layout/cycle4"/>
    <dgm:cxn modelId="{510BE17E-5A15-49C7-8CCA-A7B1A0CAF555}" type="presOf" srcId="{67165BD2-C5C8-384C-93B9-C7FDFBBD84A4}" destId="{F8179177-25F4-5D41-9B5A-46CB75F1448E}" srcOrd="1" destOrd="0" presId="urn:microsoft.com/office/officeart/2005/8/layout/cycle4"/>
    <dgm:cxn modelId="{4A541C5C-96A7-8245-91F6-88CCF5ACA651}" srcId="{0EC9277E-C83E-864C-8610-9CB153D1863E}" destId="{FF1D8CAF-1BC5-0C47-9CB9-DB10C8922B62}" srcOrd="0" destOrd="0" parTransId="{0C2390F0-266C-E547-B215-57D5C76D8DA5}" sibTransId="{F3CFD90E-4E28-BE40-B602-B61B0F6E8613}"/>
    <dgm:cxn modelId="{5473488A-5653-1D4B-9554-55FF3C7C15D4}" srcId="{30A20E21-FF31-B540-B807-2654EDE8AF9C}" destId="{E2440BD5-BFD5-9644-A6C2-AD626F47C2B9}" srcOrd="0" destOrd="0" parTransId="{D471DF80-5E42-B44C-862B-47B474603AC5}" sibTransId="{5E33CAEE-50FD-7A4D-A5EF-F4EBBAA7E7D6}"/>
    <dgm:cxn modelId="{AE85D706-B51C-4484-B30D-4E93793C112E}" type="presOf" srcId="{4C4FA64A-AD54-FD42-8268-DA54206B172A}" destId="{9D1EFF1C-96B5-0140-9C33-A08176A85E14}" srcOrd="0" destOrd="0" presId="urn:microsoft.com/office/officeart/2005/8/layout/cycle4"/>
    <dgm:cxn modelId="{A5687BF8-8149-2049-9651-63FE20946219}" srcId="{4C4FA64A-AD54-FD42-8268-DA54206B172A}" destId="{0EC9277E-C83E-864C-8610-9CB153D1863E}" srcOrd="3" destOrd="0" parTransId="{C213FEFB-DE4A-EF45-8E55-7BFBDFC58B59}" sibTransId="{B895E1DE-8E01-FA4B-8A81-BD6FDFF6DD04}"/>
    <dgm:cxn modelId="{484C3083-9174-2543-A5DE-DF7A1223D43E}" srcId="{4C4FA64A-AD54-FD42-8268-DA54206B172A}" destId="{30A20E21-FF31-B540-B807-2654EDE8AF9C}" srcOrd="1" destOrd="0" parTransId="{0C820B44-7150-1940-B92A-27966D0A0B86}" sibTransId="{F5C39A2E-0E4E-7842-9F1D-837138148798}"/>
    <dgm:cxn modelId="{224BF01C-A4F3-445B-9C23-E98552B6DCDA}" type="presOf" srcId="{FF1D8CAF-1BC5-0C47-9CB9-DB10C8922B62}" destId="{1FD5B7F4-F048-004B-998C-EC395F96B140}" srcOrd="0" destOrd="0" presId="urn:microsoft.com/office/officeart/2005/8/layout/cycle4"/>
    <dgm:cxn modelId="{20D09F8D-B034-434D-9651-B8D01698A3BA}" type="presOf" srcId="{E2440BD5-BFD5-9644-A6C2-AD626F47C2B9}" destId="{78929EDD-8B41-2B46-B111-893B899FD0F9}" srcOrd="0" destOrd="0" presId="urn:microsoft.com/office/officeart/2005/8/layout/cycle4"/>
    <dgm:cxn modelId="{47B97636-7FD5-4955-9201-C28FA812DCA7}" type="presOf" srcId="{BB73B411-EA9D-7E4A-81F8-104655D81469}" destId="{8582BAB5-AC26-0845-8CAD-9924D0D08DE5}" srcOrd="0" destOrd="0" presId="urn:microsoft.com/office/officeart/2005/8/layout/cycle4"/>
    <dgm:cxn modelId="{78AEFD5D-EB76-D248-AD73-8FCD6F5E10CD}" srcId="{4C4FA64A-AD54-FD42-8268-DA54206B172A}" destId="{5ABA4EF2-4F84-B149-A931-AAF52B470B04}" srcOrd="2" destOrd="0" parTransId="{32FAC694-8A4E-1A43-95B0-31555F146217}" sibTransId="{226541B0-9306-4D46-B95A-EFC12EEEFA68}"/>
    <dgm:cxn modelId="{ECA9F616-43C4-48A9-95B2-5111FF1A7CDC}" type="presOf" srcId="{98BB20D6-3F68-564F-8628-C33CF14A58BC}" destId="{57004844-D71B-9F4D-8319-9708E399948D}" srcOrd="1" destOrd="0" presId="urn:microsoft.com/office/officeart/2005/8/layout/cycle4"/>
    <dgm:cxn modelId="{2E1A09AB-5AA6-4B25-9CF2-6E8AC159F2A5}" type="presOf" srcId="{E2440BD5-BFD5-9644-A6C2-AD626F47C2B9}" destId="{6AE17181-F385-0846-8A11-EBEDA98C2084}" srcOrd="1" destOrd="0" presId="urn:microsoft.com/office/officeart/2005/8/layout/cycle4"/>
    <dgm:cxn modelId="{58D5760B-42BA-4D30-A103-4C2EC49DB0D7}" type="presParOf" srcId="{9D1EFF1C-96B5-0140-9C33-A08176A85E14}" destId="{27420A8F-1D3E-E041-8519-BA9C574943EE}" srcOrd="0" destOrd="0" presId="urn:microsoft.com/office/officeart/2005/8/layout/cycle4"/>
    <dgm:cxn modelId="{6723EAD2-9921-4DFA-82C0-B97BA9062BF5}" type="presParOf" srcId="{27420A8F-1D3E-E041-8519-BA9C574943EE}" destId="{50A08C13-75A6-D741-8497-71B3E9612BE1}" srcOrd="0" destOrd="0" presId="urn:microsoft.com/office/officeart/2005/8/layout/cycle4"/>
    <dgm:cxn modelId="{FA678EE8-F31C-4411-863E-1A66B2A495D9}" type="presParOf" srcId="{50A08C13-75A6-D741-8497-71B3E9612BE1}" destId="{F1457FA6-F073-8241-854F-599F4F715FD3}" srcOrd="0" destOrd="0" presId="urn:microsoft.com/office/officeart/2005/8/layout/cycle4"/>
    <dgm:cxn modelId="{DAE23383-C5B3-4D0D-AD4C-7BED29DA8231}" type="presParOf" srcId="{50A08C13-75A6-D741-8497-71B3E9612BE1}" destId="{F8179177-25F4-5D41-9B5A-46CB75F1448E}" srcOrd="1" destOrd="0" presId="urn:microsoft.com/office/officeart/2005/8/layout/cycle4"/>
    <dgm:cxn modelId="{CE3477D7-2DB9-42BC-82D0-073D3A5EBE88}" type="presParOf" srcId="{27420A8F-1D3E-E041-8519-BA9C574943EE}" destId="{E7FF5FD2-D74F-744E-8327-ED13234DD702}" srcOrd="1" destOrd="0" presId="urn:microsoft.com/office/officeart/2005/8/layout/cycle4"/>
    <dgm:cxn modelId="{A3408778-0889-433D-BB98-EDDCE0C5420F}" type="presParOf" srcId="{E7FF5FD2-D74F-744E-8327-ED13234DD702}" destId="{78929EDD-8B41-2B46-B111-893B899FD0F9}" srcOrd="0" destOrd="0" presId="urn:microsoft.com/office/officeart/2005/8/layout/cycle4"/>
    <dgm:cxn modelId="{7AA53163-1D51-4277-879E-B52253120813}" type="presParOf" srcId="{E7FF5FD2-D74F-744E-8327-ED13234DD702}" destId="{6AE17181-F385-0846-8A11-EBEDA98C2084}" srcOrd="1" destOrd="0" presId="urn:microsoft.com/office/officeart/2005/8/layout/cycle4"/>
    <dgm:cxn modelId="{547DE89D-F598-4D72-BCEF-90F2A20EA123}" type="presParOf" srcId="{27420A8F-1D3E-E041-8519-BA9C574943EE}" destId="{5C580D98-55E0-AB43-B4D2-C5F7DC6B7753}" srcOrd="2" destOrd="0" presId="urn:microsoft.com/office/officeart/2005/8/layout/cycle4"/>
    <dgm:cxn modelId="{455DF8CF-F1B3-45F7-BDF2-40DF17C77BCD}" type="presParOf" srcId="{5C580D98-55E0-AB43-B4D2-C5F7DC6B7753}" destId="{088F2824-7B9E-9E4C-9F90-848D4806F59C}" srcOrd="0" destOrd="0" presId="urn:microsoft.com/office/officeart/2005/8/layout/cycle4"/>
    <dgm:cxn modelId="{EF01F081-0846-49A7-B4F2-BF8868DDC267}" type="presParOf" srcId="{5C580D98-55E0-AB43-B4D2-C5F7DC6B7753}" destId="{57004844-D71B-9F4D-8319-9708E399948D}" srcOrd="1" destOrd="0" presId="urn:microsoft.com/office/officeart/2005/8/layout/cycle4"/>
    <dgm:cxn modelId="{2581526E-0A3E-4EAA-9FB3-95D4C8144E4F}" type="presParOf" srcId="{27420A8F-1D3E-E041-8519-BA9C574943EE}" destId="{85DB03D5-3C21-7844-9459-98196360708F}" srcOrd="3" destOrd="0" presId="urn:microsoft.com/office/officeart/2005/8/layout/cycle4"/>
    <dgm:cxn modelId="{A55FEB27-B7DF-4B99-BAB2-77F258BF4EFE}" type="presParOf" srcId="{85DB03D5-3C21-7844-9459-98196360708F}" destId="{1FD5B7F4-F048-004B-998C-EC395F96B140}" srcOrd="0" destOrd="0" presId="urn:microsoft.com/office/officeart/2005/8/layout/cycle4"/>
    <dgm:cxn modelId="{5BB6380B-A37B-4E9A-AEF8-70A8C6599ACA}" type="presParOf" srcId="{85DB03D5-3C21-7844-9459-98196360708F}" destId="{2401147C-E705-0643-90B6-14C92B66C94E}" srcOrd="1" destOrd="0" presId="urn:microsoft.com/office/officeart/2005/8/layout/cycle4"/>
    <dgm:cxn modelId="{C82B0DB8-B998-41D5-AB51-FD0AB5F3A24C}" type="presParOf" srcId="{27420A8F-1D3E-E041-8519-BA9C574943EE}" destId="{381ED16F-A9FC-B941-8B1F-52B572B97A10}" srcOrd="4" destOrd="0" presId="urn:microsoft.com/office/officeart/2005/8/layout/cycle4"/>
    <dgm:cxn modelId="{8C6253D6-3026-47EB-AA84-CCB27EC5E7B5}" type="presParOf" srcId="{9D1EFF1C-96B5-0140-9C33-A08176A85E14}" destId="{E01E0E3D-8EBF-6E4A-80E4-AEEFC62DA695}" srcOrd="1" destOrd="0" presId="urn:microsoft.com/office/officeart/2005/8/layout/cycle4"/>
    <dgm:cxn modelId="{5B965FA3-5004-4C9E-890F-019A62ADFC8C}" type="presParOf" srcId="{E01E0E3D-8EBF-6E4A-80E4-AEEFC62DA695}" destId="{8582BAB5-AC26-0845-8CAD-9924D0D08DE5}" srcOrd="0" destOrd="0" presId="urn:microsoft.com/office/officeart/2005/8/layout/cycle4"/>
    <dgm:cxn modelId="{F42FB4F8-BA9B-40B1-971D-7ABFB9FF1FA8}" type="presParOf" srcId="{E01E0E3D-8EBF-6E4A-80E4-AEEFC62DA695}" destId="{B8FE9BA6-AC8D-4C4F-8F87-D4DEC496C2F5}" srcOrd="1" destOrd="0" presId="urn:microsoft.com/office/officeart/2005/8/layout/cycle4"/>
    <dgm:cxn modelId="{A20943E2-0866-447B-8B82-BD8568D2CB03}" type="presParOf" srcId="{E01E0E3D-8EBF-6E4A-80E4-AEEFC62DA695}" destId="{97883B34-76B8-0348-A978-4A6B1A7E2EC9}" srcOrd="2" destOrd="0" presId="urn:microsoft.com/office/officeart/2005/8/layout/cycle4"/>
    <dgm:cxn modelId="{7C7975A5-664C-4405-B9BA-A8C957F216CD}" type="presParOf" srcId="{E01E0E3D-8EBF-6E4A-80E4-AEEFC62DA695}" destId="{AC6BAE4A-3B20-F143-AB7C-E1266BFD817E}" srcOrd="3" destOrd="0" presId="urn:microsoft.com/office/officeart/2005/8/layout/cycle4"/>
    <dgm:cxn modelId="{4C4A3EF4-A317-4EB1-8C1D-9B9AF6A26EB2}" type="presParOf" srcId="{E01E0E3D-8EBF-6E4A-80E4-AEEFC62DA695}" destId="{DC66E9AB-8E44-674C-920D-46A1B7D69983}" srcOrd="4" destOrd="0" presId="urn:microsoft.com/office/officeart/2005/8/layout/cycle4"/>
    <dgm:cxn modelId="{4A93B369-F03E-40A1-8DE3-11A6E618CA83}" type="presParOf" srcId="{9D1EFF1C-96B5-0140-9C33-A08176A85E14}" destId="{A4A7D367-F84A-FE4C-92D9-65FCA118DD2E}" srcOrd="2" destOrd="0" presId="urn:microsoft.com/office/officeart/2005/8/layout/cycle4"/>
    <dgm:cxn modelId="{6FCAEC29-0C02-4FE2-A51E-0C11F0CD3E01}" type="presParOf" srcId="{9D1EFF1C-96B5-0140-9C33-A08176A85E14}" destId="{825409A4-57D6-2746-A698-D3233E268E5B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F5769A1-7024-5E40-9FB3-9F8B1245B2E2}" type="doc">
      <dgm:prSet loTypeId="urn:microsoft.com/office/officeart/2005/8/layout/chart3" loCatId="" qsTypeId="urn:microsoft.com/office/officeart/2005/8/quickstyle/simple4" qsCatId="simple" csTypeId="urn:microsoft.com/office/officeart/2005/8/colors/accent1_2" csCatId="accent1" phldr="1"/>
      <dgm:spPr/>
    </dgm:pt>
    <dgm:pt modelId="{7166278A-008F-E64E-9368-3D5405ABC83A}">
      <dgm:prSet phldrT="[Text]"/>
      <dgm:spPr/>
      <dgm:t>
        <a:bodyPr/>
        <a:lstStyle/>
        <a:p>
          <a:r>
            <a:rPr lang="es-AR" b="1" noProof="0" dirty="0" smtClean="0">
              <a:solidFill>
                <a:schemeClr val="tx1"/>
              </a:solidFill>
            </a:rPr>
            <a:t>Contabilidad e Información Financiera </a:t>
          </a:r>
          <a:endParaRPr lang="es-AR" b="1" noProof="0" dirty="0">
            <a:solidFill>
              <a:schemeClr val="tx1"/>
            </a:solidFill>
          </a:endParaRPr>
        </a:p>
      </dgm:t>
    </dgm:pt>
    <dgm:pt modelId="{6A3C7C4C-2669-2343-8B5A-3F3E75DADF48}" type="parTrans" cxnId="{8C9C9580-FB30-374A-9528-F4AA4BEA9BF7}">
      <dgm:prSet/>
      <dgm:spPr/>
      <dgm:t>
        <a:bodyPr/>
        <a:lstStyle/>
        <a:p>
          <a:endParaRPr lang="en-US"/>
        </a:p>
      </dgm:t>
    </dgm:pt>
    <dgm:pt modelId="{AE3BEFD5-CD95-2A4C-A4AC-666638EF7DAA}" type="sibTrans" cxnId="{8C9C9580-FB30-374A-9528-F4AA4BEA9BF7}">
      <dgm:prSet/>
      <dgm:spPr/>
      <dgm:t>
        <a:bodyPr/>
        <a:lstStyle/>
        <a:p>
          <a:endParaRPr lang="en-US"/>
        </a:p>
      </dgm:t>
    </dgm:pt>
    <dgm:pt modelId="{33303435-3522-374A-95F1-54505B33B808}">
      <dgm:prSet phldrT="[Text]"/>
      <dgm:spPr/>
      <dgm:t>
        <a:bodyPr/>
        <a:lstStyle/>
        <a:p>
          <a:r>
            <a:rPr lang="es-AR" b="1" noProof="0" dirty="0" smtClean="0"/>
            <a:t>Estadísticas Financieras</a:t>
          </a:r>
          <a:endParaRPr lang="es-AR" b="1" noProof="0" dirty="0"/>
        </a:p>
      </dgm:t>
    </dgm:pt>
    <dgm:pt modelId="{1E9FCCA9-C324-A54A-A2D7-C0380C449AD6}" type="parTrans" cxnId="{023235E8-AE83-5149-899D-7F06E1CF847B}">
      <dgm:prSet/>
      <dgm:spPr/>
      <dgm:t>
        <a:bodyPr/>
        <a:lstStyle/>
        <a:p>
          <a:endParaRPr lang="en-US"/>
        </a:p>
      </dgm:t>
    </dgm:pt>
    <dgm:pt modelId="{CFF1AD85-E238-C641-92AB-BE8624C48022}" type="sibTrans" cxnId="{023235E8-AE83-5149-899D-7F06E1CF847B}">
      <dgm:prSet/>
      <dgm:spPr/>
      <dgm:t>
        <a:bodyPr/>
        <a:lstStyle/>
        <a:p>
          <a:endParaRPr lang="en-US"/>
        </a:p>
      </dgm:t>
    </dgm:pt>
    <dgm:pt modelId="{47428531-AA3F-C042-8379-404D99BB0A4D}">
      <dgm:prSet phldrT="[Text]"/>
      <dgm:spPr/>
      <dgm:t>
        <a:bodyPr/>
        <a:lstStyle/>
        <a:p>
          <a:r>
            <a:rPr lang="es-AR" b="1" noProof="0" dirty="0" smtClean="0"/>
            <a:t>Presupuesto</a:t>
          </a:r>
          <a:endParaRPr lang="es-AR" b="1" noProof="0" dirty="0"/>
        </a:p>
      </dgm:t>
    </dgm:pt>
    <dgm:pt modelId="{6EFBF5B7-9E19-B14F-BFA7-219DBD1EE7B4}" type="parTrans" cxnId="{9A7E9A43-7DB8-1A40-8C4A-609A3EEE7EB5}">
      <dgm:prSet/>
      <dgm:spPr/>
      <dgm:t>
        <a:bodyPr/>
        <a:lstStyle/>
        <a:p>
          <a:endParaRPr lang="en-US"/>
        </a:p>
      </dgm:t>
    </dgm:pt>
    <dgm:pt modelId="{8544F877-2551-4641-91FA-A3316F57929C}" type="sibTrans" cxnId="{9A7E9A43-7DB8-1A40-8C4A-609A3EEE7EB5}">
      <dgm:prSet/>
      <dgm:spPr/>
      <dgm:t>
        <a:bodyPr/>
        <a:lstStyle/>
        <a:p>
          <a:endParaRPr lang="en-US"/>
        </a:p>
      </dgm:t>
    </dgm:pt>
    <dgm:pt modelId="{F74C7F35-4037-ED49-B39A-F506E5381B06}" type="pres">
      <dgm:prSet presAssocID="{4F5769A1-7024-5E40-9FB3-9F8B1245B2E2}" presName="compositeShape" presStyleCnt="0">
        <dgm:presLayoutVars>
          <dgm:chMax val="7"/>
          <dgm:dir/>
          <dgm:resizeHandles val="exact"/>
        </dgm:presLayoutVars>
      </dgm:prSet>
      <dgm:spPr/>
    </dgm:pt>
    <dgm:pt modelId="{5730E466-53A5-994F-8468-570DA9B792FD}" type="pres">
      <dgm:prSet presAssocID="{4F5769A1-7024-5E40-9FB3-9F8B1245B2E2}" presName="wedge1" presStyleLbl="node1" presStyleIdx="0" presStyleCnt="3"/>
      <dgm:spPr/>
      <dgm:t>
        <a:bodyPr/>
        <a:lstStyle/>
        <a:p>
          <a:endParaRPr lang="en-US"/>
        </a:p>
      </dgm:t>
    </dgm:pt>
    <dgm:pt modelId="{CD235052-B4DF-B04E-AE6F-3593879287CA}" type="pres">
      <dgm:prSet presAssocID="{4F5769A1-7024-5E40-9FB3-9F8B1245B2E2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CE486D-7FF5-AE42-B76C-522B29E31BA0}" type="pres">
      <dgm:prSet presAssocID="{4F5769A1-7024-5E40-9FB3-9F8B1245B2E2}" presName="wedge2" presStyleLbl="node1" presStyleIdx="1" presStyleCnt="3"/>
      <dgm:spPr/>
      <dgm:t>
        <a:bodyPr/>
        <a:lstStyle/>
        <a:p>
          <a:endParaRPr lang="en-US"/>
        </a:p>
      </dgm:t>
    </dgm:pt>
    <dgm:pt modelId="{452DDC28-0D60-794A-B6AA-AE6A9286CCEE}" type="pres">
      <dgm:prSet presAssocID="{4F5769A1-7024-5E40-9FB3-9F8B1245B2E2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D3ADD5-2EFD-BA4B-A02E-9881626FE2E7}" type="pres">
      <dgm:prSet presAssocID="{4F5769A1-7024-5E40-9FB3-9F8B1245B2E2}" presName="wedge3" presStyleLbl="node1" presStyleIdx="2" presStyleCnt="3"/>
      <dgm:spPr/>
      <dgm:t>
        <a:bodyPr/>
        <a:lstStyle/>
        <a:p>
          <a:endParaRPr lang="en-US"/>
        </a:p>
      </dgm:t>
    </dgm:pt>
    <dgm:pt modelId="{CF45E4F0-90A4-6B46-8899-E77EC7AEF852}" type="pres">
      <dgm:prSet presAssocID="{4F5769A1-7024-5E40-9FB3-9F8B1245B2E2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527E289-45AA-403B-A6A8-197F6B495ABA}" type="presOf" srcId="{33303435-3522-374A-95F1-54505B33B808}" destId="{452DDC28-0D60-794A-B6AA-AE6A9286CCEE}" srcOrd="1" destOrd="0" presId="urn:microsoft.com/office/officeart/2005/8/layout/chart3"/>
    <dgm:cxn modelId="{C1B9A8D8-12D0-48B2-9014-DF751A1E7C56}" type="presOf" srcId="{7166278A-008F-E64E-9368-3D5405ABC83A}" destId="{5730E466-53A5-994F-8468-570DA9B792FD}" srcOrd="0" destOrd="0" presId="urn:microsoft.com/office/officeart/2005/8/layout/chart3"/>
    <dgm:cxn modelId="{023235E8-AE83-5149-899D-7F06E1CF847B}" srcId="{4F5769A1-7024-5E40-9FB3-9F8B1245B2E2}" destId="{33303435-3522-374A-95F1-54505B33B808}" srcOrd="1" destOrd="0" parTransId="{1E9FCCA9-C324-A54A-A2D7-C0380C449AD6}" sibTransId="{CFF1AD85-E238-C641-92AB-BE8624C48022}"/>
    <dgm:cxn modelId="{60DD2FE0-C3A5-476D-92AB-768E7853638A}" type="presOf" srcId="{33303435-3522-374A-95F1-54505B33B808}" destId="{06CE486D-7FF5-AE42-B76C-522B29E31BA0}" srcOrd="0" destOrd="0" presId="urn:microsoft.com/office/officeart/2005/8/layout/chart3"/>
    <dgm:cxn modelId="{22D4A429-AEB2-4349-AF29-D4BAEF512C4C}" type="presOf" srcId="{47428531-AA3F-C042-8379-404D99BB0A4D}" destId="{56D3ADD5-2EFD-BA4B-A02E-9881626FE2E7}" srcOrd="0" destOrd="0" presId="urn:microsoft.com/office/officeart/2005/8/layout/chart3"/>
    <dgm:cxn modelId="{013D60C6-1179-4F56-BD7F-5A8DE31524D8}" type="presOf" srcId="{47428531-AA3F-C042-8379-404D99BB0A4D}" destId="{CF45E4F0-90A4-6B46-8899-E77EC7AEF852}" srcOrd="1" destOrd="0" presId="urn:microsoft.com/office/officeart/2005/8/layout/chart3"/>
    <dgm:cxn modelId="{9A7E9A43-7DB8-1A40-8C4A-609A3EEE7EB5}" srcId="{4F5769A1-7024-5E40-9FB3-9F8B1245B2E2}" destId="{47428531-AA3F-C042-8379-404D99BB0A4D}" srcOrd="2" destOrd="0" parTransId="{6EFBF5B7-9E19-B14F-BFA7-219DBD1EE7B4}" sibTransId="{8544F877-2551-4641-91FA-A3316F57929C}"/>
    <dgm:cxn modelId="{8C9C9580-FB30-374A-9528-F4AA4BEA9BF7}" srcId="{4F5769A1-7024-5E40-9FB3-9F8B1245B2E2}" destId="{7166278A-008F-E64E-9368-3D5405ABC83A}" srcOrd="0" destOrd="0" parTransId="{6A3C7C4C-2669-2343-8B5A-3F3E75DADF48}" sibTransId="{AE3BEFD5-CD95-2A4C-A4AC-666638EF7DAA}"/>
    <dgm:cxn modelId="{F47AF54A-C64B-4145-9342-B06C87D95CEE}" type="presOf" srcId="{7166278A-008F-E64E-9368-3D5405ABC83A}" destId="{CD235052-B4DF-B04E-AE6F-3593879287CA}" srcOrd="1" destOrd="0" presId="urn:microsoft.com/office/officeart/2005/8/layout/chart3"/>
    <dgm:cxn modelId="{FADCDCA8-E07B-4A03-8A55-AA6FA9ED76DB}" type="presOf" srcId="{4F5769A1-7024-5E40-9FB3-9F8B1245B2E2}" destId="{F74C7F35-4037-ED49-B39A-F506E5381B06}" srcOrd="0" destOrd="0" presId="urn:microsoft.com/office/officeart/2005/8/layout/chart3"/>
    <dgm:cxn modelId="{7F626DC5-8EFD-4C5F-8965-2EF97416581F}" type="presParOf" srcId="{F74C7F35-4037-ED49-B39A-F506E5381B06}" destId="{5730E466-53A5-994F-8468-570DA9B792FD}" srcOrd="0" destOrd="0" presId="urn:microsoft.com/office/officeart/2005/8/layout/chart3"/>
    <dgm:cxn modelId="{798044DA-868A-408C-9113-F235C075ABD8}" type="presParOf" srcId="{F74C7F35-4037-ED49-B39A-F506E5381B06}" destId="{CD235052-B4DF-B04E-AE6F-3593879287CA}" srcOrd="1" destOrd="0" presId="urn:microsoft.com/office/officeart/2005/8/layout/chart3"/>
    <dgm:cxn modelId="{8076ECAF-601E-49FD-956B-2F8238FC07AB}" type="presParOf" srcId="{F74C7F35-4037-ED49-B39A-F506E5381B06}" destId="{06CE486D-7FF5-AE42-B76C-522B29E31BA0}" srcOrd="2" destOrd="0" presId="urn:microsoft.com/office/officeart/2005/8/layout/chart3"/>
    <dgm:cxn modelId="{0F895684-F17F-407E-8A00-BCBCAC474D48}" type="presParOf" srcId="{F74C7F35-4037-ED49-B39A-F506E5381B06}" destId="{452DDC28-0D60-794A-B6AA-AE6A9286CCEE}" srcOrd="3" destOrd="0" presId="urn:microsoft.com/office/officeart/2005/8/layout/chart3"/>
    <dgm:cxn modelId="{7EDD0553-8514-4F54-8CCE-2CDAF25833C3}" type="presParOf" srcId="{F74C7F35-4037-ED49-B39A-F506E5381B06}" destId="{56D3ADD5-2EFD-BA4B-A02E-9881626FE2E7}" srcOrd="4" destOrd="0" presId="urn:microsoft.com/office/officeart/2005/8/layout/chart3"/>
    <dgm:cxn modelId="{896DC2AF-C6BB-4F97-AAD5-3299BEF7C56E}" type="presParOf" srcId="{F74C7F35-4037-ED49-B39A-F506E5381B06}" destId="{CF45E4F0-90A4-6B46-8899-E77EC7AEF852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FBC2B4C-C390-A24C-AD7D-90F8F30939C8}" type="doc">
      <dgm:prSet loTypeId="urn:microsoft.com/office/officeart/2005/8/layout/target3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78A551C-A4DF-E84D-A0C7-F1FF3A6377A3}">
      <dgm:prSet phldrT="[Text]" custT="1"/>
      <dgm:spPr/>
      <dgm:t>
        <a:bodyPr/>
        <a:lstStyle/>
        <a:p>
          <a:r>
            <a:rPr lang="es-AR" sz="2200" noProof="0" dirty="0" smtClean="0"/>
            <a:t>Proceso de toma de decisiones económicas</a:t>
          </a:r>
          <a:endParaRPr lang="es-AR" sz="2200" noProof="0" dirty="0"/>
        </a:p>
      </dgm:t>
    </dgm:pt>
    <dgm:pt modelId="{A777E2E8-2722-E641-A34D-85E6D1AC4AF6}" type="parTrans" cxnId="{BBCC850D-0F06-D848-B45A-9DF75963F857}">
      <dgm:prSet/>
      <dgm:spPr/>
      <dgm:t>
        <a:bodyPr/>
        <a:lstStyle/>
        <a:p>
          <a:endParaRPr lang="en-US"/>
        </a:p>
      </dgm:t>
    </dgm:pt>
    <dgm:pt modelId="{60823A53-FCA0-E74E-8939-7745C68A37B4}" type="sibTrans" cxnId="{BBCC850D-0F06-D848-B45A-9DF75963F857}">
      <dgm:prSet/>
      <dgm:spPr/>
      <dgm:t>
        <a:bodyPr/>
        <a:lstStyle/>
        <a:p>
          <a:endParaRPr lang="en-US"/>
        </a:p>
      </dgm:t>
    </dgm:pt>
    <dgm:pt modelId="{D66F71D6-906C-7D42-8A98-3C26D5EB1090}">
      <dgm:prSet phldrT="[Text]" custT="1"/>
      <dgm:spPr/>
      <dgm:t>
        <a:bodyPr/>
        <a:lstStyle/>
        <a:p>
          <a:r>
            <a:rPr lang="es-ES" sz="1400" dirty="0" smtClean="0"/>
            <a:t>Información completa sobre los activos, pasivos, recursos y gastos del gobierno</a:t>
          </a:r>
          <a:endParaRPr lang="en-US" sz="1400" dirty="0"/>
        </a:p>
      </dgm:t>
    </dgm:pt>
    <dgm:pt modelId="{5E6AC0EF-3A5C-CE43-B770-A587D97D5306}" type="parTrans" cxnId="{125777D1-A981-0143-B6B3-4ADD22101C77}">
      <dgm:prSet/>
      <dgm:spPr/>
      <dgm:t>
        <a:bodyPr/>
        <a:lstStyle/>
        <a:p>
          <a:endParaRPr lang="en-US"/>
        </a:p>
      </dgm:t>
    </dgm:pt>
    <dgm:pt modelId="{8A3EADCA-C6A2-944D-84DE-648677AB683E}" type="sibTrans" cxnId="{125777D1-A981-0143-B6B3-4ADD22101C77}">
      <dgm:prSet/>
      <dgm:spPr/>
      <dgm:t>
        <a:bodyPr/>
        <a:lstStyle/>
        <a:p>
          <a:endParaRPr lang="en-US"/>
        </a:p>
      </dgm:t>
    </dgm:pt>
    <dgm:pt modelId="{A89A39B7-8BE8-D246-A35B-7DC5E7564F40}">
      <dgm:prSet phldrT="[Text]" custT="1"/>
      <dgm:spPr/>
      <dgm:t>
        <a:bodyPr/>
        <a:lstStyle/>
        <a:p>
          <a:r>
            <a:rPr lang="es-AR" sz="2200" noProof="0" dirty="0" smtClean="0"/>
            <a:t>Proceso de Presupuestación y Rendición de Cuentas</a:t>
          </a:r>
          <a:endParaRPr lang="es-AR" sz="2200" noProof="0" dirty="0"/>
        </a:p>
      </dgm:t>
    </dgm:pt>
    <dgm:pt modelId="{BC51C7A6-1BEB-7743-9387-C7F0C03B03E5}" type="parTrans" cxnId="{B6B270A5-01DE-E443-9810-C04D774F865B}">
      <dgm:prSet/>
      <dgm:spPr/>
      <dgm:t>
        <a:bodyPr/>
        <a:lstStyle/>
        <a:p>
          <a:endParaRPr lang="en-US"/>
        </a:p>
      </dgm:t>
    </dgm:pt>
    <dgm:pt modelId="{5E603FF1-AC32-0245-91E4-DFDD6C56F091}" type="sibTrans" cxnId="{B6B270A5-01DE-E443-9810-C04D774F865B}">
      <dgm:prSet/>
      <dgm:spPr/>
      <dgm:t>
        <a:bodyPr/>
        <a:lstStyle/>
        <a:p>
          <a:endParaRPr lang="en-US"/>
        </a:p>
      </dgm:t>
    </dgm:pt>
    <dgm:pt modelId="{939F4848-255C-7A4F-B272-9A71F0CBDB3F}">
      <dgm:prSet phldrT="[Text]" custT="1"/>
      <dgm:spPr/>
      <dgm:t>
        <a:bodyPr/>
        <a:lstStyle/>
        <a:p>
          <a:r>
            <a:rPr lang="es-AR" sz="1400" noProof="0" dirty="0" smtClean="0"/>
            <a:t>Presupuestación realista y mecanismos de retroalimentación más fuertes</a:t>
          </a:r>
          <a:endParaRPr lang="es-AR" sz="1400" noProof="0" dirty="0"/>
        </a:p>
      </dgm:t>
    </dgm:pt>
    <dgm:pt modelId="{2BA6298D-D449-B849-8064-784579971309}" type="parTrans" cxnId="{3EFFAD39-FD72-EC43-BC76-363DBD88D2CF}">
      <dgm:prSet/>
      <dgm:spPr/>
      <dgm:t>
        <a:bodyPr/>
        <a:lstStyle/>
        <a:p>
          <a:endParaRPr lang="en-US"/>
        </a:p>
      </dgm:t>
    </dgm:pt>
    <dgm:pt modelId="{3E41D9AD-C3B5-4049-A84C-6FBE6732CC5E}" type="sibTrans" cxnId="{3EFFAD39-FD72-EC43-BC76-363DBD88D2CF}">
      <dgm:prSet/>
      <dgm:spPr/>
      <dgm:t>
        <a:bodyPr/>
        <a:lstStyle/>
        <a:p>
          <a:endParaRPr lang="en-US"/>
        </a:p>
      </dgm:t>
    </dgm:pt>
    <dgm:pt modelId="{0AD4D57D-BF9A-534C-B56B-4C9BBF5381AE}">
      <dgm:prSet phldrT="[Text]" custT="1"/>
      <dgm:spPr/>
      <dgm:t>
        <a:bodyPr/>
        <a:lstStyle/>
        <a:p>
          <a:r>
            <a:rPr lang="es-AR" sz="1400" noProof="0" dirty="0" smtClean="0"/>
            <a:t>Mejora de la calidad de la información compartida con los Ciudadanos</a:t>
          </a:r>
          <a:endParaRPr lang="es-AR" sz="1400" noProof="0" dirty="0">
            <a:solidFill>
              <a:srgbClr val="FF0000"/>
            </a:solidFill>
          </a:endParaRPr>
        </a:p>
      </dgm:t>
    </dgm:pt>
    <dgm:pt modelId="{07FFEB72-AE2D-4A4E-B2B3-919A2F3DAC4F}" type="parTrans" cxnId="{53B41277-11B1-B942-90E1-92E08BF9F1BF}">
      <dgm:prSet/>
      <dgm:spPr/>
      <dgm:t>
        <a:bodyPr/>
        <a:lstStyle/>
        <a:p>
          <a:endParaRPr lang="en-US"/>
        </a:p>
      </dgm:t>
    </dgm:pt>
    <dgm:pt modelId="{A7957D4B-9190-4F4E-B83E-F54FF1C8B2A6}" type="sibTrans" cxnId="{53B41277-11B1-B942-90E1-92E08BF9F1BF}">
      <dgm:prSet/>
      <dgm:spPr/>
      <dgm:t>
        <a:bodyPr/>
        <a:lstStyle/>
        <a:p>
          <a:endParaRPr lang="en-US"/>
        </a:p>
      </dgm:t>
    </dgm:pt>
    <dgm:pt modelId="{7B13C5F9-1528-CB4A-B748-3D272255D9F1}">
      <dgm:prSet phldrT="[Text]" custT="1"/>
      <dgm:spPr/>
      <dgm:t>
        <a:bodyPr/>
        <a:lstStyle/>
        <a:p>
          <a:r>
            <a:rPr lang="es-AR" sz="2200" noProof="0" dirty="0" smtClean="0"/>
            <a:t>Deuda Pública y Déficit</a:t>
          </a:r>
          <a:endParaRPr lang="es-AR" sz="2200" noProof="0" dirty="0"/>
        </a:p>
      </dgm:t>
    </dgm:pt>
    <dgm:pt modelId="{A132BABD-DBA3-3347-92DC-FF55C39ED80C}" type="parTrans" cxnId="{278A1C75-BB3C-714A-97E9-58643557AF01}">
      <dgm:prSet/>
      <dgm:spPr/>
      <dgm:t>
        <a:bodyPr/>
        <a:lstStyle/>
        <a:p>
          <a:endParaRPr lang="en-US"/>
        </a:p>
      </dgm:t>
    </dgm:pt>
    <dgm:pt modelId="{D5554A09-00C8-4B41-A950-E414BAC34F29}" type="sibTrans" cxnId="{278A1C75-BB3C-714A-97E9-58643557AF01}">
      <dgm:prSet/>
      <dgm:spPr/>
      <dgm:t>
        <a:bodyPr/>
        <a:lstStyle/>
        <a:p>
          <a:endParaRPr lang="en-US"/>
        </a:p>
      </dgm:t>
    </dgm:pt>
    <dgm:pt modelId="{1AB8BD66-E5B4-8D4C-93C1-485B6152FBC2}">
      <dgm:prSet phldrT="[Text]" custT="1"/>
      <dgm:spPr/>
      <dgm:t>
        <a:bodyPr/>
        <a:lstStyle/>
        <a:p>
          <a:r>
            <a:rPr lang="es-ES" sz="1400" dirty="0" smtClean="0"/>
            <a:t>Mejora de la calidad de los indicadores fiscales y estadísticas financieras </a:t>
          </a:r>
          <a:endParaRPr lang="en-US" sz="1400" dirty="0"/>
        </a:p>
      </dgm:t>
    </dgm:pt>
    <dgm:pt modelId="{700BA34F-5E6D-B74F-A758-D638BB72F24A}" type="parTrans" cxnId="{06A02362-41C6-4E41-B409-80C3E71F6A4F}">
      <dgm:prSet/>
      <dgm:spPr/>
      <dgm:t>
        <a:bodyPr/>
        <a:lstStyle/>
        <a:p>
          <a:endParaRPr lang="en-US"/>
        </a:p>
      </dgm:t>
    </dgm:pt>
    <dgm:pt modelId="{4415279E-8D76-874D-A5A0-B5C053CB2DDD}" type="sibTrans" cxnId="{06A02362-41C6-4E41-B409-80C3E71F6A4F}">
      <dgm:prSet/>
      <dgm:spPr/>
      <dgm:t>
        <a:bodyPr/>
        <a:lstStyle/>
        <a:p>
          <a:endParaRPr lang="en-US"/>
        </a:p>
      </dgm:t>
    </dgm:pt>
    <dgm:pt modelId="{55CAD1E9-699D-5D4D-A59F-8890824B61DA}">
      <dgm:prSet phldrT="[Text]" custT="1"/>
      <dgm:spPr/>
      <dgm:t>
        <a:bodyPr/>
        <a:lstStyle/>
        <a:p>
          <a:r>
            <a:rPr lang="es-ES" sz="1400" dirty="0" smtClean="0"/>
            <a:t>Amplia cobertura de las instituciones del sector público</a:t>
          </a:r>
          <a:endParaRPr lang="en-US" sz="1400" dirty="0"/>
        </a:p>
      </dgm:t>
    </dgm:pt>
    <dgm:pt modelId="{C2EBFC25-0C7C-3C46-9281-07B2CE893F37}" type="parTrans" cxnId="{F64672C5-3B95-7A4E-B491-ADF9D56F8AFD}">
      <dgm:prSet/>
      <dgm:spPr/>
      <dgm:t>
        <a:bodyPr/>
        <a:lstStyle/>
        <a:p>
          <a:endParaRPr lang="en-US"/>
        </a:p>
      </dgm:t>
    </dgm:pt>
    <dgm:pt modelId="{1C47B54F-6A62-CE44-B658-11FCE22AF30E}" type="sibTrans" cxnId="{F64672C5-3B95-7A4E-B491-ADF9D56F8AFD}">
      <dgm:prSet/>
      <dgm:spPr/>
      <dgm:t>
        <a:bodyPr/>
        <a:lstStyle/>
        <a:p>
          <a:endParaRPr lang="en-US"/>
        </a:p>
      </dgm:t>
    </dgm:pt>
    <dgm:pt modelId="{0A3F6F94-81C6-4627-BA4A-63AE4BBCBDFE}">
      <dgm:prSet phldrT="[Text]" custT="1"/>
      <dgm:spPr/>
      <dgm:t>
        <a:bodyPr/>
        <a:lstStyle/>
        <a:p>
          <a:r>
            <a:rPr lang="es-AR" sz="1400" noProof="0" dirty="0" smtClean="0"/>
            <a:t>Políticas Fiscales Realistas y Realizables</a:t>
          </a:r>
          <a:endParaRPr lang="es-AR" sz="1400" noProof="0" dirty="0"/>
        </a:p>
      </dgm:t>
    </dgm:pt>
    <dgm:pt modelId="{CFB25789-2C95-4C77-96CD-F639E420B991}" type="parTrans" cxnId="{486344A9-A12F-442A-A92A-1C6729CA7C0E}">
      <dgm:prSet/>
      <dgm:spPr/>
      <dgm:t>
        <a:bodyPr/>
        <a:lstStyle/>
        <a:p>
          <a:endParaRPr lang="en-US"/>
        </a:p>
      </dgm:t>
    </dgm:pt>
    <dgm:pt modelId="{A5832014-8428-4E76-A1F7-57B6DA42E41C}" type="sibTrans" cxnId="{486344A9-A12F-442A-A92A-1C6729CA7C0E}">
      <dgm:prSet/>
      <dgm:spPr/>
      <dgm:t>
        <a:bodyPr/>
        <a:lstStyle/>
        <a:p>
          <a:endParaRPr lang="en-US"/>
        </a:p>
      </dgm:t>
    </dgm:pt>
    <dgm:pt modelId="{321B8A08-C99A-E24E-AA2E-CD005DF2F8CB}" type="pres">
      <dgm:prSet presAssocID="{3FBC2B4C-C390-A24C-AD7D-90F8F30939C8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5B1F746-2BD8-9E46-BD03-475DCFE8D473}" type="pres">
      <dgm:prSet presAssocID="{078A551C-A4DF-E84D-A0C7-F1FF3A6377A3}" presName="circle1" presStyleLbl="node1" presStyleIdx="0" presStyleCnt="3"/>
      <dgm:spPr/>
    </dgm:pt>
    <dgm:pt modelId="{070D9487-70D4-7845-A908-8045D0124878}" type="pres">
      <dgm:prSet presAssocID="{078A551C-A4DF-E84D-A0C7-F1FF3A6377A3}" presName="space" presStyleCnt="0"/>
      <dgm:spPr/>
    </dgm:pt>
    <dgm:pt modelId="{34C87D32-712C-D147-8689-A27A42EF2F81}" type="pres">
      <dgm:prSet presAssocID="{078A551C-A4DF-E84D-A0C7-F1FF3A6377A3}" presName="rect1" presStyleLbl="alignAcc1" presStyleIdx="0" presStyleCnt="3"/>
      <dgm:spPr/>
      <dgm:t>
        <a:bodyPr/>
        <a:lstStyle/>
        <a:p>
          <a:endParaRPr lang="en-US"/>
        </a:p>
      </dgm:t>
    </dgm:pt>
    <dgm:pt modelId="{6BF373D1-7106-3B46-B239-441DFCFC2FED}" type="pres">
      <dgm:prSet presAssocID="{A89A39B7-8BE8-D246-A35B-7DC5E7564F40}" presName="vertSpace2" presStyleLbl="node1" presStyleIdx="0" presStyleCnt="3"/>
      <dgm:spPr/>
    </dgm:pt>
    <dgm:pt modelId="{3466952C-007F-E349-B078-DEB70B7B9236}" type="pres">
      <dgm:prSet presAssocID="{A89A39B7-8BE8-D246-A35B-7DC5E7564F40}" presName="circle2" presStyleLbl="node1" presStyleIdx="1" presStyleCnt="3"/>
      <dgm:spPr/>
    </dgm:pt>
    <dgm:pt modelId="{98CFD700-E969-0142-BBEC-353AC66C5258}" type="pres">
      <dgm:prSet presAssocID="{A89A39B7-8BE8-D246-A35B-7DC5E7564F40}" presName="rect2" presStyleLbl="alignAcc1" presStyleIdx="1" presStyleCnt="3"/>
      <dgm:spPr/>
      <dgm:t>
        <a:bodyPr/>
        <a:lstStyle/>
        <a:p>
          <a:endParaRPr lang="en-US"/>
        </a:p>
      </dgm:t>
    </dgm:pt>
    <dgm:pt modelId="{7853AAC2-4DA1-5745-B0E5-CC7F470411A3}" type="pres">
      <dgm:prSet presAssocID="{7B13C5F9-1528-CB4A-B748-3D272255D9F1}" presName="vertSpace3" presStyleLbl="node1" presStyleIdx="1" presStyleCnt="3"/>
      <dgm:spPr/>
    </dgm:pt>
    <dgm:pt modelId="{EDA972BF-3C0C-E24F-9581-3312C1359BE0}" type="pres">
      <dgm:prSet presAssocID="{7B13C5F9-1528-CB4A-B748-3D272255D9F1}" presName="circle3" presStyleLbl="node1" presStyleIdx="2" presStyleCnt="3"/>
      <dgm:spPr/>
    </dgm:pt>
    <dgm:pt modelId="{CC48E5CF-A231-8B42-8A41-F9016F46295C}" type="pres">
      <dgm:prSet presAssocID="{7B13C5F9-1528-CB4A-B748-3D272255D9F1}" presName="rect3" presStyleLbl="alignAcc1" presStyleIdx="2" presStyleCnt="3"/>
      <dgm:spPr/>
      <dgm:t>
        <a:bodyPr/>
        <a:lstStyle/>
        <a:p>
          <a:endParaRPr lang="en-US"/>
        </a:p>
      </dgm:t>
    </dgm:pt>
    <dgm:pt modelId="{A5D1F1B4-C376-034B-981C-01EFF0AA38AB}" type="pres">
      <dgm:prSet presAssocID="{078A551C-A4DF-E84D-A0C7-F1FF3A6377A3}" presName="rect1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B243F4-0318-AD42-9BE3-83ECC36F178B}" type="pres">
      <dgm:prSet presAssocID="{078A551C-A4DF-E84D-A0C7-F1FF3A6377A3}" presName="rect1ChTx" presStyleLbl="alignAcc1" presStyleIdx="2" presStyleCnt="3" custScaleX="1131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1F3CB1-A33D-BB4B-AF9C-C1C5D1503E67}" type="pres">
      <dgm:prSet presAssocID="{A89A39B7-8BE8-D246-A35B-7DC5E7564F40}" presName="rect2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731279-2124-044F-86EA-B4EAAC4EF71E}" type="pres">
      <dgm:prSet presAssocID="{A89A39B7-8BE8-D246-A35B-7DC5E7564F40}" presName="rect2ChTx" presStyleLbl="alignAcc1" presStyleIdx="2" presStyleCnt="3" custScaleX="1148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078570-7146-424F-9E79-ED02B94BA0C3}" type="pres">
      <dgm:prSet presAssocID="{7B13C5F9-1528-CB4A-B748-3D272255D9F1}" presName="rect3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D05E99-36FE-A541-A57A-ABB23F3F95B7}" type="pres">
      <dgm:prSet presAssocID="{7B13C5F9-1528-CB4A-B748-3D272255D9F1}" presName="rect3ChTx" presStyleLbl="alignAcc1" presStyleIdx="2" presStyleCnt="3" custScaleX="111788" custScaleY="1230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78A1C75-BB3C-714A-97E9-58643557AF01}" srcId="{3FBC2B4C-C390-A24C-AD7D-90F8F30939C8}" destId="{7B13C5F9-1528-CB4A-B748-3D272255D9F1}" srcOrd="2" destOrd="0" parTransId="{A132BABD-DBA3-3347-92DC-FF55C39ED80C}" sibTransId="{D5554A09-00C8-4B41-A950-E414BAC34F29}"/>
    <dgm:cxn modelId="{F64672C5-3B95-7A4E-B491-ADF9D56F8AFD}" srcId="{078A551C-A4DF-E84D-A0C7-F1FF3A6377A3}" destId="{55CAD1E9-699D-5D4D-A59F-8890824B61DA}" srcOrd="1" destOrd="0" parTransId="{C2EBFC25-0C7C-3C46-9281-07B2CE893F37}" sibTransId="{1C47B54F-6A62-CE44-B658-11FCE22AF30E}"/>
    <dgm:cxn modelId="{125777D1-A981-0143-B6B3-4ADD22101C77}" srcId="{078A551C-A4DF-E84D-A0C7-F1FF3A6377A3}" destId="{D66F71D6-906C-7D42-8A98-3C26D5EB1090}" srcOrd="0" destOrd="0" parTransId="{5E6AC0EF-3A5C-CE43-B770-A587D97D5306}" sibTransId="{8A3EADCA-C6A2-944D-84DE-648677AB683E}"/>
    <dgm:cxn modelId="{0A4A1705-0ECB-45CE-92C0-0820B0AE52F6}" type="presOf" srcId="{D66F71D6-906C-7D42-8A98-3C26D5EB1090}" destId="{ABB243F4-0318-AD42-9BE3-83ECC36F178B}" srcOrd="0" destOrd="0" presId="urn:microsoft.com/office/officeart/2005/8/layout/target3"/>
    <dgm:cxn modelId="{4D9CA295-595B-41A2-AC1C-6BDF44F6ACFC}" type="presOf" srcId="{7B13C5F9-1528-CB4A-B748-3D272255D9F1}" destId="{D8078570-7146-424F-9E79-ED02B94BA0C3}" srcOrd="1" destOrd="0" presId="urn:microsoft.com/office/officeart/2005/8/layout/target3"/>
    <dgm:cxn modelId="{B5F5AC58-7E19-4637-A6BA-F9A8E7F5ABF1}" type="presOf" srcId="{7B13C5F9-1528-CB4A-B748-3D272255D9F1}" destId="{CC48E5CF-A231-8B42-8A41-F9016F46295C}" srcOrd="0" destOrd="0" presId="urn:microsoft.com/office/officeart/2005/8/layout/target3"/>
    <dgm:cxn modelId="{9574A4A2-E63F-4285-AD48-B6F87CE5F8FC}" type="presOf" srcId="{1AB8BD66-E5B4-8D4C-93C1-485B6152FBC2}" destId="{EED05E99-36FE-A541-A57A-ABB23F3F95B7}" srcOrd="0" destOrd="0" presId="urn:microsoft.com/office/officeart/2005/8/layout/target3"/>
    <dgm:cxn modelId="{53B41277-11B1-B942-90E1-92E08BF9F1BF}" srcId="{A89A39B7-8BE8-D246-A35B-7DC5E7564F40}" destId="{0AD4D57D-BF9A-534C-B56B-4C9BBF5381AE}" srcOrd="1" destOrd="0" parTransId="{07FFEB72-AE2D-4A4E-B2B3-919A2F3DAC4F}" sibTransId="{A7957D4B-9190-4F4E-B83E-F54FF1C8B2A6}"/>
    <dgm:cxn modelId="{BBCC850D-0F06-D848-B45A-9DF75963F857}" srcId="{3FBC2B4C-C390-A24C-AD7D-90F8F30939C8}" destId="{078A551C-A4DF-E84D-A0C7-F1FF3A6377A3}" srcOrd="0" destOrd="0" parTransId="{A777E2E8-2722-E641-A34D-85E6D1AC4AF6}" sibTransId="{60823A53-FCA0-E74E-8939-7745C68A37B4}"/>
    <dgm:cxn modelId="{B6B270A5-01DE-E443-9810-C04D774F865B}" srcId="{3FBC2B4C-C390-A24C-AD7D-90F8F30939C8}" destId="{A89A39B7-8BE8-D246-A35B-7DC5E7564F40}" srcOrd="1" destOrd="0" parTransId="{BC51C7A6-1BEB-7743-9387-C7F0C03B03E5}" sibTransId="{5E603FF1-AC32-0245-91E4-DFDD6C56F091}"/>
    <dgm:cxn modelId="{06A02362-41C6-4E41-B409-80C3E71F6A4F}" srcId="{7B13C5F9-1528-CB4A-B748-3D272255D9F1}" destId="{1AB8BD66-E5B4-8D4C-93C1-485B6152FBC2}" srcOrd="0" destOrd="0" parTransId="{700BA34F-5E6D-B74F-A758-D638BB72F24A}" sibTransId="{4415279E-8D76-874D-A5A0-B5C053CB2DDD}"/>
    <dgm:cxn modelId="{C0C92EC7-036B-4773-8D66-8F0C17F65A88}" type="presOf" srcId="{939F4848-255C-7A4F-B272-9A71F0CBDB3F}" destId="{B8731279-2124-044F-86EA-B4EAAC4EF71E}" srcOrd="0" destOrd="0" presId="urn:microsoft.com/office/officeart/2005/8/layout/target3"/>
    <dgm:cxn modelId="{3EFFAD39-FD72-EC43-BC76-363DBD88D2CF}" srcId="{A89A39B7-8BE8-D246-A35B-7DC5E7564F40}" destId="{939F4848-255C-7A4F-B272-9A71F0CBDB3F}" srcOrd="0" destOrd="0" parTransId="{2BA6298D-D449-B849-8064-784579971309}" sibTransId="{3E41D9AD-C3B5-4049-A84C-6FBE6732CC5E}"/>
    <dgm:cxn modelId="{862CFCB2-9AB0-42DD-92F2-BF4A9A7E1CE8}" type="presOf" srcId="{078A551C-A4DF-E84D-A0C7-F1FF3A6377A3}" destId="{A5D1F1B4-C376-034B-981C-01EFF0AA38AB}" srcOrd="1" destOrd="0" presId="urn:microsoft.com/office/officeart/2005/8/layout/target3"/>
    <dgm:cxn modelId="{D4904E61-68E0-4FF8-A77E-BEBC64D5E230}" type="presOf" srcId="{55CAD1E9-699D-5D4D-A59F-8890824B61DA}" destId="{ABB243F4-0318-AD42-9BE3-83ECC36F178B}" srcOrd="0" destOrd="1" presId="urn:microsoft.com/office/officeart/2005/8/layout/target3"/>
    <dgm:cxn modelId="{486344A9-A12F-442A-A92A-1C6729CA7C0E}" srcId="{7B13C5F9-1528-CB4A-B748-3D272255D9F1}" destId="{0A3F6F94-81C6-4627-BA4A-63AE4BBCBDFE}" srcOrd="1" destOrd="0" parTransId="{CFB25789-2C95-4C77-96CD-F639E420B991}" sibTransId="{A5832014-8428-4E76-A1F7-57B6DA42E41C}"/>
    <dgm:cxn modelId="{3CA22614-3832-4954-8AD6-65CB8A314B61}" type="presOf" srcId="{0AD4D57D-BF9A-534C-B56B-4C9BBF5381AE}" destId="{B8731279-2124-044F-86EA-B4EAAC4EF71E}" srcOrd="0" destOrd="1" presId="urn:microsoft.com/office/officeart/2005/8/layout/target3"/>
    <dgm:cxn modelId="{EA004D1F-E3C5-4331-B5FA-64F5D674B7A3}" type="presOf" srcId="{3FBC2B4C-C390-A24C-AD7D-90F8F30939C8}" destId="{321B8A08-C99A-E24E-AA2E-CD005DF2F8CB}" srcOrd="0" destOrd="0" presId="urn:microsoft.com/office/officeart/2005/8/layout/target3"/>
    <dgm:cxn modelId="{15F03CB0-2F87-4FFF-BB67-6E3A08514F1E}" type="presOf" srcId="{078A551C-A4DF-E84D-A0C7-F1FF3A6377A3}" destId="{34C87D32-712C-D147-8689-A27A42EF2F81}" srcOrd="0" destOrd="0" presId="urn:microsoft.com/office/officeart/2005/8/layout/target3"/>
    <dgm:cxn modelId="{80B3BDA1-4D44-4F5F-9988-639263EA40AD}" type="presOf" srcId="{A89A39B7-8BE8-D246-A35B-7DC5E7564F40}" destId="{5D1F3CB1-A33D-BB4B-AF9C-C1C5D1503E67}" srcOrd="1" destOrd="0" presId="urn:microsoft.com/office/officeart/2005/8/layout/target3"/>
    <dgm:cxn modelId="{86AF76B1-CD0D-44CB-A1C7-2B621736F062}" type="presOf" srcId="{0A3F6F94-81C6-4627-BA4A-63AE4BBCBDFE}" destId="{EED05E99-36FE-A541-A57A-ABB23F3F95B7}" srcOrd="0" destOrd="1" presId="urn:microsoft.com/office/officeart/2005/8/layout/target3"/>
    <dgm:cxn modelId="{51F502E6-AC07-4CEA-8323-937B587F248A}" type="presOf" srcId="{A89A39B7-8BE8-D246-A35B-7DC5E7564F40}" destId="{98CFD700-E969-0142-BBEC-353AC66C5258}" srcOrd="0" destOrd="0" presId="urn:microsoft.com/office/officeart/2005/8/layout/target3"/>
    <dgm:cxn modelId="{EF4A6532-2F68-4EF0-B153-025CC2B65BE8}" type="presParOf" srcId="{321B8A08-C99A-E24E-AA2E-CD005DF2F8CB}" destId="{05B1F746-2BD8-9E46-BD03-475DCFE8D473}" srcOrd="0" destOrd="0" presId="urn:microsoft.com/office/officeart/2005/8/layout/target3"/>
    <dgm:cxn modelId="{3CA88297-A650-44DF-9090-B65E1D3A29FD}" type="presParOf" srcId="{321B8A08-C99A-E24E-AA2E-CD005DF2F8CB}" destId="{070D9487-70D4-7845-A908-8045D0124878}" srcOrd="1" destOrd="0" presId="urn:microsoft.com/office/officeart/2005/8/layout/target3"/>
    <dgm:cxn modelId="{EB17BD18-81DE-477D-BEAE-3923AB263D0F}" type="presParOf" srcId="{321B8A08-C99A-E24E-AA2E-CD005DF2F8CB}" destId="{34C87D32-712C-D147-8689-A27A42EF2F81}" srcOrd="2" destOrd="0" presId="urn:microsoft.com/office/officeart/2005/8/layout/target3"/>
    <dgm:cxn modelId="{9BB3A70C-ED99-445C-B058-EEA35FD4F0D6}" type="presParOf" srcId="{321B8A08-C99A-E24E-AA2E-CD005DF2F8CB}" destId="{6BF373D1-7106-3B46-B239-441DFCFC2FED}" srcOrd="3" destOrd="0" presId="urn:microsoft.com/office/officeart/2005/8/layout/target3"/>
    <dgm:cxn modelId="{7B882063-CFD7-4720-A739-1ABD75F0DAF7}" type="presParOf" srcId="{321B8A08-C99A-E24E-AA2E-CD005DF2F8CB}" destId="{3466952C-007F-E349-B078-DEB70B7B9236}" srcOrd="4" destOrd="0" presId="urn:microsoft.com/office/officeart/2005/8/layout/target3"/>
    <dgm:cxn modelId="{5F982CD3-BDFE-48AE-915C-382C8D281B03}" type="presParOf" srcId="{321B8A08-C99A-E24E-AA2E-CD005DF2F8CB}" destId="{98CFD700-E969-0142-BBEC-353AC66C5258}" srcOrd="5" destOrd="0" presId="urn:microsoft.com/office/officeart/2005/8/layout/target3"/>
    <dgm:cxn modelId="{CF6B53E9-F04A-470F-8676-56A3FB494735}" type="presParOf" srcId="{321B8A08-C99A-E24E-AA2E-CD005DF2F8CB}" destId="{7853AAC2-4DA1-5745-B0E5-CC7F470411A3}" srcOrd="6" destOrd="0" presId="urn:microsoft.com/office/officeart/2005/8/layout/target3"/>
    <dgm:cxn modelId="{0F8E44DC-32B6-4F6D-A001-28AB30417449}" type="presParOf" srcId="{321B8A08-C99A-E24E-AA2E-CD005DF2F8CB}" destId="{EDA972BF-3C0C-E24F-9581-3312C1359BE0}" srcOrd="7" destOrd="0" presId="urn:microsoft.com/office/officeart/2005/8/layout/target3"/>
    <dgm:cxn modelId="{7310CF50-9C10-47BA-9FB9-E08161258131}" type="presParOf" srcId="{321B8A08-C99A-E24E-AA2E-CD005DF2F8CB}" destId="{CC48E5CF-A231-8B42-8A41-F9016F46295C}" srcOrd="8" destOrd="0" presId="urn:microsoft.com/office/officeart/2005/8/layout/target3"/>
    <dgm:cxn modelId="{7D1E305F-AA7D-4249-A4B3-AD016B5B0E58}" type="presParOf" srcId="{321B8A08-C99A-E24E-AA2E-CD005DF2F8CB}" destId="{A5D1F1B4-C376-034B-981C-01EFF0AA38AB}" srcOrd="9" destOrd="0" presId="urn:microsoft.com/office/officeart/2005/8/layout/target3"/>
    <dgm:cxn modelId="{4B42BDAC-1566-49C9-9312-B07030E7DEED}" type="presParOf" srcId="{321B8A08-C99A-E24E-AA2E-CD005DF2F8CB}" destId="{ABB243F4-0318-AD42-9BE3-83ECC36F178B}" srcOrd="10" destOrd="0" presId="urn:microsoft.com/office/officeart/2005/8/layout/target3"/>
    <dgm:cxn modelId="{6691CA6E-AA55-494F-A93A-7D6847450E4E}" type="presParOf" srcId="{321B8A08-C99A-E24E-AA2E-CD005DF2F8CB}" destId="{5D1F3CB1-A33D-BB4B-AF9C-C1C5D1503E67}" srcOrd="11" destOrd="0" presId="urn:microsoft.com/office/officeart/2005/8/layout/target3"/>
    <dgm:cxn modelId="{41AC9D36-285B-43D5-B3FB-986810C695EF}" type="presParOf" srcId="{321B8A08-C99A-E24E-AA2E-CD005DF2F8CB}" destId="{B8731279-2124-044F-86EA-B4EAAC4EF71E}" srcOrd="12" destOrd="0" presId="urn:microsoft.com/office/officeart/2005/8/layout/target3"/>
    <dgm:cxn modelId="{6A8D9D8A-7BB7-4302-B255-6848E24DDCA3}" type="presParOf" srcId="{321B8A08-C99A-E24E-AA2E-CD005DF2F8CB}" destId="{D8078570-7146-424F-9E79-ED02B94BA0C3}" srcOrd="13" destOrd="0" presId="urn:microsoft.com/office/officeart/2005/8/layout/target3"/>
    <dgm:cxn modelId="{97456035-E79F-410C-9A76-D888B59FA433}" type="presParOf" srcId="{321B8A08-C99A-E24E-AA2E-CD005DF2F8CB}" destId="{EED05E99-36FE-A541-A57A-ABB23F3F95B7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2CDE95E-5B15-3249-B827-E37A980173D6}" type="doc">
      <dgm:prSet loTypeId="urn:microsoft.com/office/officeart/2005/8/layout/funnel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2CF5BCE-A900-4B47-BA02-5C1D088E3900}">
      <dgm:prSet custT="1"/>
      <dgm:spPr>
        <a:solidFill>
          <a:srgbClr val="F9F8F1"/>
        </a:solidFill>
        <a:ln>
          <a:solidFill>
            <a:srgbClr val="8D873E"/>
          </a:solidFill>
        </a:ln>
      </dgm:spPr>
      <dgm:t>
        <a:bodyPr/>
        <a:lstStyle/>
        <a:p>
          <a:pPr rtl="0"/>
          <a:r>
            <a:rPr lang="es-AR" sz="1400" b="1" noProof="0" dirty="0" smtClean="0">
              <a:solidFill>
                <a:srgbClr val="FF0000"/>
              </a:solidFill>
            </a:rPr>
            <a:t>Estadísticas</a:t>
          </a:r>
          <a:r>
            <a:rPr lang="en-US" sz="1400" b="1" dirty="0" smtClean="0">
              <a:solidFill>
                <a:srgbClr val="FF0000"/>
              </a:solidFill>
            </a:rPr>
            <a:t>(EFP)</a:t>
          </a:r>
          <a:endParaRPr lang="en-US" sz="1400" b="1" dirty="0">
            <a:solidFill>
              <a:srgbClr val="FF0000"/>
            </a:solidFill>
          </a:endParaRPr>
        </a:p>
      </dgm:t>
    </dgm:pt>
    <dgm:pt modelId="{4B4C80EA-4DDE-2247-A5FC-97CDF598E1EB}" type="parTrans" cxnId="{00E0AAC8-B373-6048-B72F-C17586C7D76F}">
      <dgm:prSet/>
      <dgm:spPr/>
      <dgm:t>
        <a:bodyPr/>
        <a:lstStyle/>
        <a:p>
          <a:endParaRPr lang="en-US"/>
        </a:p>
      </dgm:t>
    </dgm:pt>
    <dgm:pt modelId="{F20EF310-2684-2F4B-A523-402D0193517E}" type="sibTrans" cxnId="{00E0AAC8-B373-6048-B72F-C17586C7D76F}">
      <dgm:prSet/>
      <dgm:spPr/>
      <dgm:t>
        <a:bodyPr/>
        <a:lstStyle/>
        <a:p>
          <a:endParaRPr lang="en-US"/>
        </a:p>
      </dgm:t>
    </dgm:pt>
    <dgm:pt modelId="{64157B9A-3DE3-F34D-A3DD-7A87547D3F59}">
      <dgm:prSet custT="1"/>
      <dgm:spPr>
        <a:solidFill>
          <a:schemeClr val="bg2">
            <a:lumMod val="20000"/>
            <a:lumOff val="80000"/>
          </a:schemeClr>
        </a:solidFill>
        <a:ln>
          <a:solidFill>
            <a:srgbClr val="8D873E"/>
          </a:solidFill>
        </a:ln>
      </dgm:spPr>
      <dgm:t>
        <a:bodyPr/>
        <a:lstStyle/>
        <a:p>
          <a:pPr rtl="0"/>
          <a:r>
            <a:rPr lang="en-US" sz="1400" b="1" smtClean="0">
              <a:solidFill>
                <a:srgbClr val="FF0000"/>
              </a:solidFill>
            </a:rPr>
            <a:t>Presupuesto </a:t>
          </a:r>
          <a:r>
            <a:rPr lang="en-US" sz="1400" b="1" dirty="0" smtClean="0">
              <a:solidFill>
                <a:srgbClr val="FF0000"/>
              </a:solidFill>
            </a:rPr>
            <a:t>(OECD*)</a:t>
          </a:r>
          <a:endParaRPr lang="en-US" sz="1400" b="1" dirty="0">
            <a:solidFill>
              <a:srgbClr val="FF0000"/>
            </a:solidFill>
          </a:endParaRPr>
        </a:p>
      </dgm:t>
    </dgm:pt>
    <dgm:pt modelId="{28D7A40E-1637-4246-B148-B24AA6D9FEE4}" type="parTrans" cxnId="{8031EAE4-FD20-B24F-96D3-726A5B5F86A1}">
      <dgm:prSet/>
      <dgm:spPr/>
      <dgm:t>
        <a:bodyPr/>
        <a:lstStyle/>
        <a:p>
          <a:endParaRPr lang="en-US"/>
        </a:p>
      </dgm:t>
    </dgm:pt>
    <dgm:pt modelId="{2027DE55-CFC0-DE47-A3BD-13D400682050}" type="sibTrans" cxnId="{8031EAE4-FD20-B24F-96D3-726A5B5F86A1}">
      <dgm:prSet/>
      <dgm:spPr/>
      <dgm:t>
        <a:bodyPr/>
        <a:lstStyle/>
        <a:p>
          <a:endParaRPr lang="en-US"/>
        </a:p>
      </dgm:t>
    </dgm:pt>
    <dgm:pt modelId="{EAEF3D52-584E-C548-93CE-9AB4A0A23EC3}">
      <dgm:prSet custT="1"/>
      <dgm:spPr>
        <a:solidFill>
          <a:srgbClr val="F9F8F1"/>
        </a:solidFill>
        <a:ln>
          <a:solidFill>
            <a:schemeClr val="bg2">
              <a:lumMod val="50000"/>
            </a:schemeClr>
          </a:solidFill>
        </a:ln>
      </dgm:spPr>
      <dgm:t>
        <a:bodyPr/>
        <a:lstStyle/>
        <a:p>
          <a:pPr rtl="0"/>
          <a:r>
            <a:rPr lang="en-US" sz="1400" b="1" dirty="0" err="1" smtClean="0">
              <a:solidFill>
                <a:srgbClr val="FF0000"/>
              </a:solidFill>
            </a:rPr>
            <a:t>Contabilidad</a:t>
          </a:r>
          <a:r>
            <a:rPr lang="en-US" sz="1400" b="1" dirty="0" smtClean="0">
              <a:solidFill>
                <a:srgbClr val="FF0000"/>
              </a:solidFill>
            </a:rPr>
            <a:t> (NICSP)</a:t>
          </a:r>
          <a:endParaRPr lang="en-US" sz="1400" b="1" dirty="0">
            <a:solidFill>
              <a:srgbClr val="FF0000"/>
            </a:solidFill>
          </a:endParaRPr>
        </a:p>
      </dgm:t>
    </dgm:pt>
    <dgm:pt modelId="{9BC94183-5D37-5343-A290-9713CA152E72}" type="parTrans" cxnId="{6E9C4341-D87C-EA4C-867B-6A1AFF09F707}">
      <dgm:prSet/>
      <dgm:spPr/>
      <dgm:t>
        <a:bodyPr/>
        <a:lstStyle/>
        <a:p>
          <a:endParaRPr lang="en-US"/>
        </a:p>
      </dgm:t>
    </dgm:pt>
    <dgm:pt modelId="{FB61102B-459B-1F4A-B9DD-43B7DEF13EF5}" type="sibTrans" cxnId="{6E9C4341-D87C-EA4C-867B-6A1AFF09F707}">
      <dgm:prSet/>
      <dgm:spPr/>
      <dgm:t>
        <a:bodyPr/>
        <a:lstStyle/>
        <a:p>
          <a:endParaRPr lang="en-US"/>
        </a:p>
      </dgm:t>
    </dgm:pt>
    <dgm:pt modelId="{9E97D4E3-44B8-FB4C-ABEF-15B47335BC9C}">
      <dgm:prSet custT="1"/>
      <dgm:spPr/>
      <dgm:t>
        <a:bodyPr/>
        <a:lstStyle/>
        <a:p>
          <a:pPr rtl="0"/>
          <a:r>
            <a:rPr lang="es-ES" sz="1600" dirty="0" smtClean="0"/>
            <a:t>RIESGOS A Política - y toma de decisiones (por ejemplo, deuda, costo de capital, ingresos .. )</a:t>
          </a:r>
          <a:endParaRPr lang="en-US" sz="1600" b="1" dirty="0" smtClean="0"/>
        </a:p>
      </dgm:t>
    </dgm:pt>
    <dgm:pt modelId="{9C9A69EC-9DB7-304F-8677-6AF62299D0D5}" type="parTrans" cxnId="{4EB1479F-B686-4A4E-BD3F-35433A4BB383}">
      <dgm:prSet/>
      <dgm:spPr/>
      <dgm:t>
        <a:bodyPr/>
        <a:lstStyle/>
        <a:p>
          <a:endParaRPr lang="en-US"/>
        </a:p>
      </dgm:t>
    </dgm:pt>
    <dgm:pt modelId="{0A55EDD1-F713-1241-B0E9-B31762D070AF}" type="sibTrans" cxnId="{4EB1479F-B686-4A4E-BD3F-35433A4BB383}">
      <dgm:prSet/>
      <dgm:spPr/>
      <dgm:t>
        <a:bodyPr/>
        <a:lstStyle/>
        <a:p>
          <a:endParaRPr lang="en-US"/>
        </a:p>
      </dgm:t>
    </dgm:pt>
    <dgm:pt modelId="{FC8AC831-A1F5-DF41-8103-D01FCBEFE339}" type="pres">
      <dgm:prSet presAssocID="{82CDE95E-5B15-3249-B827-E37A980173D6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A30B736-31CE-AF4F-BA60-FB964879A1C8}" type="pres">
      <dgm:prSet presAssocID="{82CDE95E-5B15-3249-B827-E37A980173D6}" presName="ellipse" presStyleLbl="trBgShp" presStyleIdx="0" presStyleCnt="1" custScaleY="163602"/>
      <dgm:spPr/>
    </dgm:pt>
    <dgm:pt modelId="{840CBA2A-6F70-9848-A6EA-5287A5F30267}" type="pres">
      <dgm:prSet presAssocID="{82CDE95E-5B15-3249-B827-E37A980173D6}" presName="arrow1" presStyleLbl="fgShp" presStyleIdx="0" presStyleCnt="1" custScaleX="133333" custScaleY="108333" custLinFactNeighborX="12630" custLinFactNeighborY="-11062"/>
      <dgm:spPr/>
    </dgm:pt>
    <dgm:pt modelId="{06AEA37E-8B9B-9841-A9AE-04BC6C1D0E0E}" type="pres">
      <dgm:prSet presAssocID="{82CDE95E-5B15-3249-B827-E37A980173D6}" presName="rectangle" presStyleLbl="revTx" presStyleIdx="0" presStyleCnt="1" custScaleX="152778" custScaleY="197823" custLinFactNeighborY="4362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A1E318-7CD4-4B40-88C2-5BB4BFF21D82}" type="pres">
      <dgm:prSet presAssocID="{64157B9A-3DE3-F34D-A3DD-7A87547D3F59}" presName="item1" presStyleLbl="node1" presStyleIdx="0" presStyleCnt="3" custScaleX="1828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6C4C80-DD01-9843-807B-AD783DDE87DA}" type="pres">
      <dgm:prSet presAssocID="{EAEF3D52-584E-C548-93CE-9AB4A0A23EC3}" presName="item2" presStyleLbl="node1" presStyleIdx="1" presStyleCnt="3" custScaleX="174074" custLinFactNeighborX="0" custLinFactNeighborY="-333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7F1904-B871-1F40-98CF-CF135E7E796B}" type="pres">
      <dgm:prSet presAssocID="{9E97D4E3-44B8-FB4C-ABEF-15B47335BC9C}" presName="item3" presStyleLbl="node1" presStyleIdx="2" presStyleCnt="3" custScaleX="159259" custLinFactNeighborX="36667" custLinFactNeighborY="-913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E0C37D-F0BA-5343-BE15-CA6EBF133FC5}" type="pres">
      <dgm:prSet presAssocID="{82CDE95E-5B15-3249-B827-E37A980173D6}" presName="funnel" presStyleLbl="trAlignAcc1" presStyleIdx="0" presStyleCnt="1" custScaleX="121404" custLinFactNeighborX="4464" custLinFactNeighborY="753"/>
      <dgm:spPr>
        <a:solidFill>
          <a:srgbClr val="F9F8F1">
            <a:alpha val="40000"/>
          </a:srgbClr>
        </a:solidFill>
      </dgm:spPr>
    </dgm:pt>
  </dgm:ptLst>
  <dgm:cxnLst>
    <dgm:cxn modelId="{8031EAE4-FD20-B24F-96D3-726A5B5F86A1}" srcId="{82CDE95E-5B15-3249-B827-E37A980173D6}" destId="{64157B9A-3DE3-F34D-A3DD-7A87547D3F59}" srcOrd="1" destOrd="0" parTransId="{28D7A40E-1637-4246-B148-B24AA6D9FEE4}" sibTransId="{2027DE55-CFC0-DE47-A3BD-13D400682050}"/>
    <dgm:cxn modelId="{6E9C4341-D87C-EA4C-867B-6A1AFF09F707}" srcId="{82CDE95E-5B15-3249-B827-E37A980173D6}" destId="{EAEF3D52-584E-C548-93CE-9AB4A0A23EC3}" srcOrd="2" destOrd="0" parTransId="{9BC94183-5D37-5343-A290-9713CA152E72}" sibTransId="{FB61102B-459B-1F4A-B9DD-43B7DEF13EF5}"/>
    <dgm:cxn modelId="{FCB07517-9906-5142-ADA1-140BE70D6E3F}" type="presOf" srcId="{D2CF5BCE-A900-4B47-BA02-5C1D088E3900}" destId="{507F1904-B871-1F40-98CF-CF135E7E796B}" srcOrd="0" destOrd="0" presId="urn:microsoft.com/office/officeart/2005/8/layout/funnel1"/>
    <dgm:cxn modelId="{0BDA1AB4-11E5-4046-8053-DE8F481E60AB}" type="presOf" srcId="{64157B9A-3DE3-F34D-A3DD-7A87547D3F59}" destId="{CB6C4C80-DD01-9843-807B-AD783DDE87DA}" srcOrd="0" destOrd="0" presId="urn:microsoft.com/office/officeart/2005/8/layout/funnel1"/>
    <dgm:cxn modelId="{CC565389-8DD7-5B4F-8E87-7A655D3AE2DD}" type="presOf" srcId="{9E97D4E3-44B8-FB4C-ABEF-15B47335BC9C}" destId="{06AEA37E-8B9B-9841-A9AE-04BC6C1D0E0E}" srcOrd="0" destOrd="0" presId="urn:microsoft.com/office/officeart/2005/8/layout/funnel1"/>
    <dgm:cxn modelId="{5DC866BE-053F-7B40-8AC9-0DFC1BA65785}" type="presOf" srcId="{82CDE95E-5B15-3249-B827-E37A980173D6}" destId="{FC8AC831-A1F5-DF41-8103-D01FCBEFE339}" srcOrd="0" destOrd="0" presId="urn:microsoft.com/office/officeart/2005/8/layout/funnel1"/>
    <dgm:cxn modelId="{4EB1479F-B686-4A4E-BD3F-35433A4BB383}" srcId="{82CDE95E-5B15-3249-B827-E37A980173D6}" destId="{9E97D4E3-44B8-FB4C-ABEF-15B47335BC9C}" srcOrd="3" destOrd="0" parTransId="{9C9A69EC-9DB7-304F-8677-6AF62299D0D5}" sibTransId="{0A55EDD1-F713-1241-B0E9-B31762D070AF}"/>
    <dgm:cxn modelId="{A7E638E5-9B0B-4047-995D-62F3C5D9DB2E}" type="presOf" srcId="{EAEF3D52-584E-C548-93CE-9AB4A0A23EC3}" destId="{43A1E318-7CD4-4B40-88C2-5BB4BFF21D82}" srcOrd="0" destOrd="0" presId="urn:microsoft.com/office/officeart/2005/8/layout/funnel1"/>
    <dgm:cxn modelId="{00E0AAC8-B373-6048-B72F-C17586C7D76F}" srcId="{82CDE95E-5B15-3249-B827-E37A980173D6}" destId="{D2CF5BCE-A900-4B47-BA02-5C1D088E3900}" srcOrd="0" destOrd="0" parTransId="{4B4C80EA-4DDE-2247-A5FC-97CDF598E1EB}" sibTransId="{F20EF310-2684-2F4B-A523-402D0193517E}"/>
    <dgm:cxn modelId="{53F1A735-EC87-9347-B491-794ED4414BC7}" type="presParOf" srcId="{FC8AC831-A1F5-DF41-8103-D01FCBEFE339}" destId="{AA30B736-31CE-AF4F-BA60-FB964879A1C8}" srcOrd="0" destOrd="0" presId="urn:microsoft.com/office/officeart/2005/8/layout/funnel1"/>
    <dgm:cxn modelId="{C2E4849D-0787-574E-B82A-1D7280CA562D}" type="presParOf" srcId="{FC8AC831-A1F5-DF41-8103-D01FCBEFE339}" destId="{840CBA2A-6F70-9848-A6EA-5287A5F30267}" srcOrd="1" destOrd="0" presId="urn:microsoft.com/office/officeart/2005/8/layout/funnel1"/>
    <dgm:cxn modelId="{CC016F7F-5232-F847-9C14-5332AE373440}" type="presParOf" srcId="{FC8AC831-A1F5-DF41-8103-D01FCBEFE339}" destId="{06AEA37E-8B9B-9841-A9AE-04BC6C1D0E0E}" srcOrd="2" destOrd="0" presId="urn:microsoft.com/office/officeart/2005/8/layout/funnel1"/>
    <dgm:cxn modelId="{12F5A145-A927-8249-B49E-57504329422D}" type="presParOf" srcId="{FC8AC831-A1F5-DF41-8103-D01FCBEFE339}" destId="{43A1E318-7CD4-4B40-88C2-5BB4BFF21D82}" srcOrd="3" destOrd="0" presId="urn:microsoft.com/office/officeart/2005/8/layout/funnel1"/>
    <dgm:cxn modelId="{84751797-3E6F-074C-882D-8B65190BC683}" type="presParOf" srcId="{FC8AC831-A1F5-DF41-8103-D01FCBEFE339}" destId="{CB6C4C80-DD01-9843-807B-AD783DDE87DA}" srcOrd="4" destOrd="0" presId="urn:microsoft.com/office/officeart/2005/8/layout/funnel1"/>
    <dgm:cxn modelId="{D3B82B6F-311E-C54A-BF63-FD79295F258A}" type="presParOf" srcId="{FC8AC831-A1F5-DF41-8103-D01FCBEFE339}" destId="{507F1904-B871-1F40-98CF-CF135E7E796B}" srcOrd="5" destOrd="0" presId="urn:microsoft.com/office/officeart/2005/8/layout/funnel1"/>
    <dgm:cxn modelId="{CB5097D5-2A2B-BF4C-85D8-B93FE4A3A1B4}" type="presParOf" srcId="{FC8AC831-A1F5-DF41-8103-D01FCBEFE339}" destId="{1DE0C37D-F0BA-5343-BE15-CA6EBF133FC5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9216296-F8AF-4F49-BB58-864623FAACA4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32AA92F-B531-4532-9BB4-E516C24CAB69}">
      <dgm:prSet phldrT="[Text]"/>
      <dgm:spPr/>
      <dgm:t>
        <a:bodyPr/>
        <a:lstStyle/>
        <a:p>
          <a:r>
            <a:rPr lang="es-ES" dirty="0" smtClean="0"/>
            <a:t>Hay </a:t>
          </a:r>
          <a:r>
            <a:rPr lang="es-ES" b="1" dirty="0" smtClean="0">
              <a:solidFill>
                <a:srgbClr val="002060"/>
              </a:solidFill>
            </a:rPr>
            <a:t>incentivos y una fuerte presión </a:t>
          </a:r>
          <a:r>
            <a:rPr lang="es-ES" dirty="0" smtClean="0"/>
            <a:t>para adoptar las normas contables de devengo</a:t>
          </a:r>
          <a:endParaRPr lang="en-US" dirty="0"/>
        </a:p>
      </dgm:t>
    </dgm:pt>
    <dgm:pt modelId="{AEC1A861-5031-4BC5-8502-E36A73FE6FAB}" type="parTrans" cxnId="{C7C351AA-6C9B-4B65-9893-28FEBED6603B}">
      <dgm:prSet/>
      <dgm:spPr/>
      <dgm:t>
        <a:bodyPr/>
        <a:lstStyle/>
        <a:p>
          <a:endParaRPr lang="en-US"/>
        </a:p>
      </dgm:t>
    </dgm:pt>
    <dgm:pt modelId="{B79DC59A-4CB0-4A1D-8A1C-C1A7BFF5A3D4}" type="sibTrans" cxnId="{C7C351AA-6C9B-4B65-9893-28FEBED6603B}">
      <dgm:prSet/>
      <dgm:spPr/>
      <dgm:t>
        <a:bodyPr/>
        <a:lstStyle/>
        <a:p>
          <a:endParaRPr lang="en-US"/>
        </a:p>
      </dgm:t>
    </dgm:pt>
    <dgm:pt modelId="{90BCAA1F-021D-4236-8882-7A74D0E94F74}">
      <dgm:prSet phldrT="[Text]"/>
      <dgm:spPr/>
      <dgm:t>
        <a:bodyPr/>
        <a:lstStyle/>
        <a:p>
          <a:r>
            <a:rPr lang="es-ES" b="1" dirty="0" smtClean="0">
              <a:solidFill>
                <a:srgbClr val="669900"/>
              </a:solidFill>
            </a:rPr>
            <a:t>Motivados por los beneficios </a:t>
          </a:r>
          <a:r>
            <a:rPr lang="es-ES" dirty="0" smtClean="0"/>
            <a:t>de la adopción de las NICSP, pero conscientes de los obstáculos para la implementación exitosa</a:t>
          </a:r>
          <a:endParaRPr lang="en-US" dirty="0"/>
        </a:p>
      </dgm:t>
    </dgm:pt>
    <dgm:pt modelId="{238C8ADA-F63A-4876-A021-F06E03092E9E}" type="parTrans" cxnId="{10DA1606-F6E9-41A8-A7D5-D90502C5F562}">
      <dgm:prSet/>
      <dgm:spPr/>
      <dgm:t>
        <a:bodyPr/>
        <a:lstStyle/>
        <a:p>
          <a:endParaRPr lang="en-US"/>
        </a:p>
      </dgm:t>
    </dgm:pt>
    <dgm:pt modelId="{2ADB0E7A-23F9-4834-9FF5-95EAEFC04317}" type="sibTrans" cxnId="{10DA1606-F6E9-41A8-A7D5-D90502C5F562}">
      <dgm:prSet/>
      <dgm:spPr/>
      <dgm:t>
        <a:bodyPr/>
        <a:lstStyle/>
        <a:p>
          <a:endParaRPr lang="en-US"/>
        </a:p>
      </dgm:t>
    </dgm:pt>
    <dgm:pt modelId="{90D4D8A9-EB4F-4216-9497-572AB15C5E04}">
      <dgm:prSet phldrT="[Text]"/>
      <dgm:spPr/>
      <dgm:t>
        <a:bodyPr/>
        <a:lstStyle/>
        <a:p>
          <a:r>
            <a:rPr lang="es-ES" b="1" dirty="0" smtClean="0">
              <a:solidFill>
                <a:srgbClr val="669900"/>
              </a:solidFill>
            </a:rPr>
            <a:t>Una mayor integración de las estadísticas fiscales, información presupuestaria y contabilidad financiera</a:t>
          </a:r>
          <a:r>
            <a:rPr lang="es-ES" b="1" dirty="0" smtClean="0"/>
            <a:t> </a:t>
          </a:r>
          <a:r>
            <a:rPr lang="es-ES" dirty="0" smtClean="0"/>
            <a:t>es importante</a:t>
          </a:r>
          <a:endParaRPr lang="en-US" dirty="0"/>
        </a:p>
      </dgm:t>
    </dgm:pt>
    <dgm:pt modelId="{CA0C240C-ECE8-4700-B944-EF975E31351E}" type="parTrans" cxnId="{81758C6E-EC1F-4673-AD8D-2D8719C38E5D}">
      <dgm:prSet/>
      <dgm:spPr/>
      <dgm:t>
        <a:bodyPr/>
        <a:lstStyle/>
        <a:p>
          <a:endParaRPr lang="en-US"/>
        </a:p>
      </dgm:t>
    </dgm:pt>
    <dgm:pt modelId="{0A5D6B25-6C5C-433A-B150-CFDDC79C3CF1}" type="sibTrans" cxnId="{81758C6E-EC1F-4673-AD8D-2D8719C38E5D}">
      <dgm:prSet/>
      <dgm:spPr/>
      <dgm:t>
        <a:bodyPr/>
        <a:lstStyle/>
        <a:p>
          <a:endParaRPr lang="en-US"/>
        </a:p>
      </dgm:t>
    </dgm:pt>
    <dgm:pt modelId="{ADB3328F-B453-4E9F-9361-EB505DFEBF05}">
      <dgm:prSet phldrT="[Text]"/>
      <dgm:spPr/>
      <dgm:t>
        <a:bodyPr/>
        <a:lstStyle/>
        <a:p>
          <a:r>
            <a:rPr lang="es-ES" b="1" dirty="0" smtClean="0">
              <a:solidFill>
                <a:schemeClr val="accent6">
                  <a:lumMod val="75000"/>
                </a:schemeClr>
              </a:solidFill>
            </a:rPr>
            <a:t>Minimizadas tendencias para trabajar en silos </a:t>
          </a:r>
          <a:r>
            <a:rPr lang="es-ES" dirty="0" smtClean="0"/>
            <a:t>para reducir el tiempo y los costos</a:t>
          </a:r>
          <a:endParaRPr lang="en-US" dirty="0"/>
        </a:p>
      </dgm:t>
    </dgm:pt>
    <dgm:pt modelId="{ADAC3A05-56B5-4BCE-BA69-9D52BDE6B402}" type="parTrans" cxnId="{79199896-34E1-4698-981E-9B6CECE286DD}">
      <dgm:prSet/>
      <dgm:spPr/>
      <dgm:t>
        <a:bodyPr/>
        <a:lstStyle/>
        <a:p>
          <a:endParaRPr lang="en-US"/>
        </a:p>
      </dgm:t>
    </dgm:pt>
    <dgm:pt modelId="{316F3705-E22D-4497-8DBA-BC6CA67552C9}" type="sibTrans" cxnId="{79199896-34E1-4698-981E-9B6CECE286DD}">
      <dgm:prSet/>
      <dgm:spPr/>
      <dgm:t>
        <a:bodyPr/>
        <a:lstStyle/>
        <a:p>
          <a:endParaRPr lang="en-US"/>
        </a:p>
      </dgm:t>
    </dgm:pt>
    <dgm:pt modelId="{0CF96C5B-35F5-454C-BDB3-ED78A983215B}" type="pres">
      <dgm:prSet presAssocID="{79216296-F8AF-4F49-BB58-864623FAACA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A7A2398E-B2A2-4438-80D0-630ABED6F474}" type="pres">
      <dgm:prSet presAssocID="{79216296-F8AF-4F49-BB58-864623FAACA4}" presName="Name1" presStyleCnt="0"/>
      <dgm:spPr/>
    </dgm:pt>
    <dgm:pt modelId="{0BE2C038-35DE-4AB2-99D2-0E119C24B9A8}" type="pres">
      <dgm:prSet presAssocID="{79216296-F8AF-4F49-BB58-864623FAACA4}" presName="cycle" presStyleCnt="0"/>
      <dgm:spPr/>
    </dgm:pt>
    <dgm:pt modelId="{337FE51B-43AC-4242-8320-010F0FDF001B}" type="pres">
      <dgm:prSet presAssocID="{79216296-F8AF-4F49-BB58-864623FAACA4}" presName="srcNode" presStyleLbl="node1" presStyleIdx="0" presStyleCnt="4"/>
      <dgm:spPr/>
    </dgm:pt>
    <dgm:pt modelId="{797C7908-B11E-4F72-9193-3E81794A09A7}" type="pres">
      <dgm:prSet presAssocID="{79216296-F8AF-4F49-BB58-864623FAACA4}" presName="conn" presStyleLbl="parChTrans1D2" presStyleIdx="0" presStyleCnt="1"/>
      <dgm:spPr/>
      <dgm:t>
        <a:bodyPr/>
        <a:lstStyle/>
        <a:p>
          <a:endParaRPr lang="en-US"/>
        </a:p>
      </dgm:t>
    </dgm:pt>
    <dgm:pt modelId="{456D4560-5302-489E-BA16-AC6244F348B0}" type="pres">
      <dgm:prSet presAssocID="{79216296-F8AF-4F49-BB58-864623FAACA4}" presName="extraNode" presStyleLbl="node1" presStyleIdx="0" presStyleCnt="4"/>
      <dgm:spPr/>
    </dgm:pt>
    <dgm:pt modelId="{3B9C25A8-7C0F-40B3-BB2E-73129428B6A2}" type="pres">
      <dgm:prSet presAssocID="{79216296-F8AF-4F49-BB58-864623FAACA4}" presName="dstNode" presStyleLbl="node1" presStyleIdx="0" presStyleCnt="4"/>
      <dgm:spPr/>
    </dgm:pt>
    <dgm:pt modelId="{EDB3B6FD-C428-4156-92F9-423ACD17E494}" type="pres">
      <dgm:prSet presAssocID="{432AA92F-B531-4532-9BB4-E516C24CAB69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E5E704-A0A7-4DE5-8BB9-8EBC1AD69AB6}" type="pres">
      <dgm:prSet presAssocID="{432AA92F-B531-4532-9BB4-E516C24CAB69}" presName="accent_1" presStyleCnt="0"/>
      <dgm:spPr/>
    </dgm:pt>
    <dgm:pt modelId="{D642A9EC-65FC-4FFB-906E-D3A7720D796E}" type="pres">
      <dgm:prSet presAssocID="{432AA92F-B531-4532-9BB4-E516C24CAB69}" presName="accentRepeatNode" presStyleLbl="solidFgAcc1" presStyleIdx="0" presStyleCnt="4"/>
      <dgm:spPr/>
    </dgm:pt>
    <dgm:pt modelId="{32A5FCED-C7CD-4C3D-B0B3-BD2A951ED82B}" type="pres">
      <dgm:prSet presAssocID="{90BCAA1F-021D-4236-8882-7A74D0E94F74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F92EE4-6760-4D71-9E14-3BBCEB4C641E}" type="pres">
      <dgm:prSet presAssocID="{90BCAA1F-021D-4236-8882-7A74D0E94F74}" presName="accent_2" presStyleCnt="0"/>
      <dgm:spPr/>
    </dgm:pt>
    <dgm:pt modelId="{ED9CCA23-0DB0-4A6B-A523-D590030F14BC}" type="pres">
      <dgm:prSet presAssocID="{90BCAA1F-021D-4236-8882-7A74D0E94F74}" presName="accentRepeatNode" presStyleLbl="solidFgAcc1" presStyleIdx="1" presStyleCnt="4"/>
      <dgm:spPr/>
    </dgm:pt>
    <dgm:pt modelId="{3BB1758A-FFFD-451B-B91D-B7FF0F07F8CC}" type="pres">
      <dgm:prSet presAssocID="{90D4D8A9-EB4F-4216-9497-572AB15C5E04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A3C379-4BE6-4CE3-9C08-A82378C01BFA}" type="pres">
      <dgm:prSet presAssocID="{90D4D8A9-EB4F-4216-9497-572AB15C5E04}" presName="accent_3" presStyleCnt="0"/>
      <dgm:spPr/>
    </dgm:pt>
    <dgm:pt modelId="{18CF067E-799E-416E-BCB8-AB79FBF08EA9}" type="pres">
      <dgm:prSet presAssocID="{90D4D8A9-EB4F-4216-9497-572AB15C5E04}" presName="accentRepeatNode" presStyleLbl="solidFgAcc1" presStyleIdx="2" presStyleCnt="4"/>
      <dgm:spPr/>
    </dgm:pt>
    <dgm:pt modelId="{77317884-DC4A-43F1-84C5-8F444F3B825F}" type="pres">
      <dgm:prSet presAssocID="{ADB3328F-B453-4E9F-9361-EB505DFEBF05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AD0BB1-337B-468D-B719-1C3160533D50}" type="pres">
      <dgm:prSet presAssocID="{ADB3328F-B453-4E9F-9361-EB505DFEBF05}" presName="accent_4" presStyleCnt="0"/>
      <dgm:spPr/>
    </dgm:pt>
    <dgm:pt modelId="{3C059E76-7576-4822-8496-12D0D4F9B385}" type="pres">
      <dgm:prSet presAssocID="{ADB3328F-B453-4E9F-9361-EB505DFEBF05}" presName="accentRepeatNode" presStyleLbl="solidFgAcc1" presStyleIdx="3" presStyleCnt="4"/>
      <dgm:spPr/>
    </dgm:pt>
  </dgm:ptLst>
  <dgm:cxnLst>
    <dgm:cxn modelId="{F1B1A838-42B1-424E-B483-8638E771E70A}" type="presOf" srcId="{B79DC59A-4CB0-4A1D-8A1C-C1A7BFF5A3D4}" destId="{797C7908-B11E-4F72-9193-3E81794A09A7}" srcOrd="0" destOrd="0" presId="urn:microsoft.com/office/officeart/2008/layout/VerticalCurvedList"/>
    <dgm:cxn modelId="{79199896-34E1-4698-981E-9B6CECE286DD}" srcId="{79216296-F8AF-4F49-BB58-864623FAACA4}" destId="{ADB3328F-B453-4E9F-9361-EB505DFEBF05}" srcOrd="3" destOrd="0" parTransId="{ADAC3A05-56B5-4BCE-BA69-9D52BDE6B402}" sibTransId="{316F3705-E22D-4497-8DBA-BC6CA67552C9}"/>
    <dgm:cxn modelId="{C7C351AA-6C9B-4B65-9893-28FEBED6603B}" srcId="{79216296-F8AF-4F49-BB58-864623FAACA4}" destId="{432AA92F-B531-4532-9BB4-E516C24CAB69}" srcOrd="0" destOrd="0" parTransId="{AEC1A861-5031-4BC5-8502-E36A73FE6FAB}" sibTransId="{B79DC59A-4CB0-4A1D-8A1C-C1A7BFF5A3D4}"/>
    <dgm:cxn modelId="{A6A80550-2974-452B-B9F7-2C1D5767FF53}" type="presOf" srcId="{79216296-F8AF-4F49-BB58-864623FAACA4}" destId="{0CF96C5B-35F5-454C-BDB3-ED78A983215B}" srcOrd="0" destOrd="0" presId="urn:microsoft.com/office/officeart/2008/layout/VerticalCurvedList"/>
    <dgm:cxn modelId="{DF44CAAA-743E-47A0-ABB3-B4AFC9B32A14}" type="presOf" srcId="{432AA92F-B531-4532-9BB4-E516C24CAB69}" destId="{EDB3B6FD-C428-4156-92F9-423ACD17E494}" srcOrd="0" destOrd="0" presId="urn:microsoft.com/office/officeart/2008/layout/VerticalCurvedList"/>
    <dgm:cxn modelId="{F42BC9B2-C8F6-4974-812A-1C1013652BD6}" type="presOf" srcId="{90D4D8A9-EB4F-4216-9497-572AB15C5E04}" destId="{3BB1758A-FFFD-451B-B91D-B7FF0F07F8CC}" srcOrd="0" destOrd="0" presId="urn:microsoft.com/office/officeart/2008/layout/VerticalCurvedList"/>
    <dgm:cxn modelId="{10DA1606-F6E9-41A8-A7D5-D90502C5F562}" srcId="{79216296-F8AF-4F49-BB58-864623FAACA4}" destId="{90BCAA1F-021D-4236-8882-7A74D0E94F74}" srcOrd="1" destOrd="0" parTransId="{238C8ADA-F63A-4876-A021-F06E03092E9E}" sibTransId="{2ADB0E7A-23F9-4834-9FF5-95EAEFC04317}"/>
    <dgm:cxn modelId="{C448DB95-EC4D-47F3-B34D-38608536630E}" type="presOf" srcId="{90BCAA1F-021D-4236-8882-7A74D0E94F74}" destId="{32A5FCED-C7CD-4C3D-B0B3-BD2A951ED82B}" srcOrd="0" destOrd="0" presId="urn:microsoft.com/office/officeart/2008/layout/VerticalCurvedList"/>
    <dgm:cxn modelId="{0DD00706-E2AE-4E43-B818-9E9EB530379A}" type="presOf" srcId="{ADB3328F-B453-4E9F-9361-EB505DFEBF05}" destId="{77317884-DC4A-43F1-84C5-8F444F3B825F}" srcOrd="0" destOrd="0" presId="urn:microsoft.com/office/officeart/2008/layout/VerticalCurvedList"/>
    <dgm:cxn modelId="{81758C6E-EC1F-4673-AD8D-2D8719C38E5D}" srcId="{79216296-F8AF-4F49-BB58-864623FAACA4}" destId="{90D4D8A9-EB4F-4216-9497-572AB15C5E04}" srcOrd="2" destOrd="0" parTransId="{CA0C240C-ECE8-4700-B944-EF975E31351E}" sibTransId="{0A5D6B25-6C5C-433A-B150-CFDDC79C3CF1}"/>
    <dgm:cxn modelId="{650379CF-D6BB-45F8-9369-1C1543C521CF}" type="presParOf" srcId="{0CF96C5B-35F5-454C-BDB3-ED78A983215B}" destId="{A7A2398E-B2A2-4438-80D0-630ABED6F474}" srcOrd="0" destOrd="0" presId="urn:microsoft.com/office/officeart/2008/layout/VerticalCurvedList"/>
    <dgm:cxn modelId="{2C7D2B61-50B7-41AA-8B26-17E6D4AA43A2}" type="presParOf" srcId="{A7A2398E-B2A2-4438-80D0-630ABED6F474}" destId="{0BE2C038-35DE-4AB2-99D2-0E119C24B9A8}" srcOrd="0" destOrd="0" presId="urn:microsoft.com/office/officeart/2008/layout/VerticalCurvedList"/>
    <dgm:cxn modelId="{9EB9B3E1-213A-49E9-8823-1F8C6949F182}" type="presParOf" srcId="{0BE2C038-35DE-4AB2-99D2-0E119C24B9A8}" destId="{337FE51B-43AC-4242-8320-010F0FDF001B}" srcOrd="0" destOrd="0" presId="urn:microsoft.com/office/officeart/2008/layout/VerticalCurvedList"/>
    <dgm:cxn modelId="{95DB7627-4683-45E1-807B-289E41217BF7}" type="presParOf" srcId="{0BE2C038-35DE-4AB2-99D2-0E119C24B9A8}" destId="{797C7908-B11E-4F72-9193-3E81794A09A7}" srcOrd="1" destOrd="0" presId="urn:microsoft.com/office/officeart/2008/layout/VerticalCurvedList"/>
    <dgm:cxn modelId="{F465DB61-BF5C-4E15-981A-E651256AAFE6}" type="presParOf" srcId="{0BE2C038-35DE-4AB2-99D2-0E119C24B9A8}" destId="{456D4560-5302-489E-BA16-AC6244F348B0}" srcOrd="2" destOrd="0" presId="urn:microsoft.com/office/officeart/2008/layout/VerticalCurvedList"/>
    <dgm:cxn modelId="{3FDE772A-1787-45D3-84EA-D8712298CBD6}" type="presParOf" srcId="{0BE2C038-35DE-4AB2-99D2-0E119C24B9A8}" destId="{3B9C25A8-7C0F-40B3-BB2E-73129428B6A2}" srcOrd="3" destOrd="0" presId="urn:microsoft.com/office/officeart/2008/layout/VerticalCurvedList"/>
    <dgm:cxn modelId="{7DDBC7A0-5A12-4A9A-B4C9-52E3F41E0E65}" type="presParOf" srcId="{A7A2398E-B2A2-4438-80D0-630ABED6F474}" destId="{EDB3B6FD-C428-4156-92F9-423ACD17E494}" srcOrd="1" destOrd="0" presId="urn:microsoft.com/office/officeart/2008/layout/VerticalCurvedList"/>
    <dgm:cxn modelId="{E8898B0A-9782-48DD-8D6F-66E9C8C987F4}" type="presParOf" srcId="{A7A2398E-B2A2-4438-80D0-630ABED6F474}" destId="{88E5E704-A0A7-4DE5-8BB9-8EBC1AD69AB6}" srcOrd="2" destOrd="0" presId="urn:microsoft.com/office/officeart/2008/layout/VerticalCurvedList"/>
    <dgm:cxn modelId="{084C85C5-27DC-4365-991E-DB67D896782C}" type="presParOf" srcId="{88E5E704-A0A7-4DE5-8BB9-8EBC1AD69AB6}" destId="{D642A9EC-65FC-4FFB-906E-D3A7720D796E}" srcOrd="0" destOrd="0" presId="urn:microsoft.com/office/officeart/2008/layout/VerticalCurvedList"/>
    <dgm:cxn modelId="{4CF28045-6535-4EB4-AFD3-DE1EDA6162B4}" type="presParOf" srcId="{A7A2398E-B2A2-4438-80D0-630ABED6F474}" destId="{32A5FCED-C7CD-4C3D-B0B3-BD2A951ED82B}" srcOrd="3" destOrd="0" presId="urn:microsoft.com/office/officeart/2008/layout/VerticalCurvedList"/>
    <dgm:cxn modelId="{2B1030FE-56B7-4429-AE37-82B45D504D31}" type="presParOf" srcId="{A7A2398E-B2A2-4438-80D0-630ABED6F474}" destId="{A1F92EE4-6760-4D71-9E14-3BBCEB4C641E}" srcOrd="4" destOrd="0" presId="urn:microsoft.com/office/officeart/2008/layout/VerticalCurvedList"/>
    <dgm:cxn modelId="{5180FEDA-E40B-4FA8-B671-8F3BF9801234}" type="presParOf" srcId="{A1F92EE4-6760-4D71-9E14-3BBCEB4C641E}" destId="{ED9CCA23-0DB0-4A6B-A523-D590030F14BC}" srcOrd="0" destOrd="0" presId="urn:microsoft.com/office/officeart/2008/layout/VerticalCurvedList"/>
    <dgm:cxn modelId="{4FFF69BA-61DA-4628-B50F-CE9B77350D76}" type="presParOf" srcId="{A7A2398E-B2A2-4438-80D0-630ABED6F474}" destId="{3BB1758A-FFFD-451B-B91D-B7FF0F07F8CC}" srcOrd="5" destOrd="0" presId="urn:microsoft.com/office/officeart/2008/layout/VerticalCurvedList"/>
    <dgm:cxn modelId="{734E74F4-C045-4CB5-B2CE-28BC70E2C9A4}" type="presParOf" srcId="{A7A2398E-B2A2-4438-80D0-630ABED6F474}" destId="{67A3C379-4BE6-4CE3-9C08-A82378C01BFA}" srcOrd="6" destOrd="0" presId="urn:microsoft.com/office/officeart/2008/layout/VerticalCurvedList"/>
    <dgm:cxn modelId="{60E318B0-B910-4285-90F9-E3ADB01AB41E}" type="presParOf" srcId="{67A3C379-4BE6-4CE3-9C08-A82378C01BFA}" destId="{18CF067E-799E-416E-BCB8-AB79FBF08EA9}" srcOrd="0" destOrd="0" presId="urn:microsoft.com/office/officeart/2008/layout/VerticalCurvedList"/>
    <dgm:cxn modelId="{ABF05279-1580-42B2-9589-4B01BF29951C}" type="presParOf" srcId="{A7A2398E-B2A2-4438-80D0-630ABED6F474}" destId="{77317884-DC4A-43F1-84C5-8F444F3B825F}" srcOrd="7" destOrd="0" presId="urn:microsoft.com/office/officeart/2008/layout/VerticalCurvedList"/>
    <dgm:cxn modelId="{45458DF8-6B71-428A-996B-A02742CCB1E2}" type="presParOf" srcId="{A7A2398E-B2A2-4438-80D0-630ABED6F474}" destId="{E3AD0BB1-337B-468D-B719-1C3160533D50}" srcOrd="8" destOrd="0" presId="urn:microsoft.com/office/officeart/2008/layout/VerticalCurvedList"/>
    <dgm:cxn modelId="{6413B1C3-723C-4C65-8259-61DCE521DFF6}" type="presParOf" srcId="{E3AD0BB1-337B-468D-B719-1C3160533D50}" destId="{3C059E76-7576-4822-8496-12D0D4F9B38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9FD989-833B-CC48-90D6-3C33B0CC3C60}">
      <dsp:nvSpPr>
        <dsp:cNvPr id="0" name=""/>
        <dsp:cNvSpPr/>
      </dsp:nvSpPr>
      <dsp:spPr>
        <a:xfrm>
          <a:off x="0" y="366099"/>
          <a:ext cx="3917551" cy="2448469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F0ED8E0-C113-F041-909A-12A8A39F4B15}">
      <dsp:nvSpPr>
        <dsp:cNvPr id="0" name=""/>
        <dsp:cNvSpPr/>
      </dsp:nvSpPr>
      <dsp:spPr>
        <a:xfrm>
          <a:off x="497528" y="2160582"/>
          <a:ext cx="101856" cy="1018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0F3F8D1-8039-224A-9496-03E0A697CD1F}">
      <dsp:nvSpPr>
        <dsp:cNvPr id="0" name=""/>
        <dsp:cNvSpPr/>
      </dsp:nvSpPr>
      <dsp:spPr>
        <a:xfrm>
          <a:off x="374940" y="1919665"/>
          <a:ext cx="1334488" cy="2460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972" tIns="0" rIns="0" bIns="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/>
            <a:t>Posición Fiscal</a:t>
          </a:r>
          <a:endParaRPr lang="en-US" sz="1100" b="1" kern="1200" dirty="0"/>
        </a:p>
      </dsp:txBody>
      <dsp:txXfrm>
        <a:off x="374940" y="1919665"/>
        <a:ext cx="1334488" cy="246077"/>
      </dsp:txXfrm>
    </dsp:sp>
    <dsp:sp modelId="{572F7BD3-50DF-7247-830A-101FF5495CF8}">
      <dsp:nvSpPr>
        <dsp:cNvPr id="0" name=""/>
        <dsp:cNvSpPr/>
      </dsp:nvSpPr>
      <dsp:spPr>
        <a:xfrm>
          <a:off x="1396606" y="1495088"/>
          <a:ext cx="184124" cy="18412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DD08F4B-6F65-214F-B68B-CC9EF2334BF7}">
      <dsp:nvSpPr>
        <dsp:cNvPr id="0" name=""/>
        <dsp:cNvSpPr/>
      </dsp:nvSpPr>
      <dsp:spPr>
        <a:xfrm>
          <a:off x="1472977" y="1369960"/>
          <a:ext cx="1270264" cy="2731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564" tIns="0" rIns="0" bIns="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/>
            <a:t>Estabilidad Fiscal </a:t>
          </a:r>
          <a:endParaRPr lang="en-US" sz="1100" b="1" kern="1200" dirty="0"/>
        </a:p>
      </dsp:txBody>
      <dsp:txXfrm>
        <a:off x="1472977" y="1369960"/>
        <a:ext cx="1270264" cy="273159"/>
      </dsp:txXfrm>
    </dsp:sp>
    <dsp:sp modelId="{33FC1A2F-94DD-7549-8948-4BB46918ED72}">
      <dsp:nvSpPr>
        <dsp:cNvPr id="0" name=""/>
        <dsp:cNvSpPr/>
      </dsp:nvSpPr>
      <dsp:spPr>
        <a:xfrm>
          <a:off x="2477851" y="1090112"/>
          <a:ext cx="254640" cy="25464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6B53DF8-09D0-A542-BBD0-8BFD1D8F45CA}">
      <dsp:nvSpPr>
        <dsp:cNvPr id="0" name=""/>
        <dsp:cNvSpPr/>
      </dsp:nvSpPr>
      <dsp:spPr>
        <a:xfrm>
          <a:off x="2586879" y="962885"/>
          <a:ext cx="1001692" cy="4686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4929" tIns="0" rIns="0" bIns="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/>
            <a:t>Sostenibilidad</a:t>
          </a: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/>
            <a:t>Fiscal </a:t>
          </a:r>
          <a:endParaRPr lang="en-US" sz="1100" b="1" kern="1200" dirty="0"/>
        </a:p>
      </dsp:txBody>
      <dsp:txXfrm>
        <a:off x="2586879" y="962885"/>
        <a:ext cx="1001692" cy="4686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8F2824-7B9E-9E4C-9F90-848D4806F59C}">
      <dsp:nvSpPr>
        <dsp:cNvPr id="0" name=""/>
        <dsp:cNvSpPr/>
      </dsp:nvSpPr>
      <dsp:spPr>
        <a:xfrm>
          <a:off x="2892586" y="3087853"/>
          <a:ext cx="2214879" cy="12466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9 </a:t>
          </a:r>
          <a:r>
            <a:rPr lang="es-AR" sz="1200" kern="1200" noProof="0" dirty="0" smtClean="0"/>
            <a:t>países tienen actualmente reglas fiscales</a:t>
          </a:r>
          <a:endParaRPr lang="es-AR" sz="1200" kern="1200" noProof="0" dirty="0"/>
        </a:p>
      </dsp:txBody>
      <dsp:txXfrm>
        <a:off x="3584434" y="3426890"/>
        <a:ext cx="1495647" cy="880191"/>
      </dsp:txXfrm>
    </dsp:sp>
    <dsp:sp modelId="{1FD5B7F4-F048-004B-998C-EC395F96B140}">
      <dsp:nvSpPr>
        <dsp:cNvPr id="0" name=""/>
        <dsp:cNvSpPr/>
      </dsp:nvSpPr>
      <dsp:spPr>
        <a:xfrm>
          <a:off x="-8" y="2971481"/>
          <a:ext cx="2171617" cy="12466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CO" sz="1200" kern="1200" dirty="0" smtClean="0"/>
            <a:t>Reformas en todos los países, pero todavía incompletas</a:t>
          </a:r>
          <a:endParaRPr lang="en-US" sz="1200" kern="1200" dirty="0"/>
        </a:p>
      </dsp:txBody>
      <dsp:txXfrm>
        <a:off x="27376" y="3310518"/>
        <a:ext cx="1465364" cy="880191"/>
      </dsp:txXfrm>
    </dsp:sp>
    <dsp:sp modelId="{78929EDD-8B41-2B46-B111-893B899FD0F9}">
      <dsp:nvSpPr>
        <dsp:cNvPr id="0" name=""/>
        <dsp:cNvSpPr/>
      </dsp:nvSpPr>
      <dsp:spPr>
        <a:xfrm>
          <a:off x="2787626" y="52237"/>
          <a:ext cx="2505280" cy="12466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/>
            <a:t>6 </a:t>
          </a:r>
          <a:r>
            <a:rPr lang="es-AR" sz="1200" kern="1200" noProof="0" dirty="0" smtClean="0"/>
            <a:t>países con MPMP otros tienen prácticas  congruentes con MPMP</a:t>
          </a:r>
          <a:endParaRPr lang="es-AR" sz="1200" kern="1200" noProof="0" dirty="0"/>
        </a:p>
      </dsp:txBody>
      <dsp:txXfrm>
        <a:off x="3566594" y="79621"/>
        <a:ext cx="1698928" cy="880191"/>
      </dsp:txXfrm>
    </dsp:sp>
    <dsp:sp modelId="{F1457FA6-F073-8241-854F-599F4F715FD3}">
      <dsp:nvSpPr>
        <dsp:cNvPr id="0" name=""/>
        <dsp:cNvSpPr/>
      </dsp:nvSpPr>
      <dsp:spPr>
        <a:xfrm>
          <a:off x="-18434" y="46889"/>
          <a:ext cx="1924459" cy="13792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200" kern="1200" noProof="0" dirty="0" smtClean="0"/>
            <a:t>10 países utilizan PR al nivel del Gobierno Central; 4 países al nivel de Ministerios</a:t>
          </a:r>
          <a:endParaRPr lang="es-AR" sz="1200" kern="1200" noProof="0" dirty="0"/>
        </a:p>
      </dsp:txBody>
      <dsp:txXfrm>
        <a:off x="11863" y="77186"/>
        <a:ext cx="1286527" cy="973808"/>
      </dsp:txXfrm>
    </dsp:sp>
    <dsp:sp modelId="{8582BAB5-AC26-0845-8CAD-9924D0D08DE5}">
      <dsp:nvSpPr>
        <dsp:cNvPr id="0" name=""/>
        <dsp:cNvSpPr/>
      </dsp:nvSpPr>
      <dsp:spPr>
        <a:xfrm>
          <a:off x="827948" y="537201"/>
          <a:ext cx="1686823" cy="1686823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100" b="1" kern="1200" noProof="0" dirty="0" smtClean="0"/>
            <a:t>Presupuestos por Resultados (PR)</a:t>
          </a:r>
          <a:endParaRPr lang="es-AR" sz="1100" b="1" kern="1200" noProof="0" dirty="0"/>
        </a:p>
      </dsp:txBody>
      <dsp:txXfrm>
        <a:off x="1322007" y="1031260"/>
        <a:ext cx="1192764" cy="1192764"/>
      </dsp:txXfrm>
    </dsp:sp>
    <dsp:sp modelId="{B8FE9BA6-AC8D-4C4F-8F87-D4DEC496C2F5}">
      <dsp:nvSpPr>
        <dsp:cNvPr id="0" name=""/>
        <dsp:cNvSpPr/>
      </dsp:nvSpPr>
      <dsp:spPr>
        <a:xfrm rot="5400000">
          <a:off x="2592685" y="537201"/>
          <a:ext cx="1686823" cy="1686823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100" b="1" kern="1200" noProof="0" dirty="0" smtClean="0"/>
            <a:t>Marcos Presupuestarios de Mediano Plazo (MPMP)</a:t>
          </a:r>
          <a:endParaRPr lang="es-AR" sz="1100" b="1" kern="1200" noProof="0" dirty="0"/>
        </a:p>
      </dsp:txBody>
      <dsp:txXfrm rot="-5400000">
        <a:off x="2592685" y="1031260"/>
        <a:ext cx="1192764" cy="1192764"/>
      </dsp:txXfrm>
    </dsp:sp>
    <dsp:sp modelId="{97883B34-76B8-0348-A978-4A6B1A7E2EC9}">
      <dsp:nvSpPr>
        <dsp:cNvPr id="0" name=""/>
        <dsp:cNvSpPr/>
      </dsp:nvSpPr>
      <dsp:spPr>
        <a:xfrm rot="10800000">
          <a:off x="2592685" y="2301938"/>
          <a:ext cx="1686823" cy="1686823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100" b="1" kern="1200" noProof="0" dirty="0" smtClean="0"/>
            <a:t>Reglas Fiscales y Leyes de Responsabilidad</a:t>
          </a:r>
          <a:r>
            <a:rPr lang="en-US" sz="1100" b="1" kern="1200" dirty="0" smtClean="0"/>
            <a:t> Fiscal  (LRF)</a:t>
          </a:r>
          <a:endParaRPr lang="en-US" sz="1100" b="1" kern="1200" dirty="0"/>
        </a:p>
      </dsp:txBody>
      <dsp:txXfrm rot="10800000">
        <a:off x="2592685" y="2301938"/>
        <a:ext cx="1192764" cy="1192764"/>
      </dsp:txXfrm>
    </dsp:sp>
    <dsp:sp modelId="{AC6BAE4A-3B20-F143-AB7C-E1266BFD817E}">
      <dsp:nvSpPr>
        <dsp:cNvPr id="0" name=""/>
        <dsp:cNvSpPr/>
      </dsp:nvSpPr>
      <dsp:spPr>
        <a:xfrm rot="16200000">
          <a:off x="827948" y="2301938"/>
          <a:ext cx="1686823" cy="1686823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100" b="1" kern="1200" noProof="0" dirty="0" smtClean="0"/>
            <a:t>Sistemas  Integrados de Gestión Financiera </a:t>
          </a:r>
          <a:r>
            <a:rPr lang="en-US" sz="1100" b="1" kern="1200" dirty="0" smtClean="0"/>
            <a:t>(SIGEF)</a:t>
          </a:r>
          <a:endParaRPr lang="en-US" sz="1100" b="1" kern="1200" dirty="0"/>
        </a:p>
      </dsp:txBody>
      <dsp:txXfrm rot="5400000">
        <a:off x="1322007" y="2301938"/>
        <a:ext cx="1192764" cy="1192764"/>
      </dsp:txXfrm>
    </dsp:sp>
    <dsp:sp modelId="{A4A7D367-F84A-FE4C-92D9-65FCA118DD2E}">
      <dsp:nvSpPr>
        <dsp:cNvPr id="0" name=""/>
        <dsp:cNvSpPr/>
      </dsp:nvSpPr>
      <dsp:spPr>
        <a:xfrm>
          <a:off x="2262527" y="1912371"/>
          <a:ext cx="582402" cy="506436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825409A4-57D6-2746-A698-D3233E268E5B}">
      <dsp:nvSpPr>
        <dsp:cNvPr id="0" name=""/>
        <dsp:cNvSpPr/>
      </dsp:nvSpPr>
      <dsp:spPr>
        <a:xfrm rot="10800000">
          <a:off x="2262527" y="2107154"/>
          <a:ext cx="582402" cy="506436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30E466-53A5-994F-8468-570DA9B792FD}">
      <dsp:nvSpPr>
        <dsp:cNvPr id="0" name=""/>
        <dsp:cNvSpPr/>
      </dsp:nvSpPr>
      <dsp:spPr>
        <a:xfrm>
          <a:off x="410523" y="516287"/>
          <a:ext cx="3392424" cy="3392424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b="1" kern="1200" noProof="0" dirty="0" smtClean="0">
              <a:solidFill>
                <a:schemeClr val="tx1"/>
              </a:solidFill>
            </a:rPr>
            <a:t>Contabilidad e Información Financiera </a:t>
          </a:r>
          <a:endParaRPr lang="es-AR" sz="1600" b="1" kern="1200" noProof="0" dirty="0">
            <a:solidFill>
              <a:schemeClr val="tx1"/>
            </a:solidFill>
          </a:endParaRPr>
        </a:p>
      </dsp:txBody>
      <dsp:txXfrm>
        <a:off x="2254952" y="1142270"/>
        <a:ext cx="1151001" cy="1130808"/>
      </dsp:txXfrm>
    </dsp:sp>
    <dsp:sp modelId="{06CE486D-7FF5-AE42-B76C-522B29E31BA0}">
      <dsp:nvSpPr>
        <dsp:cNvPr id="0" name=""/>
        <dsp:cNvSpPr/>
      </dsp:nvSpPr>
      <dsp:spPr>
        <a:xfrm>
          <a:off x="235652" y="617252"/>
          <a:ext cx="3392424" cy="3392424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b="1" kern="1200" noProof="0" dirty="0" smtClean="0"/>
            <a:t>Estadísticas Financieras</a:t>
          </a:r>
          <a:endParaRPr lang="es-AR" sz="1600" b="1" kern="1200" noProof="0" dirty="0"/>
        </a:p>
      </dsp:txBody>
      <dsp:txXfrm>
        <a:off x="1164530" y="2757710"/>
        <a:ext cx="1534668" cy="1050036"/>
      </dsp:txXfrm>
    </dsp:sp>
    <dsp:sp modelId="{56D3ADD5-2EFD-BA4B-A02E-9881626FE2E7}">
      <dsp:nvSpPr>
        <dsp:cNvPr id="0" name=""/>
        <dsp:cNvSpPr/>
      </dsp:nvSpPr>
      <dsp:spPr>
        <a:xfrm>
          <a:off x="235652" y="617252"/>
          <a:ext cx="3392424" cy="3392424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b="1" kern="1200" noProof="0" dirty="0" smtClean="0"/>
            <a:t>Presupuesto</a:t>
          </a:r>
          <a:endParaRPr lang="es-AR" sz="1600" b="1" kern="1200" noProof="0" dirty="0"/>
        </a:p>
      </dsp:txBody>
      <dsp:txXfrm>
        <a:off x="599126" y="1283621"/>
        <a:ext cx="1151001" cy="113080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B1F746-2BD8-9E46-BD03-475DCFE8D473}">
      <dsp:nvSpPr>
        <dsp:cNvPr id="0" name=""/>
        <dsp:cNvSpPr/>
      </dsp:nvSpPr>
      <dsp:spPr>
        <a:xfrm>
          <a:off x="-114851" y="0"/>
          <a:ext cx="3873960" cy="387396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4C87D32-712C-D147-8689-A27A42EF2F81}">
      <dsp:nvSpPr>
        <dsp:cNvPr id="0" name=""/>
        <dsp:cNvSpPr/>
      </dsp:nvSpPr>
      <dsp:spPr>
        <a:xfrm>
          <a:off x="1822128" y="0"/>
          <a:ext cx="6188543" cy="387396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200" kern="1200" noProof="0" dirty="0" smtClean="0"/>
            <a:t>Proceso de toma de decisiones económicas</a:t>
          </a:r>
          <a:endParaRPr lang="es-AR" sz="2200" kern="1200" noProof="0" dirty="0"/>
        </a:p>
      </dsp:txBody>
      <dsp:txXfrm>
        <a:off x="1822128" y="0"/>
        <a:ext cx="3094271" cy="1162190"/>
      </dsp:txXfrm>
    </dsp:sp>
    <dsp:sp modelId="{3466952C-007F-E349-B078-DEB70B7B9236}">
      <dsp:nvSpPr>
        <dsp:cNvPr id="0" name=""/>
        <dsp:cNvSpPr/>
      </dsp:nvSpPr>
      <dsp:spPr>
        <a:xfrm>
          <a:off x="563092" y="1162190"/>
          <a:ext cx="2518071" cy="2518071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8CFD700-E969-0142-BBEC-353AC66C5258}">
      <dsp:nvSpPr>
        <dsp:cNvPr id="0" name=""/>
        <dsp:cNvSpPr/>
      </dsp:nvSpPr>
      <dsp:spPr>
        <a:xfrm>
          <a:off x="1822128" y="1162190"/>
          <a:ext cx="6188543" cy="251807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200" kern="1200" noProof="0" dirty="0" smtClean="0"/>
            <a:t>Proceso de Presupuestación y Rendición de Cuentas</a:t>
          </a:r>
          <a:endParaRPr lang="es-AR" sz="2200" kern="1200" noProof="0" dirty="0"/>
        </a:p>
      </dsp:txBody>
      <dsp:txXfrm>
        <a:off x="1822128" y="1162190"/>
        <a:ext cx="3094271" cy="1162186"/>
      </dsp:txXfrm>
    </dsp:sp>
    <dsp:sp modelId="{EDA972BF-3C0C-E24F-9581-3312C1359BE0}">
      <dsp:nvSpPr>
        <dsp:cNvPr id="0" name=""/>
        <dsp:cNvSpPr/>
      </dsp:nvSpPr>
      <dsp:spPr>
        <a:xfrm>
          <a:off x="1241034" y="2324377"/>
          <a:ext cx="1162186" cy="116218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C48E5CF-A231-8B42-8A41-F9016F46295C}">
      <dsp:nvSpPr>
        <dsp:cNvPr id="0" name=""/>
        <dsp:cNvSpPr/>
      </dsp:nvSpPr>
      <dsp:spPr>
        <a:xfrm>
          <a:off x="1822128" y="2324377"/>
          <a:ext cx="6188543" cy="116218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200" kern="1200" noProof="0" dirty="0" smtClean="0"/>
            <a:t>Deuda Pública y Déficit</a:t>
          </a:r>
          <a:endParaRPr lang="es-AR" sz="2200" kern="1200" noProof="0" dirty="0"/>
        </a:p>
      </dsp:txBody>
      <dsp:txXfrm>
        <a:off x="1822128" y="2324377"/>
        <a:ext cx="3094271" cy="1162186"/>
      </dsp:txXfrm>
    </dsp:sp>
    <dsp:sp modelId="{ABB243F4-0318-AD42-9BE3-83ECC36F178B}">
      <dsp:nvSpPr>
        <dsp:cNvPr id="0" name=""/>
        <dsp:cNvSpPr/>
      </dsp:nvSpPr>
      <dsp:spPr>
        <a:xfrm>
          <a:off x="4713570" y="0"/>
          <a:ext cx="3499930" cy="1162190"/>
        </a:xfrm>
        <a:prstGeom prst="rect">
          <a:avLst/>
        </a:prstGeom>
        <a:noFill/>
        <a:ln w="12700" cap="flat" cmpd="sng" algn="ctr">
          <a:noFill/>
          <a:prstDash val="solid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Información completa sobre los activos, pasivos, recursos y gastos del gobierno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Amplia cobertura de las instituciones del sector público</a:t>
          </a:r>
          <a:endParaRPr lang="en-US" sz="1400" kern="1200" dirty="0"/>
        </a:p>
      </dsp:txBody>
      <dsp:txXfrm>
        <a:off x="4713570" y="0"/>
        <a:ext cx="3499930" cy="1162190"/>
      </dsp:txXfrm>
    </dsp:sp>
    <dsp:sp modelId="{B8731279-2124-044F-86EA-B4EAAC4EF71E}">
      <dsp:nvSpPr>
        <dsp:cNvPr id="0" name=""/>
        <dsp:cNvSpPr/>
      </dsp:nvSpPr>
      <dsp:spPr>
        <a:xfrm>
          <a:off x="4686696" y="1162190"/>
          <a:ext cx="3553677" cy="1162186"/>
        </a:xfrm>
        <a:prstGeom prst="rect">
          <a:avLst/>
        </a:prstGeom>
        <a:noFill/>
        <a:ln w="12700" cap="flat" cmpd="sng" algn="ctr">
          <a:noFill/>
          <a:prstDash val="solid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400" kern="1200" noProof="0" dirty="0" smtClean="0"/>
            <a:t>Presupuestación realista y mecanismos de retroalimentación más fuertes</a:t>
          </a:r>
          <a:endParaRPr lang="es-AR" sz="1400" kern="1200" noProof="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400" kern="1200" noProof="0" dirty="0" smtClean="0"/>
            <a:t>Mejora de la calidad de la información compartida con los Ciudadanos</a:t>
          </a:r>
          <a:endParaRPr lang="es-AR" sz="1400" kern="1200" noProof="0" dirty="0">
            <a:solidFill>
              <a:srgbClr val="FF0000"/>
            </a:solidFill>
          </a:endParaRPr>
        </a:p>
      </dsp:txBody>
      <dsp:txXfrm>
        <a:off x="4686696" y="1162190"/>
        <a:ext cx="3553677" cy="1162186"/>
      </dsp:txXfrm>
    </dsp:sp>
    <dsp:sp modelId="{EED05E99-36FE-A541-A57A-ABB23F3F95B7}">
      <dsp:nvSpPr>
        <dsp:cNvPr id="0" name=""/>
        <dsp:cNvSpPr/>
      </dsp:nvSpPr>
      <dsp:spPr>
        <a:xfrm>
          <a:off x="4734023" y="2190266"/>
          <a:ext cx="3459024" cy="1430407"/>
        </a:xfrm>
        <a:prstGeom prst="rect">
          <a:avLst/>
        </a:prstGeom>
        <a:noFill/>
        <a:ln w="12700" cap="flat" cmpd="sng" algn="ctr">
          <a:noFill/>
          <a:prstDash val="solid"/>
        </a:ln>
        <a:effectLst/>
        <a:sp3d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kern="1200" dirty="0" smtClean="0"/>
            <a:t>Mejora de la calidad de los indicadores fiscales y estadísticas financieras </a:t>
          </a: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400" kern="1200" noProof="0" dirty="0" smtClean="0"/>
            <a:t>Políticas Fiscales Realistas y Realizables</a:t>
          </a:r>
          <a:endParaRPr lang="es-AR" sz="1400" kern="1200" noProof="0" dirty="0"/>
        </a:p>
      </dsp:txBody>
      <dsp:txXfrm>
        <a:off x="4734023" y="2190266"/>
        <a:ext cx="3459024" cy="143040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30B736-31CE-AF4F-BA60-FB964879A1C8}">
      <dsp:nvSpPr>
        <dsp:cNvPr id="0" name=""/>
        <dsp:cNvSpPr/>
      </dsp:nvSpPr>
      <dsp:spPr>
        <a:xfrm>
          <a:off x="645566" y="316736"/>
          <a:ext cx="2359152" cy="1340395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0CBA2A-6F70-9848-A6EA-5287A5F30267}">
      <dsp:nvSpPr>
        <dsp:cNvPr id="0" name=""/>
        <dsp:cNvSpPr/>
      </dsp:nvSpPr>
      <dsp:spPr>
        <a:xfrm>
          <a:off x="1581745" y="2538916"/>
          <a:ext cx="609598" cy="316991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06AEA37E-8B9B-9841-A9AE-04BC6C1D0E0E}">
      <dsp:nvSpPr>
        <dsp:cNvPr id="0" name=""/>
        <dsp:cNvSpPr/>
      </dsp:nvSpPr>
      <dsp:spPr>
        <a:xfrm>
          <a:off x="152397" y="2788531"/>
          <a:ext cx="3352804" cy="1085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/>
            <a:t>RIESGOS A Política - y toma de decisiones (por ejemplo, deuda, costo de capital, ingresos .. )</a:t>
          </a:r>
          <a:endParaRPr lang="en-US" sz="1600" b="1" kern="1200" dirty="0" smtClean="0"/>
        </a:p>
      </dsp:txBody>
      <dsp:txXfrm>
        <a:off x="152397" y="2788531"/>
        <a:ext cx="3352804" cy="1085336"/>
      </dsp:txXfrm>
    </dsp:sp>
    <dsp:sp modelId="{43A1E318-7CD4-4B40-88C2-5BB4BFF21D82}">
      <dsp:nvSpPr>
        <dsp:cNvPr id="0" name=""/>
        <dsp:cNvSpPr/>
      </dsp:nvSpPr>
      <dsp:spPr>
        <a:xfrm>
          <a:off x="1162506" y="1459862"/>
          <a:ext cx="1504494" cy="822960"/>
        </a:xfrm>
        <a:prstGeom prst="ellipse">
          <a:avLst/>
        </a:prstGeom>
        <a:solidFill>
          <a:srgbClr val="F9F8F1"/>
        </a:solidFill>
        <a:ln>
          <a:solidFill>
            <a:schemeClr val="bg2">
              <a:lumMod val="50000"/>
            </a:schemeClr>
          </a:solidFill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err="1" smtClean="0">
              <a:solidFill>
                <a:srgbClr val="FF0000"/>
              </a:solidFill>
            </a:rPr>
            <a:t>Contabilidad</a:t>
          </a:r>
          <a:r>
            <a:rPr lang="en-US" sz="1400" b="1" kern="1200" dirty="0" smtClean="0">
              <a:solidFill>
                <a:srgbClr val="FF0000"/>
              </a:solidFill>
            </a:rPr>
            <a:t> (NICSP)</a:t>
          </a:r>
          <a:endParaRPr lang="en-US" sz="1400" b="1" kern="1200" dirty="0">
            <a:solidFill>
              <a:srgbClr val="FF0000"/>
            </a:solidFill>
          </a:endParaRPr>
        </a:p>
      </dsp:txBody>
      <dsp:txXfrm>
        <a:off x="1382834" y="1580382"/>
        <a:ext cx="1063838" cy="581920"/>
      </dsp:txXfrm>
    </dsp:sp>
    <dsp:sp modelId="{CB6C4C80-DD01-9843-807B-AD783DDE87DA}">
      <dsp:nvSpPr>
        <dsp:cNvPr id="0" name=""/>
        <dsp:cNvSpPr/>
      </dsp:nvSpPr>
      <dsp:spPr>
        <a:xfrm>
          <a:off x="609600" y="568322"/>
          <a:ext cx="1432559" cy="822960"/>
        </a:xfrm>
        <a:prstGeom prst="ellipse">
          <a:avLst/>
        </a:prstGeom>
        <a:solidFill>
          <a:schemeClr val="bg2">
            <a:lumMod val="20000"/>
            <a:lumOff val="80000"/>
          </a:schemeClr>
        </a:solidFill>
        <a:ln>
          <a:solidFill>
            <a:srgbClr val="8D873E"/>
          </a:solidFill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smtClean="0">
              <a:solidFill>
                <a:srgbClr val="FF0000"/>
              </a:solidFill>
            </a:rPr>
            <a:t>Presupuesto </a:t>
          </a:r>
          <a:r>
            <a:rPr lang="en-US" sz="1400" b="1" kern="1200" dirty="0" smtClean="0">
              <a:solidFill>
                <a:srgbClr val="FF0000"/>
              </a:solidFill>
            </a:rPr>
            <a:t>(OECD*)</a:t>
          </a:r>
          <a:endParaRPr lang="en-US" sz="1400" b="1" kern="1200" dirty="0">
            <a:solidFill>
              <a:srgbClr val="FF0000"/>
            </a:solidFill>
          </a:endParaRPr>
        </a:p>
      </dsp:txBody>
      <dsp:txXfrm>
        <a:off x="819393" y="688842"/>
        <a:ext cx="1012973" cy="581920"/>
      </dsp:txXfrm>
    </dsp:sp>
    <dsp:sp modelId="{507F1904-B871-1F40-98CF-CF135E7E796B}">
      <dsp:nvSpPr>
        <dsp:cNvPr id="0" name=""/>
        <dsp:cNvSpPr/>
      </dsp:nvSpPr>
      <dsp:spPr>
        <a:xfrm>
          <a:off x="1813563" y="568324"/>
          <a:ext cx="1310637" cy="822960"/>
        </a:xfrm>
        <a:prstGeom prst="ellipse">
          <a:avLst/>
        </a:prstGeom>
        <a:solidFill>
          <a:srgbClr val="F9F8F1"/>
        </a:solidFill>
        <a:ln>
          <a:solidFill>
            <a:srgbClr val="8D873E"/>
          </a:solidFill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b="1" kern="1200" noProof="0" dirty="0" smtClean="0">
              <a:solidFill>
                <a:srgbClr val="FF0000"/>
              </a:solidFill>
            </a:rPr>
            <a:t>Estadísticas</a:t>
          </a:r>
          <a:r>
            <a:rPr lang="en-US" sz="1400" b="1" kern="1200" dirty="0" smtClean="0">
              <a:solidFill>
                <a:srgbClr val="FF0000"/>
              </a:solidFill>
            </a:rPr>
            <a:t>(EFP)</a:t>
          </a:r>
          <a:endParaRPr lang="en-US" sz="1400" b="1" kern="1200" dirty="0">
            <a:solidFill>
              <a:srgbClr val="FF0000"/>
            </a:solidFill>
          </a:endParaRPr>
        </a:p>
      </dsp:txBody>
      <dsp:txXfrm>
        <a:off x="2005501" y="688844"/>
        <a:ext cx="926761" cy="581920"/>
      </dsp:txXfrm>
    </dsp:sp>
    <dsp:sp modelId="{1DE0C37D-F0BA-5343-BE15-CA6EBF133FC5}">
      <dsp:nvSpPr>
        <dsp:cNvPr id="0" name=""/>
        <dsp:cNvSpPr/>
      </dsp:nvSpPr>
      <dsp:spPr>
        <a:xfrm>
          <a:off x="388927" y="492122"/>
          <a:ext cx="3108330" cy="2048256"/>
        </a:xfrm>
        <a:prstGeom prst="funnel">
          <a:avLst/>
        </a:prstGeom>
        <a:solidFill>
          <a:srgbClr val="F9F8F1">
            <a:alpha val="4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4DAF640-0B4C-468A-8669-CDC69C553BB4}" type="datetimeFigureOut">
              <a:rPr lang="en-US" smtClean="0"/>
              <a:t>7/9/2015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BC062A5-7E40-4A1E-88C9-4528FD9480A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468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C062A5-7E40-4A1E-88C9-4528FD9480A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0907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C062A5-7E40-4A1E-88C9-4528FD9480A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0363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C062A5-7E40-4A1E-88C9-4528FD9480A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8075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C062A5-7E40-4A1E-88C9-4528FD9480A1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0363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C062A5-7E40-4A1E-88C9-4528FD9480A1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0363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F2924-8A7E-4DF5-B4A1-07E78E7C2A46}" type="datetime1">
              <a:rPr lang="en-US" smtClean="0"/>
              <a:t>7/9/2015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 World Bank Group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0AB5D-8BB3-492C-A51B-9BAF46594A8E}" type="datetime1">
              <a:rPr lang="en-US" smtClean="0"/>
              <a:t>7/9/2015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 World Bank Group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99DD11-4125-4E83-9C3A-F8B28DEBAF46}" type="datetime1">
              <a:rPr lang="en-US" smtClean="0"/>
              <a:t>7/9/2015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 World Bank Group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C3341-2E61-46BA-BBE6-A0A99F4C5C40}" type="datetime1">
              <a:rPr lang="en-US" smtClean="0"/>
              <a:t>7/9/2015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 World Bank Group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37E9B-0EC0-474E-8BA4-295961129D72}" type="datetime1">
              <a:rPr lang="en-US" smtClean="0"/>
              <a:t>7/9/2015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 World Bank Group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685C3-8035-4A35-89CB-C60C4E0FD765}" type="datetime1">
              <a:rPr lang="en-US" smtClean="0"/>
              <a:t>7/9/2015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 World Bank Group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0D786-C920-4D8A-878C-3BBFBECAFED9}" type="datetime1">
              <a:rPr lang="en-US" smtClean="0"/>
              <a:t>7/9/2015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 World Bank Group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7213D-2B02-4E55-B6ED-1A1904C78639}" type="datetime1">
              <a:rPr lang="en-US" smtClean="0"/>
              <a:t>7/9/2015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 World Bank Group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609FDE-E62E-4408-8670-3BFA9D3E18FD}" type="datetime1">
              <a:rPr lang="en-US" smtClean="0"/>
              <a:t>7/9/2015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 World Bank Group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9F0C4-0FC1-43D3-929E-BFDF64217E68}" type="datetime1">
              <a:rPr lang="en-US" smtClean="0"/>
              <a:t>7/9/2015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 World Bank Group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‹Nº›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8899-0C1B-4BBD-8F9E-202AF9BD0A6A}" type="datetime1">
              <a:rPr lang="en-US" smtClean="0"/>
              <a:t>7/9/2015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‹Nº›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The World Bank Group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230999B9-7925-4269-8251-2B4FAA694246}" type="slidenum">
              <a:rPr lang="en-US" smtClean="0"/>
              <a:t>‹Nº›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The World Bank Group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39CC6BCC-59BD-416B-B15F-1BC54225E8F2}" type="datetime1">
              <a:rPr lang="en-US" smtClean="0"/>
              <a:t>7/9/2015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8528" y="1676400"/>
            <a:ext cx="7543800" cy="2593975"/>
          </a:xfrm>
        </p:spPr>
        <p:txBody>
          <a:bodyPr/>
          <a:lstStyle/>
          <a:p>
            <a:r>
              <a:rPr lang="es-ES" sz="3200" dirty="0"/>
              <a:t>Contabilidad </a:t>
            </a:r>
            <a:r>
              <a:rPr lang="es-ES" sz="3200" dirty="0" smtClean="0"/>
              <a:t>Gubernamental  e </a:t>
            </a:r>
            <a:r>
              <a:rPr lang="es-ES" sz="3200" dirty="0"/>
              <a:t>Información </a:t>
            </a:r>
            <a:r>
              <a:rPr lang="es-ES" sz="3200" dirty="0" smtClean="0"/>
              <a:t>Financiera </a:t>
            </a:r>
            <a:r>
              <a:rPr lang="es-ES" sz="3200" dirty="0"/>
              <a:t>en América Latina </a:t>
            </a:r>
            <a:r>
              <a:rPr lang="en-US" sz="3200" dirty="0" smtClean="0"/>
              <a:t>: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395401"/>
            <a:ext cx="6461760" cy="1066800"/>
          </a:xfrm>
        </p:spPr>
        <p:txBody>
          <a:bodyPr>
            <a:normAutofit/>
          </a:bodyPr>
          <a:lstStyle/>
          <a:p>
            <a:r>
              <a:rPr lang="es-ES" sz="2800" b="1" i="1" dirty="0"/>
              <a:t>El E</a:t>
            </a:r>
            <a:r>
              <a:rPr lang="es-ES" sz="2800" b="1" i="1" dirty="0" smtClean="0"/>
              <a:t>stado Real de las Finanzas Públicas</a:t>
            </a:r>
            <a:endParaRPr lang="en-US" sz="2800" b="1" i="1" dirty="0"/>
          </a:p>
        </p:txBody>
      </p:sp>
      <p:sp>
        <p:nvSpPr>
          <p:cNvPr id="7" name="TextBox 6"/>
          <p:cNvSpPr txBox="1"/>
          <p:nvPr/>
        </p:nvSpPr>
        <p:spPr>
          <a:xfrm>
            <a:off x="457200" y="6107668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Santiago de Chile, 2014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4066402"/>
            <a:ext cx="1866523" cy="2791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" y="386277"/>
            <a:ext cx="3067050" cy="60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3986" y="381000"/>
            <a:ext cx="4244214" cy="2103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581" y="973384"/>
            <a:ext cx="2521819" cy="7755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0270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4000" dirty="0" smtClean="0"/>
              <a:t>Resultado de la Encuesta </a:t>
            </a:r>
            <a:r>
              <a:rPr lang="es-AR" sz="2800" dirty="0" smtClean="0"/>
              <a:t>Parte1 </a:t>
            </a:r>
            <a:br>
              <a:rPr lang="es-AR" sz="2800" dirty="0" smtClean="0"/>
            </a:br>
            <a:r>
              <a:rPr lang="es-AR" sz="2000" dirty="0"/>
              <a:t>Avance </a:t>
            </a:r>
            <a:r>
              <a:rPr lang="es-AR" sz="2000" dirty="0" smtClean="0"/>
              <a:t>en la Implementación de las Reformas</a:t>
            </a:r>
            <a:endParaRPr lang="es-A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648" y="1524000"/>
            <a:ext cx="7388352" cy="3810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11430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s-AR" dirty="0" smtClean="0"/>
              <a:t>Reformas de Contabilidad e Información</a:t>
            </a:r>
            <a:r>
              <a:rPr lang="en-US" dirty="0" smtClean="0"/>
              <a:t> </a:t>
            </a:r>
            <a:r>
              <a:rPr lang="en-US" dirty="0" err="1" smtClean="0"/>
              <a:t>Financiera</a:t>
            </a:r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16200000">
            <a:off x="7609840" y="4048760"/>
            <a:ext cx="2367281" cy="365760"/>
          </a:xfrm>
        </p:spPr>
        <p:txBody>
          <a:bodyPr/>
          <a:lstStyle/>
          <a:p>
            <a:r>
              <a:rPr lang="en-US" smtClean="0"/>
              <a:t>The World Bank Group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10</a:t>
            </a:fld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88848" y="3733800"/>
            <a:ext cx="7388352" cy="381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lnSpc>
                <a:spcPct val="110000"/>
              </a:lnSpc>
              <a:buFont typeface="Arial" pitchFamily="34" charset="0"/>
              <a:buNone/>
            </a:pPr>
            <a:r>
              <a:rPr lang="en-US" dirty="0" smtClean="0"/>
              <a:t>Base de </a:t>
            </a:r>
            <a:r>
              <a:rPr lang="es-AR" dirty="0" smtClean="0"/>
              <a:t>Contabilidad</a:t>
            </a:r>
            <a:endParaRPr lang="es-AR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533400" y="1981200"/>
            <a:ext cx="79248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>
              <a:buNone/>
            </a:pPr>
            <a:r>
              <a:rPr lang="es-ES" b="1" dirty="0"/>
              <a:t>Todos</a:t>
            </a:r>
            <a:r>
              <a:rPr lang="es-ES" dirty="0"/>
              <a:t> tienen </a:t>
            </a:r>
            <a:r>
              <a:rPr lang="es-ES" dirty="0" smtClean="0"/>
              <a:t>planes </a:t>
            </a:r>
            <a:r>
              <a:rPr lang="es-ES" dirty="0"/>
              <a:t>para modernizar su contabilidad gubernamental y los sistemas de información financiera, </a:t>
            </a:r>
            <a:r>
              <a:rPr lang="es-ES" dirty="0" smtClean="0"/>
              <a:t>incluyendo</a:t>
            </a:r>
            <a:r>
              <a:rPr lang="es-ES" dirty="0"/>
              <a:t>:</a:t>
            </a:r>
            <a:endParaRPr lang="en-US" dirty="0" smtClean="0"/>
          </a:p>
          <a:p>
            <a:r>
              <a:rPr lang="en-US" dirty="0" smtClean="0"/>
              <a:t>La </a:t>
            </a:r>
            <a:r>
              <a:rPr lang="es-AR" dirty="0" smtClean="0"/>
              <a:t>adopción de NICSP y la actualización de SIGEF</a:t>
            </a:r>
            <a:r>
              <a:rPr lang="en-US" dirty="0" smtClean="0"/>
              <a:t> </a:t>
            </a:r>
            <a:endParaRPr lang="en-US" b="1" dirty="0" smtClean="0"/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7750332"/>
              </p:ext>
            </p:extLst>
          </p:nvPr>
        </p:nvGraphicFramePr>
        <p:xfrm>
          <a:off x="688848" y="4191000"/>
          <a:ext cx="7464552" cy="259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10309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7391400" cy="3810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11430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s-AR" sz="2000" dirty="0" smtClean="0"/>
              <a:t>Beneficios Percibidos y Ventajas de la Adopción de las NICSP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16200000">
            <a:off x="7609840" y="4048760"/>
            <a:ext cx="2367281" cy="365760"/>
          </a:xfrm>
        </p:spPr>
        <p:txBody>
          <a:bodyPr/>
          <a:lstStyle/>
          <a:p>
            <a:r>
              <a:rPr lang="en-US" smtClean="0"/>
              <a:t>The World Bank Group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11</a:t>
            </a:fld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4000" dirty="0" smtClean="0"/>
              <a:t>Resultado de la Encuesta </a:t>
            </a:r>
            <a:r>
              <a:rPr lang="es-AR" sz="2800" dirty="0" smtClean="0"/>
              <a:t>Parte 1 </a:t>
            </a:r>
            <a:br>
              <a:rPr lang="es-AR" sz="2800" dirty="0" smtClean="0"/>
            </a:br>
            <a:r>
              <a:rPr lang="es-AR" sz="2000" dirty="0" smtClean="0"/>
              <a:t>Avance en la Implementación de las Reformas</a:t>
            </a:r>
            <a:endParaRPr lang="es-AR" dirty="0"/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8948107"/>
              </p:ext>
            </p:extLst>
          </p:nvPr>
        </p:nvGraphicFramePr>
        <p:xfrm>
          <a:off x="304800" y="1828800"/>
          <a:ext cx="74676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7856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7391400" cy="3810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11430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s-AR" sz="2000" dirty="0" smtClean="0"/>
              <a:t>Marco Legal y Adopción de las</a:t>
            </a:r>
            <a:r>
              <a:rPr lang="en-US" sz="2000" dirty="0" smtClean="0"/>
              <a:t> NICSP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16200000">
            <a:off x="7609840" y="4048760"/>
            <a:ext cx="2367281" cy="365760"/>
          </a:xfrm>
        </p:spPr>
        <p:txBody>
          <a:bodyPr/>
          <a:lstStyle/>
          <a:p>
            <a:r>
              <a:rPr lang="en-US" smtClean="0"/>
              <a:t>The World Bank Group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12</a:t>
            </a:fld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304800" y="2286000"/>
            <a:ext cx="7391400" cy="4297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buNone/>
            </a:pPr>
            <a:r>
              <a:rPr lang="es-ES" dirty="0"/>
              <a:t>Preferencia </a:t>
            </a:r>
            <a:r>
              <a:rPr lang="es-ES" dirty="0" smtClean="0"/>
              <a:t>marcada por </a:t>
            </a:r>
            <a:r>
              <a:rPr lang="es-ES" dirty="0"/>
              <a:t>"</a:t>
            </a:r>
            <a:r>
              <a:rPr lang="es-ES" i="1" dirty="0"/>
              <a:t>adopción indirecta</a:t>
            </a:r>
            <a:r>
              <a:rPr lang="es-ES" dirty="0"/>
              <a:t>" de las </a:t>
            </a:r>
            <a:r>
              <a:rPr lang="es-ES" dirty="0" smtClean="0"/>
              <a:t>NICSP</a:t>
            </a:r>
            <a:endParaRPr lang="en-US" dirty="0"/>
          </a:p>
          <a:p>
            <a:pPr marL="114300" indent="0">
              <a:buFont typeface="Arial" pitchFamily="34" charset="0"/>
              <a:buNone/>
            </a:pPr>
            <a:endParaRPr lang="en-US" sz="4000" dirty="0" smtClean="0"/>
          </a:p>
          <a:p>
            <a:pPr marL="114300" indent="0" algn="ctr">
              <a:buNone/>
            </a:pPr>
            <a:endParaRPr lang="es-ES" dirty="0" smtClean="0"/>
          </a:p>
          <a:p>
            <a:pPr marL="114300" indent="0" algn="ctr">
              <a:buNone/>
            </a:pPr>
            <a:r>
              <a:rPr lang="es-ES" dirty="0" smtClean="0"/>
              <a:t>Necesidad </a:t>
            </a:r>
            <a:r>
              <a:rPr lang="es-ES" dirty="0"/>
              <a:t>de modificar marco </a:t>
            </a:r>
            <a:r>
              <a:rPr lang="es-ES" dirty="0" smtClean="0"/>
              <a:t>legal</a:t>
            </a:r>
            <a:r>
              <a:rPr lang="en-US" dirty="0" smtClean="0"/>
              <a:t>……</a:t>
            </a:r>
          </a:p>
          <a:p>
            <a:pPr marL="114300" indent="0">
              <a:buFont typeface="Arial" pitchFamily="34" charset="0"/>
              <a:buNone/>
            </a:pPr>
            <a:endParaRPr lang="en-US" dirty="0" smtClean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4038600" y="2819400"/>
            <a:ext cx="0" cy="82296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1564688" y="4267200"/>
            <a:ext cx="4953000" cy="19812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 smtClean="0"/>
              <a:t>Implicancias para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AR" dirty="0" smtClean="0"/>
              <a:t>Armonización de las normas de contabilidad en el sector público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AR" dirty="0" smtClean="0"/>
              <a:t>Comparabilidad de los Estados Contables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AR" dirty="0" smtClean="0"/>
              <a:t>Retrasos</a:t>
            </a:r>
            <a:endParaRPr lang="es-AR" dirty="0"/>
          </a:p>
        </p:txBody>
      </p:sp>
      <p:sp>
        <p:nvSpPr>
          <p:cNvPr id="12" name="Oval Callout 11"/>
          <p:cNvSpPr/>
          <p:nvPr/>
        </p:nvSpPr>
        <p:spPr>
          <a:xfrm>
            <a:off x="5029200" y="2621280"/>
            <a:ext cx="3581400" cy="1219200"/>
          </a:xfrm>
          <a:prstGeom prst="wedgeEllipseCallout">
            <a:avLst>
              <a:gd name="adj1" fmla="val -51013"/>
              <a:gd name="adj2" fmla="val -45995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/>
              <a:t>Sobre la base de la </a:t>
            </a:r>
            <a:r>
              <a:rPr lang="es-ES" sz="1600" b="1" dirty="0"/>
              <a:t>legislación nacional</a:t>
            </a:r>
            <a:r>
              <a:rPr lang="es-ES" sz="1600" dirty="0"/>
              <a:t>, que cumple con los requisitos de las </a:t>
            </a:r>
            <a:r>
              <a:rPr lang="es-ES" sz="1600" dirty="0" smtClean="0"/>
              <a:t>NICSP</a:t>
            </a:r>
            <a:endParaRPr lang="en-US" sz="1600" dirty="0"/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4000" dirty="0" smtClean="0"/>
              <a:t>Resultado de la Encuesta </a:t>
            </a:r>
            <a:r>
              <a:rPr lang="es-AR" sz="2800" dirty="0" smtClean="0"/>
              <a:t>Parte1</a:t>
            </a:r>
            <a:br>
              <a:rPr lang="es-AR" sz="2800" dirty="0" smtClean="0"/>
            </a:br>
            <a:r>
              <a:rPr lang="es-AR" sz="2000" dirty="0"/>
              <a:t>Avance </a:t>
            </a:r>
            <a:r>
              <a:rPr lang="es-AR" sz="2000" dirty="0" smtClean="0"/>
              <a:t>en la Implementación de las Reformas</a:t>
            </a:r>
            <a:endParaRPr lang="es-AR" dirty="0"/>
          </a:p>
        </p:txBody>
      </p:sp>
      <p:sp>
        <p:nvSpPr>
          <p:cNvPr id="13" name="TextBox 12"/>
          <p:cNvSpPr txBox="1"/>
          <p:nvPr/>
        </p:nvSpPr>
        <p:spPr>
          <a:xfrm>
            <a:off x="647298" y="6248400"/>
            <a:ext cx="735370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>
                <a:solidFill>
                  <a:schemeClr val="dk1"/>
                </a:solidFill>
              </a:rPr>
              <a:t>Aproximadamente 50%  enfoque gradual y 50% </a:t>
            </a:r>
            <a:r>
              <a:rPr lang="en-US" sz="2000" dirty="0" smtClean="0">
                <a:solidFill>
                  <a:schemeClr val="dk1"/>
                </a:solidFill>
              </a:rPr>
              <a:t>“Big Bang”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 smtClean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76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848600" cy="1143000"/>
          </a:xfrm>
        </p:spPr>
        <p:txBody>
          <a:bodyPr/>
          <a:lstStyle/>
          <a:p>
            <a:pPr algn="ctr"/>
            <a:r>
              <a:rPr lang="es-AR" sz="2800" dirty="0" smtClean="0"/>
              <a:t>Resultados de la Encuesta Parte 1 </a:t>
            </a:r>
            <a:r>
              <a:rPr lang="es-AR" sz="3200" dirty="0" smtClean="0"/>
              <a:t/>
            </a:r>
            <a:br>
              <a:rPr lang="es-AR" sz="3200" dirty="0" smtClean="0"/>
            </a:br>
            <a:r>
              <a:rPr lang="es-AR" sz="2000" dirty="0"/>
              <a:t>Avance</a:t>
            </a:r>
            <a:r>
              <a:rPr lang="es-AR" sz="2200" dirty="0" smtClean="0"/>
              <a:t> en la Implementación de las Reformas : Son las Fechas Realistas </a:t>
            </a:r>
            <a:r>
              <a:rPr lang="en-US" sz="2200" dirty="0" smtClean="0"/>
              <a:t>?</a:t>
            </a:r>
            <a:endParaRPr lang="en-US" sz="2200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5753485"/>
              </p:ext>
            </p:extLst>
          </p:nvPr>
        </p:nvGraphicFramePr>
        <p:xfrm>
          <a:off x="457200" y="1295400"/>
          <a:ext cx="7620000" cy="5643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0000"/>
                <a:gridCol w="2336800"/>
                <a:gridCol w="2743200"/>
              </a:tblGrid>
              <a:tr h="76200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País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Grado</a:t>
                      </a:r>
                      <a:r>
                        <a:rPr lang="en-US" sz="1600" dirty="0" smtClean="0"/>
                        <a:t> de </a:t>
                      </a:r>
                      <a:r>
                        <a:rPr lang="es-AR" sz="1600" noProof="0" dirty="0" smtClean="0"/>
                        <a:t>Avance</a:t>
                      </a:r>
                      <a:endParaRPr lang="es-AR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 smtClean="0">
                          <a:effectLst/>
                        </a:rPr>
                        <a:t>Año previsto de los primeros estados contables</a:t>
                      </a:r>
                      <a:r>
                        <a:rPr lang="es-ES" sz="1600" baseline="0" dirty="0" smtClean="0">
                          <a:effectLst/>
                        </a:rPr>
                        <a:t> NICSP</a:t>
                      </a:r>
                      <a:endParaRPr lang="en-US" sz="1600" dirty="0" smtClean="0"/>
                    </a:p>
                    <a:p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Costa Rica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54% - 59%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2016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s-AR" sz="1600" noProof="0" dirty="0" smtClean="0"/>
                        <a:t>República Dominicana</a:t>
                      </a:r>
                      <a:endParaRPr lang="es-AR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600" noProof="0" dirty="0" smtClean="0"/>
                        <a:t>Etapa de Análisis</a:t>
                      </a:r>
                      <a:endParaRPr lang="es-AR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2016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Peru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75%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2016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Honduras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35%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2017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Colombia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70%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2017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El Salvador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5%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2018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Uruguay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600" noProof="0" dirty="0" smtClean="0"/>
                        <a:t>Moderado</a:t>
                      </a:r>
                      <a:endParaRPr lang="es-AR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2018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Chile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600" noProof="0" dirty="0" smtClean="0"/>
                        <a:t>Comenzará </a:t>
                      </a:r>
                      <a:r>
                        <a:rPr lang="en-US" sz="1600" dirty="0" smtClean="0"/>
                        <a:t>en 2015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2019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Brazil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Etapa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Inicial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2020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Ecuador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smtClean="0"/>
                        <a:t>10%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2019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Mexico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10%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2020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Panama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20%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2021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Paraguay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600" noProof="0" dirty="0" smtClean="0"/>
                        <a:t>Etapa de Análisis</a:t>
                      </a:r>
                      <a:endParaRPr lang="es-AR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sz="1600" noProof="0" dirty="0" smtClean="0"/>
                        <a:t>No se indica</a:t>
                      </a:r>
                      <a:endParaRPr lang="es-AR" sz="1600" noProof="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 World Bank Group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037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675" y="1483100"/>
            <a:ext cx="7391400" cy="3810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11430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s-AR" sz="2000" dirty="0" smtClean="0"/>
              <a:t>Desventajas y Obstáculos Percibidos en la Adopción de </a:t>
            </a:r>
            <a:r>
              <a:rPr lang="en-US" sz="2000" dirty="0" smtClean="0"/>
              <a:t>NICSP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16200000">
            <a:off x="7609840" y="4048760"/>
            <a:ext cx="2367281" cy="365760"/>
          </a:xfrm>
        </p:spPr>
        <p:txBody>
          <a:bodyPr/>
          <a:lstStyle/>
          <a:p>
            <a:r>
              <a:rPr lang="en-US" smtClean="0"/>
              <a:t>The World Bank Group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14</a:t>
            </a:fld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4000" dirty="0" smtClean="0"/>
              <a:t>Resultado de la Encuesta </a:t>
            </a:r>
            <a:r>
              <a:rPr lang="es-AR" sz="2800" dirty="0" smtClean="0"/>
              <a:t>Parte 1 </a:t>
            </a:r>
            <a:br>
              <a:rPr lang="es-AR" sz="2800" dirty="0" smtClean="0"/>
            </a:br>
            <a:r>
              <a:rPr lang="es-AR" sz="2400" dirty="0" smtClean="0"/>
              <a:t>Avance en la Implementación de las Reformas</a:t>
            </a:r>
            <a:endParaRPr lang="es-AR" sz="2400" dirty="0"/>
          </a:p>
        </p:txBody>
      </p:sp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671443"/>
              </p:ext>
            </p:extLst>
          </p:nvPr>
        </p:nvGraphicFramePr>
        <p:xfrm>
          <a:off x="381000" y="2057400"/>
          <a:ext cx="7918450" cy="466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82316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675" y="1492725"/>
            <a:ext cx="7391400" cy="3810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11430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s-AR" sz="1800" dirty="0" smtClean="0"/>
              <a:t>Áreas técnicas prioritarias para la Implementación de las NICSP</a:t>
            </a:r>
            <a:endParaRPr lang="es-AR" sz="20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16200000">
            <a:off x="7609840" y="4048760"/>
            <a:ext cx="2367281" cy="365760"/>
          </a:xfrm>
        </p:spPr>
        <p:txBody>
          <a:bodyPr/>
          <a:lstStyle/>
          <a:p>
            <a:r>
              <a:rPr lang="en-US" smtClean="0"/>
              <a:t>The World Bank Group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15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4000" dirty="0" smtClean="0"/>
              <a:t>Resultado de la Encuesta </a:t>
            </a:r>
            <a:r>
              <a:rPr lang="es-AR" sz="2800" dirty="0" smtClean="0"/>
              <a:t>Parte 1 </a:t>
            </a:r>
            <a:br>
              <a:rPr lang="es-AR" sz="2800" dirty="0" smtClean="0"/>
            </a:br>
            <a:r>
              <a:rPr lang="es-AR" sz="2000" dirty="0"/>
              <a:t>Avance </a:t>
            </a:r>
            <a:r>
              <a:rPr lang="es-AR" sz="2000" dirty="0" smtClean="0"/>
              <a:t> en la Implementación de las Reformas</a:t>
            </a:r>
            <a:endParaRPr lang="es-AR" dirty="0"/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5028592"/>
              </p:ext>
            </p:extLst>
          </p:nvPr>
        </p:nvGraphicFramePr>
        <p:xfrm>
          <a:off x="381000" y="1981200"/>
          <a:ext cx="7664450" cy="4657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9638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1425" y="1377225"/>
            <a:ext cx="7391400" cy="3810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11430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s-ES" sz="2000" dirty="0"/>
              <a:t>Modalidades y Áreas Críticas de Apoyo</a:t>
            </a:r>
            <a:endParaRPr lang="en-US" sz="20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16200000">
            <a:off x="7609840" y="4048760"/>
            <a:ext cx="2367281" cy="365760"/>
          </a:xfrm>
        </p:spPr>
        <p:txBody>
          <a:bodyPr/>
          <a:lstStyle/>
          <a:p>
            <a:r>
              <a:rPr lang="en-US" smtClean="0"/>
              <a:t>The World Bank Group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16</a:t>
            </a:fld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4000" dirty="0" smtClean="0"/>
              <a:t>Resultado de la Encuesta </a:t>
            </a:r>
            <a:r>
              <a:rPr lang="es-AR" sz="2800" dirty="0" smtClean="0"/>
              <a:t>Parte 1 </a:t>
            </a:r>
            <a:br>
              <a:rPr lang="es-AR" sz="2800" dirty="0" smtClean="0"/>
            </a:br>
            <a:r>
              <a:rPr lang="es-AR" sz="2200" dirty="0"/>
              <a:t>Avance</a:t>
            </a:r>
            <a:r>
              <a:rPr lang="es-AR" sz="2200" dirty="0" smtClean="0"/>
              <a:t> en la Implementación de las Reformas</a:t>
            </a:r>
            <a:endParaRPr lang="es-AR" sz="2200" dirty="0"/>
          </a:p>
        </p:txBody>
      </p:sp>
      <p:sp>
        <p:nvSpPr>
          <p:cNvPr id="8" name="TextBox 7"/>
          <p:cNvSpPr txBox="1"/>
          <p:nvPr/>
        </p:nvSpPr>
        <p:spPr>
          <a:xfrm>
            <a:off x="457200" y="5638800"/>
            <a:ext cx="7391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dirty="0"/>
              <a:t>Además </a:t>
            </a:r>
            <a:r>
              <a:rPr lang="es-ES" sz="2000" dirty="0" smtClean="0"/>
              <a:t>del enfoque en </a:t>
            </a:r>
            <a:r>
              <a:rPr lang="es-ES" sz="2000" dirty="0"/>
              <a:t>las áreas </a:t>
            </a:r>
            <a:r>
              <a:rPr lang="es-ES" sz="2000" dirty="0" smtClean="0"/>
              <a:t>técnicas, se necesita apoyo en la integración de practicas presupuestarias y contables, </a:t>
            </a:r>
            <a:r>
              <a:rPr lang="es-ES" sz="2000" dirty="0"/>
              <a:t>reestructuración organizacional, </a:t>
            </a:r>
            <a:r>
              <a:rPr lang="es-ES" sz="2000" dirty="0" smtClean="0"/>
              <a:t>SIGEF, programas de consolidación ...</a:t>
            </a:r>
            <a:endParaRPr lang="en-US" sz="1400" dirty="0" smtClean="0">
              <a:solidFill>
                <a:schemeClr val="dk1"/>
              </a:solidFill>
            </a:endParaRP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3583844"/>
              </p:ext>
            </p:extLst>
          </p:nvPr>
        </p:nvGraphicFramePr>
        <p:xfrm>
          <a:off x="433137" y="1894572"/>
          <a:ext cx="7239000" cy="3810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8459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4000" dirty="0" smtClean="0"/>
              <a:t>Mensajes Principales </a:t>
            </a:r>
            <a:r>
              <a:rPr lang="es-AR" sz="2800" dirty="0" smtClean="0"/>
              <a:t>Parte 1</a:t>
            </a:r>
            <a:br>
              <a:rPr lang="es-AR" sz="2800" dirty="0" smtClean="0"/>
            </a:br>
            <a:r>
              <a:rPr lang="es-AR" sz="2200" dirty="0" smtClean="0"/>
              <a:t>Avance</a:t>
            </a:r>
            <a:r>
              <a:rPr lang="es-AR" sz="2000" dirty="0" smtClean="0"/>
              <a:t> </a:t>
            </a:r>
            <a:r>
              <a:rPr lang="es-AR" sz="2200" dirty="0" smtClean="0"/>
              <a:t>en la Implementación de las Reformas</a:t>
            </a:r>
            <a:endParaRPr lang="es-AR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0"/>
            <a:ext cx="7620000" cy="4800600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 World Bank Group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17</a:t>
            </a:fld>
            <a:endParaRPr lang="en-US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4126834094"/>
              </p:ext>
            </p:extLst>
          </p:nvPr>
        </p:nvGraphicFramePr>
        <p:xfrm>
          <a:off x="914400" y="1752600"/>
          <a:ext cx="6705600" cy="441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68569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447800"/>
            <a:ext cx="7696200" cy="3810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11430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s-AR" sz="2400" dirty="0" smtClean="0"/>
              <a:t>Alcance de los Estados Financieros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16200000">
            <a:off x="7609840" y="4048760"/>
            <a:ext cx="2367281" cy="365760"/>
          </a:xfrm>
        </p:spPr>
        <p:txBody>
          <a:bodyPr/>
          <a:lstStyle/>
          <a:p>
            <a:r>
              <a:rPr lang="en-US" smtClean="0"/>
              <a:t>The World Bank Group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18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4000" dirty="0" smtClean="0"/>
              <a:t>Resultado de la Encuesta </a:t>
            </a:r>
            <a:r>
              <a:rPr lang="es-AR" sz="2800" dirty="0" smtClean="0"/>
              <a:t>Parte 2</a:t>
            </a:r>
            <a:br>
              <a:rPr lang="es-AR" sz="2800" dirty="0" smtClean="0"/>
            </a:br>
            <a:r>
              <a:rPr lang="es-AR" sz="2000" dirty="0" smtClean="0"/>
              <a:t>Prácticas de Información  Financiera y de Contabilidad Actuales</a:t>
            </a:r>
            <a:endParaRPr lang="es-AR" dirty="0"/>
          </a:p>
        </p:txBody>
      </p:sp>
      <p:sp>
        <p:nvSpPr>
          <p:cNvPr id="2" name="Horizontal Scroll 1"/>
          <p:cNvSpPr/>
          <p:nvPr/>
        </p:nvSpPr>
        <p:spPr>
          <a:xfrm>
            <a:off x="457200" y="5410200"/>
            <a:ext cx="7467600" cy="1393058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sz="2000" dirty="0" smtClean="0"/>
              <a:t>Recomendación: </a:t>
            </a:r>
          </a:p>
          <a:p>
            <a:pPr algn="ctr"/>
            <a:r>
              <a:rPr lang="es-AR" sz="2000" dirty="0" smtClean="0"/>
              <a:t>Asegurar que SIGEF permitan la generación automática de los cinco estados financieros y presupuestarios previstos en la NICSP 1</a:t>
            </a:r>
            <a:endParaRPr lang="es-AR" sz="2000" i="1" dirty="0"/>
          </a:p>
        </p:txBody>
      </p:sp>
      <p:sp>
        <p:nvSpPr>
          <p:cNvPr id="12" name="Rectangle 11"/>
          <p:cNvSpPr/>
          <p:nvPr/>
        </p:nvSpPr>
        <p:spPr>
          <a:xfrm>
            <a:off x="152400" y="1905000"/>
            <a:ext cx="7696200" cy="457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114300" indent="0" algn="ctr">
              <a:lnSpc>
                <a:spcPct val="110000"/>
              </a:lnSpc>
              <a:spcBef>
                <a:spcPts val="0"/>
              </a:spcBef>
              <a:buFont typeface="Arial" pitchFamily="34" charset="0"/>
              <a:buNone/>
            </a:pPr>
            <a:r>
              <a:rPr lang="es-AR" sz="1400" dirty="0" smtClean="0"/>
              <a:t>Una comparación del alcance de los informes financieros que se preparan actualmente con las recomendaciones de NICSP 1 “Presentación de Estados Financieros</a:t>
            </a:r>
            <a:r>
              <a:rPr lang="en-US" sz="1400" dirty="0" smtClean="0"/>
              <a:t>”</a:t>
            </a:r>
            <a:endParaRPr lang="en-US" sz="1400" dirty="0"/>
          </a:p>
        </p:txBody>
      </p:sp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9990062"/>
              </p:ext>
            </p:extLst>
          </p:nvPr>
        </p:nvGraphicFramePr>
        <p:xfrm>
          <a:off x="457200" y="2438400"/>
          <a:ext cx="7162800" cy="28744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75538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657"/>
            <a:ext cx="7391400" cy="4572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1430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s-AR" sz="2000" dirty="0"/>
              <a:t>Alcance de los Estados Financieros</a:t>
            </a:r>
            <a:endParaRPr lang="es-AR" sz="20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16200000">
            <a:off x="7609840" y="4048760"/>
            <a:ext cx="2367281" cy="365760"/>
          </a:xfrm>
        </p:spPr>
        <p:txBody>
          <a:bodyPr/>
          <a:lstStyle/>
          <a:p>
            <a:r>
              <a:rPr lang="en-US" dirty="0" smtClean="0"/>
              <a:t>The World Bank Group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19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4000" dirty="0" smtClean="0"/>
              <a:t>Resultado de la Encuesta </a:t>
            </a:r>
            <a:r>
              <a:rPr lang="es-AR" sz="2800" dirty="0" smtClean="0"/>
              <a:t>Parte 2</a:t>
            </a:r>
            <a:br>
              <a:rPr lang="es-AR" sz="2800" dirty="0" smtClean="0"/>
            </a:br>
            <a:r>
              <a:rPr lang="es-AR" sz="2200" dirty="0" smtClean="0"/>
              <a:t>Prácticas de Información  Financiera y de Contabilidad Actuales</a:t>
            </a:r>
            <a:endParaRPr lang="es-AR" sz="2200" dirty="0"/>
          </a:p>
        </p:txBody>
      </p:sp>
      <p:sp>
        <p:nvSpPr>
          <p:cNvPr id="12" name="Rectangle 11"/>
          <p:cNvSpPr/>
          <p:nvPr/>
        </p:nvSpPr>
        <p:spPr>
          <a:xfrm>
            <a:off x="457200" y="2084881"/>
            <a:ext cx="7391400" cy="457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114300" indent="0" algn="ctr">
              <a:lnSpc>
                <a:spcPct val="110000"/>
              </a:lnSpc>
              <a:spcBef>
                <a:spcPts val="0"/>
              </a:spcBef>
              <a:buFont typeface="Arial" pitchFamily="34" charset="0"/>
              <a:buNone/>
            </a:pPr>
            <a:r>
              <a:rPr lang="es-ES" sz="1400" dirty="0"/>
              <a:t>E</a:t>
            </a:r>
            <a:r>
              <a:rPr lang="es-ES" sz="1400" dirty="0" smtClean="0"/>
              <a:t>ntidades </a:t>
            </a:r>
            <a:r>
              <a:rPr lang="es-ES" sz="1400" dirty="0"/>
              <a:t>gubernamentales incluidas en los estados financieros preparados</a:t>
            </a:r>
            <a:br>
              <a:rPr lang="es-ES" sz="1400" dirty="0"/>
            </a:br>
            <a:r>
              <a:rPr lang="es-ES" sz="1400" dirty="0"/>
              <a:t>(clasificación </a:t>
            </a:r>
            <a:r>
              <a:rPr lang="es-ES" sz="1400" dirty="0" smtClean="0"/>
              <a:t>congruente con </a:t>
            </a:r>
            <a:r>
              <a:rPr lang="es-ES" sz="1400" dirty="0"/>
              <a:t>el </a:t>
            </a:r>
            <a:r>
              <a:rPr lang="es-ES" sz="1400" dirty="0" smtClean="0"/>
              <a:t>MEFP 2001</a:t>
            </a:r>
            <a:r>
              <a:rPr lang="es-ES" sz="1400" dirty="0"/>
              <a:t>)</a:t>
            </a:r>
            <a:endParaRPr lang="en-US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609600" y="5870546"/>
            <a:ext cx="7391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/>
              <a:t>Costa Rica reporta a nivel de </a:t>
            </a:r>
            <a:r>
              <a:rPr lang="es-ES" sz="1600" dirty="0" smtClean="0"/>
              <a:t>Gobierno </a:t>
            </a:r>
            <a:r>
              <a:rPr lang="es-ES" sz="1600" dirty="0"/>
              <a:t>General y México reporta a nivel de entidades </a:t>
            </a:r>
            <a:r>
              <a:rPr lang="es-ES" sz="1600" dirty="0" smtClean="0"/>
              <a:t>limitadas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/>
              <a:t>No hay </a:t>
            </a:r>
            <a:r>
              <a:rPr lang="es-ES" sz="1600" dirty="0" smtClean="0"/>
              <a:t>uniformidad sobre qué </a:t>
            </a:r>
            <a:r>
              <a:rPr lang="es-ES" sz="1600" dirty="0"/>
              <a:t>debería comprender las entidades controladas por el </a:t>
            </a:r>
            <a:r>
              <a:rPr lang="es-ES" sz="1600" dirty="0" smtClean="0"/>
              <a:t>Gobierno</a:t>
            </a:r>
            <a:endParaRPr lang="en-US" sz="1600" dirty="0">
              <a:solidFill>
                <a:schemeClr val="dk1"/>
              </a:solidFill>
            </a:endParaRPr>
          </a:p>
        </p:txBody>
      </p:sp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8292867"/>
              </p:ext>
            </p:extLst>
          </p:nvPr>
        </p:nvGraphicFramePr>
        <p:xfrm>
          <a:off x="457200" y="2590800"/>
          <a:ext cx="3581400" cy="3352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Char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7565714"/>
              </p:ext>
            </p:extLst>
          </p:nvPr>
        </p:nvGraphicFramePr>
        <p:xfrm>
          <a:off x="3962400" y="2667000"/>
          <a:ext cx="3824288" cy="33190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64018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199" y="304800"/>
            <a:ext cx="8001001" cy="849691"/>
          </a:xfrm>
          <a:solidFill>
            <a:schemeClr val="bg2"/>
          </a:solidFill>
        </p:spPr>
        <p:txBody>
          <a:bodyPr>
            <a:noAutofit/>
          </a:bodyPr>
          <a:lstStyle/>
          <a:p>
            <a:r>
              <a:rPr lang="es-AR" sz="3200" b="1" i="1" dirty="0" smtClean="0"/>
              <a:t>Evolución</a:t>
            </a:r>
            <a:r>
              <a:rPr lang="en-US" sz="3200" b="1" i="1" dirty="0" smtClean="0"/>
              <a:t> </a:t>
            </a:r>
            <a:r>
              <a:rPr lang="es-AR" sz="3200" b="1" i="1" dirty="0" smtClean="0"/>
              <a:t>de las Reformas en América Latina:</a:t>
            </a:r>
            <a:br>
              <a:rPr lang="es-AR" sz="3200" b="1" i="1" dirty="0" smtClean="0"/>
            </a:br>
            <a:r>
              <a:rPr lang="es-AR" sz="2400" b="1" i="1" dirty="0" smtClean="0"/>
              <a:t>Disciplina Fiscal  y Gestión de las Finanzas del Gobierno</a:t>
            </a:r>
            <a:endParaRPr lang="es-AR" sz="2400" b="1" i="1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002546518"/>
              </p:ext>
            </p:extLst>
          </p:nvPr>
        </p:nvGraphicFramePr>
        <p:xfrm>
          <a:off x="457200" y="1622597"/>
          <a:ext cx="3917551" cy="3389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130997" y="1423873"/>
            <a:ext cx="4327203" cy="4079335"/>
          </a:xfrm>
          <a:noFill/>
          <a:ln>
            <a:noFill/>
          </a:ln>
        </p:spPr>
        <p:txBody>
          <a:bodyPr>
            <a:normAutofit lnSpcReduction="10000"/>
          </a:bodyPr>
          <a:lstStyle/>
          <a:p>
            <a:r>
              <a:rPr lang="es-AR" sz="1600" b="1" dirty="0" smtClean="0">
                <a:solidFill>
                  <a:srgbClr val="948A54"/>
                </a:solidFill>
              </a:rPr>
              <a:t>Las reformas macroeconómicas de mediados de los años 80 a principios de 2000</a:t>
            </a:r>
          </a:p>
          <a:p>
            <a:r>
              <a:rPr lang="es-AR" sz="1400" dirty="0" smtClean="0"/>
              <a:t>Abordaron asuntos estructurales y macro - fiscales y contribuyeron a:</a:t>
            </a:r>
          </a:p>
          <a:p>
            <a:pPr lvl="1"/>
            <a:r>
              <a:rPr lang="es-AR" sz="1500" dirty="0" smtClean="0"/>
              <a:t>Reducir la  inflación</a:t>
            </a:r>
          </a:p>
          <a:p>
            <a:pPr lvl="1"/>
            <a:r>
              <a:rPr lang="es-AR" sz="1500" dirty="0" smtClean="0"/>
              <a:t>Controlar el déficit presupuestario</a:t>
            </a:r>
          </a:p>
          <a:p>
            <a:pPr lvl="1"/>
            <a:r>
              <a:rPr lang="es-AR" sz="1500" dirty="0" smtClean="0"/>
              <a:t>Atraer inversiones extranjeras </a:t>
            </a:r>
          </a:p>
          <a:p>
            <a:pPr marL="411480" lvl="1" indent="0">
              <a:buNone/>
            </a:pPr>
            <a:endParaRPr lang="es-AR" sz="1400" dirty="0" smtClean="0"/>
          </a:p>
          <a:p>
            <a:r>
              <a:rPr lang="es-AR" sz="1600" b="1" dirty="0">
                <a:solidFill>
                  <a:srgbClr val="948A54"/>
                </a:solidFill>
              </a:rPr>
              <a:t>Las altas tasas </a:t>
            </a:r>
            <a:r>
              <a:rPr lang="es-AR" sz="1600" b="1" dirty="0" smtClean="0">
                <a:solidFill>
                  <a:srgbClr val="948A54"/>
                </a:solidFill>
              </a:rPr>
              <a:t>de crecimiento desde 2003 </a:t>
            </a:r>
          </a:p>
          <a:p>
            <a:pPr marL="114300" indent="0">
              <a:buNone/>
            </a:pPr>
            <a:r>
              <a:rPr lang="es-AR" sz="1600" b="1" dirty="0" smtClean="0">
                <a:solidFill>
                  <a:srgbClr val="948A54"/>
                </a:solidFill>
              </a:rPr>
              <a:t>(con algunas interrupciones) contribuyeron a:</a:t>
            </a:r>
          </a:p>
          <a:p>
            <a:pPr lvl="1"/>
            <a:r>
              <a:rPr lang="es-AR" sz="1500" dirty="0" smtClean="0"/>
              <a:t>La baja de la tasa de pobreza</a:t>
            </a:r>
          </a:p>
          <a:p>
            <a:pPr lvl="1"/>
            <a:r>
              <a:rPr lang="es-AR" sz="1500" dirty="0" smtClean="0"/>
              <a:t>La expansión de la clase media </a:t>
            </a:r>
          </a:p>
          <a:p>
            <a:pPr lvl="1"/>
            <a:r>
              <a:rPr lang="es-AR" sz="1500" dirty="0" smtClean="0"/>
              <a:t>Exigencias de mejoras en la calidad de los servicios públicos</a:t>
            </a:r>
          </a:p>
          <a:p>
            <a:pPr lvl="1"/>
            <a:r>
              <a:rPr lang="es-AR" sz="1500" dirty="0" smtClean="0"/>
              <a:t>El aumento de la transparencia y la responsabilidad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199" y="1423873"/>
            <a:ext cx="3673797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600" i="1" dirty="0" smtClean="0"/>
              <a:t>Las reformas </a:t>
            </a:r>
            <a:r>
              <a:rPr lang="es-ES" sz="1600" i="1" dirty="0"/>
              <a:t>iniciales se centraron en la estabilización macro - fiscal</a:t>
            </a:r>
            <a:endParaRPr lang="en-US" sz="1600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457199" y="4437157"/>
            <a:ext cx="3673798" cy="83099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600" i="1" dirty="0" smtClean="0"/>
              <a:t>Las reformas </a:t>
            </a:r>
            <a:r>
              <a:rPr lang="es-ES" sz="1600" i="1" dirty="0"/>
              <a:t>posteriores </a:t>
            </a:r>
            <a:r>
              <a:rPr lang="es-ES" sz="1600" i="1" dirty="0" smtClean="0"/>
              <a:t>se enfocaran en la </a:t>
            </a:r>
            <a:r>
              <a:rPr lang="es-ES" sz="1600" i="1" dirty="0"/>
              <a:t>gestión de los recursos públicos y la prestación de servicios</a:t>
            </a:r>
            <a:endParaRPr lang="en-US" sz="1600" i="1" dirty="0"/>
          </a:p>
        </p:txBody>
      </p:sp>
      <p:sp>
        <p:nvSpPr>
          <p:cNvPr id="14" name="TextBox 13"/>
          <p:cNvSpPr txBox="1"/>
          <p:nvPr/>
        </p:nvSpPr>
        <p:spPr>
          <a:xfrm>
            <a:off x="381001" y="5503208"/>
            <a:ext cx="8077200" cy="83099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 smtClean="0"/>
              <a:t>El </a:t>
            </a:r>
            <a:r>
              <a:rPr lang="es-ES" sz="1600" b="1" dirty="0"/>
              <a:t>enfoque </a:t>
            </a:r>
            <a:r>
              <a:rPr lang="es-ES" sz="1600" b="1" dirty="0" smtClean="0"/>
              <a:t>interdisciplinario, apoyando un buen funcionamiento y </a:t>
            </a:r>
            <a:r>
              <a:rPr lang="es-ES" sz="1600" b="1" dirty="0"/>
              <a:t>credibilidad de </a:t>
            </a:r>
            <a:r>
              <a:rPr lang="es-ES" sz="1600" b="1" dirty="0" smtClean="0"/>
              <a:t>gobierno, requiere  que las </a:t>
            </a:r>
            <a:r>
              <a:rPr lang="es-ES" sz="1600" b="1" dirty="0"/>
              <a:t>reformas estructurales </a:t>
            </a:r>
            <a:r>
              <a:rPr lang="es-ES" sz="1600" b="1" dirty="0" smtClean="0"/>
              <a:t>den </a:t>
            </a:r>
            <a:r>
              <a:rPr lang="es-ES" sz="1600" b="1" dirty="0"/>
              <a:t>paso a otros cambios </a:t>
            </a:r>
            <a:r>
              <a:rPr lang="es-ES" sz="1600" b="1" dirty="0" smtClean="0"/>
              <a:t>orientados a la gestión de las finanzas gubernamentales</a:t>
            </a:r>
            <a:r>
              <a:rPr lang="en-US" sz="1600" b="1" dirty="0" smtClean="0"/>
              <a:t>.</a:t>
            </a:r>
            <a:endParaRPr lang="en-US" sz="16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386904" y="617011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31788" y="5648960"/>
            <a:ext cx="548640" cy="396240"/>
          </a:xfrm>
        </p:spPr>
        <p:txBody>
          <a:bodyPr/>
          <a:lstStyle/>
          <a:p>
            <a:fld id="{230999B9-7925-4269-8251-2B4FAA69424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617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16200000">
            <a:off x="7609840" y="4048760"/>
            <a:ext cx="2367281" cy="365760"/>
          </a:xfrm>
        </p:spPr>
        <p:txBody>
          <a:bodyPr/>
          <a:lstStyle/>
          <a:p>
            <a:r>
              <a:rPr lang="en-US" dirty="0" smtClean="0"/>
              <a:t>The World Bank Group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20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4000" dirty="0" smtClean="0"/>
              <a:t>Resultado de la Encuesta </a:t>
            </a:r>
            <a:r>
              <a:rPr lang="es-AR" sz="2800" dirty="0" smtClean="0"/>
              <a:t>Parte 2</a:t>
            </a:r>
            <a:br>
              <a:rPr lang="es-AR" sz="2800" dirty="0" smtClean="0"/>
            </a:br>
            <a:r>
              <a:rPr lang="es-AR" sz="2200" dirty="0" smtClean="0"/>
              <a:t>Prácticas de Información  Financiera y de Contabilidad Actuales</a:t>
            </a:r>
            <a:endParaRPr lang="es-AR" sz="2200" dirty="0"/>
          </a:p>
        </p:txBody>
      </p:sp>
      <p:sp>
        <p:nvSpPr>
          <p:cNvPr id="9" name="Horizontal Scroll 8"/>
          <p:cNvSpPr/>
          <p:nvPr/>
        </p:nvSpPr>
        <p:spPr>
          <a:xfrm>
            <a:off x="457200" y="5105400"/>
            <a:ext cx="7543800" cy="1676400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sz="2000" dirty="0" smtClean="0"/>
              <a:t>Recomendaciones: </a:t>
            </a:r>
          </a:p>
          <a:p>
            <a:pPr algn="ctr"/>
            <a:r>
              <a:rPr lang="es-AR" dirty="0" smtClean="0"/>
              <a:t>(i) Armonizar la contabilidad del sector público y de los sistemas de información financiera entre los diferentes niveles de gobierno; (ii) preparar una lista completa de las entidades controladas por el gobierno que deben incluirse a los Estados Financieros</a:t>
            </a:r>
            <a:r>
              <a:rPr lang="es-ES" dirty="0" smtClean="0"/>
              <a:t>.</a:t>
            </a:r>
            <a:endParaRPr lang="en-US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57200" y="1447800"/>
            <a:ext cx="7239000" cy="454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47500" lnSpcReduction="20000"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00584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4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28600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s-AR" sz="5000" dirty="0"/>
              <a:t>Alcance de los Estados </a:t>
            </a:r>
            <a:r>
              <a:rPr lang="es-AR" sz="5000" dirty="0" smtClean="0"/>
              <a:t>Financieros </a:t>
            </a:r>
            <a:r>
              <a:rPr lang="es-AR" sz="2500" dirty="0" smtClean="0"/>
              <a:t> </a:t>
            </a:r>
            <a:r>
              <a:rPr lang="en-US" sz="2500" dirty="0" smtClean="0"/>
              <a:t>(continúa)</a:t>
            </a:r>
          </a:p>
        </p:txBody>
      </p:sp>
      <p:graphicFrame>
        <p:nvGraphicFramePr>
          <p:cNvPr id="11" name="Chart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8999"/>
              </p:ext>
            </p:extLst>
          </p:nvPr>
        </p:nvGraphicFramePr>
        <p:xfrm>
          <a:off x="228600" y="2057400"/>
          <a:ext cx="78486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16512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0475"/>
            <a:ext cx="7391400" cy="3810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11430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s-ES" sz="1800" dirty="0"/>
              <a:t>Bases aplicables en la preparación de Información </a:t>
            </a:r>
            <a:r>
              <a:rPr lang="es-ES" sz="1800" dirty="0" smtClean="0"/>
              <a:t>Financiera</a:t>
            </a:r>
            <a:endParaRPr lang="en-US" sz="20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16200000">
            <a:off x="7609840" y="4048760"/>
            <a:ext cx="2367281" cy="365760"/>
          </a:xfrm>
        </p:spPr>
        <p:txBody>
          <a:bodyPr/>
          <a:lstStyle/>
          <a:p>
            <a:r>
              <a:rPr lang="en-US" dirty="0" smtClean="0"/>
              <a:t>The World Bank Group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21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4000" dirty="0"/>
              <a:t>Resultado de la Encuesta </a:t>
            </a:r>
            <a:r>
              <a:rPr lang="es-AR" sz="2800" dirty="0"/>
              <a:t>Parte 2</a:t>
            </a:r>
            <a:br>
              <a:rPr lang="es-AR" sz="2800" dirty="0"/>
            </a:br>
            <a:r>
              <a:rPr lang="es-AR" sz="2400" dirty="0"/>
              <a:t>Prácticas de Información  </a:t>
            </a:r>
            <a:r>
              <a:rPr lang="es-AR" sz="2400" dirty="0" smtClean="0"/>
              <a:t>Financiera </a:t>
            </a:r>
            <a:r>
              <a:rPr lang="es-AR" sz="2400" dirty="0"/>
              <a:t>y de Contabilidad </a:t>
            </a:r>
            <a:r>
              <a:rPr lang="es-AR" sz="2400" dirty="0" smtClean="0"/>
              <a:t>Actual</a:t>
            </a:r>
            <a:endParaRPr lang="en-US" sz="2400" dirty="0"/>
          </a:p>
        </p:txBody>
      </p:sp>
      <p:sp>
        <p:nvSpPr>
          <p:cNvPr id="10" name="Horizontal Scroll 9"/>
          <p:cNvSpPr/>
          <p:nvPr/>
        </p:nvSpPr>
        <p:spPr>
          <a:xfrm>
            <a:off x="457200" y="4421200"/>
            <a:ext cx="7543800" cy="2057400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dirty="0" smtClean="0"/>
              <a:t>Recomendación</a:t>
            </a:r>
            <a:r>
              <a:rPr lang="en-US" dirty="0" smtClean="0"/>
              <a:t>: </a:t>
            </a:r>
          </a:p>
          <a:p>
            <a:pPr algn="ctr"/>
            <a:r>
              <a:rPr lang="es-ES" i="1" dirty="0" smtClean="0"/>
              <a:t>Diseñar y </a:t>
            </a:r>
            <a:r>
              <a:rPr lang="es-ES" i="1" dirty="0"/>
              <a:t>poner en práctica las políticas de contabilidad para las transacciones económicas complejas o </a:t>
            </a:r>
            <a:r>
              <a:rPr lang="es-ES" i="1" dirty="0" smtClean="0"/>
              <a:t>creadas recientemente, </a:t>
            </a:r>
            <a:r>
              <a:rPr lang="es-ES" i="1" dirty="0"/>
              <a:t>de acuerdo con la </a:t>
            </a:r>
            <a:r>
              <a:rPr lang="es-ES" i="1" dirty="0" smtClean="0"/>
              <a:t>base de contabilidad elegida, </a:t>
            </a:r>
            <a:r>
              <a:rPr lang="es-ES" i="1" dirty="0"/>
              <a:t>y </a:t>
            </a:r>
            <a:r>
              <a:rPr lang="es-ES" i="1" dirty="0" smtClean="0"/>
              <a:t>tomando </a:t>
            </a:r>
            <a:r>
              <a:rPr lang="es-ES" i="1" dirty="0"/>
              <a:t>en cuenta las mejores prácticas internacionales y regionales.</a:t>
            </a:r>
            <a:endParaRPr lang="en-US" i="1" dirty="0"/>
          </a:p>
        </p:txBody>
      </p:sp>
      <p:sp>
        <p:nvSpPr>
          <p:cNvPr id="2" name="TextBox 1"/>
          <p:cNvSpPr txBox="1"/>
          <p:nvPr/>
        </p:nvSpPr>
        <p:spPr>
          <a:xfrm>
            <a:off x="952500" y="2375437"/>
            <a:ext cx="6553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La mayoría de los países indicaron que utilizan </a:t>
            </a:r>
            <a:r>
              <a:rPr lang="es-ES" dirty="0" smtClean="0"/>
              <a:t> contabilidad </a:t>
            </a:r>
            <a:r>
              <a:rPr lang="es-ES" b="1" dirty="0" smtClean="0"/>
              <a:t>en base devengado</a:t>
            </a:r>
            <a:r>
              <a:rPr lang="es-ES" b="1" dirty="0"/>
              <a:t> </a:t>
            </a:r>
            <a:r>
              <a:rPr lang="es-ES" b="1" dirty="0" smtClean="0"/>
              <a:t>o devengado modificado </a:t>
            </a:r>
            <a:r>
              <a:rPr lang="es-ES" dirty="0" smtClean="0"/>
              <a:t>(</a:t>
            </a:r>
            <a:r>
              <a:rPr lang="es-ES" dirty="0"/>
              <a:t>con excepción de Uruguay</a:t>
            </a:r>
            <a:r>
              <a:rPr lang="es-ES" dirty="0" smtClean="0"/>
              <a:t>)</a:t>
            </a:r>
          </a:p>
          <a:p>
            <a:endParaRPr lang="es-E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Retos significativos en el reconocimiento de los activos y pasivos relacionados con los </a:t>
            </a:r>
            <a:r>
              <a:rPr lang="es-ES" b="1" dirty="0"/>
              <a:t>ingresos fiscales, activos fijos, beneficios para empleados y algunas disposiciones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016247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7391400" cy="5334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11430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s-ES" sz="2000" dirty="0" smtClean="0"/>
              <a:t>Contenido y Clasificación de  Información en los Estados Financieros</a:t>
            </a:r>
            <a:endParaRPr lang="en-US" sz="20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16200000">
            <a:off x="7609840" y="4048760"/>
            <a:ext cx="2367281" cy="365760"/>
          </a:xfrm>
        </p:spPr>
        <p:txBody>
          <a:bodyPr/>
          <a:lstStyle/>
          <a:p>
            <a:r>
              <a:rPr lang="en-US" dirty="0" smtClean="0"/>
              <a:t>The World Bank Group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22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4000" dirty="0" smtClean="0"/>
              <a:t>Resultado de la Encuesta </a:t>
            </a:r>
            <a:r>
              <a:rPr lang="es-AR" sz="2800" dirty="0" smtClean="0"/>
              <a:t>Parte 2</a:t>
            </a:r>
            <a:br>
              <a:rPr lang="es-AR" sz="2800" dirty="0" smtClean="0"/>
            </a:br>
            <a:r>
              <a:rPr lang="es-AR" sz="2400" dirty="0" smtClean="0"/>
              <a:t>Prácticas Actuales de Información Financiera y Contabilidad</a:t>
            </a:r>
            <a:endParaRPr lang="es-AR" sz="2400" dirty="0"/>
          </a:p>
        </p:txBody>
      </p:sp>
      <p:sp>
        <p:nvSpPr>
          <p:cNvPr id="10" name="Horizontal Scroll 9"/>
          <p:cNvSpPr/>
          <p:nvPr/>
        </p:nvSpPr>
        <p:spPr>
          <a:xfrm>
            <a:off x="271512" y="5042034"/>
            <a:ext cx="7610376" cy="1828800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sz="2000" dirty="0" smtClean="0"/>
              <a:t>Recomendación</a:t>
            </a:r>
            <a:r>
              <a:rPr lang="en-US" sz="2000" dirty="0" smtClean="0"/>
              <a:t>: </a:t>
            </a:r>
          </a:p>
          <a:p>
            <a:pPr algn="ctr"/>
            <a:r>
              <a:rPr lang="es-ES" sz="1600" dirty="0" smtClean="0"/>
              <a:t>Asegurar que </a:t>
            </a:r>
            <a:r>
              <a:rPr lang="es-ES" sz="1600" dirty="0"/>
              <a:t>i) los marcos </a:t>
            </a:r>
            <a:r>
              <a:rPr lang="es-ES" sz="1600" dirty="0" smtClean="0"/>
              <a:t>normativas de contabilidad gubernamental contemplen </a:t>
            </a:r>
            <a:r>
              <a:rPr lang="es-ES" sz="1600" dirty="0"/>
              <a:t>reglas claras </a:t>
            </a:r>
            <a:r>
              <a:rPr lang="es-ES" sz="1600" dirty="0" smtClean="0"/>
              <a:t>de valuación, presentación y revelación de las transacciones económicas mas comunes; </a:t>
            </a:r>
            <a:r>
              <a:rPr lang="es-ES" sz="1600" dirty="0"/>
              <a:t>y que (ii) todas las </a:t>
            </a:r>
            <a:r>
              <a:rPr lang="es-ES" sz="1600" dirty="0" smtClean="0"/>
              <a:t>entes publicas conozcan  </a:t>
            </a:r>
            <a:r>
              <a:rPr lang="es-ES" sz="1600" dirty="0"/>
              <a:t>y </a:t>
            </a:r>
            <a:r>
              <a:rPr lang="es-ES" sz="1600" dirty="0" smtClean="0"/>
              <a:t>cumplan </a:t>
            </a:r>
            <a:r>
              <a:rPr lang="es-ES" sz="1600" dirty="0"/>
              <a:t>con la normativa aplicable.</a:t>
            </a:r>
            <a:endParaRPr lang="en-US" sz="1600" i="1" dirty="0"/>
          </a:p>
        </p:txBody>
      </p:sp>
      <p:sp>
        <p:nvSpPr>
          <p:cNvPr id="7" name="TextBox 6"/>
          <p:cNvSpPr txBox="1"/>
          <p:nvPr/>
        </p:nvSpPr>
        <p:spPr>
          <a:xfrm>
            <a:off x="457200" y="2057400"/>
            <a:ext cx="7239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/>
              <a:t>Los encuestados en general siguen las recomendaciones de </a:t>
            </a:r>
            <a:r>
              <a:rPr lang="es-ES" sz="1600" b="1" dirty="0" smtClean="0"/>
              <a:t>la NICSP </a:t>
            </a:r>
            <a:r>
              <a:rPr lang="es-ES" sz="1600" b="1" dirty="0"/>
              <a:t>1. </a:t>
            </a:r>
            <a:r>
              <a:rPr lang="es-ES" sz="1600" b="1" dirty="0" smtClean="0"/>
              <a:t> Áreas </a:t>
            </a:r>
            <a:r>
              <a:rPr lang="es-ES" sz="1600" b="1" dirty="0"/>
              <a:t>que requieren </a:t>
            </a:r>
            <a:r>
              <a:rPr lang="es-ES" sz="1600" b="1" dirty="0" smtClean="0"/>
              <a:t>atención</a:t>
            </a:r>
            <a:r>
              <a:rPr lang="en-US" sz="1600" b="1" dirty="0" smtClean="0"/>
              <a:t>:</a:t>
            </a:r>
            <a:endParaRPr lang="en-US" sz="1600" dirty="0" smtClean="0"/>
          </a:p>
          <a:p>
            <a:pPr marL="400050" indent="-400050">
              <a:buAutoNum type="romanLcParenR"/>
            </a:pPr>
            <a:r>
              <a:rPr lang="es-ES" sz="1600" dirty="0" smtClean="0"/>
              <a:t>Activos </a:t>
            </a:r>
            <a:r>
              <a:rPr lang="es-ES" sz="1600" dirty="0"/>
              <a:t>i</a:t>
            </a:r>
            <a:r>
              <a:rPr lang="es-ES" sz="1600" dirty="0" smtClean="0"/>
              <a:t>ntangibles</a:t>
            </a:r>
            <a:r>
              <a:rPr lang="es-ES" sz="1600" dirty="0"/>
              <a:t>, a</a:t>
            </a:r>
            <a:r>
              <a:rPr lang="es-ES" sz="1600" dirty="0" smtClean="0"/>
              <a:t>ctivos </a:t>
            </a:r>
            <a:r>
              <a:rPr lang="es-ES" sz="1600" dirty="0"/>
              <a:t>y </a:t>
            </a:r>
            <a:r>
              <a:rPr lang="es-ES" sz="1600" dirty="0" smtClean="0"/>
              <a:t>pasivos diferidos, </a:t>
            </a:r>
            <a:r>
              <a:rPr lang="es-ES" sz="1600" dirty="0"/>
              <a:t>i</a:t>
            </a:r>
            <a:r>
              <a:rPr lang="es-ES" sz="1600" dirty="0" smtClean="0"/>
              <a:t>nstrumentos financieros</a:t>
            </a:r>
            <a:r>
              <a:rPr lang="es-ES" sz="1600" dirty="0"/>
              <a:t>, </a:t>
            </a:r>
            <a:r>
              <a:rPr lang="es-ES" sz="1600" dirty="0" smtClean="0"/>
              <a:t>pensiones </a:t>
            </a:r>
            <a:r>
              <a:rPr lang="es-ES" sz="1600" dirty="0"/>
              <a:t>y </a:t>
            </a:r>
            <a:r>
              <a:rPr lang="es-ES" sz="1600" dirty="0" smtClean="0"/>
              <a:t>otros pasivos laborales (Estado </a:t>
            </a:r>
            <a:r>
              <a:rPr lang="es-ES" sz="1600" dirty="0"/>
              <a:t>de </a:t>
            </a:r>
            <a:r>
              <a:rPr lang="es-ES" sz="1600" dirty="0" smtClean="0"/>
              <a:t>Situación Financiera</a:t>
            </a:r>
            <a:r>
              <a:rPr lang="es-ES" sz="1600" dirty="0"/>
              <a:t>). </a:t>
            </a:r>
            <a:r>
              <a:rPr lang="es-ES" sz="1600" dirty="0" smtClean="0"/>
              <a:t>El rubro "Otras</a:t>
            </a:r>
            <a:r>
              <a:rPr lang="es-ES" sz="1600" dirty="0"/>
              <a:t>" </a:t>
            </a:r>
            <a:r>
              <a:rPr lang="es-ES" sz="1600" dirty="0" smtClean="0"/>
              <a:t> </a:t>
            </a:r>
            <a:r>
              <a:rPr lang="es-ES" sz="1600" dirty="0"/>
              <a:t>se </a:t>
            </a:r>
            <a:r>
              <a:rPr lang="es-ES" sz="1600" dirty="0" smtClean="0"/>
              <a:t>utiliza cuando no se sabe donde clasificar ciertas operaciones.</a:t>
            </a:r>
          </a:p>
          <a:p>
            <a:pPr marL="400050" indent="-400050">
              <a:buAutoNum type="romanLcParenR"/>
            </a:pPr>
            <a:r>
              <a:rPr lang="es-ES" sz="1600" dirty="0" smtClean="0"/>
              <a:t>Transferencias</a:t>
            </a:r>
            <a:r>
              <a:rPr lang="es-ES" sz="1600" dirty="0"/>
              <a:t>, i</a:t>
            </a:r>
            <a:r>
              <a:rPr lang="es-ES" sz="1600" dirty="0" smtClean="0"/>
              <a:t>ngresos </a:t>
            </a:r>
            <a:r>
              <a:rPr lang="es-ES" sz="1600" dirty="0"/>
              <a:t>p</a:t>
            </a:r>
            <a:r>
              <a:rPr lang="es-ES" sz="1600" dirty="0" smtClean="0"/>
              <a:t>ropios</a:t>
            </a:r>
            <a:r>
              <a:rPr lang="es-ES" sz="1600" dirty="0"/>
              <a:t>, </a:t>
            </a:r>
            <a:r>
              <a:rPr lang="es-ES" sz="1600" dirty="0" smtClean="0"/>
              <a:t>gastos </a:t>
            </a:r>
            <a:r>
              <a:rPr lang="es-ES" sz="1600" dirty="0"/>
              <a:t>no presupuestarias, </a:t>
            </a:r>
            <a:r>
              <a:rPr lang="es-ES" sz="1600" dirty="0" smtClean="0"/>
              <a:t>donaciones otorgadas (Estado </a:t>
            </a:r>
            <a:r>
              <a:rPr lang="es-ES" sz="1600" dirty="0"/>
              <a:t>de </a:t>
            </a:r>
            <a:r>
              <a:rPr lang="es-ES" sz="1600" dirty="0" smtClean="0"/>
              <a:t>Resultados)</a:t>
            </a:r>
          </a:p>
          <a:p>
            <a:pPr marL="400050" indent="-400050">
              <a:buAutoNum type="romanLcParenR"/>
            </a:pPr>
            <a:r>
              <a:rPr lang="es-ES" sz="1600" dirty="0" smtClean="0"/>
              <a:t>Pagos </a:t>
            </a:r>
            <a:r>
              <a:rPr lang="es-ES" sz="1600" dirty="0"/>
              <a:t>realizados por terceros en nombre del gobierno y la clasificación de </a:t>
            </a:r>
            <a:r>
              <a:rPr lang="es-ES" sz="1600" dirty="0" smtClean="0"/>
              <a:t>flujo </a:t>
            </a:r>
            <a:r>
              <a:rPr lang="es-ES" sz="1600" dirty="0"/>
              <a:t>de efectivo </a:t>
            </a:r>
            <a:r>
              <a:rPr lang="es-ES" sz="1600" dirty="0" smtClean="0"/>
              <a:t>por </a:t>
            </a:r>
            <a:r>
              <a:rPr lang="es-ES" sz="1600" dirty="0"/>
              <a:t>actividades de operación, </a:t>
            </a:r>
            <a:r>
              <a:rPr lang="es-ES" sz="1600" dirty="0" smtClean="0"/>
              <a:t>inversión, </a:t>
            </a:r>
            <a:r>
              <a:rPr lang="es-ES" sz="1600" dirty="0"/>
              <a:t>y </a:t>
            </a:r>
            <a:r>
              <a:rPr lang="es-ES" sz="1600" dirty="0" smtClean="0"/>
              <a:t>financiamiento (Estado </a:t>
            </a:r>
            <a:r>
              <a:rPr lang="es-ES" sz="1600" dirty="0"/>
              <a:t>de </a:t>
            </a:r>
            <a:r>
              <a:rPr lang="es-ES" sz="1600" dirty="0" smtClean="0"/>
              <a:t>Flujo de Efectivo)</a:t>
            </a:r>
          </a:p>
          <a:p>
            <a:pPr marL="400050" indent="-400050">
              <a:buAutoNum type="romanLcParenR"/>
            </a:pPr>
            <a:r>
              <a:rPr lang="es-ES" sz="1600" dirty="0"/>
              <a:t>S</a:t>
            </a:r>
            <a:r>
              <a:rPr lang="es-ES" sz="1600" dirty="0" smtClean="0"/>
              <a:t>egregación </a:t>
            </a:r>
            <a:r>
              <a:rPr lang="es-ES" sz="1600" dirty="0"/>
              <a:t>de los importes </a:t>
            </a:r>
            <a:r>
              <a:rPr lang="es-ES" sz="1600" dirty="0" smtClean="0"/>
              <a:t>de revaluación </a:t>
            </a:r>
            <a:r>
              <a:rPr lang="es-ES" sz="1600" dirty="0"/>
              <a:t>de </a:t>
            </a:r>
            <a:r>
              <a:rPr lang="es-ES" sz="1600" dirty="0" smtClean="0"/>
              <a:t>inmuebles, diferencias de cambio y revaluación </a:t>
            </a:r>
            <a:r>
              <a:rPr lang="es-ES" sz="1600" dirty="0"/>
              <a:t>de inversión (Estado de </a:t>
            </a:r>
            <a:r>
              <a:rPr lang="es-ES" sz="1600" dirty="0" smtClean="0"/>
              <a:t>Variaciones </a:t>
            </a:r>
            <a:r>
              <a:rPr lang="es-ES" sz="1600" dirty="0"/>
              <a:t>en el Patrimonio Neto)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966096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5618"/>
            <a:ext cx="7315200" cy="451782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11430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s-ES" sz="2400" dirty="0"/>
              <a:t>Presentación de Información Financiera C</a:t>
            </a:r>
            <a:r>
              <a:rPr lang="es-ES" sz="2400" dirty="0" smtClean="0"/>
              <a:t>omparativa</a:t>
            </a:r>
            <a:endParaRPr lang="en-US" sz="24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16200000">
            <a:off x="7609840" y="4048760"/>
            <a:ext cx="2367281" cy="365760"/>
          </a:xfrm>
        </p:spPr>
        <p:txBody>
          <a:bodyPr/>
          <a:lstStyle/>
          <a:p>
            <a:r>
              <a:rPr lang="en-US" dirty="0" smtClean="0"/>
              <a:t>The World Bank Group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23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4000" dirty="0" smtClean="0"/>
              <a:t>Resultado de la Encuesta </a:t>
            </a:r>
            <a:r>
              <a:rPr lang="es-AR" sz="2800" dirty="0" smtClean="0"/>
              <a:t>Parte 2</a:t>
            </a:r>
            <a:br>
              <a:rPr lang="es-AR" sz="2800" dirty="0" smtClean="0"/>
            </a:br>
            <a:r>
              <a:rPr lang="es-AR" sz="2400" dirty="0" smtClean="0"/>
              <a:t>Prácticas Actuales de Información Financiera y Contabilidad</a:t>
            </a:r>
            <a:endParaRPr lang="es-AR" sz="2400" dirty="0"/>
          </a:p>
        </p:txBody>
      </p:sp>
      <p:sp>
        <p:nvSpPr>
          <p:cNvPr id="10" name="Horizontal Scroll 9"/>
          <p:cNvSpPr/>
          <p:nvPr/>
        </p:nvSpPr>
        <p:spPr>
          <a:xfrm>
            <a:off x="641684" y="4639242"/>
            <a:ext cx="7239000" cy="1806476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sz="2000" dirty="0" smtClean="0"/>
              <a:t>Recomendación: </a:t>
            </a:r>
          </a:p>
          <a:p>
            <a:pPr algn="ctr"/>
            <a:r>
              <a:rPr lang="es-AR" sz="1600" i="1" dirty="0" smtClean="0"/>
              <a:t>Incluir información comparativa en los Estados Financieros. </a:t>
            </a:r>
            <a:endParaRPr lang="es-AR" sz="1600" i="1" dirty="0"/>
          </a:p>
        </p:txBody>
      </p:sp>
      <p:sp>
        <p:nvSpPr>
          <p:cNvPr id="2" name="TextBox 1"/>
          <p:cNvSpPr txBox="1"/>
          <p:nvPr/>
        </p:nvSpPr>
        <p:spPr>
          <a:xfrm>
            <a:off x="381000" y="2362200"/>
            <a:ext cx="7315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 smtClean="0"/>
              <a:t>Todos los países  excepto uno incluyen información comparativa en sus Estados de Situación Financiera,  Resultados y Variaciones en el Patrimonio Neto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Sólo </a:t>
            </a:r>
            <a:r>
              <a:rPr lang="es-ES" dirty="0"/>
              <a:t>7 países incluyen información comparativa en </a:t>
            </a:r>
            <a:r>
              <a:rPr lang="es-ES" dirty="0" smtClean="0"/>
              <a:t>el Estado </a:t>
            </a:r>
            <a:r>
              <a:rPr lang="es-ES" dirty="0"/>
              <a:t>de Flujo de </a:t>
            </a:r>
            <a:r>
              <a:rPr lang="es-ES" dirty="0" smtClean="0"/>
              <a:t>Efectivo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10 de los 11 países </a:t>
            </a:r>
            <a:r>
              <a:rPr lang="es-ES" dirty="0" smtClean="0"/>
              <a:t>que elaboran Estado Comparativo </a:t>
            </a:r>
            <a:r>
              <a:rPr lang="es-ES" dirty="0"/>
              <a:t>de </a:t>
            </a:r>
            <a:r>
              <a:rPr lang="es-ES" dirty="0" smtClean="0"/>
              <a:t>Ejecución de Presupuesto utilizan </a:t>
            </a:r>
            <a:r>
              <a:rPr lang="es-ES" dirty="0"/>
              <a:t>la misma clasificación que el presupuesto aprobado originalmente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966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41924"/>
            <a:ext cx="7848600" cy="715476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11430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s-CO" sz="2000" dirty="0" smtClean="0"/>
              <a:t>El alcance de la información revelada en Notas a los Estados Financieros</a:t>
            </a: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16200000">
            <a:off x="7609840" y="4048760"/>
            <a:ext cx="2367281" cy="365760"/>
          </a:xfrm>
        </p:spPr>
        <p:txBody>
          <a:bodyPr/>
          <a:lstStyle/>
          <a:p>
            <a:r>
              <a:rPr lang="en-US" dirty="0" smtClean="0"/>
              <a:t>The World Bank Group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24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4000" dirty="0" smtClean="0"/>
              <a:t>Resultado de la Encuesta Parte 2</a:t>
            </a:r>
            <a:br>
              <a:rPr lang="es-AR" sz="4000" dirty="0" smtClean="0"/>
            </a:br>
            <a:r>
              <a:rPr lang="es-AR" sz="2400" dirty="0" smtClean="0"/>
              <a:t>Prácticas Actuales de Información Financiera y Contabilidad</a:t>
            </a:r>
            <a:endParaRPr lang="es-AR" sz="2400" dirty="0"/>
          </a:p>
        </p:txBody>
      </p:sp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1448969"/>
              </p:ext>
            </p:extLst>
          </p:nvPr>
        </p:nvGraphicFramePr>
        <p:xfrm>
          <a:off x="304800" y="1828800"/>
          <a:ext cx="80010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048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7391400" cy="3810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11430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s-AR" sz="2400" dirty="0" smtClean="0"/>
              <a:t>Rendición de Cuentas y Transparencia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16200000">
            <a:off x="7609840" y="4048760"/>
            <a:ext cx="2367281" cy="365760"/>
          </a:xfrm>
        </p:spPr>
        <p:txBody>
          <a:bodyPr/>
          <a:lstStyle/>
          <a:p>
            <a:r>
              <a:rPr lang="en-US" dirty="0" smtClean="0"/>
              <a:t>The World Bank Group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25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4000" dirty="0" smtClean="0"/>
              <a:t>Resultado de la Encuesta </a:t>
            </a:r>
            <a:r>
              <a:rPr lang="es-AR" sz="2800" dirty="0" smtClean="0"/>
              <a:t>Parte 2</a:t>
            </a:r>
            <a:br>
              <a:rPr lang="es-AR" sz="2800" dirty="0" smtClean="0"/>
            </a:br>
            <a:r>
              <a:rPr lang="es-AR" sz="2400" dirty="0" smtClean="0"/>
              <a:t>Prácticas Actuales de Información Financiera y Contabilidad</a:t>
            </a:r>
            <a:endParaRPr lang="es-AR" sz="2400" dirty="0"/>
          </a:p>
        </p:txBody>
      </p:sp>
      <p:sp>
        <p:nvSpPr>
          <p:cNvPr id="7" name="Horizontal Scroll 6"/>
          <p:cNvSpPr/>
          <p:nvPr/>
        </p:nvSpPr>
        <p:spPr>
          <a:xfrm>
            <a:off x="457200" y="5049944"/>
            <a:ext cx="7391400" cy="1828800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sz="2000" dirty="0" smtClean="0"/>
              <a:t>Recomendación: </a:t>
            </a:r>
          </a:p>
          <a:p>
            <a:pPr algn="ctr"/>
            <a:r>
              <a:rPr lang="es-AR" sz="1400" i="1" dirty="0" smtClean="0"/>
              <a:t>(</a:t>
            </a:r>
            <a:r>
              <a:rPr lang="es-AR" sz="1600" i="1" dirty="0" smtClean="0"/>
              <a:t>i) Seguir fortaleciendo, a nivel normativo e institucional, la calidad y la eficiencia de las auditorias gubernamentales; y (ii) asegurar que existan políticas adecuadas de divulgación de información y que sean cumplidas</a:t>
            </a:r>
            <a:r>
              <a:rPr lang="en-US" sz="1600" i="1" dirty="0" smtClean="0"/>
              <a:t>.</a:t>
            </a:r>
            <a:endParaRPr lang="en-US" sz="1600" i="1" dirty="0"/>
          </a:p>
        </p:txBody>
      </p:sp>
      <p:sp>
        <p:nvSpPr>
          <p:cNvPr id="2" name="TextBox 1"/>
          <p:cNvSpPr txBox="1"/>
          <p:nvPr/>
        </p:nvSpPr>
        <p:spPr>
          <a:xfrm>
            <a:off x="457200" y="4648200"/>
            <a:ext cx="716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1400" dirty="0" smtClean="0">
                <a:solidFill>
                  <a:schemeClr val="dk1"/>
                </a:solidFill>
              </a:rPr>
              <a:t>Sobre nueve dictámenes de auditoría, dos son sin salvedades, cinco contienen salvedades, uno contiene opinión adversa y  una abstención de opinión</a:t>
            </a:r>
            <a:r>
              <a:rPr lang="en-US" sz="1400" dirty="0" smtClean="0">
                <a:solidFill>
                  <a:schemeClr val="dk1"/>
                </a:solidFill>
              </a:rPr>
              <a:t>.  </a:t>
            </a:r>
            <a:endParaRPr lang="en-US" sz="1400" dirty="0">
              <a:solidFill>
                <a:schemeClr val="dk1"/>
              </a:solidFill>
            </a:endParaRPr>
          </a:p>
        </p:txBody>
      </p:sp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8078557"/>
              </p:ext>
            </p:extLst>
          </p:nvPr>
        </p:nvGraphicFramePr>
        <p:xfrm>
          <a:off x="381001" y="1752600"/>
          <a:ext cx="7353300" cy="297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0029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04225"/>
            <a:ext cx="7620000" cy="3810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11430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s-AR" sz="2000" dirty="0" smtClean="0"/>
              <a:t>Reconocimiento y Valuación de Propiedades, Planta y Equipo </a:t>
            </a:r>
            <a:r>
              <a:rPr lang="en-US" sz="2000" dirty="0" smtClean="0"/>
              <a:t>(PPE</a:t>
            </a:r>
            <a:r>
              <a:rPr lang="en-US" sz="2000" dirty="0"/>
              <a:t>)</a:t>
            </a:r>
            <a:endParaRPr lang="en-US" sz="20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16200000">
            <a:off x="7609840" y="4048760"/>
            <a:ext cx="2367281" cy="365760"/>
          </a:xfrm>
        </p:spPr>
        <p:txBody>
          <a:bodyPr/>
          <a:lstStyle/>
          <a:p>
            <a:r>
              <a:rPr lang="en-US" dirty="0" smtClean="0"/>
              <a:t>The World Bank Group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26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Resultado de la Encuesta </a:t>
            </a:r>
            <a:r>
              <a:rPr lang="es-AR" sz="2800" dirty="0" smtClean="0"/>
              <a:t>Parte 2</a:t>
            </a:r>
            <a:br>
              <a:rPr lang="es-AR" sz="2800" dirty="0" smtClean="0"/>
            </a:br>
            <a:r>
              <a:rPr lang="es-AR" sz="2000" dirty="0" smtClean="0"/>
              <a:t>Prácticas Actuales de Información Financiera y Contabilidad</a:t>
            </a:r>
            <a:endParaRPr lang="es-AR" dirty="0"/>
          </a:p>
        </p:txBody>
      </p:sp>
      <p:sp>
        <p:nvSpPr>
          <p:cNvPr id="2" name="Rectangle 1"/>
          <p:cNvSpPr/>
          <p:nvPr/>
        </p:nvSpPr>
        <p:spPr>
          <a:xfrm>
            <a:off x="304800" y="1676400"/>
            <a:ext cx="7620000" cy="57779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114300" indent="0" algn="ctr">
              <a:lnSpc>
                <a:spcPct val="110000"/>
              </a:lnSpc>
              <a:spcBef>
                <a:spcPts val="0"/>
              </a:spcBef>
              <a:buFont typeface="Arial" pitchFamily="34" charset="0"/>
              <a:buNone/>
            </a:pPr>
            <a:r>
              <a:rPr lang="en-US" sz="1400" dirty="0" smtClean="0"/>
              <a:t>(</a:t>
            </a:r>
            <a:r>
              <a:rPr lang="en-US" sz="1400" dirty="0" err="1" smtClean="0"/>
              <a:t>i</a:t>
            </a:r>
            <a:r>
              <a:rPr lang="en-US" sz="1400" dirty="0" smtClean="0"/>
              <a:t>) </a:t>
            </a:r>
            <a:r>
              <a:rPr lang="es-AR" sz="1400" dirty="0" smtClean="0"/>
              <a:t>El reconocimiento y la valuación inicial de activos; </a:t>
            </a:r>
          </a:p>
          <a:p>
            <a:pPr marL="114300" indent="0" algn="ctr">
              <a:lnSpc>
                <a:spcPct val="110000"/>
              </a:lnSpc>
              <a:spcBef>
                <a:spcPts val="0"/>
              </a:spcBef>
              <a:buFont typeface="Arial" pitchFamily="34" charset="0"/>
              <a:buNone/>
            </a:pPr>
            <a:r>
              <a:rPr lang="es-AR" sz="1400" dirty="0" smtClean="0"/>
              <a:t>(ii) la valuación posterior, incluyendo el reconocimiento de la depreciación y perdidas por deterioro</a:t>
            </a:r>
            <a:r>
              <a:rPr lang="en-US" sz="1400" dirty="0" smtClean="0"/>
              <a:t>.</a:t>
            </a:r>
            <a:endParaRPr lang="en-US" sz="1600" dirty="0"/>
          </a:p>
        </p:txBody>
      </p:sp>
      <p:sp>
        <p:nvSpPr>
          <p:cNvPr id="10" name="Horizontal Scroll 9"/>
          <p:cNvSpPr/>
          <p:nvPr/>
        </p:nvSpPr>
        <p:spPr>
          <a:xfrm>
            <a:off x="152400" y="5334000"/>
            <a:ext cx="8153400" cy="1524000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dirty="0" smtClean="0"/>
              <a:t>Recomendaciones: </a:t>
            </a:r>
          </a:p>
          <a:p>
            <a:pPr algn="ctr"/>
            <a:r>
              <a:rPr lang="es-AR" sz="1600" i="1" dirty="0" smtClean="0"/>
              <a:t>(i) Elaborar políticas contables claras y coherentes enfocadas en el reconocimiento y la valuación de activos fijos, (ii) realizar el inventario físico de los activos fijos de propiedad del gobierno; y (iii) divulgar prácticas contables regionales e internacionales en esta área</a:t>
            </a:r>
            <a:r>
              <a:rPr lang="en-US" sz="1600" i="1" dirty="0" smtClean="0"/>
              <a:t>.</a:t>
            </a:r>
            <a:endParaRPr lang="en-US" sz="1600" i="1" dirty="0"/>
          </a:p>
        </p:txBody>
      </p:sp>
      <p:sp>
        <p:nvSpPr>
          <p:cNvPr id="9" name="TextBox 8"/>
          <p:cNvSpPr txBox="1"/>
          <p:nvPr/>
        </p:nvSpPr>
        <p:spPr>
          <a:xfrm>
            <a:off x="304800" y="4648200"/>
            <a:ext cx="777240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 smtClean="0">
              <a:solidFill>
                <a:schemeClr val="dk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>
              <a:solidFill>
                <a:schemeClr val="dk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1600" dirty="0" smtClean="0">
                <a:solidFill>
                  <a:schemeClr val="dk1"/>
                </a:solidFill>
              </a:rPr>
              <a:t>Nueve</a:t>
            </a:r>
            <a:r>
              <a:rPr lang="en-US" sz="1600" dirty="0" smtClean="0">
                <a:solidFill>
                  <a:schemeClr val="dk1"/>
                </a:solidFill>
              </a:rPr>
              <a:t> de 15 </a:t>
            </a:r>
            <a:r>
              <a:rPr lang="es-AR" sz="1600" dirty="0" smtClean="0">
                <a:solidFill>
                  <a:schemeClr val="dk1"/>
                </a:solidFill>
              </a:rPr>
              <a:t>países reconocen sistemáticamente la depreciación   </a:t>
            </a:r>
            <a:endParaRPr lang="es-AR" sz="1600" dirty="0">
              <a:solidFill>
                <a:schemeClr val="dk1"/>
              </a:solidFill>
            </a:endParaRPr>
          </a:p>
        </p:txBody>
      </p:sp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1171009"/>
              </p:ext>
            </p:extLst>
          </p:nvPr>
        </p:nvGraphicFramePr>
        <p:xfrm>
          <a:off x="381000" y="2254189"/>
          <a:ext cx="7543800" cy="2794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8814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7467600" cy="5334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11430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s-ES" sz="2000" dirty="0"/>
              <a:t>Reconocimiento </a:t>
            </a:r>
            <a:r>
              <a:rPr lang="es-ES" sz="2000" dirty="0" smtClean="0"/>
              <a:t>y Valuación de Provisiones y de </a:t>
            </a:r>
            <a:r>
              <a:rPr lang="es-ES" sz="2000" dirty="0"/>
              <a:t>G</a:t>
            </a:r>
            <a:r>
              <a:rPr lang="es-ES" sz="2000" dirty="0" smtClean="0"/>
              <a:t>astos Asociados</a:t>
            </a:r>
            <a:endParaRPr lang="en-US" sz="20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16200000">
            <a:off x="7609840" y="4048760"/>
            <a:ext cx="2367281" cy="365760"/>
          </a:xfrm>
        </p:spPr>
        <p:txBody>
          <a:bodyPr/>
          <a:lstStyle/>
          <a:p>
            <a:r>
              <a:rPr lang="en-US" dirty="0" smtClean="0"/>
              <a:t>The World Bank Group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27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4000" dirty="0" smtClean="0"/>
              <a:t>Resultado de la Encuesta </a:t>
            </a:r>
            <a:r>
              <a:rPr lang="es-AR" sz="2800" dirty="0" smtClean="0"/>
              <a:t>Parte 2</a:t>
            </a:r>
            <a:br>
              <a:rPr lang="es-AR" sz="2800" dirty="0" smtClean="0"/>
            </a:br>
            <a:r>
              <a:rPr lang="es-AR" sz="2400" dirty="0" smtClean="0"/>
              <a:t>Prácticas Actuales de Información Financiera y Contabilidad</a:t>
            </a:r>
            <a:endParaRPr lang="es-AR" sz="2400" dirty="0"/>
          </a:p>
        </p:txBody>
      </p:sp>
      <p:sp>
        <p:nvSpPr>
          <p:cNvPr id="2" name="Rectangle 1"/>
          <p:cNvSpPr/>
          <p:nvPr/>
        </p:nvSpPr>
        <p:spPr>
          <a:xfrm>
            <a:off x="609600" y="2036550"/>
            <a:ext cx="73152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ES" dirty="0" smtClean="0"/>
              <a:t>7 de 15 </a:t>
            </a:r>
            <a:r>
              <a:rPr lang="es-ES" dirty="0"/>
              <a:t>países reconocen </a:t>
            </a:r>
            <a:r>
              <a:rPr lang="es-ES" dirty="0" smtClean="0"/>
              <a:t>la provisión </a:t>
            </a:r>
            <a:r>
              <a:rPr lang="es-ES" dirty="0"/>
              <a:t>como </a:t>
            </a:r>
            <a:r>
              <a:rPr lang="es-ES" dirty="0" smtClean="0"/>
              <a:t>una </a:t>
            </a:r>
            <a:r>
              <a:rPr lang="es-ES" dirty="0"/>
              <a:t>estimación </a:t>
            </a:r>
            <a:r>
              <a:rPr lang="es-ES" dirty="0" smtClean="0"/>
              <a:t>del monto necesario </a:t>
            </a:r>
            <a:r>
              <a:rPr lang="es-ES" dirty="0"/>
              <a:t>para </a:t>
            </a:r>
            <a:r>
              <a:rPr lang="es-ES" dirty="0" smtClean="0"/>
              <a:t>liquidar las obligaciones presentes a </a:t>
            </a:r>
            <a:r>
              <a:rPr lang="es-ES" dirty="0"/>
              <a:t>la fecha de los </a:t>
            </a:r>
            <a:r>
              <a:rPr lang="es-ES" dirty="0" smtClean="0"/>
              <a:t>estados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ES" dirty="0" smtClean="0"/>
              <a:t>5 países </a:t>
            </a:r>
            <a:r>
              <a:rPr lang="es-ES" dirty="0"/>
              <a:t>reconocen </a:t>
            </a:r>
            <a:r>
              <a:rPr lang="es-ES" dirty="0" smtClean="0"/>
              <a:t>las garantías financieras otorgadas </a:t>
            </a:r>
            <a:r>
              <a:rPr lang="es-ES" dirty="0"/>
              <a:t>a los bancos y entidades corporativas, pero 3 de los 5 lo hacen a través de cuentas de </a:t>
            </a:r>
            <a:r>
              <a:rPr lang="es-ES" dirty="0" smtClean="0"/>
              <a:t>orden</a:t>
            </a:r>
          </a:p>
          <a:p>
            <a:pPr lvl="0"/>
            <a:endParaRPr lang="en-US" dirty="0" smtClean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s-ES" dirty="0" smtClean="0"/>
              <a:t>La </a:t>
            </a:r>
            <a:r>
              <a:rPr lang="es-ES" dirty="0"/>
              <a:t>mitad </a:t>
            </a:r>
            <a:r>
              <a:rPr lang="es-ES" dirty="0" smtClean="0"/>
              <a:t>incluye </a:t>
            </a:r>
            <a:r>
              <a:rPr lang="es-ES" dirty="0"/>
              <a:t>alguna información </a:t>
            </a:r>
            <a:r>
              <a:rPr lang="es-ES" dirty="0" smtClean="0"/>
              <a:t>sobre provisiones y pasivos contingentes  en sus Estados Financieros </a:t>
            </a:r>
            <a:r>
              <a:rPr lang="es-ES" dirty="0"/>
              <a:t>o </a:t>
            </a:r>
            <a:r>
              <a:rPr lang="es-ES" dirty="0" smtClean="0"/>
              <a:t>Notas</a:t>
            </a:r>
            <a:r>
              <a:rPr lang="es-ES" dirty="0"/>
              <a:t>, sin embargo, las prácticas varían </a:t>
            </a:r>
            <a:r>
              <a:rPr lang="es-CO" dirty="0" smtClean="0"/>
              <a:t>significativamente</a:t>
            </a:r>
            <a:endParaRPr lang="en-US" sz="2000" baseline="30000" dirty="0" smtClean="0"/>
          </a:p>
          <a:p>
            <a:endParaRPr lang="en-US" sz="2000" dirty="0"/>
          </a:p>
        </p:txBody>
      </p:sp>
      <p:sp>
        <p:nvSpPr>
          <p:cNvPr id="7" name="Horizontal Scroll 6"/>
          <p:cNvSpPr/>
          <p:nvPr/>
        </p:nvSpPr>
        <p:spPr>
          <a:xfrm>
            <a:off x="609600" y="4858350"/>
            <a:ext cx="7239000" cy="2057400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sz="2000" dirty="0" smtClean="0"/>
              <a:t>Recomendación: </a:t>
            </a:r>
          </a:p>
          <a:p>
            <a:r>
              <a:rPr lang="es-AR" sz="1600" dirty="0" smtClean="0"/>
              <a:t>(i) analizar las transacciones económicas e identificar las principales provisiones y pasivos contingentes que deben reflejarse en los estados financieros; (ii) desarrollar políticas contables claras y coherentes de acuerdo con los criterios establecidos en la NICSP 19; (iii) divulgar las mejores prácticas de contabilidad regional e internacional</a:t>
            </a:r>
            <a:r>
              <a:rPr lang="es-ES" sz="1600" dirty="0" smtClean="0"/>
              <a:t>.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218814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61175"/>
            <a:ext cx="7696200" cy="4572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11430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s-AR" sz="2400" dirty="0" smtClean="0"/>
              <a:t>Reconocimiento y Medición de Ingresos Fiscales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16200000">
            <a:off x="7609840" y="4048760"/>
            <a:ext cx="2367281" cy="365760"/>
          </a:xfrm>
        </p:spPr>
        <p:txBody>
          <a:bodyPr/>
          <a:lstStyle/>
          <a:p>
            <a:r>
              <a:rPr lang="en-US" dirty="0" smtClean="0"/>
              <a:t>The World Bank Group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28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4000" dirty="0" smtClean="0"/>
              <a:t>Resultado de la Encuesta </a:t>
            </a:r>
            <a:r>
              <a:rPr lang="es-AR" sz="2800" dirty="0" smtClean="0"/>
              <a:t>Parte 2</a:t>
            </a:r>
            <a:br>
              <a:rPr lang="es-AR" sz="2800" dirty="0" smtClean="0"/>
            </a:br>
            <a:r>
              <a:rPr lang="es-AR" sz="2400" dirty="0" smtClean="0"/>
              <a:t>Prácticas Actuales de Información Financiera y Contabilidad  </a:t>
            </a:r>
            <a:endParaRPr lang="es-AR" sz="2400" dirty="0"/>
          </a:p>
        </p:txBody>
      </p:sp>
      <p:sp>
        <p:nvSpPr>
          <p:cNvPr id="6" name="Rectangle 5"/>
          <p:cNvSpPr/>
          <p:nvPr/>
        </p:nvSpPr>
        <p:spPr>
          <a:xfrm>
            <a:off x="304800" y="2057400"/>
            <a:ext cx="78486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 smtClean="0"/>
              <a:t>Definición de hecho imponible para los tres principales impuestos:</a:t>
            </a:r>
          </a:p>
          <a:p>
            <a:endParaRPr lang="es-AR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b="1" dirty="0" smtClean="0"/>
              <a:t>Impuesto sobre la Renta:</a:t>
            </a:r>
            <a:r>
              <a:rPr lang="es-AR" dirty="0" smtClean="0"/>
              <a:t> “la percepción de un ingreso gravable por parte del contribuyente durante un periodo dado</a:t>
            </a:r>
            <a:r>
              <a:rPr lang="es-AR" dirty="0"/>
              <a:t>” (10 </a:t>
            </a:r>
            <a:r>
              <a:rPr lang="es-AR" dirty="0" smtClean="0"/>
              <a:t>países)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b="1" dirty="0" smtClean="0"/>
              <a:t>Impuesto al Valor Agregado:  </a:t>
            </a:r>
            <a:r>
              <a:rPr lang="es-AR" dirty="0" smtClean="0"/>
              <a:t>“la realización por el contribuyente de una transacción imponible durante un periodo dado</a:t>
            </a:r>
            <a:r>
              <a:rPr lang="es-AR" dirty="0"/>
              <a:t>” (11 </a:t>
            </a:r>
            <a:r>
              <a:rPr lang="es-AR" dirty="0" smtClean="0"/>
              <a:t>países)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b="1" dirty="0" smtClean="0"/>
              <a:t>Impuesto sobre Propiedad: </a:t>
            </a:r>
            <a:r>
              <a:rPr lang="es-AR" dirty="0" smtClean="0"/>
              <a:t> “el vencimiento de la fecha en la que el impuesto es devengado o del periodo de recaudación” </a:t>
            </a:r>
            <a:r>
              <a:rPr lang="es-AR" dirty="0"/>
              <a:t>(8 </a:t>
            </a:r>
            <a:r>
              <a:rPr lang="es-AR" dirty="0" smtClean="0"/>
              <a:t>países)</a:t>
            </a:r>
          </a:p>
          <a:p>
            <a:endParaRPr lang="es-AR" dirty="0" smtClean="0"/>
          </a:p>
          <a:p>
            <a:r>
              <a:rPr lang="es-AR" b="1" dirty="0" smtClean="0">
                <a:solidFill>
                  <a:schemeClr val="tx2">
                    <a:lumMod val="75000"/>
                  </a:schemeClr>
                </a:solidFill>
              </a:rPr>
              <a:t>La valuación de los ingresos fiscales:</a:t>
            </a:r>
          </a:p>
          <a:p>
            <a:endParaRPr lang="es-AR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 smtClean="0">
                <a:solidFill>
                  <a:schemeClr val="tx2">
                    <a:lumMod val="75000"/>
                  </a:schemeClr>
                </a:solidFill>
              </a:rPr>
              <a:t>Recaudación en </a:t>
            </a:r>
            <a:r>
              <a:rPr lang="es-AR" dirty="0">
                <a:solidFill>
                  <a:schemeClr val="tx2">
                    <a:lumMod val="75000"/>
                  </a:schemeClr>
                </a:solidFill>
              </a:rPr>
              <a:t>efectivo (Republica Dominicana, </a:t>
            </a:r>
            <a:r>
              <a:rPr lang="es-AR" dirty="0" smtClean="0">
                <a:solidFill>
                  <a:schemeClr val="tx2">
                    <a:lumMod val="75000"/>
                  </a:schemeClr>
                </a:solidFill>
              </a:rPr>
              <a:t>Guatemala, Honduras, Paraguay y Venezuela).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 smtClean="0">
                <a:solidFill>
                  <a:schemeClr val="tx2">
                    <a:lumMod val="75000"/>
                  </a:schemeClr>
                </a:solidFill>
              </a:rPr>
              <a:t>Declaraciones  presentadas por los contribuyentes (Chile y Colombia).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 smtClean="0">
                <a:solidFill>
                  <a:schemeClr val="tx2">
                    <a:lumMod val="75000"/>
                  </a:schemeClr>
                </a:solidFill>
              </a:rPr>
              <a:t>Proyecciones realizadas con base en los ingresos recaudados en periodos anteriores  (Nicaragua). </a:t>
            </a:r>
          </a:p>
        </p:txBody>
      </p:sp>
    </p:spTree>
    <p:extLst>
      <p:ext uri="{BB962C8B-B14F-4D97-AF65-F5344CB8AC3E}">
        <p14:creationId xmlns:p14="http://schemas.microsoft.com/office/powerpoint/2010/main" val="218814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7620000" cy="4572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11430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s-AR" sz="2000" dirty="0" smtClean="0"/>
              <a:t>Reconocimiento y Medición de los Ingresos Fiscales </a:t>
            </a:r>
            <a:r>
              <a:rPr lang="en-US" sz="1500" dirty="0" smtClean="0"/>
              <a:t>(Continúa)</a:t>
            </a:r>
            <a:endParaRPr lang="en-US" sz="20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16200000">
            <a:off x="7609840" y="4048760"/>
            <a:ext cx="2367281" cy="365760"/>
          </a:xfrm>
        </p:spPr>
        <p:txBody>
          <a:bodyPr/>
          <a:lstStyle/>
          <a:p>
            <a:r>
              <a:rPr lang="en-US" dirty="0" smtClean="0"/>
              <a:t>The World Bank Group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29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4000" dirty="0" smtClean="0"/>
              <a:t>Resultado de la Encuesta </a:t>
            </a:r>
            <a:r>
              <a:rPr lang="es-AR" sz="2800" dirty="0" smtClean="0"/>
              <a:t>Parte 2</a:t>
            </a:r>
            <a:r>
              <a:rPr lang="es-AR" sz="2400" dirty="0" smtClean="0"/>
              <a:t/>
            </a:r>
            <a:br>
              <a:rPr lang="es-AR" sz="2400" dirty="0" smtClean="0"/>
            </a:br>
            <a:r>
              <a:rPr lang="es-AR" sz="2400" dirty="0" smtClean="0"/>
              <a:t>Prácticas Actuales de Información Financiera y Contabilidad</a:t>
            </a:r>
            <a:endParaRPr lang="es-AR" sz="2400" dirty="0"/>
          </a:p>
        </p:txBody>
      </p:sp>
      <p:sp>
        <p:nvSpPr>
          <p:cNvPr id="7" name="Rectangle 6"/>
          <p:cNvSpPr/>
          <p:nvPr/>
        </p:nvSpPr>
        <p:spPr>
          <a:xfrm>
            <a:off x="381000" y="1865943"/>
            <a:ext cx="7619999" cy="1828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 smtClean="0">
                <a:solidFill>
                  <a:schemeClr val="tx2">
                    <a:lumMod val="75000"/>
                  </a:schemeClr>
                </a:solidFill>
              </a:rPr>
              <a:t>9 países determinan sus ingresos fiscales por su monto bruto, sin descontar el importe de los gastos asociados, lo cual es consistente con la NICSP 23.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 smtClean="0">
                <a:solidFill>
                  <a:schemeClr val="tx2">
                    <a:lumMod val="75000"/>
                  </a:schemeClr>
                </a:solidFill>
              </a:rPr>
              <a:t>8 países revelan sus políticas para el reconocimiento y medición de los ingresos fiscales en las Notas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 smtClean="0">
                <a:solidFill>
                  <a:schemeClr val="tx2">
                    <a:lumMod val="75000"/>
                  </a:schemeClr>
                </a:solidFill>
              </a:rPr>
              <a:t>6 países reconocen el cobro anticipado de impuestos como un activo y su respectivo pasivo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dirty="0" smtClean="0">
                <a:solidFill>
                  <a:schemeClr val="tx2">
                    <a:lumMod val="75000"/>
                  </a:schemeClr>
                </a:solidFill>
              </a:rPr>
              <a:t>Solo 2 países reconocen sus ingresos fiscales al ocurrir el hecho imponible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Horizontal Scroll 8"/>
          <p:cNvSpPr/>
          <p:nvPr/>
        </p:nvSpPr>
        <p:spPr>
          <a:xfrm>
            <a:off x="381000" y="3657600"/>
            <a:ext cx="7696200" cy="3086100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AR" sz="2000" dirty="0" smtClean="0"/>
              <a:t>Recomendación</a:t>
            </a:r>
            <a:r>
              <a:rPr lang="en-US" sz="2000" dirty="0" smtClean="0"/>
              <a:t>: </a:t>
            </a:r>
          </a:p>
          <a:p>
            <a:pPr algn="ctr"/>
            <a:r>
              <a:rPr lang="es-ES" sz="1600" dirty="0"/>
              <a:t>(i) Desarrollar políticas </a:t>
            </a:r>
            <a:r>
              <a:rPr lang="es-ES" sz="1600" dirty="0" smtClean="0"/>
              <a:t>en materia de ingresos tributarios, incluyendo las reglas  especificas de reconocimiento del hecho imponible, el devengo y la valuación de ingresos fiscales y de provisiones relevantes; </a:t>
            </a:r>
            <a:r>
              <a:rPr lang="es-ES" sz="1600" dirty="0"/>
              <a:t>(ii) </a:t>
            </a:r>
            <a:r>
              <a:rPr lang="es-ES" sz="1600" dirty="0" smtClean="0"/>
              <a:t>ampliar y mantener actualizados los padrones de los contribuyentes de los diferentes tipos de impuestos; </a:t>
            </a:r>
            <a:r>
              <a:rPr lang="es-ES" sz="1600" dirty="0"/>
              <a:t>y (iii) </a:t>
            </a:r>
            <a:r>
              <a:rPr lang="es-ES" sz="1600" dirty="0" smtClean="0"/>
              <a:t>evaluar el impacto del proceso de implementación del reconocimiento de ingresos fiscales con base en devengado sobre el proceso presupuestario </a:t>
            </a:r>
            <a:r>
              <a:rPr lang="en-US" sz="1600" dirty="0" smtClean="0"/>
              <a:t>(</a:t>
            </a:r>
            <a:r>
              <a:rPr lang="es-ES" sz="1600" dirty="0" smtClean="0"/>
              <a:t>en base de efectivo)</a:t>
            </a:r>
            <a:r>
              <a:rPr lang="es-CO" sz="1600" dirty="0" smtClean="0"/>
              <a:t> existente</a:t>
            </a:r>
            <a:r>
              <a:rPr lang="es-ES" sz="1600" dirty="0" smtClean="0"/>
              <a:t>.</a:t>
            </a:r>
            <a:r>
              <a:rPr lang="en-US" sz="1600" i="1" dirty="0" smtClean="0"/>
              <a:t> 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3879016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2336"/>
            <a:ext cx="2916875" cy="4525963"/>
          </a:xfrm>
          <a:solidFill>
            <a:schemeClr val="bg2">
              <a:lumMod val="9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AR" sz="1800" b="1" dirty="0" smtClean="0"/>
              <a:t>Centralidad de Presupuesto</a:t>
            </a:r>
          </a:p>
          <a:p>
            <a:pPr marL="0" indent="0">
              <a:buNone/>
            </a:pPr>
            <a:r>
              <a:rPr lang="es-AR" sz="1800" dirty="0" smtClean="0"/>
              <a:t>El Presupuesto:</a:t>
            </a:r>
          </a:p>
          <a:p>
            <a:r>
              <a:rPr lang="es-AR" sz="1600" dirty="0" smtClean="0"/>
              <a:t>Es un vínculo estratégico entre las POLITICAS y su EJECUCION</a:t>
            </a:r>
            <a:endParaRPr lang="es-AR" sz="1400" dirty="0" smtClean="0"/>
          </a:p>
          <a:p>
            <a:r>
              <a:rPr lang="es-AR" sz="1600" dirty="0" smtClean="0"/>
              <a:t>Asigna recursos entre prioridades que compiten</a:t>
            </a:r>
          </a:p>
          <a:p>
            <a:pPr marL="0" indent="0">
              <a:buNone/>
            </a:pPr>
            <a:endParaRPr lang="es-AR" sz="1600" dirty="0" smtClean="0"/>
          </a:p>
          <a:p>
            <a:pPr marL="0" indent="0">
              <a:buNone/>
            </a:pPr>
            <a:r>
              <a:rPr lang="es-AR" sz="1600" i="1" dirty="0" smtClean="0"/>
              <a:t>“El presupuesto es el documento más importante de la política de los gobiernos, donde se concilian y aplican los objetivos de política en términos concretos.”</a:t>
            </a:r>
          </a:p>
          <a:p>
            <a:pPr marL="0" indent="0">
              <a:buNone/>
            </a:pPr>
            <a:endParaRPr lang="es-AR" sz="1600" dirty="0" smtClean="0"/>
          </a:p>
          <a:p>
            <a:pPr marL="0" indent="0">
              <a:buNone/>
            </a:pPr>
            <a:r>
              <a:rPr lang="es-AR" sz="1400" dirty="0" smtClean="0"/>
              <a:t>Fuente: OECD Mejores Prácticas para la Transparencia Presupuestaria</a:t>
            </a:r>
            <a:r>
              <a:rPr lang="en-US" sz="1400" dirty="0" smtClean="0"/>
              <a:t>.</a:t>
            </a:r>
            <a:endParaRPr lang="en-US" sz="14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470867760"/>
              </p:ext>
            </p:extLst>
          </p:nvPr>
        </p:nvGraphicFramePr>
        <p:xfrm>
          <a:off x="3579342" y="1600200"/>
          <a:ext cx="5107458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457200" y="304800"/>
            <a:ext cx="8001000" cy="798381"/>
          </a:xfrm>
          <a:solidFill>
            <a:srgbClr val="EEECE1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AR" sz="2400" b="1" i="1" dirty="0" smtClean="0"/>
              <a:t>Evolución de las Reformas en América Latina:</a:t>
            </a:r>
            <a:br>
              <a:rPr lang="es-AR" sz="2400" b="1" i="1" dirty="0" smtClean="0"/>
            </a:br>
            <a:r>
              <a:rPr lang="es-AR" sz="2200" b="1" i="1" dirty="0" smtClean="0"/>
              <a:t>Disciplina Fiscal  y Gestión de las Finanzas del Gobierno</a:t>
            </a:r>
            <a:endParaRPr lang="es-AR" sz="2200" b="1" i="1" dirty="0"/>
          </a:p>
        </p:txBody>
      </p:sp>
      <p:sp>
        <p:nvSpPr>
          <p:cNvPr id="7" name="TextBox 6"/>
          <p:cNvSpPr txBox="1"/>
          <p:nvPr/>
        </p:nvSpPr>
        <p:spPr>
          <a:xfrm>
            <a:off x="468429" y="5943600"/>
            <a:ext cx="8001000" cy="78483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1500" b="1" dirty="0" smtClean="0"/>
              <a:t>Históricamente las reformas se centraron en el proceso de elaboración de presupuesto  teniendo en cuenta su importancia. Sin embargo, la crisis financiera mundial de 2008 resaltó una pieza faltante: las reformas de contabilidad e información financiera</a:t>
            </a:r>
            <a:r>
              <a:rPr lang="en-US" sz="1500" b="1" dirty="0" smtClean="0"/>
              <a:t>.</a:t>
            </a:r>
            <a:endParaRPr lang="en-US" sz="15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369832" y="1066800"/>
            <a:ext cx="51060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b="1" dirty="0" smtClean="0">
                <a:solidFill>
                  <a:srgbClr val="948A54"/>
                </a:solidFill>
              </a:rPr>
              <a:t>Enfoque de las reformas  de Gestión Financiera Pública (GFP) en América Latina</a:t>
            </a:r>
            <a:endParaRPr lang="es-AR" b="1" dirty="0">
              <a:solidFill>
                <a:srgbClr val="948A54"/>
              </a:solidFill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31788" y="5648960"/>
            <a:ext cx="548640" cy="396240"/>
          </a:xfrm>
        </p:spPr>
        <p:txBody>
          <a:bodyPr/>
          <a:lstStyle/>
          <a:p>
            <a:fld id="{230999B9-7925-4269-8251-2B4FAA69424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2280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371600"/>
            <a:ext cx="8153400" cy="6096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11430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es-AR" sz="1600" dirty="0" smtClean="0"/>
              <a:t>Beneficios a los empleados incluidos en los estados financieros y enfoque utilizado para evaluar los Planes de Pensiones de Beneficios Definidos  (NICSP 25: Beneficios a los Empleados</a:t>
            </a:r>
            <a:r>
              <a:rPr lang="en-US" sz="1600" dirty="0" smtClean="0"/>
              <a:t>)</a:t>
            </a:r>
            <a:endParaRPr lang="en-US" sz="1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16200000">
            <a:off x="7609840" y="4048760"/>
            <a:ext cx="2367281" cy="365760"/>
          </a:xfrm>
        </p:spPr>
        <p:txBody>
          <a:bodyPr/>
          <a:lstStyle/>
          <a:p>
            <a:r>
              <a:rPr lang="en-US" dirty="0" smtClean="0"/>
              <a:t>The World Bank Group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30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Resultado de la Encuesta </a:t>
            </a:r>
            <a:r>
              <a:rPr lang="es-AR" sz="2800" dirty="0" smtClean="0"/>
              <a:t>Parte 2</a:t>
            </a:r>
            <a:br>
              <a:rPr lang="es-AR" sz="2800" dirty="0" smtClean="0"/>
            </a:br>
            <a:r>
              <a:rPr lang="es-AR" sz="2000" dirty="0" smtClean="0"/>
              <a:t>Prácticas Actuales de Información Financiera y Contabilidad</a:t>
            </a:r>
            <a:endParaRPr lang="es-AR" dirty="0"/>
          </a:p>
        </p:txBody>
      </p:sp>
      <p:sp>
        <p:nvSpPr>
          <p:cNvPr id="12" name="Horizontal Scroll 11"/>
          <p:cNvSpPr/>
          <p:nvPr/>
        </p:nvSpPr>
        <p:spPr>
          <a:xfrm>
            <a:off x="304800" y="5791200"/>
            <a:ext cx="7772400" cy="1066800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dirty="0" smtClean="0"/>
          </a:p>
          <a:p>
            <a:pPr algn="ctr"/>
            <a:r>
              <a:rPr lang="es-AR" sz="2000" dirty="0" smtClean="0"/>
              <a:t>Recomendación: </a:t>
            </a:r>
          </a:p>
          <a:p>
            <a:pPr algn="ctr"/>
            <a:r>
              <a:rPr lang="es-AR" sz="1600" i="1" dirty="0" smtClean="0"/>
              <a:t>Desarrollar reglas y políticas contables de valuación, reconocimiento y revaluación de diferentes tipos de beneficios a los empleados</a:t>
            </a:r>
            <a:r>
              <a:rPr lang="en-US" sz="1600" i="1" dirty="0" smtClean="0"/>
              <a:t>.  </a:t>
            </a:r>
            <a:endParaRPr lang="en-US" sz="1600" i="1" dirty="0"/>
          </a:p>
          <a:p>
            <a:pPr algn="ctr"/>
            <a:r>
              <a:rPr lang="en-US" sz="1600" i="1" dirty="0"/>
              <a:t>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57200" y="4876800"/>
            <a:ext cx="7543799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1600" dirty="0" smtClean="0">
                <a:solidFill>
                  <a:schemeClr val="tx2">
                    <a:lumMod val="75000"/>
                  </a:schemeClr>
                </a:solidFill>
              </a:rPr>
              <a:t>4  países registran tanto los Planes de Pensión de Beneficios Adquiridos como de Beneficios Definidos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1600" dirty="0" smtClean="0">
                <a:solidFill>
                  <a:schemeClr val="tx2">
                    <a:lumMod val="75000"/>
                  </a:schemeClr>
                </a:solidFill>
              </a:rPr>
              <a:t>3 países (Colombia, Costa Rica y Perú) determinan regularmente el valor presente de las Obligaciones de Beneficios Definidos.</a:t>
            </a:r>
            <a:endParaRPr lang="es-AR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79615128"/>
              </p:ext>
            </p:extLst>
          </p:nvPr>
        </p:nvGraphicFramePr>
        <p:xfrm>
          <a:off x="0" y="2057400"/>
          <a:ext cx="845820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55558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Conclusiones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 World Bank Group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31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895600" y="1066800"/>
            <a:ext cx="5410200" cy="230832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AR" b="1" dirty="0" smtClean="0"/>
              <a:t>El Análisis del Resultado de la Encuesta </a:t>
            </a:r>
            <a:r>
              <a:rPr lang="es-AR" dirty="0" smtClean="0"/>
              <a:t>muestra</a:t>
            </a:r>
            <a:endParaRPr lang="es-AR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b="1" dirty="0" smtClean="0">
                <a:solidFill>
                  <a:schemeClr val="accent5">
                    <a:lumMod val="50000"/>
                  </a:schemeClr>
                </a:solidFill>
              </a:rPr>
              <a:t>Similitudes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s-ES" b="1" dirty="0" smtClean="0">
                <a:solidFill>
                  <a:schemeClr val="accent5">
                    <a:lumMod val="50000"/>
                  </a:schemeClr>
                </a:solidFill>
              </a:rPr>
              <a:t>en 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</a:rPr>
              <a:t>los desafíos </a:t>
            </a:r>
            <a:r>
              <a:rPr lang="es-ES" dirty="0" smtClean="0"/>
              <a:t>de </a:t>
            </a:r>
            <a:r>
              <a:rPr lang="es-ES" dirty="0"/>
              <a:t>aplicación y cumplimiento de las normas técnicas a la adaptación y la integración de sistemas y procesos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b="1" dirty="0" smtClean="0">
                <a:solidFill>
                  <a:schemeClr val="accent5">
                    <a:lumMod val="50000"/>
                  </a:schemeClr>
                </a:solidFill>
              </a:rPr>
              <a:t>Necesidad universal de 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</a:rPr>
              <a:t>comprender mejor, documentar y optimizar </a:t>
            </a:r>
            <a:r>
              <a:rPr lang="es-ES" dirty="0"/>
              <a:t>los </a:t>
            </a:r>
            <a:r>
              <a:rPr lang="es-ES" dirty="0" smtClean="0"/>
              <a:t>vínculos que conectan los procesos de información financiera, presupuestaria  </a:t>
            </a:r>
            <a:r>
              <a:rPr lang="es-ES" dirty="0"/>
              <a:t>y </a:t>
            </a:r>
            <a:r>
              <a:rPr lang="es-ES" dirty="0" smtClean="0"/>
              <a:t>fiscal.</a:t>
            </a:r>
            <a:endParaRPr lang="en-US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533400" y="3657600"/>
            <a:ext cx="7696199" cy="286232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b="1" dirty="0" smtClean="0"/>
              <a:t>Las </a:t>
            </a:r>
            <a:r>
              <a:rPr lang="es-ES" b="1" dirty="0"/>
              <a:t>s</a:t>
            </a:r>
            <a:r>
              <a:rPr lang="es-ES" b="1" dirty="0" smtClean="0"/>
              <a:t>oluciones </a:t>
            </a:r>
            <a:r>
              <a:rPr lang="es-ES" b="1" dirty="0"/>
              <a:t>requerirán </a:t>
            </a:r>
            <a:r>
              <a:rPr lang="es-ES" b="1" dirty="0" smtClean="0"/>
              <a:t>compromisos a nivel nacional y regional</a:t>
            </a:r>
            <a:r>
              <a:rPr lang="en-US" b="1" dirty="0" smtClean="0"/>
              <a:t> </a:t>
            </a:r>
            <a:endParaRPr lang="en-US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s-ES" b="1" dirty="0">
                <a:solidFill>
                  <a:schemeClr val="accent3">
                    <a:lumMod val="50000"/>
                  </a:schemeClr>
                </a:solidFill>
              </a:rPr>
              <a:t>Nivel País: </a:t>
            </a:r>
            <a:r>
              <a:rPr lang="es-ES" dirty="0"/>
              <a:t>Armonizar las leyes, reglamentos, políticas y procedimientos </a:t>
            </a:r>
            <a:r>
              <a:rPr lang="es-ES" dirty="0" smtClean="0"/>
              <a:t>para permitir la implementación de reformas para la generación de informes contables y financieros en diferentes niveles de gobierno</a:t>
            </a:r>
          </a:p>
          <a:p>
            <a:endParaRPr lang="es-ES" dirty="0"/>
          </a:p>
          <a:p>
            <a:r>
              <a:rPr lang="es-ES" dirty="0" smtClean="0"/>
              <a:t>Difundir la importancia de usar la información financiera con el fin de mejorar los procesos de toma de decisiones, gestión y proyección fiscal</a:t>
            </a:r>
          </a:p>
          <a:p>
            <a:endParaRPr lang="en-US" b="1" dirty="0" smtClean="0"/>
          </a:p>
          <a:p>
            <a:r>
              <a:rPr lang="es-ES" b="1" dirty="0">
                <a:solidFill>
                  <a:schemeClr val="accent3">
                    <a:lumMod val="50000"/>
                  </a:schemeClr>
                </a:solidFill>
              </a:rPr>
              <a:t>Nivel regional: </a:t>
            </a:r>
            <a:r>
              <a:rPr lang="es-ES" dirty="0"/>
              <a:t>F</a:t>
            </a:r>
            <a:r>
              <a:rPr lang="es-ES" dirty="0" smtClean="0"/>
              <a:t>acilitar </a:t>
            </a:r>
            <a:r>
              <a:rPr lang="es-ES" dirty="0"/>
              <a:t>el intercambio y </a:t>
            </a:r>
            <a:r>
              <a:rPr lang="es-ES" dirty="0" smtClean="0"/>
              <a:t>divulgación </a:t>
            </a:r>
            <a:r>
              <a:rPr lang="es-ES" dirty="0"/>
              <a:t>de </a:t>
            </a:r>
            <a:r>
              <a:rPr lang="es-ES" dirty="0" smtClean="0"/>
              <a:t>conocimientos </a:t>
            </a:r>
            <a:r>
              <a:rPr lang="es-ES" dirty="0"/>
              <a:t>y profundizar </a:t>
            </a:r>
            <a:r>
              <a:rPr lang="es-ES" dirty="0" smtClean="0"/>
              <a:t>las colaboraciones </a:t>
            </a:r>
            <a:r>
              <a:rPr lang="es-ES" dirty="0"/>
              <a:t>para identificar soluciones comunes y rentables.</a:t>
            </a:r>
            <a:endParaRPr lang="en-US" dirty="0" smtClean="0"/>
          </a:p>
        </p:txBody>
      </p:sp>
      <p:pic>
        <p:nvPicPr>
          <p:cNvPr id="1026" name="Picture 2" descr="https://encrypted-tbn0.gstatic.com/images?q=tbn:ANd9GcSLaj6CBkcTcLu42XNSpllKCHUYNC5tcDAWNCfMzxECRgOj5mHME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58524"/>
            <a:ext cx="2314576" cy="231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651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Conclusiones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0"/>
            <a:ext cx="7620000" cy="4800600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 World Bank Group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32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14952" y="1219200"/>
            <a:ext cx="7638448" cy="458587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b="1" dirty="0"/>
              <a:t>A la par con las reformas que tienen lugar en los países, algunas áreas que merecen mayor atención:</a:t>
            </a:r>
            <a:endParaRPr lang="en-US" sz="1600" b="1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_tradnl" sz="1600" dirty="0"/>
              <a:t>¿En qué medida la implementación de contabilidad basada en devengado tendrá un impacto en el proceso presupuestario y la preparación de las EFP? </a:t>
            </a:r>
            <a:endParaRPr lang="en-US" sz="1600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_tradnl" sz="1600" dirty="0"/>
              <a:t>¿Cuál debería ser el papel de los auditores internos y externos del gobierno durante el proceso de transición de una base contable a </a:t>
            </a:r>
            <a:r>
              <a:rPr lang="es-ES_tradnl" sz="1600" dirty="0" smtClean="0"/>
              <a:t>otra? </a:t>
            </a:r>
            <a:endParaRPr lang="en-US" sz="1600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_tradnl" sz="1600" dirty="0" smtClean="0"/>
              <a:t>Si bien </a:t>
            </a:r>
            <a:r>
              <a:rPr lang="es-ES_tradnl" sz="1600" dirty="0"/>
              <a:t>la evidencia </a:t>
            </a:r>
            <a:r>
              <a:rPr lang="es-ES_tradnl" sz="1600" dirty="0" smtClean="0"/>
              <a:t>señala la existencia </a:t>
            </a:r>
            <a:r>
              <a:rPr lang="es-ES_tradnl" sz="1600" dirty="0"/>
              <a:t>de una relación positiva entre una mayor transparencia y rendición de cuentas, y una provisión de servicios más eficientes, ¿cómo se puede entender y documentar mejor esta correlación? </a:t>
            </a:r>
            <a:endParaRPr lang="en-US" sz="16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r>
              <a:rPr lang="es-ES" sz="1600" b="1" dirty="0"/>
              <a:t>El punto de partida </a:t>
            </a:r>
            <a:r>
              <a:rPr lang="es-ES" sz="1600" b="1" dirty="0" smtClean="0"/>
              <a:t>podría ser:</a:t>
            </a:r>
          </a:p>
          <a:p>
            <a:endParaRPr lang="en-US" sz="1600" b="1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_tradnl" sz="1600" dirty="0"/>
              <a:t>La documentación y divulgación sistemáticas de diferentes enfoques adoptados a nivel </a:t>
            </a:r>
            <a:r>
              <a:rPr lang="es-ES_tradnl" sz="1600" dirty="0" smtClean="0"/>
              <a:t>país </a:t>
            </a:r>
            <a:r>
              <a:rPr lang="es-ES_tradnl" sz="1600" dirty="0"/>
              <a:t>en particular en cuanto a la implementación de contabilidad basada en devengado o </a:t>
            </a:r>
            <a:r>
              <a:rPr lang="es-ES_tradnl" sz="1600" dirty="0" smtClean="0"/>
              <a:t>en las NICSP,</a:t>
            </a:r>
            <a:endParaRPr lang="es-ES_tradnl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_tradnl" sz="1600" dirty="0"/>
              <a:t>El análisis y la aplicación de experiencias y prácticas internacionales relevantes, y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_tradnl" sz="1600" dirty="0"/>
              <a:t>De ser posible, la coordinación entre los países a nivel regional en cuanto a reformas en curso y/o planeadas en materia de información financiera y contable</a:t>
            </a:r>
            <a:r>
              <a:rPr lang="es-ES_tradnl" sz="1600" dirty="0" smtClean="0"/>
              <a:t>.</a:t>
            </a:r>
            <a:endParaRPr lang="en-US" sz="1600" dirty="0"/>
          </a:p>
        </p:txBody>
      </p:sp>
      <p:sp>
        <p:nvSpPr>
          <p:cNvPr id="7" name="Rectangle 6"/>
          <p:cNvSpPr/>
          <p:nvPr/>
        </p:nvSpPr>
        <p:spPr>
          <a:xfrm>
            <a:off x="514952" y="6172200"/>
            <a:ext cx="7619999" cy="41395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14300" indent="0">
              <a:lnSpc>
                <a:spcPct val="110000"/>
              </a:lnSpc>
              <a:spcBef>
                <a:spcPts val="0"/>
              </a:spcBef>
              <a:buFont typeface="Arial" pitchFamily="34" charset="0"/>
              <a:buNone/>
            </a:pPr>
            <a:r>
              <a:rPr lang="es-ES" sz="2000" dirty="0" smtClean="0"/>
              <a:t>La </a:t>
            </a:r>
            <a:r>
              <a:rPr lang="es-ES" sz="2000" dirty="0"/>
              <a:t>Red tiene una posición </a:t>
            </a:r>
            <a:r>
              <a:rPr lang="es-ES" sz="2000" dirty="0" smtClean="0"/>
              <a:t>ideal </a:t>
            </a:r>
            <a:r>
              <a:rPr lang="es-ES" sz="2000" dirty="0"/>
              <a:t>para liderar </a:t>
            </a:r>
            <a:r>
              <a:rPr lang="es-ES" sz="2000" dirty="0" smtClean="0"/>
              <a:t>esta tarea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25897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31073358"/>
              </p:ext>
            </p:extLst>
          </p:nvPr>
        </p:nvGraphicFramePr>
        <p:xfrm>
          <a:off x="457199" y="1305800"/>
          <a:ext cx="4038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92191" y="1371600"/>
            <a:ext cx="3966010" cy="4572000"/>
          </a:xfrm>
          <a:solidFill>
            <a:srgbClr val="DDD9C3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AR" sz="1800" b="1" dirty="0" smtClean="0"/>
              <a:t>La Contabilidad e Información Financiera son elementos clave </a:t>
            </a:r>
            <a:r>
              <a:rPr lang="es-AR" sz="1800" b="1" dirty="0"/>
              <a:t>de presupuestos adecuados y </a:t>
            </a:r>
            <a:r>
              <a:rPr lang="es-AR" sz="1800" b="1" dirty="0" smtClean="0"/>
              <a:t>proyecciones económicas</a:t>
            </a:r>
          </a:p>
          <a:p>
            <a:r>
              <a:rPr lang="es-ES" sz="1600" dirty="0" smtClean="0"/>
              <a:t>La </a:t>
            </a:r>
            <a:r>
              <a:rPr lang="es-ES" sz="1600" dirty="0"/>
              <a:t>adhesión a las reglas fiscales es en gran medida </a:t>
            </a:r>
            <a:r>
              <a:rPr lang="es-ES" sz="1600" dirty="0" smtClean="0"/>
              <a:t>ineficaz </a:t>
            </a:r>
            <a:r>
              <a:rPr lang="es-ES" sz="1600" dirty="0"/>
              <a:t>sin información </a:t>
            </a:r>
            <a:r>
              <a:rPr lang="es-ES" sz="1600" dirty="0" smtClean="0"/>
              <a:t>confiable</a:t>
            </a:r>
            <a:endParaRPr lang="en-US" sz="1600" dirty="0" smtClean="0"/>
          </a:p>
          <a:p>
            <a:r>
              <a:rPr lang="es-ES" sz="1600" dirty="0" smtClean="0"/>
              <a:t>Un aumento </a:t>
            </a:r>
            <a:r>
              <a:rPr lang="es-ES" sz="1600" dirty="0"/>
              <a:t>insostenible de los gastos </a:t>
            </a:r>
            <a:r>
              <a:rPr lang="es-ES" sz="1600" dirty="0" smtClean="0"/>
              <a:t>es probable </a:t>
            </a:r>
            <a:r>
              <a:rPr lang="es-ES" sz="1600" dirty="0"/>
              <a:t>en ausencia </a:t>
            </a:r>
            <a:r>
              <a:rPr lang="es-ES" sz="1600" dirty="0" smtClean="0"/>
              <a:t>del adecuado conocimiento </a:t>
            </a:r>
            <a:r>
              <a:rPr lang="es-ES" sz="1600" dirty="0"/>
              <a:t>de los ingresos disponibles </a:t>
            </a:r>
            <a:endParaRPr lang="en-US" sz="1600" dirty="0" smtClean="0"/>
          </a:p>
          <a:p>
            <a:r>
              <a:rPr lang="es-ES" sz="1600" dirty="0"/>
              <a:t>Pasivos no presupuestados podrían </a:t>
            </a:r>
            <a:r>
              <a:rPr lang="es-ES" sz="1600" dirty="0" smtClean="0"/>
              <a:t>provocar una </a:t>
            </a:r>
            <a:r>
              <a:rPr lang="es-ES" sz="1600" dirty="0"/>
              <a:t>crisis fiscal a menos que los pasivos contingentes se </a:t>
            </a:r>
            <a:r>
              <a:rPr lang="es-ES" sz="1600" dirty="0" smtClean="0"/>
              <a:t>contabilicen </a:t>
            </a:r>
            <a:r>
              <a:rPr lang="es-ES" sz="1600" dirty="0"/>
              <a:t>correctamente </a:t>
            </a:r>
            <a:endParaRPr lang="en-US" sz="1600" dirty="0" smtClean="0"/>
          </a:p>
          <a:p>
            <a:r>
              <a:rPr lang="es-ES" sz="1600" dirty="0" smtClean="0"/>
              <a:t>Información </a:t>
            </a:r>
            <a:r>
              <a:rPr lang="es-ES" sz="1600" dirty="0"/>
              <a:t>incompleta </a:t>
            </a:r>
            <a:r>
              <a:rPr lang="es-ES" sz="1600" dirty="0" smtClean="0"/>
              <a:t>resulta en proyecciones </a:t>
            </a:r>
            <a:r>
              <a:rPr lang="es-ES" sz="1600" dirty="0"/>
              <a:t>económicas poco </a:t>
            </a:r>
            <a:r>
              <a:rPr lang="es-ES" sz="1600" dirty="0" smtClean="0"/>
              <a:t>realistas</a:t>
            </a:r>
            <a:endParaRPr lang="en-US" sz="1600" dirty="0" smtClean="0"/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293574" y="304800"/>
            <a:ext cx="8534401" cy="875347"/>
          </a:xfrm>
          <a:solidFill>
            <a:srgbClr val="EEECE1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AR" sz="2400" b="1" i="1" dirty="0" smtClean="0"/>
              <a:t>Evolución de las Reformas en América Latina :</a:t>
            </a:r>
            <a:r>
              <a:rPr lang="es-AR" sz="2000" b="1" i="1" dirty="0" smtClean="0"/>
              <a:t/>
            </a:r>
            <a:br>
              <a:rPr lang="es-AR" sz="2000" b="1" i="1" dirty="0" smtClean="0"/>
            </a:br>
            <a:r>
              <a:rPr lang="es-AR" sz="2000" b="1" i="1" dirty="0" smtClean="0"/>
              <a:t>Los  Elementos Faltantes: Contabilidad  e Información  Financiera</a:t>
            </a:r>
            <a:endParaRPr lang="es-AR" sz="2000" b="1" i="1" dirty="0"/>
          </a:p>
        </p:txBody>
      </p:sp>
      <p:sp>
        <p:nvSpPr>
          <p:cNvPr id="7" name="TextBox 6"/>
          <p:cNvSpPr txBox="1"/>
          <p:nvPr/>
        </p:nvSpPr>
        <p:spPr>
          <a:xfrm>
            <a:off x="381001" y="5204568"/>
            <a:ext cx="4191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b="1" i="1" dirty="0" smtClean="0"/>
              <a:t>El Manual EFP 2014 “reconoce la estrecha relación entre las pautas para presentar informes sobre EFP y las normas contables del sector público en base devengado</a:t>
            </a:r>
            <a:r>
              <a:rPr lang="en-US" sz="1400" b="1" i="1" dirty="0" smtClean="0"/>
              <a:t>.”</a:t>
            </a:r>
            <a:endParaRPr lang="en-US" sz="1400" b="1" i="1" dirty="0"/>
          </a:p>
        </p:txBody>
      </p:sp>
      <p:sp>
        <p:nvSpPr>
          <p:cNvPr id="9" name="TextBox 8"/>
          <p:cNvSpPr txBox="1"/>
          <p:nvPr/>
        </p:nvSpPr>
        <p:spPr>
          <a:xfrm>
            <a:off x="457199" y="1305800"/>
            <a:ext cx="3814917" cy="369332"/>
          </a:xfrm>
          <a:prstGeom prst="rect">
            <a:avLst/>
          </a:prstGeom>
          <a:solidFill>
            <a:srgbClr val="DDD9C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dirty="0" smtClean="0"/>
              <a:t>Elementos</a:t>
            </a:r>
            <a:r>
              <a:rPr lang="en-US" dirty="0" smtClean="0"/>
              <a:t> claves de </a:t>
            </a:r>
            <a:r>
              <a:rPr lang="es-AR" dirty="0" smtClean="0"/>
              <a:t>Información</a:t>
            </a:r>
            <a:r>
              <a:rPr lang="en-US" dirty="0" smtClean="0"/>
              <a:t> Fiscal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91690" y="6141440"/>
            <a:ext cx="8001000" cy="584775"/>
          </a:xfrm>
          <a:prstGeom prst="rect">
            <a:avLst/>
          </a:prstGeom>
          <a:solidFill>
            <a:srgbClr val="EEECE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/>
              <a:t>Como se ha ilustrado por la reciente crisis financiera </a:t>
            </a:r>
            <a:r>
              <a:rPr lang="es-ES" sz="1600" b="1" dirty="0" smtClean="0"/>
              <a:t>mundial, </a:t>
            </a:r>
            <a:r>
              <a:rPr lang="es-ES" sz="1600" b="1" dirty="0"/>
              <a:t>a menudo la importancia de un elemento se destaca por las consecuencias </a:t>
            </a:r>
            <a:r>
              <a:rPr lang="es-ES" sz="1600" b="1" dirty="0" smtClean="0"/>
              <a:t>de su omisión…</a:t>
            </a:r>
            <a:endParaRPr lang="en-US" sz="1600" b="1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31788" y="5648960"/>
            <a:ext cx="548640" cy="396240"/>
          </a:xfrm>
        </p:spPr>
        <p:txBody>
          <a:bodyPr/>
          <a:lstStyle/>
          <a:p>
            <a:fld id="{230999B9-7925-4269-8251-2B4FAA69424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010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Content Placehold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9455465"/>
              </p:ext>
            </p:extLst>
          </p:nvPr>
        </p:nvGraphicFramePr>
        <p:xfrm>
          <a:off x="457200" y="1941926"/>
          <a:ext cx="8125523" cy="3873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Title 3"/>
          <p:cNvSpPr>
            <a:spLocks noGrp="1"/>
          </p:cNvSpPr>
          <p:nvPr>
            <p:ph type="title"/>
          </p:nvPr>
        </p:nvSpPr>
        <p:spPr>
          <a:xfrm>
            <a:off x="228600" y="304800"/>
            <a:ext cx="8251490" cy="849691"/>
          </a:xfrm>
          <a:solidFill>
            <a:srgbClr val="EEECE1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AR" sz="2800" b="1" i="1" dirty="0" smtClean="0"/>
              <a:t>Evolución de las Reformas in América Latina:</a:t>
            </a:r>
            <a:r>
              <a:rPr lang="es-AR" sz="3200" b="1" i="1" dirty="0" smtClean="0"/>
              <a:t/>
            </a:r>
            <a:br>
              <a:rPr lang="es-AR" sz="3200" b="1" i="1" dirty="0" smtClean="0"/>
            </a:br>
            <a:r>
              <a:rPr lang="es-AR" sz="2400" b="1" i="1" dirty="0" smtClean="0"/>
              <a:t>Las Reformas Actuales:  Contabilidad e Información Financiera</a:t>
            </a:r>
            <a:endParaRPr lang="es-AR" sz="2400" b="1" i="1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1" y="1257113"/>
            <a:ext cx="8251490" cy="646331"/>
          </a:xfrm>
          <a:prstGeom prst="rect">
            <a:avLst/>
          </a:prstGeom>
          <a:solidFill>
            <a:srgbClr val="DDD9C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Contabilidad mas robusta para </a:t>
            </a:r>
            <a:r>
              <a:rPr lang="es-ES" dirty="0"/>
              <a:t>el buen </a:t>
            </a:r>
            <a:r>
              <a:rPr lang="es-ES" dirty="0" smtClean="0"/>
              <a:t>gobierno, eficiencia presupuestal, estabilidad </a:t>
            </a:r>
            <a:r>
              <a:rPr lang="es-ES" dirty="0"/>
              <a:t>y </a:t>
            </a:r>
            <a:r>
              <a:rPr lang="es-ES" dirty="0" smtClean="0"/>
              <a:t>sostenibilidad fiscal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51317" y="6027003"/>
            <a:ext cx="8022888" cy="584775"/>
          </a:xfrm>
          <a:prstGeom prst="rect">
            <a:avLst/>
          </a:prstGeom>
          <a:solidFill>
            <a:srgbClr val="EEECE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s-AR" sz="1600" b="1" dirty="0" smtClean="0"/>
              <a:t>Donde los Sectores Público y Privado convergen: Estudios demuestran una positiva  correlación entre calificaciones del crédito soberano y  transparencia fiscal</a:t>
            </a:r>
            <a:r>
              <a:rPr lang="en-US" sz="1600" b="1" dirty="0" smtClean="0"/>
              <a:t>.</a:t>
            </a:r>
            <a:endParaRPr lang="en-US" sz="1600" b="1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31788" y="5648960"/>
            <a:ext cx="548640" cy="396240"/>
          </a:xfrm>
        </p:spPr>
        <p:txBody>
          <a:bodyPr/>
          <a:lstStyle/>
          <a:p>
            <a:fld id="{230999B9-7925-4269-8251-2B4FAA69424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870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title"/>
          </p:nvPr>
        </p:nvSpPr>
        <p:spPr>
          <a:solidFill>
            <a:srgbClr val="EEECE1"/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s-ES" sz="2400" b="1" i="1" dirty="0"/>
              <a:t>Tendencias </a:t>
            </a:r>
            <a:r>
              <a:rPr lang="es-ES" sz="2400" b="1" i="1" dirty="0" smtClean="0"/>
              <a:t>Globales: </a:t>
            </a:r>
            <a:r>
              <a:rPr lang="es-ES" sz="2400" b="1" i="1" dirty="0"/>
              <a:t>Armonización de normas y procesos </a:t>
            </a:r>
            <a:r>
              <a:rPr lang="es-ES" sz="2400" b="1" i="1" dirty="0" smtClean="0"/>
              <a:t> </a:t>
            </a:r>
            <a:r>
              <a:rPr lang="es-ES" sz="2400" b="1" i="1" dirty="0"/>
              <a:t>para las </a:t>
            </a:r>
            <a:r>
              <a:rPr lang="es-ES" sz="2400" b="1" i="1" dirty="0" smtClean="0"/>
              <a:t>Reformas  en </a:t>
            </a:r>
            <a:r>
              <a:rPr lang="es-ES" sz="2400" b="1" i="1" dirty="0" err="1" smtClean="0"/>
              <a:t>America</a:t>
            </a:r>
            <a:r>
              <a:rPr lang="es-ES" sz="2400" b="1" i="1" dirty="0" smtClean="0"/>
              <a:t>  Latina….</a:t>
            </a:r>
            <a:endParaRPr lang="en-US" sz="2400" b="1" i="1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810000" cy="750888"/>
          </a:xfrm>
        </p:spPr>
        <p:txBody>
          <a:bodyPr/>
          <a:lstStyle/>
          <a:p>
            <a:endParaRPr lang="en-US" sz="1600" i="1" dirty="0" smtClean="0">
              <a:solidFill>
                <a:srgbClr val="FF0000"/>
              </a:solidFill>
            </a:endParaRPr>
          </a:p>
          <a:p>
            <a:endParaRPr lang="en-US" sz="1600" i="1" dirty="0">
              <a:solidFill>
                <a:srgbClr val="FF0000"/>
              </a:solidFill>
            </a:endParaRPr>
          </a:p>
          <a:p>
            <a:endParaRPr lang="en-US" sz="1600" i="1" dirty="0" smtClean="0">
              <a:solidFill>
                <a:srgbClr val="FF0000"/>
              </a:solidFill>
            </a:endParaRPr>
          </a:p>
          <a:p>
            <a:r>
              <a:rPr lang="en-US" sz="1600" i="1" dirty="0" smtClean="0">
                <a:solidFill>
                  <a:srgbClr val="FF0000"/>
                </a:solidFill>
              </a:rPr>
              <a:t>DE…</a:t>
            </a:r>
            <a:r>
              <a:rPr lang="en-US" sz="1600" i="1" dirty="0" smtClean="0"/>
              <a:t> </a:t>
            </a:r>
          </a:p>
          <a:p>
            <a:r>
              <a:rPr lang="en-US" sz="1600" i="1" dirty="0" smtClean="0"/>
              <a:t> </a:t>
            </a:r>
            <a:r>
              <a:rPr lang="es-AR" sz="1600" i="1" dirty="0" smtClean="0"/>
              <a:t>Falta de</a:t>
            </a:r>
            <a:r>
              <a:rPr lang="es-AR" sz="1600" dirty="0" smtClean="0"/>
              <a:t> armonización en la preparación de la información </a:t>
            </a:r>
            <a:r>
              <a:rPr lang="es-AR" sz="1700" dirty="0" smtClean="0"/>
              <a:t>gubernamental</a:t>
            </a:r>
            <a:r>
              <a:rPr lang="es-AR" sz="1600" dirty="0" smtClean="0"/>
              <a:t>…</a:t>
            </a:r>
            <a:endParaRPr lang="es-AR" sz="1600" dirty="0"/>
          </a:p>
        </p:txBody>
      </p:sp>
      <p:graphicFrame>
        <p:nvGraphicFramePr>
          <p:cNvPr id="13" name="Content Placeholder 1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824108229"/>
              </p:ext>
            </p:extLst>
          </p:nvPr>
        </p:nvGraphicFramePr>
        <p:xfrm>
          <a:off x="457200" y="2174875"/>
          <a:ext cx="3657600" cy="395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Text Placeholder 15"/>
          <p:cNvSpPr>
            <a:spLocks noGrp="1"/>
          </p:cNvSpPr>
          <p:nvPr>
            <p:ph type="body" sz="quarter" idx="3"/>
          </p:nvPr>
        </p:nvSpPr>
        <p:spPr>
          <a:xfrm>
            <a:off x="4267200" y="1535112"/>
            <a:ext cx="3810000" cy="827088"/>
          </a:xfrm>
        </p:spPr>
        <p:txBody>
          <a:bodyPr/>
          <a:lstStyle/>
          <a:p>
            <a:r>
              <a:rPr lang="en-US" sz="1600" dirty="0" smtClean="0">
                <a:solidFill>
                  <a:srgbClr val="FF0000"/>
                </a:solidFill>
              </a:rPr>
              <a:t>A….</a:t>
            </a:r>
          </a:p>
          <a:p>
            <a:r>
              <a:rPr lang="en-US" sz="1600" dirty="0" smtClean="0"/>
              <a:t> </a:t>
            </a:r>
            <a:r>
              <a:rPr lang="es-AR" sz="1700" dirty="0" smtClean="0"/>
              <a:t>Intentos de Convergencia al nivel Internacional </a:t>
            </a:r>
            <a:r>
              <a:rPr lang="en-US" sz="1700" dirty="0" smtClean="0"/>
              <a:t>y Regional (UE)</a:t>
            </a:r>
            <a:endParaRPr lang="en-US" sz="1700" dirty="0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4"/>
          </p:nvPr>
        </p:nvSpPr>
        <p:spPr>
          <a:xfrm>
            <a:off x="4419600" y="2362200"/>
            <a:ext cx="3810000" cy="2362200"/>
          </a:xfrm>
        </p:spPr>
        <p:txBody>
          <a:bodyPr>
            <a:normAutofit fontScale="92500" lnSpcReduction="20000"/>
          </a:bodyPr>
          <a:lstStyle/>
          <a:p>
            <a:r>
              <a:rPr lang="en-US" sz="1800" dirty="0" smtClean="0"/>
              <a:t> </a:t>
            </a:r>
            <a:r>
              <a:rPr lang="es-ES" sz="1800" dirty="0"/>
              <a:t>Convergencia en curso de normas para mejorar la transparencia fiscal y reducir al mínimo los riesgos ( </a:t>
            </a:r>
            <a:r>
              <a:rPr lang="es-ES" sz="1800" dirty="0" smtClean="0"/>
              <a:t>EFP/ NICSP, etc. </a:t>
            </a:r>
            <a:r>
              <a:rPr lang="es-ES" sz="1800" dirty="0"/>
              <a:t>) </a:t>
            </a:r>
            <a:r>
              <a:rPr lang="es-ES" sz="1800" dirty="0" smtClean="0"/>
              <a:t>...</a:t>
            </a:r>
            <a:endParaRPr lang="en-US" sz="1800" dirty="0" smtClean="0"/>
          </a:p>
          <a:p>
            <a:pPr marL="114300" indent="0">
              <a:buNone/>
            </a:pPr>
            <a:endParaRPr lang="en-US" sz="1800" dirty="0" smtClean="0"/>
          </a:p>
          <a:p>
            <a:r>
              <a:rPr lang="es-ES" sz="1800" dirty="0" smtClean="0"/>
              <a:t>UE, </a:t>
            </a:r>
            <a:r>
              <a:rPr lang="es-ES" sz="1800" dirty="0"/>
              <a:t>se centra en la armonización de las normas </a:t>
            </a:r>
            <a:r>
              <a:rPr lang="es-ES" sz="1800" dirty="0" smtClean="0"/>
              <a:t>(EPSAS) </a:t>
            </a:r>
            <a:r>
              <a:rPr lang="es-ES" sz="1800" dirty="0"/>
              <a:t>y procesos </a:t>
            </a:r>
            <a:r>
              <a:rPr lang="es-ES" sz="1800" dirty="0" smtClean="0"/>
              <a:t>(Directiva UE 2011/85 </a:t>
            </a:r>
            <a:r>
              <a:rPr lang="es-ES" sz="1800" dirty="0"/>
              <a:t>de la UE - Marco </a:t>
            </a:r>
            <a:r>
              <a:rPr lang="es-ES" sz="1800" dirty="0" smtClean="0"/>
              <a:t>Presupuestario, regulación </a:t>
            </a:r>
            <a:r>
              <a:rPr lang="es-ES" sz="1800" dirty="0"/>
              <a:t>" </a:t>
            </a:r>
            <a:r>
              <a:rPr lang="es-ES" sz="1800" dirty="0" err="1"/>
              <a:t>Sixpack</a:t>
            </a:r>
            <a:r>
              <a:rPr lang="es-ES" sz="1800" dirty="0"/>
              <a:t> " ) ...</a:t>
            </a:r>
            <a:endParaRPr lang="en-US" sz="1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The World Bank Group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6</a:t>
            </a:fld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609600" y="2250452"/>
            <a:ext cx="3581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1600" i="1" dirty="0" smtClean="0"/>
              <a:t>Diferentes Normas, Prácticas, y Personal</a:t>
            </a:r>
            <a:endParaRPr lang="es-AR" sz="1600" i="1" dirty="0"/>
          </a:p>
        </p:txBody>
      </p:sp>
      <p:sp>
        <p:nvSpPr>
          <p:cNvPr id="19" name="TextBox 18"/>
          <p:cNvSpPr txBox="1"/>
          <p:nvPr/>
        </p:nvSpPr>
        <p:spPr>
          <a:xfrm>
            <a:off x="457200" y="6168962"/>
            <a:ext cx="3657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* </a:t>
            </a:r>
            <a:r>
              <a:rPr lang="en-US" sz="1200" dirty="0" smtClean="0"/>
              <a:t>OECD </a:t>
            </a:r>
            <a:r>
              <a:rPr lang="es-AR" sz="1200" dirty="0" smtClean="0"/>
              <a:t>Mejores Prácticas</a:t>
            </a:r>
            <a:endParaRPr lang="es-AR" sz="1200" dirty="0"/>
          </a:p>
        </p:txBody>
      </p:sp>
      <p:sp>
        <p:nvSpPr>
          <p:cNvPr id="21" name="TextBox 20"/>
          <p:cNvSpPr txBox="1"/>
          <p:nvPr/>
        </p:nvSpPr>
        <p:spPr>
          <a:xfrm>
            <a:off x="4001703" y="4837650"/>
            <a:ext cx="4419600" cy="144655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1600" b="1" i="1" dirty="0" smtClean="0"/>
              <a:t>América Latina </a:t>
            </a:r>
          </a:p>
          <a:p>
            <a:r>
              <a:rPr lang="es-AR" sz="1600" dirty="0" smtClean="0"/>
              <a:t>MEFP 2014 y reformas vigentes: </a:t>
            </a:r>
          </a:p>
          <a:p>
            <a:r>
              <a:rPr lang="es-AR" sz="1400" dirty="0" smtClean="0"/>
              <a:t>Estadísticas y Normas de Contabilidad </a:t>
            </a:r>
            <a:r>
              <a:rPr lang="es-AR" sz="1400" dirty="0" smtClean="0">
                <a:sym typeface="Wingdings"/>
              </a:rPr>
              <a:t> BASE DEVENGADO</a:t>
            </a:r>
            <a:r>
              <a:rPr lang="es-AR" sz="1400" dirty="0" smtClean="0"/>
              <a:t> </a:t>
            </a:r>
          </a:p>
          <a:p>
            <a:r>
              <a:rPr lang="es-AR" sz="1400" dirty="0" smtClean="0"/>
              <a:t>Presupuesto </a:t>
            </a:r>
            <a:r>
              <a:rPr lang="es-AR" sz="1400" dirty="0" smtClean="0">
                <a:sym typeface="Wingdings"/>
              </a:rPr>
              <a:t> BASE DE EFECTIVO</a:t>
            </a:r>
          </a:p>
          <a:p>
            <a:r>
              <a:rPr lang="es-AR" sz="1400" u="sng" dirty="0" smtClean="0">
                <a:sym typeface="Wingdings"/>
              </a:rPr>
              <a:t>Prácticas</a:t>
            </a:r>
            <a:r>
              <a:rPr lang="es-AR" sz="1400" dirty="0" smtClean="0">
                <a:sym typeface="Wingdings"/>
              </a:rPr>
              <a:t>   Diversas e Inconsistentes</a:t>
            </a:r>
            <a:endParaRPr lang="es-AR" sz="1400" u="sng" dirty="0"/>
          </a:p>
        </p:txBody>
      </p:sp>
    </p:spTree>
    <p:extLst>
      <p:ext uri="{BB962C8B-B14F-4D97-AF65-F5344CB8AC3E}">
        <p14:creationId xmlns:p14="http://schemas.microsoft.com/office/powerpoint/2010/main" val="628012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3"/>
          <p:cNvSpPr>
            <a:spLocks noGrp="1"/>
          </p:cNvSpPr>
          <p:nvPr>
            <p:ph type="title"/>
          </p:nvPr>
        </p:nvSpPr>
        <p:spPr>
          <a:xfrm>
            <a:off x="457200" y="304800"/>
            <a:ext cx="8022890" cy="849691"/>
          </a:xfrm>
          <a:solidFill>
            <a:srgbClr val="EEECE1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AR" sz="3200" b="1" i="1" dirty="0" smtClean="0"/>
              <a:t>Evolución de las Reformas  en América Latina:</a:t>
            </a:r>
            <a:br>
              <a:rPr lang="es-AR" sz="3200" b="1" i="1" dirty="0" smtClean="0"/>
            </a:br>
            <a:r>
              <a:rPr lang="es-AR" sz="2400" b="1" i="1" dirty="0" smtClean="0"/>
              <a:t>Reformas vigentes: Contabilidad e Información  Financiera</a:t>
            </a:r>
            <a:endParaRPr lang="es-AR" sz="2400" b="1" i="1" dirty="0"/>
          </a:p>
        </p:txBody>
      </p:sp>
      <p:sp>
        <p:nvSpPr>
          <p:cNvPr id="14" name="TextBox 13"/>
          <p:cNvSpPr txBox="1"/>
          <p:nvPr/>
        </p:nvSpPr>
        <p:spPr>
          <a:xfrm>
            <a:off x="457200" y="1206815"/>
            <a:ext cx="7718089" cy="461665"/>
          </a:xfrm>
          <a:prstGeom prst="rect">
            <a:avLst/>
          </a:prstGeom>
          <a:solidFill>
            <a:srgbClr val="DDD9C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AR" sz="2400" b="1" dirty="0" smtClean="0"/>
              <a:t>Desde la Conceptualización a la Implementación</a:t>
            </a:r>
            <a:endParaRPr lang="es-AR" sz="2400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828800"/>
            <a:ext cx="7619999" cy="4572000"/>
          </a:xfrm>
        </p:spPr>
        <p:txBody>
          <a:bodyPr>
            <a:normAutofit lnSpcReduction="10000"/>
          </a:bodyPr>
          <a:lstStyle/>
          <a:p>
            <a:pPr marL="114300" indent="0" algn="just">
              <a:buNone/>
            </a:pPr>
            <a:r>
              <a:rPr lang="es-ES" dirty="0"/>
              <a:t>" ... Los emisores de </a:t>
            </a:r>
            <a:r>
              <a:rPr lang="es-ES" dirty="0" smtClean="0"/>
              <a:t>normas Internacionales </a:t>
            </a:r>
            <a:r>
              <a:rPr lang="es-ES" dirty="0"/>
              <a:t>deben trabajar en estrecha colaboración para garantizar que </a:t>
            </a:r>
            <a:r>
              <a:rPr lang="es-ES" dirty="0" smtClean="0"/>
              <a:t>las normas de  </a:t>
            </a:r>
            <a:r>
              <a:rPr lang="es-ES" dirty="0"/>
              <a:t>contabilidad </a:t>
            </a:r>
            <a:r>
              <a:rPr lang="es-ES" dirty="0" smtClean="0"/>
              <a:t>requieran, </a:t>
            </a:r>
            <a:r>
              <a:rPr lang="es-ES" dirty="0"/>
              <a:t>entre otras </a:t>
            </a:r>
            <a:r>
              <a:rPr lang="es-ES" dirty="0" smtClean="0"/>
              <a:t>cosas, (i) cobertura completa </a:t>
            </a:r>
            <a:r>
              <a:rPr lang="es-ES" dirty="0"/>
              <a:t>de las instituciones del sector </a:t>
            </a:r>
            <a:r>
              <a:rPr lang="es-ES" dirty="0" smtClean="0"/>
              <a:t>público, (ii) informes completos sobre </a:t>
            </a:r>
            <a:r>
              <a:rPr lang="es-ES" dirty="0"/>
              <a:t>activos y pasivos directos y </a:t>
            </a:r>
            <a:r>
              <a:rPr lang="es-ES" dirty="0" smtClean="0"/>
              <a:t>contingentes, </a:t>
            </a:r>
            <a:r>
              <a:rPr lang="es-ES" dirty="0"/>
              <a:t>y </a:t>
            </a:r>
            <a:r>
              <a:rPr lang="es-ES" dirty="0" smtClean="0"/>
              <a:t>(iii) </a:t>
            </a:r>
            <a:r>
              <a:rPr lang="es-ES" dirty="0"/>
              <a:t>el reconocimiento de </a:t>
            </a:r>
            <a:r>
              <a:rPr lang="es-ES" dirty="0" smtClean="0"/>
              <a:t>un conjunto de </a:t>
            </a:r>
            <a:r>
              <a:rPr lang="es-ES" dirty="0"/>
              <a:t>transacciones y </a:t>
            </a:r>
            <a:r>
              <a:rPr lang="es-ES" dirty="0" smtClean="0"/>
              <a:t>otros flujos económicos…”</a:t>
            </a:r>
          </a:p>
          <a:p>
            <a:pPr marL="114300" indent="0" algn="just">
              <a:buNone/>
            </a:pPr>
            <a:r>
              <a:rPr lang="en-US" dirty="0" smtClean="0"/>
              <a:t>FMI. </a:t>
            </a:r>
            <a:r>
              <a:rPr lang="en-US" dirty="0"/>
              <a:t>2012. </a:t>
            </a:r>
            <a:r>
              <a:rPr lang="es-AR" i="1" dirty="0" smtClean="0"/>
              <a:t>Transparencia Fiscal, Rendición de Cuentas y Riesgo</a:t>
            </a:r>
            <a:r>
              <a:rPr lang="en-US" i="1" dirty="0" smtClean="0"/>
              <a:t>.</a:t>
            </a:r>
          </a:p>
          <a:p>
            <a:pPr marL="114300" indent="0">
              <a:buNone/>
            </a:pPr>
            <a:endParaRPr lang="en-US" i="1" dirty="0"/>
          </a:p>
          <a:p>
            <a:pPr marL="114300" indent="0" algn="just">
              <a:buNone/>
            </a:pPr>
            <a:r>
              <a:rPr lang="es-ES" b="1" dirty="0" smtClean="0"/>
              <a:t>Las Reformas </a:t>
            </a:r>
            <a:r>
              <a:rPr lang="es-ES" b="1" dirty="0"/>
              <a:t>regionales </a:t>
            </a:r>
            <a:r>
              <a:rPr lang="es-ES" b="1" dirty="0" smtClean="0"/>
              <a:t>presentadas ​​</a:t>
            </a:r>
            <a:r>
              <a:rPr lang="es-ES" b="1" dirty="0"/>
              <a:t>en la sección siguiente indican la voluntad de trabajar hacia el logro de estos </a:t>
            </a:r>
            <a:r>
              <a:rPr lang="es-ES" b="1" dirty="0" smtClean="0"/>
              <a:t>objetivos, con conciencia </a:t>
            </a:r>
            <a:r>
              <a:rPr lang="es-ES" b="1" dirty="0"/>
              <a:t>de los obstáculos y </a:t>
            </a:r>
            <a:r>
              <a:rPr lang="es-ES" b="1" dirty="0" smtClean="0"/>
              <a:t>evitando </a:t>
            </a:r>
            <a:r>
              <a:rPr lang="es-ES" b="1" dirty="0"/>
              <a:t>el enfoque de </a:t>
            </a:r>
            <a:r>
              <a:rPr lang="es-ES" b="1" dirty="0" smtClean="0"/>
              <a:t>“una solución única </a:t>
            </a:r>
            <a:r>
              <a:rPr lang="es-ES" b="1" dirty="0"/>
              <a:t>para todos " </a:t>
            </a:r>
            <a:r>
              <a:rPr lang="es-ES" b="1" dirty="0" smtClean="0"/>
              <a:t>...</a:t>
            </a:r>
            <a:endParaRPr lang="en-US" b="1" i="1" dirty="0"/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531788" y="5648960"/>
            <a:ext cx="548640" cy="396240"/>
          </a:xfrm>
        </p:spPr>
        <p:txBody>
          <a:bodyPr/>
          <a:lstStyle/>
          <a:p>
            <a:fld id="{230999B9-7925-4269-8251-2B4FAA69424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358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819400"/>
            <a:ext cx="7620000" cy="1143000"/>
          </a:xfrm>
        </p:spPr>
        <p:txBody>
          <a:bodyPr/>
          <a:lstStyle/>
          <a:p>
            <a:pPr algn="ctr"/>
            <a:r>
              <a:rPr lang="es-AR" dirty="0" smtClean="0"/>
              <a:t>La Encuesta</a:t>
            </a:r>
            <a:br>
              <a:rPr lang="es-AR" dirty="0" smtClean="0"/>
            </a:br>
            <a:r>
              <a:rPr lang="es-AR" sz="2800" dirty="0" smtClean="0"/>
              <a:t>Estado Actual de las Reformas de Contabilidad e Información  Financiera </a:t>
            </a:r>
            <a:endParaRPr lang="es-AR" sz="36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 World Bank Group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958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Método</a:t>
            </a:r>
            <a:endParaRPr lang="es-A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05200"/>
            <a:ext cx="7620000" cy="3200400"/>
          </a:xfrm>
        </p:spPr>
        <p:txBody>
          <a:bodyPr>
            <a:normAutofit/>
          </a:bodyPr>
          <a:lstStyle/>
          <a:p>
            <a:r>
              <a:rPr lang="es-AR" dirty="0" smtClean="0"/>
              <a:t>Contadores Generales de 18 Países (16 países - 83% tasa de respuesta)</a:t>
            </a:r>
          </a:p>
          <a:p>
            <a:r>
              <a:rPr lang="es-AR" dirty="0" smtClean="0"/>
              <a:t>Argentina y Bolivia no respondieron, Venezuela – sólo Parte 2, y Panamá sólo Parte 1</a:t>
            </a:r>
          </a:p>
          <a:p>
            <a:r>
              <a:rPr lang="es-AR" dirty="0" smtClean="0"/>
              <a:t>Autoevaluación</a:t>
            </a:r>
          </a:p>
          <a:p>
            <a:r>
              <a:rPr lang="es-AR" dirty="0" smtClean="0"/>
              <a:t>Preguntas Abiertas y Cerradas</a:t>
            </a:r>
          </a:p>
          <a:p>
            <a:r>
              <a:rPr lang="es-AR" dirty="0" smtClean="0"/>
              <a:t>Normas </a:t>
            </a:r>
            <a:r>
              <a:rPr lang="es-ES" dirty="0" smtClean="0"/>
              <a:t>Internacionales </a:t>
            </a:r>
            <a:r>
              <a:rPr lang="es-ES" dirty="0"/>
              <a:t>de Contabilidad del Sector Público </a:t>
            </a:r>
            <a:r>
              <a:rPr lang="es-ES" dirty="0" smtClean="0"/>
              <a:t>(NICSP) </a:t>
            </a:r>
            <a:r>
              <a:rPr lang="es-ES" dirty="0"/>
              <a:t>como referencia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The World Bank Group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999B9-7925-4269-8251-2B4FAA694246}" type="slidenum">
              <a:rPr lang="en-US" smtClean="0"/>
              <a:t>9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066800" y="1828800"/>
            <a:ext cx="2895600" cy="533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Parte </a:t>
            </a:r>
            <a:r>
              <a:rPr lang="en-US" sz="3200" dirty="0"/>
              <a:t>1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" y="2476500"/>
            <a:ext cx="3200400" cy="8001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000" dirty="0"/>
              <a:t>Avance </a:t>
            </a:r>
            <a:r>
              <a:rPr lang="es-AR" sz="2000" dirty="0" smtClean="0"/>
              <a:t> en la Implementación </a:t>
            </a:r>
            <a:br>
              <a:rPr lang="es-AR" sz="2000" dirty="0" smtClean="0"/>
            </a:br>
            <a:r>
              <a:rPr lang="es-AR" sz="2000" dirty="0" smtClean="0"/>
              <a:t>de  las Reformas</a:t>
            </a:r>
            <a:endParaRPr lang="es-AR" sz="2000" dirty="0"/>
          </a:p>
        </p:txBody>
      </p:sp>
      <p:sp>
        <p:nvSpPr>
          <p:cNvPr id="8" name="Rectangle 7"/>
          <p:cNvSpPr/>
          <p:nvPr/>
        </p:nvSpPr>
        <p:spPr>
          <a:xfrm>
            <a:off x="4495800" y="1828800"/>
            <a:ext cx="2895600" cy="533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Parte 2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95800" y="2476500"/>
            <a:ext cx="3276600" cy="8001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2000" dirty="0" smtClean="0"/>
              <a:t>Prácticas Actuales de Información Financiera y Contabilidad</a:t>
            </a: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382491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7526</TotalTime>
  <Words>3161</Words>
  <Application>Microsoft Office PowerPoint</Application>
  <PresentationFormat>Presentación en pantalla (4:3)</PresentationFormat>
  <Paragraphs>384</Paragraphs>
  <Slides>32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33" baseType="lpstr">
      <vt:lpstr>Adjacency</vt:lpstr>
      <vt:lpstr>Contabilidad Gubernamental  e Información Financiera en América Latina :</vt:lpstr>
      <vt:lpstr>Evolución de las Reformas en América Latina: Disciplina Fiscal  y Gestión de las Finanzas del Gobierno</vt:lpstr>
      <vt:lpstr>Evolución de las Reformas en América Latina: Disciplina Fiscal  y Gestión de las Finanzas del Gobierno</vt:lpstr>
      <vt:lpstr>Evolución de las Reformas en América Latina : Los  Elementos Faltantes: Contabilidad  e Información  Financiera</vt:lpstr>
      <vt:lpstr>Evolución de las Reformas in América Latina: Las Reformas Actuales:  Contabilidad e Información Financiera</vt:lpstr>
      <vt:lpstr>Tendencias Globales: Armonización de normas y procesos  para las Reformas  en America  Latina….</vt:lpstr>
      <vt:lpstr>Evolución de las Reformas  en América Latina: Reformas vigentes: Contabilidad e Información  Financiera</vt:lpstr>
      <vt:lpstr>La Encuesta Estado Actual de las Reformas de Contabilidad e Información  Financiera </vt:lpstr>
      <vt:lpstr>Método</vt:lpstr>
      <vt:lpstr>Resultado de la Encuesta Parte1  Avance en la Implementación de las Reformas</vt:lpstr>
      <vt:lpstr>Resultado de la Encuesta Parte 1  Avance en la Implementación de las Reformas</vt:lpstr>
      <vt:lpstr>Resultado de la Encuesta Parte1 Avance en la Implementación de las Reformas</vt:lpstr>
      <vt:lpstr>Resultados de la Encuesta Parte 1  Avance en la Implementación de las Reformas : Son las Fechas Realistas ?</vt:lpstr>
      <vt:lpstr>Resultado de la Encuesta Parte 1  Avance en la Implementación de las Reformas</vt:lpstr>
      <vt:lpstr>Resultado de la Encuesta Parte 1  Avance  en la Implementación de las Reformas</vt:lpstr>
      <vt:lpstr>Resultado de la Encuesta Parte 1  Avance en la Implementación de las Reformas</vt:lpstr>
      <vt:lpstr>Mensajes Principales Parte 1 Avance en la Implementación de las Reformas</vt:lpstr>
      <vt:lpstr>Resultado de la Encuesta Parte 2 Prácticas de Información  Financiera y de Contabilidad Actuales</vt:lpstr>
      <vt:lpstr>Resultado de la Encuesta Parte 2 Prácticas de Información  Financiera y de Contabilidad Actuales</vt:lpstr>
      <vt:lpstr>Resultado de la Encuesta Parte 2 Prácticas de Información  Financiera y de Contabilidad Actuales</vt:lpstr>
      <vt:lpstr>Resultado de la Encuesta Parte 2 Prácticas de Información  Financiera y de Contabilidad Actual</vt:lpstr>
      <vt:lpstr>Resultado de la Encuesta Parte 2 Prácticas Actuales de Información Financiera y Contabilidad</vt:lpstr>
      <vt:lpstr>Resultado de la Encuesta Parte 2 Prácticas Actuales de Información Financiera y Contabilidad</vt:lpstr>
      <vt:lpstr>Resultado de la Encuesta Parte 2 Prácticas Actuales de Información Financiera y Contabilidad</vt:lpstr>
      <vt:lpstr>Resultado de la Encuesta Parte 2 Prácticas Actuales de Información Financiera y Contabilidad</vt:lpstr>
      <vt:lpstr>Resultado de la Encuesta Parte 2 Prácticas Actuales de Información Financiera y Contabilidad</vt:lpstr>
      <vt:lpstr>Resultado de la Encuesta Parte 2 Prácticas Actuales de Información Financiera y Contabilidad</vt:lpstr>
      <vt:lpstr>Resultado de la Encuesta Parte 2 Prácticas Actuales de Información Financiera y Contabilidad  </vt:lpstr>
      <vt:lpstr>Resultado de la Encuesta Parte 2 Prácticas Actuales de Información Financiera y Contabilidad</vt:lpstr>
      <vt:lpstr>Resultado de la Encuesta Parte 2 Prácticas Actuales de Información Financiera y Contabilidad</vt:lpstr>
      <vt:lpstr>Conclusiones </vt:lpstr>
      <vt:lpstr>Conclusiones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Government Accounting and Financial Reporting in Latin America:</dc:title>
  <dc:creator>jeremygweber</dc:creator>
  <cp:lastModifiedBy>Pedro Luis Bohorquez</cp:lastModifiedBy>
  <cp:revision>275</cp:revision>
  <cp:lastPrinted>2014-11-05T14:13:08Z</cp:lastPrinted>
  <dcterms:created xsi:type="dcterms:W3CDTF">2014-10-27T15:26:27Z</dcterms:created>
  <dcterms:modified xsi:type="dcterms:W3CDTF">2015-07-09T12:57:27Z</dcterms:modified>
</cp:coreProperties>
</file>