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34" r:id="rId4"/>
    <p:sldMasterId id="2147483946" r:id="rId5"/>
    <p:sldMasterId id="2147483950" r:id="rId6"/>
    <p:sldMasterId id="2147483965" r:id="rId7"/>
  </p:sldMasterIdLst>
  <p:notesMasterIdLst>
    <p:notesMasterId r:id="rId22"/>
  </p:notesMasterIdLst>
  <p:handoutMasterIdLst>
    <p:handoutMasterId r:id="rId23"/>
  </p:handoutMasterIdLst>
  <p:sldIdLst>
    <p:sldId id="290" r:id="rId8"/>
    <p:sldId id="279" r:id="rId9"/>
    <p:sldId id="280" r:id="rId10"/>
    <p:sldId id="281" r:id="rId11"/>
    <p:sldId id="294" r:id="rId12"/>
    <p:sldId id="282" r:id="rId13"/>
    <p:sldId id="283" r:id="rId14"/>
    <p:sldId id="284" r:id="rId15"/>
    <p:sldId id="286" r:id="rId16"/>
    <p:sldId id="287" r:id="rId17"/>
    <p:sldId id="289" r:id="rId18"/>
    <p:sldId id="293" r:id="rId19"/>
    <p:sldId id="288" r:id="rId20"/>
    <p:sldId id="291" r:id="rId21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ilson Antonio Da Silva Suzart" initials="JADS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FFE699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Estilo Escuro 1 - Ênfase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9" autoAdjust="0"/>
    <p:restoredTop sz="95501" autoAdjust="0"/>
  </p:normalViewPr>
  <p:slideViewPr>
    <p:cSldViewPr>
      <p:cViewPr varScale="1">
        <p:scale>
          <a:sx n="88" d="100"/>
          <a:sy n="88" d="100"/>
        </p:scale>
        <p:origin x="22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19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E723FA-F758-4863-A2D9-A2F3C201EAF2}" type="doc">
      <dgm:prSet loTypeId="urn:microsoft.com/office/officeart/2005/8/layout/vList6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527DAFE-68A1-421F-9D03-DA9B55EBB05C}">
      <dgm:prSet phldrT="[Texto]" custT="1"/>
      <dgm:spPr/>
      <dgm:t>
        <a:bodyPr/>
        <a:lstStyle/>
        <a:p>
          <a:r>
            <a:rPr lang="pt-BR" sz="2400" dirty="0" smtClean="0"/>
            <a:t>Marco Conceptual</a:t>
          </a:r>
          <a:endParaRPr lang="pt-BR" sz="2400" dirty="0"/>
        </a:p>
      </dgm:t>
    </dgm:pt>
    <dgm:pt modelId="{ECCAFBB5-7D58-4E83-9ADD-23CE684E023D}" type="parTrans" cxnId="{55069ED7-1145-4E89-B9D4-434ECECF2B68}">
      <dgm:prSet/>
      <dgm:spPr/>
      <dgm:t>
        <a:bodyPr/>
        <a:lstStyle/>
        <a:p>
          <a:endParaRPr lang="pt-BR" sz="2000"/>
        </a:p>
      </dgm:t>
    </dgm:pt>
    <dgm:pt modelId="{38BC8CDA-9EF2-4A1C-A6DF-E3CA74848FF5}" type="sibTrans" cxnId="{55069ED7-1145-4E89-B9D4-434ECECF2B68}">
      <dgm:prSet/>
      <dgm:spPr/>
      <dgm:t>
        <a:bodyPr/>
        <a:lstStyle/>
        <a:p>
          <a:endParaRPr lang="pt-BR" sz="2000"/>
        </a:p>
      </dgm:t>
    </dgm:pt>
    <dgm:pt modelId="{1A543EFB-961A-4B0B-B418-A33BB19B462B}">
      <dgm:prSet phldrT="[Texto]" custT="1"/>
      <dgm:spPr/>
      <dgm:t>
        <a:bodyPr/>
        <a:lstStyle/>
        <a:p>
          <a:r>
            <a:rPr lang="pt-BR" sz="2000" dirty="0" err="1" smtClean="0"/>
            <a:t>Estructura</a:t>
          </a:r>
          <a:r>
            <a:rPr lang="pt-BR" sz="2000" dirty="0" smtClean="0"/>
            <a:t> Conceptual</a:t>
          </a:r>
          <a:endParaRPr lang="pt-BR" sz="2000" dirty="0"/>
        </a:p>
      </dgm:t>
    </dgm:pt>
    <dgm:pt modelId="{18D1B4C6-FF90-4F9A-8E49-E27BAB39FAF0}" type="parTrans" cxnId="{6876C685-AC27-445C-8000-9BE24451397C}">
      <dgm:prSet/>
      <dgm:spPr/>
      <dgm:t>
        <a:bodyPr/>
        <a:lstStyle/>
        <a:p>
          <a:endParaRPr lang="pt-BR" sz="2000"/>
        </a:p>
      </dgm:t>
    </dgm:pt>
    <dgm:pt modelId="{BAFC79B8-C3B1-481A-AE49-7DBE55C3F099}" type="sibTrans" cxnId="{6876C685-AC27-445C-8000-9BE24451397C}">
      <dgm:prSet/>
      <dgm:spPr/>
      <dgm:t>
        <a:bodyPr/>
        <a:lstStyle/>
        <a:p>
          <a:endParaRPr lang="pt-BR" sz="2000"/>
        </a:p>
      </dgm:t>
    </dgm:pt>
    <dgm:pt modelId="{6832C3D1-79E9-4D0B-9F82-7013100DA1A3}">
      <dgm:prSet phldrT="[Texto]" custT="1"/>
      <dgm:spPr/>
      <dgm:t>
        <a:bodyPr/>
        <a:lstStyle/>
        <a:p>
          <a:r>
            <a:rPr lang="pt-BR" sz="2400" dirty="0" smtClean="0"/>
            <a:t>NICSP 23</a:t>
          </a:r>
          <a:endParaRPr lang="pt-BR" sz="2400" dirty="0"/>
        </a:p>
      </dgm:t>
    </dgm:pt>
    <dgm:pt modelId="{E33FD23B-1186-4DD4-93CF-F6521EDD2860}" type="parTrans" cxnId="{053C13A0-DF22-4773-B28E-71C0852BB401}">
      <dgm:prSet/>
      <dgm:spPr/>
      <dgm:t>
        <a:bodyPr/>
        <a:lstStyle/>
        <a:p>
          <a:endParaRPr lang="pt-BR" sz="2000"/>
        </a:p>
      </dgm:t>
    </dgm:pt>
    <dgm:pt modelId="{23EDC508-101E-4AD1-96DB-F41B94D7BD91}" type="sibTrans" cxnId="{053C13A0-DF22-4773-B28E-71C0852BB401}">
      <dgm:prSet/>
      <dgm:spPr/>
      <dgm:t>
        <a:bodyPr/>
        <a:lstStyle/>
        <a:p>
          <a:endParaRPr lang="pt-BR" sz="2000"/>
        </a:p>
      </dgm:t>
    </dgm:pt>
    <dgm:pt modelId="{6854C674-0BDE-4DF0-B3B4-40ADFA3028DA}">
      <dgm:prSet phldrT="[Texto]" custT="1"/>
      <dgm:spPr/>
      <dgm:t>
        <a:bodyPr/>
        <a:lstStyle/>
        <a:p>
          <a:r>
            <a:rPr lang="pt-BR" sz="2000" dirty="0" smtClean="0"/>
            <a:t>NBC TSP – 1 - </a:t>
          </a:r>
          <a:r>
            <a:rPr lang="es-ES" sz="2000" dirty="0" smtClean="0"/>
            <a:t>Ingresos de Transacciones Sin Contraprestación (Impuestos y Transferencias)</a:t>
          </a:r>
          <a:endParaRPr lang="pt-BR" sz="2000" dirty="0"/>
        </a:p>
      </dgm:t>
    </dgm:pt>
    <dgm:pt modelId="{18C959DD-5A2E-41D9-AFA1-213A9277418A}" type="parTrans" cxnId="{30019240-3DC1-4E7E-BAAD-28A066445313}">
      <dgm:prSet/>
      <dgm:spPr/>
      <dgm:t>
        <a:bodyPr/>
        <a:lstStyle/>
        <a:p>
          <a:endParaRPr lang="pt-BR" sz="2000"/>
        </a:p>
      </dgm:t>
    </dgm:pt>
    <dgm:pt modelId="{49F7E498-BB9D-4543-ADB8-927FD2C546D7}" type="sibTrans" cxnId="{30019240-3DC1-4E7E-BAAD-28A066445313}">
      <dgm:prSet/>
      <dgm:spPr/>
      <dgm:t>
        <a:bodyPr/>
        <a:lstStyle/>
        <a:p>
          <a:endParaRPr lang="pt-BR" sz="2000"/>
        </a:p>
      </dgm:t>
    </dgm:pt>
    <dgm:pt modelId="{EA3FB4A9-1591-42BD-B066-E96898DB90AD}">
      <dgm:prSet phldrT="[Texto]" custT="1"/>
      <dgm:spPr/>
      <dgm:t>
        <a:bodyPr/>
        <a:lstStyle/>
        <a:p>
          <a:r>
            <a:rPr lang="pt-BR" sz="2400" dirty="0" smtClean="0"/>
            <a:t>NICSP 19</a:t>
          </a:r>
          <a:endParaRPr lang="pt-BR" sz="2400" dirty="0"/>
        </a:p>
      </dgm:t>
    </dgm:pt>
    <dgm:pt modelId="{405BE9E0-F858-41DB-96D3-734E66D8CCF8}" type="parTrans" cxnId="{32204863-27BA-4999-8169-ED90BA7BDE7A}">
      <dgm:prSet/>
      <dgm:spPr/>
      <dgm:t>
        <a:bodyPr/>
        <a:lstStyle/>
        <a:p>
          <a:endParaRPr lang="pt-BR" sz="2000"/>
        </a:p>
      </dgm:t>
    </dgm:pt>
    <dgm:pt modelId="{7A83F8F5-7988-40F8-BA4D-C6EED4E8831B}" type="sibTrans" cxnId="{32204863-27BA-4999-8169-ED90BA7BDE7A}">
      <dgm:prSet/>
      <dgm:spPr/>
      <dgm:t>
        <a:bodyPr/>
        <a:lstStyle/>
        <a:p>
          <a:endParaRPr lang="pt-BR" sz="2000"/>
        </a:p>
      </dgm:t>
    </dgm:pt>
    <dgm:pt modelId="{BDE97803-EBA7-45A9-9022-AFA85A6C4132}">
      <dgm:prSet phldrT="[Texto]" custT="1"/>
      <dgm:spPr/>
      <dgm:t>
        <a:bodyPr/>
        <a:lstStyle/>
        <a:p>
          <a:r>
            <a:rPr lang="pt-BR" sz="2000" dirty="0" smtClean="0"/>
            <a:t>NBC TSP – 3 - </a:t>
          </a:r>
          <a:r>
            <a:rPr lang="es-ES" sz="2000" dirty="0" smtClean="0"/>
            <a:t>Provisiones, Pasivos Contingentes y Activos Contingentes</a:t>
          </a:r>
          <a:endParaRPr lang="pt-BR" sz="2000" dirty="0"/>
        </a:p>
      </dgm:t>
    </dgm:pt>
    <dgm:pt modelId="{EB760F3C-1271-47C7-8178-D02C6F72BAFF}" type="parTrans" cxnId="{E5BAAC61-2F72-4A86-8B58-7A1093FEF38B}">
      <dgm:prSet/>
      <dgm:spPr/>
      <dgm:t>
        <a:bodyPr/>
        <a:lstStyle/>
        <a:p>
          <a:endParaRPr lang="pt-BR" sz="2000"/>
        </a:p>
      </dgm:t>
    </dgm:pt>
    <dgm:pt modelId="{2146E8A7-C0EF-4FFA-B801-E0DB581C2AF3}" type="sibTrans" cxnId="{E5BAAC61-2F72-4A86-8B58-7A1093FEF38B}">
      <dgm:prSet/>
      <dgm:spPr/>
      <dgm:t>
        <a:bodyPr/>
        <a:lstStyle/>
        <a:p>
          <a:endParaRPr lang="pt-BR" sz="2000"/>
        </a:p>
      </dgm:t>
    </dgm:pt>
    <dgm:pt modelId="{B3C44321-1AA8-4888-9988-FA4B5E36BEDA}">
      <dgm:prSet phldrT="[Texto]" custT="1"/>
      <dgm:spPr/>
      <dgm:t>
        <a:bodyPr/>
        <a:lstStyle/>
        <a:p>
          <a:r>
            <a:rPr lang="pt-BR" sz="2400" dirty="0" smtClean="0"/>
            <a:t>NICSP 9</a:t>
          </a:r>
          <a:endParaRPr lang="pt-BR" sz="2400" dirty="0"/>
        </a:p>
      </dgm:t>
    </dgm:pt>
    <dgm:pt modelId="{2232FFEE-2E11-4920-ACAB-6FE5B4DAC4C8}" type="parTrans" cxnId="{A0D7ABE9-D414-477B-935A-C43CEC6405A7}">
      <dgm:prSet/>
      <dgm:spPr/>
      <dgm:t>
        <a:bodyPr/>
        <a:lstStyle/>
        <a:p>
          <a:endParaRPr lang="pt-BR" sz="2000"/>
        </a:p>
      </dgm:t>
    </dgm:pt>
    <dgm:pt modelId="{F08329C0-34CB-4EFE-9C4D-305A22C700AF}" type="sibTrans" cxnId="{A0D7ABE9-D414-477B-935A-C43CEC6405A7}">
      <dgm:prSet/>
      <dgm:spPr/>
      <dgm:t>
        <a:bodyPr/>
        <a:lstStyle/>
        <a:p>
          <a:endParaRPr lang="pt-BR" sz="2000"/>
        </a:p>
      </dgm:t>
    </dgm:pt>
    <dgm:pt modelId="{CA197B9C-821C-43BF-9BB6-83C4FCE275D9}">
      <dgm:prSet phldrT="[Texto]" custT="1"/>
      <dgm:spPr/>
      <dgm:t>
        <a:bodyPr/>
        <a:lstStyle/>
        <a:p>
          <a:r>
            <a:rPr lang="pt-BR" sz="2000" dirty="0" smtClean="0"/>
            <a:t>NBC TSP – 2 - </a:t>
          </a:r>
          <a:r>
            <a:rPr lang="es-ES" sz="2000" dirty="0" smtClean="0"/>
            <a:t>Ingresos de Transacciones con Contraprestación</a:t>
          </a:r>
          <a:endParaRPr lang="pt-BR" sz="2000" dirty="0"/>
        </a:p>
      </dgm:t>
    </dgm:pt>
    <dgm:pt modelId="{FBFF5EA4-4A57-4301-BA39-3499AC0BFB73}" type="parTrans" cxnId="{B848BCF7-13A7-46C5-9DBA-632B1A561D99}">
      <dgm:prSet/>
      <dgm:spPr/>
      <dgm:t>
        <a:bodyPr/>
        <a:lstStyle/>
        <a:p>
          <a:endParaRPr lang="pt-BR" sz="2000"/>
        </a:p>
      </dgm:t>
    </dgm:pt>
    <dgm:pt modelId="{D9F54010-B8E4-48F7-8B0F-A7AB54E74924}" type="sibTrans" cxnId="{B848BCF7-13A7-46C5-9DBA-632B1A561D99}">
      <dgm:prSet/>
      <dgm:spPr/>
      <dgm:t>
        <a:bodyPr/>
        <a:lstStyle/>
        <a:p>
          <a:endParaRPr lang="pt-BR" sz="2000"/>
        </a:p>
      </dgm:t>
    </dgm:pt>
    <dgm:pt modelId="{D30C91DD-60DC-43EC-BDD0-B51EAD86C347}">
      <dgm:prSet phldrT="[Texto]" custT="1"/>
      <dgm:spPr/>
      <dgm:t>
        <a:bodyPr/>
        <a:lstStyle/>
        <a:p>
          <a:r>
            <a:rPr lang="pt-BR" sz="2400" dirty="0" smtClean="0"/>
            <a:t>NICSP 12</a:t>
          </a:r>
          <a:endParaRPr lang="pt-BR" sz="2400" dirty="0"/>
        </a:p>
      </dgm:t>
    </dgm:pt>
    <dgm:pt modelId="{7FEF5833-DC24-4A90-9659-8D75224AF68B}" type="parTrans" cxnId="{7A9D8A12-1894-4E90-997D-0471F8C1B227}">
      <dgm:prSet/>
      <dgm:spPr/>
      <dgm:t>
        <a:bodyPr/>
        <a:lstStyle/>
        <a:p>
          <a:endParaRPr lang="pt-BR" sz="2000"/>
        </a:p>
      </dgm:t>
    </dgm:pt>
    <dgm:pt modelId="{7D8B0AEA-6AB2-460E-88CA-C8EA8170EB7A}" type="sibTrans" cxnId="{7A9D8A12-1894-4E90-997D-0471F8C1B227}">
      <dgm:prSet/>
      <dgm:spPr/>
      <dgm:t>
        <a:bodyPr/>
        <a:lstStyle/>
        <a:p>
          <a:endParaRPr lang="pt-BR" sz="2000"/>
        </a:p>
      </dgm:t>
    </dgm:pt>
    <dgm:pt modelId="{40FEC91F-D161-4C3C-B47D-DEEF985A09BE}">
      <dgm:prSet phldrT="[Texto]" custT="1"/>
      <dgm:spPr/>
      <dgm:t>
        <a:bodyPr/>
        <a:lstStyle/>
        <a:p>
          <a:r>
            <a:rPr lang="pt-BR" sz="2000" dirty="0" smtClean="0"/>
            <a:t>NBC TSP – 4 - </a:t>
          </a:r>
          <a:r>
            <a:rPr lang="pt-BR" sz="2000" dirty="0" err="1" smtClean="0"/>
            <a:t>Inventarios</a:t>
          </a:r>
          <a:endParaRPr lang="pt-BR" sz="2000" dirty="0"/>
        </a:p>
      </dgm:t>
    </dgm:pt>
    <dgm:pt modelId="{1836B091-E51C-4103-B9AE-801FCA23CAAD}" type="parTrans" cxnId="{9C6BF0B7-BFB2-4A76-A8F8-6628DFF8F74F}">
      <dgm:prSet/>
      <dgm:spPr/>
      <dgm:t>
        <a:bodyPr/>
        <a:lstStyle/>
        <a:p>
          <a:endParaRPr lang="pt-BR" sz="2000"/>
        </a:p>
      </dgm:t>
    </dgm:pt>
    <dgm:pt modelId="{153A1C09-9389-4CCF-805A-AA21EE4E41D6}" type="sibTrans" cxnId="{9C6BF0B7-BFB2-4A76-A8F8-6628DFF8F74F}">
      <dgm:prSet/>
      <dgm:spPr/>
      <dgm:t>
        <a:bodyPr/>
        <a:lstStyle/>
        <a:p>
          <a:endParaRPr lang="pt-BR" sz="2000"/>
        </a:p>
      </dgm:t>
    </dgm:pt>
    <dgm:pt modelId="{0F5E12FC-23B3-4D29-B1FD-8BC06707FED2}">
      <dgm:prSet phldrT="[Texto]" custT="1"/>
      <dgm:spPr/>
      <dgm:t>
        <a:bodyPr/>
        <a:lstStyle/>
        <a:p>
          <a:r>
            <a:rPr lang="pt-BR" sz="2400" dirty="0" smtClean="0"/>
            <a:t>NICSP 32</a:t>
          </a:r>
          <a:endParaRPr lang="pt-BR" sz="2400" dirty="0"/>
        </a:p>
      </dgm:t>
    </dgm:pt>
    <dgm:pt modelId="{4A83585D-AEF3-49D4-B5C4-7D13C5E52D50}" type="parTrans" cxnId="{8FA7F5F2-655F-4A68-BCEF-3C0B5B36235C}">
      <dgm:prSet/>
      <dgm:spPr/>
      <dgm:t>
        <a:bodyPr/>
        <a:lstStyle/>
        <a:p>
          <a:endParaRPr lang="pt-BR" sz="2000"/>
        </a:p>
      </dgm:t>
    </dgm:pt>
    <dgm:pt modelId="{797CE174-3C58-4BF1-83E1-E6AE2362C6C1}" type="sibTrans" cxnId="{8FA7F5F2-655F-4A68-BCEF-3C0B5B36235C}">
      <dgm:prSet/>
      <dgm:spPr/>
      <dgm:t>
        <a:bodyPr/>
        <a:lstStyle/>
        <a:p>
          <a:endParaRPr lang="pt-BR" sz="2000"/>
        </a:p>
      </dgm:t>
    </dgm:pt>
    <dgm:pt modelId="{220F6870-B796-413E-85A1-F8441D796CF4}">
      <dgm:prSet phldrT="[Texto]" custT="1"/>
      <dgm:spPr/>
      <dgm:t>
        <a:bodyPr/>
        <a:lstStyle/>
        <a:p>
          <a:r>
            <a:rPr lang="pt-BR" sz="2000" dirty="0" smtClean="0"/>
            <a:t>NBC TSP – 5 - </a:t>
          </a:r>
          <a:r>
            <a:rPr lang="es-ES" sz="2000" dirty="0" smtClean="0"/>
            <a:t>Acuerdos de Concesión de Servicios: La Concedente</a:t>
          </a:r>
          <a:endParaRPr lang="pt-BR" sz="2000" dirty="0"/>
        </a:p>
      </dgm:t>
    </dgm:pt>
    <dgm:pt modelId="{9367B2F6-7211-452F-A9C3-1B74EBA6305F}" type="parTrans" cxnId="{553C56AC-F330-4F59-8A4E-0D6FE4867445}">
      <dgm:prSet/>
      <dgm:spPr/>
      <dgm:t>
        <a:bodyPr/>
        <a:lstStyle/>
        <a:p>
          <a:endParaRPr lang="pt-BR" sz="2000"/>
        </a:p>
      </dgm:t>
    </dgm:pt>
    <dgm:pt modelId="{DD41646B-3555-4AA7-A037-25AC47ACFA2D}" type="sibTrans" cxnId="{553C56AC-F330-4F59-8A4E-0D6FE4867445}">
      <dgm:prSet/>
      <dgm:spPr/>
      <dgm:t>
        <a:bodyPr/>
        <a:lstStyle/>
        <a:p>
          <a:endParaRPr lang="pt-BR" sz="2000"/>
        </a:p>
      </dgm:t>
    </dgm:pt>
    <dgm:pt modelId="{240F0E35-446D-400F-B208-5625DD430857}" type="pres">
      <dgm:prSet presAssocID="{8AE723FA-F758-4863-A2D9-A2F3C201EAF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90D64054-1CBD-44FA-BFD6-6057A73F3086}" type="pres">
      <dgm:prSet presAssocID="{B527DAFE-68A1-421F-9D03-DA9B55EBB05C}" presName="linNode" presStyleCnt="0"/>
      <dgm:spPr/>
    </dgm:pt>
    <dgm:pt modelId="{942390E5-A533-4097-A3F8-368D78A50C67}" type="pres">
      <dgm:prSet presAssocID="{B527DAFE-68A1-421F-9D03-DA9B55EBB05C}" presName="parent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6BE67A-D88E-482C-B9E5-6BE6745F71F7}" type="pres">
      <dgm:prSet presAssocID="{B527DAFE-68A1-421F-9D03-DA9B55EBB05C}" presName="childShp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086FE6-A472-4FC3-9A5D-D27CF23E30C6}" type="pres">
      <dgm:prSet presAssocID="{38BC8CDA-9EF2-4A1C-A6DF-E3CA74848FF5}" presName="spacing" presStyleCnt="0"/>
      <dgm:spPr/>
    </dgm:pt>
    <dgm:pt modelId="{7CBB1383-5B60-4AAD-9F77-A239C89B9DB0}" type="pres">
      <dgm:prSet presAssocID="{6832C3D1-79E9-4D0B-9F82-7013100DA1A3}" presName="linNode" presStyleCnt="0"/>
      <dgm:spPr/>
    </dgm:pt>
    <dgm:pt modelId="{47BD4B7C-A359-441B-9A3F-67777313E026}" type="pres">
      <dgm:prSet presAssocID="{6832C3D1-79E9-4D0B-9F82-7013100DA1A3}" presName="parent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5B9FBC0-2AD1-4430-AB4F-0BF9711D7376}" type="pres">
      <dgm:prSet presAssocID="{6832C3D1-79E9-4D0B-9F82-7013100DA1A3}" presName="childShp" presStyleLbl="b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180D72-A0B7-4BF8-8A64-D565AB647679}" type="pres">
      <dgm:prSet presAssocID="{23EDC508-101E-4AD1-96DB-F41B94D7BD91}" presName="spacing" presStyleCnt="0"/>
      <dgm:spPr/>
    </dgm:pt>
    <dgm:pt modelId="{12871B41-DD69-4864-89AD-008F9BE01564}" type="pres">
      <dgm:prSet presAssocID="{B3C44321-1AA8-4888-9988-FA4B5E36BEDA}" presName="linNode" presStyleCnt="0"/>
      <dgm:spPr/>
    </dgm:pt>
    <dgm:pt modelId="{7480A2DF-36B5-4EF8-AF64-F2E0A2512918}" type="pres">
      <dgm:prSet presAssocID="{B3C44321-1AA8-4888-9988-FA4B5E36BEDA}" presName="parent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F22876-205A-4CB1-B3B4-3939DF1981AF}" type="pres">
      <dgm:prSet presAssocID="{B3C44321-1AA8-4888-9988-FA4B5E36BEDA}" presName="childShp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D0A5AA8-C693-48B3-9269-E1C98357230A}" type="pres">
      <dgm:prSet presAssocID="{F08329C0-34CB-4EFE-9C4D-305A22C700AF}" presName="spacing" presStyleCnt="0"/>
      <dgm:spPr/>
    </dgm:pt>
    <dgm:pt modelId="{AD0C5E1F-C1F4-4360-8E80-C7DEAA8C7CFB}" type="pres">
      <dgm:prSet presAssocID="{EA3FB4A9-1591-42BD-B066-E96898DB90AD}" presName="linNode" presStyleCnt="0"/>
      <dgm:spPr/>
    </dgm:pt>
    <dgm:pt modelId="{32018548-E0B4-471B-AFA0-B81676971072}" type="pres">
      <dgm:prSet presAssocID="{EA3FB4A9-1591-42BD-B066-E96898DB90AD}" presName="parent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06829E-32BA-44C1-8593-E45551D67A01}" type="pres">
      <dgm:prSet presAssocID="{EA3FB4A9-1591-42BD-B066-E96898DB90AD}" presName="childShp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420050-043C-43D6-949B-36F4725FF647}" type="pres">
      <dgm:prSet presAssocID="{7A83F8F5-7988-40F8-BA4D-C6EED4E8831B}" presName="spacing" presStyleCnt="0"/>
      <dgm:spPr/>
    </dgm:pt>
    <dgm:pt modelId="{804BA06E-B5E6-4361-8DED-33F8877AFCD0}" type="pres">
      <dgm:prSet presAssocID="{D30C91DD-60DC-43EC-BDD0-B51EAD86C347}" presName="linNode" presStyleCnt="0"/>
      <dgm:spPr/>
    </dgm:pt>
    <dgm:pt modelId="{912D0F24-7E92-4BC9-A40F-33FB81028523}" type="pres">
      <dgm:prSet presAssocID="{D30C91DD-60DC-43EC-BDD0-B51EAD86C347}" presName="parent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A0C19B-EC6F-4C81-B946-B465839C55A0}" type="pres">
      <dgm:prSet presAssocID="{D30C91DD-60DC-43EC-BDD0-B51EAD86C347}" presName="childShp" presStyleLbl="b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4CCB87-B8AC-4395-9B61-B2CFAD379BD4}" type="pres">
      <dgm:prSet presAssocID="{7D8B0AEA-6AB2-460E-88CA-C8EA8170EB7A}" presName="spacing" presStyleCnt="0"/>
      <dgm:spPr/>
    </dgm:pt>
    <dgm:pt modelId="{2B6CE1D3-25E2-496C-AB0E-6F25BD2C5D93}" type="pres">
      <dgm:prSet presAssocID="{0F5E12FC-23B3-4D29-B1FD-8BC06707FED2}" presName="linNode" presStyleCnt="0"/>
      <dgm:spPr/>
    </dgm:pt>
    <dgm:pt modelId="{5DF9EA6E-C084-4DC2-B10B-144E803E4E38}" type="pres">
      <dgm:prSet presAssocID="{0F5E12FC-23B3-4D29-B1FD-8BC06707FED2}" presName="parent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C5D448-81F8-45EC-A05E-266D8AC68415}" type="pres">
      <dgm:prSet presAssocID="{0F5E12FC-23B3-4D29-B1FD-8BC06707FED2}" presName="childShp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28F01B8-2659-42DF-822D-CCE67DA54ADA}" type="presOf" srcId="{40FEC91F-D161-4C3C-B47D-DEEF985A09BE}" destId="{ECA0C19B-EC6F-4C81-B946-B465839C55A0}" srcOrd="0" destOrd="0" presId="urn:microsoft.com/office/officeart/2005/8/layout/vList6"/>
    <dgm:cxn modelId="{2068CB2D-62AB-4F33-9714-4720C9727537}" type="presOf" srcId="{B3C44321-1AA8-4888-9988-FA4B5E36BEDA}" destId="{7480A2DF-36B5-4EF8-AF64-F2E0A2512918}" srcOrd="0" destOrd="0" presId="urn:microsoft.com/office/officeart/2005/8/layout/vList6"/>
    <dgm:cxn modelId="{7A9D8A12-1894-4E90-997D-0471F8C1B227}" srcId="{8AE723FA-F758-4863-A2D9-A2F3C201EAF2}" destId="{D30C91DD-60DC-43EC-BDD0-B51EAD86C347}" srcOrd="4" destOrd="0" parTransId="{7FEF5833-DC24-4A90-9659-8D75224AF68B}" sibTransId="{7D8B0AEA-6AB2-460E-88CA-C8EA8170EB7A}"/>
    <dgm:cxn modelId="{F7FCA9EF-CCFE-4C6B-8957-D93471BC6018}" type="presOf" srcId="{0F5E12FC-23B3-4D29-B1FD-8BC06707FED2}" destId="{5DF9EA6E-C084-4DC2-B10B-144E803E4E38}" srcOrd="0" destOrd="0" presId="urn:microsoft.com/office/officeart/2005/8/layout/vList6"/>
    <dgm:cxn modelId="{32204863-27BA-4999-8169-ED90BA7BDE7A}" srcId="{8AE723FA-F758-4863-A2D9-A2F3C201EAF2}" destId="{EA3FB4A9-1591-42BD-B066-E96898DB90AD}" srcOrd="3" destOrd="0" parTransId="{405BE9E0-F858-41DB-96D3-734E66D8CCF8}" sibTransId="{7A83F8F5-7988-40F8-BA4D-C6EED4E8831B}"/>
    <dgm:cxn modelId="{D6AAF467-C448-4516-BD2E-ECC04870D4B1}" type="presOf" srcId="{BDE97803-EBA7-45A9-9022-AFA85A6C4132}" destId="{1B06829E-32BA-44C1-8593-E45551D67A01}" srcOrd="0" destOrd="0" presId="urn:microsoft.com/office/officeart/2005/8/layout/vList6"/>
    <dgm:cxn modelId="{BC865999-B94B-4F40-A39B-A6D80C0DBBA2}" type="presOf" srcId="{D30C91DD-60DC-43EC-BDD0-B51EAD86C347}" destId="{912D0F24-7E92-4BC9-A40F-33FB81028523}" srcOrd="0" destOrd="0" presId="urn:microsoft.com/office/officeart/2005/8/layout/vList6"/>
    <dgm:cxn modelId="{4E049A0D-58E4-45A2-9CD5-BA10EBB31FE7}" type="presOf" srcId="{B527DAFE-68A1-421F-9D03-DA9B55EBB05C}" destId="{942390E5-A533-4097-A3F8-368D78A50C67}" srcOrd="0" destOrd="0" presId="urn:microsoft.com/office/officeart/2005/8/layout/vList6"/>
    <dgm:cxn modelId="{053C13A0-DF22-4773-B28E-71C0852BB401}" srcId="{8AE723FA-F758-4863-A2D9-A2F3C201EAF2}" destId="{6832C3D1-79E9-4D0B-9F82-7013100DA1A3}" srcOrd="1" destOrd="0" parTransId="{E33FD23B-1186-4DD4-93CF-F6521EDD2860}" sibTransId="{23EDC508-101E-4AD1-96DB-F41B94D7BD91}"/>
    <dgm:cxn modelId="{55069ED7-1145-4E89-B9D4-434ECECF2B68}" srcId="{8AE723FA-F758-4863-A2D9-A2F3C201EAF2}" destId="{B527DAFE-68A1-421F-9D03-DA9B55EBB05C}" srcOrd="0" destOrd="0" parTransId="{ECCAFBB5-7D58-4E83-9ADD-23CE684E023D}" sibTransId="{38BC8CDA-9EF2-4A1C-A6DF-E3CA74848FF5}"/>
    <dgm:cxn modelId="{E5BAAC61-2F72-4A86-8B58-7A1093FEF38B}" srcId="{EA3FB4A9-1591-42BD-B066-E96898DB90AD}" destId="{BDE97803-EBA7-45A9-9022-AFA85A6C4132}" srcOrd="0" destOrd="0" parTransId="{EB760F3C-1271-47C7-8178-D02C6F72BAFF}" sibTransId="{2146E8A7-C0EF-4FFA-B801-E0DB581C2AF3}"/>
    <dgm:cxn modelId="{553C56AC-F330-4F59-8A4E-0D6FE4867445}" srcId="{0F5E12FC-23B3-4D29-B1FD-8BC06707FED2}" destId="{220F6870-B796-413E-85A1-F8441D796CF4}" srcOrd="0" destOrd="0" parTransId="{9367B2F6-7211-452F-A9C3-1B74EBA6305F}" sibTransId="{DD41646B-3555-4AA7-A037-25AC47ACFA2D}"/>
    <dgm:cxn modelId="{9444201A-D6F9-45FA-B8C6-87B465ED229B}" type="presOf" srcId="{CA197B9C-821C-43BF-9BB6-83C4FCE275D9}" destId="{0CF22876-205A-4CB1-B3B4-3939DF1981AF}" srcOrd="0" destOrd="0" presId="urn:microsoft.com/office/officeart/2005/8/layout/vList6"/>
    <dgm:cxn modelId="{9B8BF3CD-7989-44EF-893E-87244315E72F}" type="presOf" srcId="{1A543EFB-961A-4B0B-B418-A33BB19B462B}" destId="{506BE67A-D88E-482C-B9E5-6BE6745F71F7}" srcOrd="0" destOrd="0" presId="urn:microsoft.com/office/officeart/2005/8/layout/vList6"/>
    <dgm:cxn modelId="{30019240-3DC1-4E7E-BAAD-28A066445313}" srcId="{6832C3D1-79E9-4D0B-9F82-7013100DA1A3}" destId="{6854C674-0BDE-4DF0-B3B4-40ADFA3028DA}" srcOrd="0" destOrd="0" parTransId="{18C959DD-5A2E-41D9-AFA1-213A9277418A}" sibTransId="{49F7E498-BB9D-4543-ADB8-927FD2C546D7}"/>
    <dgm:cxn modelId="{1B18ACEE-0549-460B-89F3-78E9C1F4B994}" type="presOf" srcId="{6832C3D1-79E9-4D0B-9F82-7013100DA1A3}" destId="{47BD4B7C-A359-441B-9A3F-67777313E026}" srcOrd="0" destOrd="0" presId="urn:microsoft.com/office/officeart/2005/8/layout/vList6"/>
    <dgm:cxn modelId="{6E8425C6-1CF2-4262-BE17-01BA6D1D914F}" type="presOf" srcId="{EA3FB4A9-1591-42BD-B066-E96898DB90AD}" destId="{32018548-E0B4-471B-AFA0-B81676971072}" srcOrd="0" destOrd="0" presId="urn:microsoft.com/office/officeart/2005/8/layout/vList6"/>
    <dgm:cxn modelId="{A0D7ABE9-D414-477B-935A-C43CEC6405A7}" srcId="{8AE723FA-F758-4863-A2D9-A2F3C201EAF2}" destId="{B3C44321-1AA8-4888-9988-FA4B5E36BEDA}" srcOrd="2" destOrd="0" parTransId="{2232FFEE-2E11-4920-ACAB-6FE5B4DAC4C8}" sibTransId="{F08329C0-34CB-4EFE-9C4D-305A22C700AF}"/>
    <dgm:cxn modelId="{8FA7F5F2-655F-4A68-BCEF-3C0B5B36235C}" srcId="{8AE723FA-F758-4863-A2D9-A2F3C201EAF2}" destId="{0F5E12FC-23B3-4D29-B1FD-8BC06707FED2}" srcOrd="5" destOrd="0" parTransId="{4A83585D-AEF3-49D4-B5C4-7D13C5E52D50}" sibTransId="{797CE174-3C58-4BF1-83E1-E6AE2362C6C1}"/>
    <dgm:cxn modelId="{99BB13E8-3D88-4CBD-89ED-35096ACA51F6}" type="presOf" srcId="{220F6870-B796-413E-85A1-F8441D796CF4}" destId="{7CC5D448-81F8-45EC-A05E-266D8AC68415}" srcOrd="0" destOrd="0" presId="urn:microsoft.com/office/officeart/2005/8/layout/vList6"/>
    <dgm:cxn modelId="{B848BCF7-13A7-46C5-9DBA-632B1A561D99}" srcId="{B3C44321-1AA8-4888-9988-FA4B5E36BEDA}" destId="{CA197B9C-821C-43BF-9BB6-83C4FCE275D9}" srcOrd="0" destOrd="0" parTransId="{FBFF5EA4-4A57-4301-BA39-3499AC0BFB73}" sibTransId="{D9F54010-B8E4-48F7-8B0F-A7AB54E74924}"/>
    <dgm:cxn modelId="{6876C685-AC27-445C-8000-9BE24451397C}" srcId="{B527DAFE-68A1-421F-9D03-DA9B55EBB05C}" destId="{1A543EFB-961A-4B0B-B418-A33BB19B462B}" srcOrd="0" destOrd="0" parTransId="{18D1B4C6-FF90-4F9A-8E49-E27BAB39FAF0}" sibTransId="{BAFC79B8-C3B1-481A-AE49-7DBE55C3F099}"/>
    <dgm:cxn modelId="{2B88AA89-9A73-4AC6-A998-7573FAADEA99}" type="presOf" srcId="{6854C674-0BDE-4DF0-B3B4-40ADFA3028DA}" destId="{E5B9FBC0-2AD1-4430-AB4F-0BF9711D7376}" srcOrd="0" destOrd="0" presId="urn:microsoft.com/office/officeart/2005/8/layout/vList6"/>
    <dgm:cxn modelId="{D3DEF99F-C298-4AA1-8E87-8EEE51AE113C}" type="presOf" srcId="{8AE723FA-F758-4863-A2D9-A2F3C201EAF2}" destId="{240F0E35-446D-400F-B208-5625DD430857}" srcOrd="0" destOrd="0" presId="urn:microsoft.com/office/officeart/2005/8/layout/vList6"/>
    <dgm:cxn modelId="{9C6BF0B7-BFB2-4A76-A8F8-6628DFF8F74F}" srcId="{D30C91DD-60DC-43EC-BDD0-B51EAD86C347}" destId="{40FEC91F-D161-4C3C-B47D-DEEF985A09BE}" srcOrd="0" destOrd="0" parTransId="{1836B091-E51C-4103-B9AE-801FCA23CAAD}" sibTransId="{153A1C09-9389-4CCF-805A-AA21EE4E41D6}"/>
    <dgm:cxn modelId="{1C585D87-5B19-440B-AD09-93312719876F}" type="presParOf" srcId="{240F0E35-446D-400F-B208-5625DD430857}" destId="{90D64054-1CBD-44FA-BFD6-6057A73F3086}" srcOrd="0" destOrd="0" presId="urn:microsoft.com/office/officeart/2005/8/layout/vList6"/>
    <dgm:cxn modelId="{2C40A1CF-B612-4FA7-80C5-1E89FF1860BA}" type="presParOf" srcId="{90D64054-1CBD-44FA-BFD6-6057A73F3086}" destId="{942390E5-A533-4097-A3F8-368D78A50C67}" srcOrd="0" destOrd="0" presId="urn:microsoft.com/office/officeart/2005/8/layout/vList6"/>
    <dgm:cxn modelId="{99F203FD-C139-4FE0-86C1-6ABBD0CCAC62}" type="presParOf" srcId="{90D64054-1CBD-44FA-BFD6-6057A73F3086}" destId="{506BE67A-D88E-482C-B9E5-6BE6745F71F7}" srcOrd="1" destOrd="0" presId="urn:microsoft.com/office/officeart/2005/8/layout/vList6"/>
    <dgm:cxn modelId="{36C60B76-CB1F-41C2-9289-DC905C5DF948}" type="presParOf" srcId="{240F0E35-446D-400F-B208-5625DD430857}" destId="{25086FE6-A472-4FC3-9A5D-D27CF23E30C6}" srcOrd="1" destOrd="0" presId="urn:microsoft.com/office/officeart/2005/8/layout/vList6"/>
    <dgm:cxn modelId="{71399BA9-AF2E-4DB8-A7B5-F3540E1868D4}" type="presParOf" srcId="{240F0E35-446D-400F-B208-5625DD430857}" destId="{7CBB1383-5B60-4AAD-9F77-A239C89B9DB0}" srcOrd="2" destOrd="0" presId="urn:microsoft.com/office/officeart/2005/8/layout/vList6"/>
    <dgm:cxn modelId="{09F60EF8-2760-4AC4-8CBB-98634D7A89FC}" type="presParOf" srcId="{7CBB1383-5B60-4AAD-9F77-A239C89B9DB0}" destId="{47BD4B7C-A359-441B-9A3F-67777313E026}" srcOrd="0" destOrd="0" presId="urn:microsoft.com/office/officeart/2005/8/layout/vList6"/>
    <dgm:cxn modelId="{04D1B5D2-C653-4FDC-BCB4-CB4183CBAB62}" type="presParOf" srcId="{7CBB1383-5B60-4AAD-9F77-A239C89B9DB0}" destId="{E5B9FBC0-2AD1-4430-AB4F-0BF9711D7376}" srcOrd="1" destOrd="0" presId="urn:microsoft.com/office/officeart/2005/8/layout/vList6"/>
    <dgm:cxn modelId="{3B0C1172-D66D-454E-9655-F529F72FC26D}" type="presParOf" srcId="{240F0E35-446D-400F-B208-5625DD430857}" destId="{3B180D72-A0B7-4BF8-8A64-D565AB647679}" srcOrd="3" destOrd="0" presId="urn:microsoft.com/office/officeart/2005/8/layout/vList6"/>
    <dgm:cxn modelId="{B5CB8D6B-B770-4EC2-9241-C94C014FA451}" type="presParOf" srcId="{240F0E35-446D-400F-B208-5625DD430857}" destId="{12871B41-DD69-4864-89AD-008F9BE01564}" srcOrd="4" destOrd="0" presId="urn:microsoft.com/office/officeart/2005/8/layout/vList6"/>
    <dgm:cxn modelId="{A292908B-139C-497B-BDDA-7C23692DB762}" type="presParOf" srcId="{12871B41-DD69-4864-89AD-008F9BE01564}" destId="{7480A2DF-36B5-4EF8-AF64-F2E0A2512918}" srcOrd="0" destOrd="0" presId="urn:microsoft.com/office/officeart/2005/8/layout/vList6"/>
    <dgm:cxn modelId="{7FA40E47-1529-4B50-B412-B381BC2D825C}" type="presParOf" srcId="{12871B41-DD69-4864-89AD-008F9BE01564}" destId="{0CF22876-205A-4CB1-B3B4-3939DF1981AF}" srcOrd="1" destOrd="0" presId="urn:microsoft.com/office/officeart/2005/8/layout/vList6"/>
    <dgm:cxn modelId="{590FAA0C-C0AA-4942-96E2-0CD1438C3ABC}" type="presParOf" srcId="{240F0E35-446D-400F-B208-5625DD430857}" destId="{9D0A5AA8-C693-48B3-9269-E1C98357230A}" srcOrd="5" destOrd="0" presId="urn:microsoft.com/office/officeart/2005/8/layout/vList6"/>
    <dgm:cxn modelId="{6365EEEB-2EE5-4E81-9971-2FED21E7CC30}" type="presParOf" srcId="{240F0E35-446D-400F-B208-5625DD430857}" destId="{AD0C5E1F-C1F4-4360-8E80-C7DEAA8C7CFB}" srcOrd="6" destOrd="0" presId="urn:microsoft.com/office/officeart/2005/8/layout/vList6"/>
    <dgm:cxn modelId="{20266AB3-71A9-4DA7-A638-99299532D9C8}" type="presParOf" srcId="{AD0C5E1F-C1F4-4360-8E80-C7DEAA8C7CFB}" destId="{32018548-E0B4-471B-AFA0-B81676971072}" srcOrd="0" destOrd="0" presId="urn:microsoft.com/office/officeart/2005/8/layout/vList6"/>
    <dgm:cxn modelId="{E47A1756-F845-49EC-88B5-CEA82E1BA9AF}" type="presParOf" srcId="{AD0C5E1F-C1F4-4360-8E80-C7DEAA8C7CFB}" destId="{1B06829E-32BA-44C1-8593-E45551D67A01}" srcOrd="1" destOrd="0" presId="urn:microsoft.com/office/officeart/2005/8/layout/vList6"/>
    <dgm:cxn modelId="{585048FC-3CDD-4BF9-94B2-288902E1F469}" type="presParOf" srcId="{240F0E35-446D-400F-B208-5625DD430857}" destId="{5F420050-043C-43D6-949B-36F4725FF647}" srcOrd="7" destOrd="0" presId="urn:microsoft.com/office/officeart/2005/8/layout/vList6"/>
    <dgm:cxn modelId="{483354B9-A13E-481B-A2A4-4DB92ABC16D9}" type="presParOf" srcId="{240F0E35-446D-400F-B208-5625DD430857}" destId="{804BA06E-B5E6-4361-8DED-33F8877AFCD0}" srcOrd="8" destOrd="0" presId="urn:microsoft.com/office/officeart/2005/8/layout/vList6"/>
    <dgm:cxn modelId="{E5FB1829-3843-4D15-9DD5-536D0E733181}" type="presParOf" srcId="{804BA06E-B5E6-4361-8DED-33F8877AFCD0}" destId="{912D0F24-7E92-4BC9-A40F-33FB81028523}" srcOrd="0" destOrd="0" presId="urn:microsoft.com/office/officeart/2005/8/layout/vList6"/>
    <dgm:cxn modelId="{60AFAD34-14E3-4879-A12A-BB342D7733DB}" type="presParOf" srcId="{804BA06E-B5E6-4361-8DED-33F8877AFCD0}" destId="{ECA0C19B-EC6F-4C81-B946-B465839C55A0}" srcOrd="1" destOrd="0" presId="urn:microsoft.com/office/officeart/2005/8/layout/vList6"/>
    <dgm:cxn modelId="{87275832-96C7-4AF6-A961-DFD2615ABCC4}" type="presParOf" srcId="{240F0E35-446D-400F-B208-5625DD430857}" destId="{504CCB87-B8AC-4395-9B61-B2CFAD379BD4}" srcOrd="9" destOrd="0" presId="urn:microsoft.com/office/officeart/2005/8/layout/vList6"/>
    <dgm:cxn modelId="{B848A2A2-27FB-448C-9E2E-3F6DEAAD2D74}" type="presParOf" srcId="{240F0E35-446D-400F-B208-5625DD430857}" destId="{2B6CE1D3-25E2-496C-AB0E-6F25BD2C5D93}" srcOrd="10" destOrd="0" presId="urn:microsoft.com/office/officeart/2005/8/layout/vList6"/>
    <dgm:cxn modelId="{A7EDABCB-A299-494B-B1F9-6F5BCD40F1B6}" type="presParOf" srcId="{2B6CE1D3-25E2-496C-AB0E-6F25BD2C5D93}" destId="{5DF9EA6E-C084-4DC2-B10B-144E803E4E38}" srcOrd="0" destOrd="0" presId="urn:microsoft.com/office/officeart/2005/8/layout/vList6"/>
    <dgm:cxn modelId="{C49AC683-CE10-4431-B881-1EAF958A3A53}" type="presParOf" srcId="{2B6CE1D3-25E2-496C-AB0E-6F25BD2C5D93}" destId="{7CC5D448-81F8-45EC-A05E-266D8AC6841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E4ED6B-5526-43BD-A360-ED12C9EEE2DE}" type="doc">
      <dgm:prSet loTypeId="urn:microsoft.com/office/officeart/2005/8/layout/balance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3B5AA530-1AFF-4D00-9D26-5417F225E95D}">
      <dgm:prSet phldrT="[Texto]"/>
      <dgm:spPr/>
      <dgm:t>
        <a:bodyPr/>
        <a:lstStyle/>
        <a:p>
          <a:r>
            <a:rPr lang="pt-BR" dirty="0" err="1" smtClean="0"/>
            <a:t>Activo</a:t>
          </a:r>
          <a:endParaRPr lang="pt-BR" dirty="0"/>
        </a:p>
      </dgm:t>
    </dgm:pt>
    <dgm:pt modelId="{77901D56-D3DC-4F44-A8EF-9936582B94AD}" type="parTrans" cxnId="{033CFE67-15BA-4EDA-9D3A-C42538A5B276}">
      <dgm:prSet/>
      <dgm:spPr/>
      <dgm:t>
        <a:bodyPr/>
        <a:lstStyle/>
        <a:p>
          <a:endParaRPr lang="pt-BR"/>
        </a:p>
      </dgm:t>
    </dgm:pt>
    <dgm:pt modelId="{5FE1781C-8617-49E4-AA44-498E700FA1FE}" type="sibTrans" cxnId="{033CFE67-15BA-4EDA-9D3A-C42538A5B276}">
      <dgm:prSet/>
      <dgm:spPr/>
      <dgm:t>
        <a:bodyPr/>
        <a:lstStyle/>
        <a:p>
          <a:endParaRPr lang="pt-BR"/>
        </a:p>
      </dgm:t>
    </dgm:pt>
    <dgm:pt modelId="{1E66B1A5-1AA7-4052-839D-0AFC99C761E2}">
      <dgm:prSet phldrT="[Texto]"/>
      <dgm:spPr/>
      <dgm:t>
        <a:bodyPr/>
        <a:lstStyle/>
        <a:p>
          <a:r>
            <a:rPr lang="pt-BR" dirty="0" smtClean="0"/>
            <a:t>Ajuste para </a:t>
          </a:r>
          <a:r>
            <a:rPr lang="pt-BR" dirty="0" err="1" smtClean="0"/>
            <a:t>Pérdidas</a:t>
          </a:r>
          <a:r>
            <a:rPr lang="pt-BR" dirty="0" smtClean="0"/>
            <a:t> de </a:t>
          </a:r>
          <a:r>
            <a:rPr lang="pt-BR" dirty="0" err="1" smtClean="0"/>
            <a:t>Derechos</a:t>
          </a:r>
          <a:endParaRPr lang="pt-BR" dirty="0"/>
        </a:p>
      </dgm:t>
    </dgm:pt>
    <dgm:pt modelId="{3E86DBD6-6673-497D-9059-8E879C2639AA}" type="parTrans" cxnId="{000739F8-8866-4054-8D0F-DCAC96BA25A7}">
      <dgm:prSet/>
      <dgm:spPr/>
      <dgm:t>
        <a:bodyPr/>
        <a:lstStyle/>
        <a:p>
          <a:endParaRPr lang="pt-BR"/>
        </a:p>
      </dgm:t>
    </dgm:pt>
    <dgm:pt modelId="{817DDE46-E068-475C-8D55-B414A960D3F2}" type="sibTrans" cxnId="{000739F8-8866-4054-8D0F-DCAC96BA25A7}">
      <dgm:prSet/>
      <dgm:spPr/>
      <dgm:t>
        <a:bodyPr/>
        <a:lstStyle/>
        <a:p>
          <a:endParaRPr lang="pt-BR"/>
        </a:p>
      </dgm:t>
    </dgm:pt>
    <dgm:pt modelId="{25F94E81-2E5F-4C7C-BB1F-1B5DA62AEDEA}">
      <dgm:prSet phldrT="[Texto]"/>
      <dgm:spPr/>
      <dgm:t>
        <a:bodyPr/>
        <a:lstStyle/>
        <a:p>
          <a:r>
            <a:rPr lang="pt-BR" dirty="0" smtClean="0"/>
            <a:t>Baja de </a:t>
          </a:r>
          <a:r>
            <a:rPr lang="pt-BR" dirty="0" err="1" smtClean="0"/>
            <a:t>Derechos</a:t>
          </a:r>
          <a:endParaRPr lang="pt-BR" dirty="0"/>
        </a:p>
      </dgm:t>
    </dgm:pt>
    <dgm:pt modelId="{2155E096-BFCE-40E8-AFC2-DEA6140E9695}" type="parTrans" cxnId="{AFBD45A5-62D3-4F7D-9B50-D7D830E83F29}">
      <dgm:prSet/>
      <dgm:spPr/>
      <dgm:t>
        <a:bodyPr/>
        <a:lstStyle/>
        <a:p>
          <a:endParaRPr lang="pt-BR"/>
        </a:p>
      </dgm:t>
    </dgm:pt>
    <dgm:pt modelId="{4D91C433-B87B-41EB-8693-F1D078B0340B}" type="sibTrans" cxnId="{AFBD45A5-62D3-4F7D-9B50-D7D830E83F29}">
      <dgm:prSet/>
      <dgm:spPr/>
      <dgm:t>
        <a:bodyPr/>
        <a:lstStyle/>
        <a:p>
          <a:endParaRPr lang="pt-BR"/>
        </a:p>
      </dgm:t>
    </dgm:pt>
    <dgm:pt modelId="{F57CA9E8-E1E7-4E1B-9F19-73ABE900FB9B}">
      <dgm:prSet phldrT="[Texto]"/>
      <dgm:spPr/>
      <dgm:t>
        <a:bodyPr/>
        <a:lstStyle/>
        <a:p>
          <a:r>
            <a:rPr lang="pt-BR" dirty="0" err="1" smtClean="0"/>
            <a:t>Pasivo</a:t>
          </a:r>
          <a:endParaRPr lang="pt-BR" dirty="0"/>
        </a:p>
      </dgm:t>
    </dgm:pt>
    <dgm:pt modelId="{79BF40C8-ED32-4B87-BE44-B5B394FA3801}" type="parTrans" cxnId="{B4038A68-96D6-4B7D-BFE7-D983CF1916BF}">
      <dgm:prSet/>
      <dgm:spPr/>
      <dgm:t>
        <a:bodyPr/>
        <a:lstStyle/>
        <a:p>
          <a:endParaRPr lang="pt-BR"/>
        </a:p>
      </dgm:t>
    </dgm:pt>
    <dgm:pt modelId="{622891E1-6603-46C0-83B1-AE1F7A6B8DF0}" type="sibTrans" cxnId="{B4038A68-96D6-4B7D-BFE7-D983CF1916BF}">
      <dgm:prSet/>
      <dgm:spPr/>
      <dgm:t>
        <a:bodyPr/>
        <a:lstStyle/>
        <a:p>
          <a:endParaRPr lang="pt-BR"/>
        </a:p>
      </dgm:t>
    </dgm:pt>
    <dgm:pt modelId="{04AFEE72-287E-42B2-9B0C-703528EF40D3}">
      <dgm:prSet phldrT="[Texto]" custT="1"/>
      <dgm:spPr/>
      <dgm:t>
        <a:bodyPr/>
        <a:lstStyle/>
        <a:p>
          <a:r>
            <a:rPr lang="pt-BR" sz="1400" dirty="0" smtClean="0"/>
            <a:t>Provisiones</a:t>
          </a:r>
          <a:endParaRPr lang="pt-BR" sz="1400" dirty="0"/>
        </a:p>
      </dgm:t>
    </dgm:pt>
    <dgm:pt modelId="{2948CA8F-9EE9-4343-B953-61B4910AEC6B}" type="parTrans" cxnId="{BE19FE5B-0441-4AF2-BC34-19CD10C627AE}">
      <dgm:prSet/>
      <dgm:spPr/>
      <dgm:t>
        <a:bodyPr/>
        <a:lstStyle/>
        <a:p>
          <a:endParaRPr lang="pt-BR"/>
        </a:p>
      </dgm:t>
    </dgm:pt>
    <dgm:pt modelId="{844416D6-4757-41A8-9832-10A33E120369}" type="sibTrans" cxnId="{BE19FE5B-0441-4AF2-BC34-19CD10C627AE}">
      <dgm:prSet/>
      <dgm:spPr/>
      <dgm:t>
        <a:bodyPr/>
        <a:lstStyle/>
        <a:p>
          <a:endParaRPr lang="pt-BR"/>
        </a:p>
      </dgm:t>
    </dgm:pt>
    <dgm:pt modelId="{DD015340-B4FB-41F7-96B5-943849647CD3}">
      <dgm:prSet phldrT="[Texto]" custT="1"/>
      <dgm:spPr/>
      <dgm:t>
        <a:bodyPr/>
        <a:lstStyle/>
        <a:p>
          <a:r>
            <a:rPr lang="pt-BR" sz="1400" dirty="0" err="1" smtClean="0"/>
            <a:t>Pasivos</a:t>
          </a:r>
          <a:r>
            <a:rPr lang="pt-BR" sz="1400" dirty="0" smtClean="0"/>
            <a:t> </a:t>
          </a:r>
          <a:r>
            <a:rPr lang="pt-BR" sz="1400" dirty="0" err="1" smtClean="0"/>
            <a:t>Efectivos</a:t>
          </a:r>
          <a:endParaRPr lang="pt-BR" sz="1400" dirty="0"/>
        </a:p>
      </dgm:t>
    </dgm:pt>
    <dgm:pt modelId="{60C7166C-9FD2-4B01-864F-52CC7FE62748}" type="parTrans" cxnId="{D1ABB51C-E978-466C-A58B-C94F222DBFD3}">
      <dgm:prSet/>
      <dgm:spPr/>
      <dgm:t>
        <a:bodyPr/>
        <a:lstStyle/>
        <a:p>
          <a:endParaRPr lang="pt-BR"/>
        </a:p>
      </dgm:t>
    </dgm:pt>
    <dgm:pt modelId="{9A29A516-7987-4EE4-9244-53BD6C244FA4}" type="sibTrans" cxnId="{D1ABB51C-E978-466C-A58B-C94F222DBFD3}">
      <dgm:prSet/>
      <dgm:spPr/>
      <dgm:t>
        <a:bodyPr/>
        <a:lstStyle/>
        <a:p>
          <a:endParaRPr lang="pt-BR"/>
        </a:p>
      </dgm:t>
    </dgm:pt>
    <dgm:pt modelId="{473A330D-1C10-46FC-B77E-D097AE635610}">
      <dgm:prSet phldrT="[Texto]" custT="1"/>
      <dgm:spPr/>
      <dgm:t>
        <a:bodyPr/>
        <a:lstStyle/>
        <a:p>
          <a:r>
            <a:rPr lang="pt-BR" sz="1600" dirty="0" smtClean="0"/>
            <a:t>Registro </a:t>
          </a:r>
          <a:r>
            <a:rPr lang="pt-BR" sz="1600" dirty="0" err="1" smtClean="0"/>
            <a:t>Pasivos</a:t>
          </a:r>
          <a:r>
            <a:rPr lang="pt-BR" sz="1600" dirty="0" smtClean="0"/>
            <a:t> </a:t>
          </a:r>
          <a:r>
            <a:rPr lang="pt-BR" sz="1600" dirty="0" err="1" smtClean="0"/>
            <a:t>Pensionales</a:t>
          </a:r>
          <a:endParaRPr lang="pt-BR" sz="1600" dirty="0"/>
        </a:p>
      </dgm:t>
    </dgm:pt>
    <dgm:pt modelId="{BDEF810C-6AC4-4756-96E1-B43BEF1429F9}" type="parTrans" cxnId="{A5314557-A20B-4454-BE7D-A3AD9A2363AD}">
      <dgm:prSet/>
      <dgm:spPr/>
      <dgm:t>
        <a:bodyPr/>
        <a:lstStyle/>
        <a:p>
          <a:endParaRPr lang="pt-BR"/>
        </a:p>
      </dgm:t>
    </dgm:pt>
    <dgm:pt modelId="{B385ED9F-143E-40C8-BC2C-17CDB389C5A7}" type="sibTrans" cxnId="{A5314557-A20B-4454-BE7D-A3AD9A2363AD}">
      <dgm:prSet/>
      <dgm:spPr/>
      <dgm:t>
        <a:bodyPr/>
        <a:lstStyle/>
        <a:p>
          <a:endParaRPr lang="pt-BR"/>
        </a:p>
      </dgm:t>
    </dgm:pt>
    <dgm:pt modelId="{6D1C19F4-4F77-47B2-AC30-BBF54E4B9D70}">
      <dgm:prSet phldrT="[Texto]" custT="1"/>
      <dgm:spPr/>
      <dgm:t>
        <a:bodyPr/>
        <a:lstStyle/>
        <a:p>
          <a:r>
            <a:rPr lang="pt-BR" sz="1400" dirty="0" err="1" smtClean="0"/>
            <a:t>Patrimonio</a:t>
          </a:r>
          <a:r>
            <a:rPr lang="pt-BR" sz="1400" dirty="0" smtClean="0"/>
            <a:t> Neto</a:t>
          </a:r>
          <a:endParaRPr lang="pt-BR" sz="1400" dirty="0"/>
        </a:p>
      </dgm:t>
    </dgm:pt>
    <dgm:pt modelId="{019B56E9-F0D6-4257-B293-FA54C4F22473}" type="parTrans" cxnId="{3490FBF1-286A-42A0-9F7B-46E2FEE34D63}">
      <dgm:prSet/>
      <dgm:spPr/>
      <dgm:t>
        <a:bodyPr/>
        <a:lstStyle/>
        <a:p>
          <a:endParaRPr lang="pt-BR"/>
        </a:p>
      </dgm:t>
    </dgm:pt>
    <dgm:pt modelId="{0A5D40F0-0B67-4AB1-AC01-82A9B8815F50}" type="sibTrans" cxnId="{3490FBF1-286A-42A0-9F7B-46E2FEE34D63}">
      <dgm:prSet/>
      <dgm:spPr/>
      <dgm:t>
        <a:bodyPr/>
        <a:lstStyle/>
        <a:p>
          <a:endParaRPr lang="pt-BR"/>
        </a:p>
      </dgm:t>
    </dgm:pt>
    <dgm:pt modelId="{D59491D0-4AA3-4C36-9185-B8619AE4FCF7}" type="pres">
      <dgm:prSet presAssocID="{2CE4ED6B-5526-43BD-A360-ED12C9EEE2DE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0501C8E-2964-481E-B763-42885431D0B8}" type="pres">
      <dgm:prSet presAssocID="{2CE4ED6B-5526-43BD-A360-ED12C9EEE2DE}" presName="dummyMaxCanvas" presStyleCnt="0"/>
      <dgm:spPr/>
    </dgm:pt>
    <dgm:pt modelId="{E9F05E1C-184D-41D2-BB7A-B5262EF2DF19}" type="pres">
      <dgm:prSet presAssocID="{2CE4ED6B-5526-43BD-A360-ED12C9EEE2DE}" presName="parentComposite" presStyleCnt="0"/>
      <dgm:spPr/>
    </dgm:pt>
    <dgm:pt modelId="{A5A5DEA9-3C29-4CFC-9B68-5124C8FCCF48}" type="pres">
      <dgm:prSet presAssocID="{2CE4ED6B-5526-43BD-A360-ED12C9EEE2DE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9F0D37A2-71C3-48CF-95B8-310549B3A702}" type="pres">
      <dgm:prSet presAssocID="{2CE4ED6B-5526-43BD-A360-ED12C9EEE2DE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CD37C8AE-3924-4266-B8F1-7D9F04637D3F}" type="pres">
      <dgm:prSet presAssocID="{2CE4ED6B-5526-43BD-A360-ED12C9EEE2DE}" presName="childrenComposite" presStyleCnt="0"/>
      <dgm:spPr/>
    </dgm:pt>
    <dgm:pt modelId="{1AD105AB-805B-4E3A-8061-03673C3AFAB9}" type="pres">
      <dgm:prSet presAssocID="{2CE4ED6B-5526-43BD-A360-ED12C9EEE2DE}" presName="dummyMaxCanvas_ChildArea" presStyleCnt="0"/>
      <dgm:spPr/>
    </dgm:pt>
    <dgm:pt modelId="{C03DECF1-1BC3-48E1-AF94-0E820A86E16F}" type="pres">
      <dgm:prSet presAssocID="{2CE4ED6B-5526-43BD-A360-ED12C9EEE2DE}" presName="fulcrum" presStyleLbl="alignAccFollowNode1" presStyleIdx="2" presStyleCnt="4" custLinFactNeighborX="-6547" custLinFactNeighborY="20406"/>
      <dgm:spPr/>
    </dgm:pt>
    <dgm:pt modelId="{710C47CA-BB05-4E9C-8938-36D8DF719A21}" type="pres">
      <dgm:prSet presAssocID="{2CE4ED6B-5526-43BD-A360-ED12C9EEE2DE}" presName="balance_24" presStyleLbl="alignAccFollowNode1" presStyleIdx="3" presStyleCnt="4" custLinFactNeighborY="12367">
        <dgm:presLayoutVars>
          <dgm:bulletEnabled val="1"/>
        </dgm:presLayoutVars>
      </dgm:prSet>
      <dgm:spPr/>
    </dgm:pt>
    <dgm:pt modelId="{0104D73F-1E85-4089-9B12-279FD3DA9F73}" type="pres">
      <dgm:prSet presAssocID="{2CE4ED6B-5526-43BD-A360-ED12C9EEE2DE}" presName="right_24_1" presStyleLbl="node1" presStyleIdx="0" presStyleCnt="6" custLinFactNeighborX="-3918" custLinFactNeighborY="872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A7A7BD-7586-4478-9F75-E129A1A0F829}" type="pres">
      <dgm:prSet presAssocID="{2CE4ED6B-5526-43BD-A360-ED12C9EEE2DE}" presName="right_24_2" presStyleLbl="node1" presStyleIdx="1" presStyleCnt="6" custLinFactNeighborX="-2569" custLinFactNeighborY="716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FA0DD7-C7AC-4237-BBD9-49D99E4A91C9}" type="pres">
      <dgm:prSet presAssocID="{2CE4ED6B-5526-43BD-A360-ED12C9EEE2DE}" presName="right_24_3" presStyleLbl="node1" presStyleIdx="2" presStyleCnt="6" custLinFactNeighborX="-5308" custLinFactNeighborY="559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4ECC84-41B6-4B65-A945-DB4F7D7D7824}" type="pres">
      <dgm:prSet presAssocID="{2CE4ED6B-5526-43BD-A360-ED12C9EEE2DE}" presName="right_24_4" presStyleLbl="node1" presStyleIdx="3" presStyleCnt="6" custLinFactNeighborX="-3959" custLinFactNeighborY="403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4F9046-BF63-4B2A-8E78-BA33958F46E6}" type="pres">
      <dgm:prSet presAssocID="{2CE4ED6B-5526-43BD-A360-ED12C9EEE2DE}" presName="left_24_1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E3E8A8-A141-4D4E-8F21-25FC64EAD310}" type="pres">
      <dgm:prSet presAssocID="{2CE4ED6B-5526-43BD-A360-ED12C9EEE2DE}" presName="left_24_2" presStyleLbl="node1" presStyleIdx="5" presStyleCnt="6" custScaleY="123187" custLinFactNeighborY="-2834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A38E3B3-6844-4CAA-B21E-5017A1BE4AF5}" type="presOf" srcId="{04AFEE72-287E-42B2-9B0C-703528EF40D3}" destId="{50A7A7BD-7586-4478-9F75-E129A1A0F829}" srcOrd="0" destOrd="0" presId="urn:microsoft.com/office/officeart/2005/8/layout/balance1"/>
    <dgm:cxn modelId="{E643485C-622A-4405-89BB-B79EDAC170B4}" type="presOf" srcId="{DD015340-B4FB-41F7-96B5-943849647CD3}" destId="{B0FA0DD7-C7AC-4237-BBD9-49D99E4A91C9}" srcOrd="0" destOrd="0" presId="urn:microsoft.com/office/officeart/2005/8/layout/balance1"/>
    <dgm:cxn modelId="{D1ABB51C-E978-466C-A58B-C94F222DBFD3}" srcId="{F57CA9E8-E1E7-4E1B-9F19-73ABE900FB9B}" destId="{DD015340-B4FB-41F7-96B5-943849647CD3}" srcOrd="2" destOrd="0" parTransId="{60C7166C-9FD2-4B01-864F-52CC7FE62748}" sibTransId="{9A29A516-7987-4EE4-9244-53BD6C244FA4}"/>
    <dgm:cxn modelId="{BE19FE5B-0441-4AF2-BC34-19CD10C627AE}" srcId="{F57CA9E8-E1E7-4E1B-9F19-73ABE900FB9B}" destId="{04AFEE72-287E-42B2-9B0C-703528EF40D3}" srcOrd="1" destOrd="0" parTransId="{2948CA8F-9EE9-4343-B953-61B4910AEC6B}" sibTransId="{844416D6-4757-41A8-9832-10A33E120369}"/>
    <dgm:cxn modelId="{BFC5FCE5-A95B-46FF-A77D-B3AB3B33BAA9}" type="presOf" srcId="{6D1C19F4-4F77-47B2-AC30-BBF54E4B9D70}" destId="{0104D73F-1E85-4089-9B12-279FD3DA9F73}" srcOrd="0" destOrd="0" presId="urn:microsoft.com/office/officeart/2005/8/layout/balance1"/>
    <dgm:cxn modelId="{0292FC7F-207C-40B8-B048-57F89FD9DD62}" type="presOf" srcId="{473A330D-1C10-46FC-B77E-D097AE635610}" destId="{204ECC84-41B6-4B65-A945-DB4F7D7D7824}" srcOrd="0" destOrd="0" presId="urn:microsoft.com/office/officeart/2005/8/layout/balance1"/>
    <dgm:cxn modelId="{2EDCC74D-6C85-4897-9324-9C28668F4B0C}" type="presOf" srcId="{25F94E81-2E5F-4C7C-BB1F-1B5DA62AEDEA}" destId="{13E3E8A8-A141-4D4E-8F21-25FC64EAD310}" srcOrd="0" destOrd="0" presId="urn:microsoft.com/office/officeart/2005/8/layout/balance1"/>
    <dgm:cxn modelId="{033CFE67-15BA-4EDA-9D3A-C42538A5B276}" srcId="{2CE4ED6B-5526-43BD-A360-ED12C9EEE2DE}" destId="{3B5AA530-1AFF-4D00-9D26-5417F225E95D}" srcOrd="0" destOrd="0" parTransId="{77901D56-D3DC-4F44-A8EF-9936582B94AD}" sibTransId="{5FE1781C-8617-49E4-AA44-498E700FA1FE}"/>
    <dgm:cxn modelId="{3490FBF1-286A-42A0-9F7B-46E2FEE34D63}" srcId="{F57CA9E8-E1E7-4E1B-9F19-73ABE900FB9B}" destId="{6D1C19F4-4F77-47B2-AC30-BBF54E4B9D70}" srcOrd="0" destOrd="0" parTransId="{019B56E9-F0D6-4257-B293-FA54C4F22473}" sibTransId="{0A5D40F0-0B67-4AB1-AC01-82A9B8815F50}"/>
    <dgm:cxn modelId="{62FB1C4F-122A-4B21-8CE1-0A1F9D96D308}" type="presOf" srcId="{1E66B1A5-1AA7-4052-839D-0AFC99C761E2}" destId="{E44F9046-BF63-4B2A-8E78-BA33958F46E6}" srcOrd="0" destOrd="0" presId="urn:microsoft.com/office/officeart/2005/8/layout/balance1"/>
    <dgm:cxn modelId="{AFBD45A5-62D3-4F7D-9B50-D7D830E83F29}" srcId="{3B5AA530-1AFF-4D00-9D26-5417F225E95D}" destId="{25F94E81-2E5F-4C7C-BB1F-1B5DA62AEDEA}" srcOrd="1" destOrd="0" parTransId="{2155E096-BFCE-40E8-AFC2-DEA6140E9695}" sibTransId="{4D91C433-B87B-41EB-8693-F1D078B0340B}"/>
    <dgm:cxn modelId="{A5314557-A20B-4454-BE7D-A3AD9A2363AD}" srcId="{F57CA9E8-E1E7-4E1B-9F19-73ABE900FB9B}" destId="{473A330D-1C10-46FC-B77E-D097AE635610}" srcOrd="3" destOrd="0" parTransId="{BDEF810C-6AC4-4756-96E1-B43BEF1429F9}" sibTransId="{B385ED9F-143E-40C8-BC2C-17CDB389C5A7}"/>
    <dgm:cxn modelId="{2161C0A3-ABD6-4FD0-AD1F-1BCF1D7F43F1}" type="presOf" srcId="{F57CA9E8-E1E7-4E1B-9F19-73ABE900FB9B}" destId="{9F0D37A2-71C3-48CF-95B8-310549B3A702}" srcOrd="0" destOrd="0" presId="urn:microsoft.com/office/officeart/2005/8/layout/balance1"/>
    <dgm:cxn modelId="{000739F8-8866-4054-8D0F-DCAC96BA25A7}" srcId="{3B5AA530-1AFF-4D00-9D26-5417F225E95D}" destId="{1E66B1A5-1AA7-4052-839D-0AFC99C761E2}" srcOrd="0" destOrd="0" parTransId="{3E86DBD6-6673-497D-9059-8E879C2639AA}" sibTransId="{817DDE46-E068-475C-8D55-B414A960D3F2}"/>
    <dgm:cxn modelId="{603079CE-000A-47E3-AC3B-C0078AC5D3EE}" type="presOf" srcId="{3B5AA530-1AFF-4D00-9D26-5417F225E95D}" destId="{A5A5DEA9-3C29-4CFC-9B68-5124C8FCCF48}" srcOrd="0" destOrd="0" presId="urn:microsoft.com/office/officeart/2005/8/layout/balance1"/>
    <dgm:cxn modelId="{B4038A68-96D6-4B7D-BFE7-D983CF1916BF}" srcId="{2CE4ED6B-5526-43BD-A360-ED12C9EEE2DE}" destId="{F57CA9E8-E1E7-4E1B-9F19-73ABE900FB9B}" srcOrd="1" destOrd="0" parTransId="{79BF40C8-ED32-4B87-BE44-B5B394FA3801}" sibTransId="{622891E1-6603-46C0-83B1-AE1F7A6B8DF0}"/>
    <dgm:cxn modelId="{877F2885-4D36-4F90-BB95-12B5D1B4989E}" type="presOf" srcId="{2CE4ED6B-5526-43BD-A360-ED12C9EEE2DE}" destId="{D59491D0-4AA3-4C36-9185-B8619AE4FCF7}" srcOrd="0" destOrd="0" presId="urn:microsoft.com/office/officeart/2005/8/layout/balance1"/>
    <dgm:cxn modelId="{D8BF1976-F78C-492D-8F76-718806853C62}" type="presParOf" srcId="{D59491D0-4AA3-4C36-9185-B8619AE4FCF7}" destId="{40501C8E-2964-481E-B763-42885431D0B8}" srcOrd="0" destOrd="0" presId="urn:microsoft.com/office/officeart/2005/8/layout/balance1"/>
    <dgm:cxn modelId="{F6E65F11-F22C-453D-8990-3810077DE8E3}" type="presParOf" srcId="{D59491D0-4AA3-4C36-9185-B8619AE4FCF7}" destId="{E9F05E1C-184D-41D2-BB7A-B5262EF2DF19}" srcOrd="1" destOrd="0" presId="urn:microsoft.com/office/officeart/2005/8/layout/balance1"/>
    <dgm:cxn modelId="{891F2CFA-4E98-4C92-B28A-7357165C558A}" type="presParOf" srcId="{E9F05E1C-184D-41D2-BB7A-B5262EF2DF19}" destId="{A5A5DEA9-3C29-4CFC-9B68-5124C8FCCF48}" srcOrd="0" destOrd="0" presId="urn:microsoft.com/office/officeart/2005/8/layout/balance1"/>
    <dgm:cxn modelId="{75CB2CEC-96EE-4384-9EB6-DDCF6507DA42}" type="presParOf" srcId="{E9F05E1C-184D-41D2-BB7A-B5262EF2DF19}" destId="{9F0D37A2-71C3-48CF-95B8-310549B3A702}" srcOrd="1" destOrd="0" presId="urn:microsoft.com/office/officeart/2005/8/layout/balance1"/>
    <dgm:cxn modelId="{FB3BC051-2320-4E63-8832-05733099CC38}" type="presParOf" srcId="{D59491D0-4AA3-4C36-9185-B8619AE4FCF7}" destId="{CD37C8AE-3924-4266-B8F1-7D9F04637D3F}" srcOrd="2" destOrd="0" presId="urn:microsoft.com/office/officeart/2005/8/layout/balance1"/>
    <dgm:cxn modelId="{09AC50B4-1755-483F-87C4-CCA97E1D544B}" type="presParOf" srcId="{CD37C8AE-3924-4266-B8F1-7D9F04637D3F}" destId="{1AD105AB-805B-4E3A-8061-03673C3AFAB9}" srcOrd="0" destOrd="0" presId="urn:microsoft.com/office/officeart/2005/8/layout/balance1"/>
    <dgm:cxn modelId="{21F17A05-0161-4F28-98B0-FBD020D2E990}" type="presParOf" srcId="{CD37C8AE-3924-4266-B8F1-7D9F04637D3F}" destId="{C03DECF1-1BC3-48E1-AF94-0E820A86E16F}" srcOrd="1" destOrd="0" presId="urn:microsoft.com/office/officeart/2005/8/layout/balance1"/>
    <dgm:cxn modelId="{F61C9F8C-CCBE-4A5F-81FE-EFA2433F8BB0}" type="presParOf" srcId="{CD37C8AE-3924-4266-B8F1-7D9F04637D3F}" destId="{710C47CA-BB05-4E9C-8938-36D8DF719A21}" srcOrd="2" destOrd="0" presId="urn:microsoft.com/office/officeart/2005/8/layout/balance1"/>
    <dgm:cxn modelId="{D7440A7D-B0B9-4D08-916F-222C462C262A}" type="presParOf" srcId="{CD37C8AE-3924-4266-B8F1-7D9F04637D3F}" destId="{0104D73F-1E85-4089-9B12-279FD3DA9F73}" srcOrd="3" destOrd="0" presId="urn:microsoft.com/office/officeart/2005/8/layout/balance1"/>
    <dgm:cxn modelId="{44379C67-48D6-40EE-8BE6-BEDD68913045}" type="presParOf" srcId="{CD37C8AE-3924-4266-B8F1-7D9F04637D3F}" destId="{50A7A7BD-7586-4478-9F75-E129A1A0F829}" srcOrd="4" destOrd="0" presId="urn:microsoft.com/office/officeart/2005/8/layout/balance1"/>
    <dgm:cxn modelId="{96244469-C603-4748-86E8-0B5418F6733C}" type="presParOf" srcId="{CD37C8AE-3924-4266-B8F1-7D9F04637D3F}" destId="{B0FA0DD7-C7AC-4237-BBD9-49D99E4A91C9}" srcOrd="5" destOrd="0" presId="urn:microsoft.com/office/officeart/2005/8/layout/balance1"/>
    <dgm:cxn modelId="{44E8F7AC-8C70-4FE7-B657-522DAFD41B20}" type="presParOf" srcId="{CD37C8AE-3924-4266-B8F1-7D9F04637D3F}" destId="{204ECC84-41B6-4B65-A945-DB4F7D7D7824}" srcOrd="6" destOrd="0" presId="urn:microsoft.com/office/officeart/2005/8/layout/balance1"/>
    <dgm:cxn modelId="{733D1BFD-9AF7-4D21-AA01-B21AE23CED6A}" type="presParOf" srcId="{CD37C8AE-3924-4266-B8F1-7D9F04637D3F}" destId="{E44F9046-BF63-4B2A-8E78-BA33958F46E6}" srcOrd="7" destOrd="0" presId="urn:microsoft.com/office/officeart/2005/8/layout/balance1"/>
    <dgm:cxn modelId="{BF4979A9-50F0-45F2-95DD-63452461BDA0}" type="presParOf" srcId="{CD37C8AE-3924-4266-B8F1-7D9F04637D3F}" destId="{13E3E8A8-A141-4D4E-8F21-25FC64EAD310}" srcOrd="8" destOrd="0" presId="urn:microsoft.com/office/officeart/2005/8/layout/balance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DE1085E-D8B3-434B-9F25-DE917C2956E6}" type="datetimeFigureOut">
              <a:rPr lang="pt-BR"/>
              <a:pPr>
                <a:defRPr/>
              </a:pPr>
              <a:t>18/07/2016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96D4A66-F87B-427F-B2E7-21BCF38CF60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31806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6016F97-CE40-44EC-9D97-53E309C537D4}" type="datetimeFigureOut">
              <a:rPr lang="pt-BR"/>
              <a:pPr>
                <a:defRPr/>
              </a:pPr>
              <a:t>18/07/2016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FA3976E-3615-49A1-B178-9E4D9482EC6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1832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1582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réditos Fina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0" y="1844824"/>
            <a:ext cx="5472608" cy="56207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000" b="1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0" y="2708920"/>
            <a:ext cx="5486400" cy="1368151"/>
          </a:xfrm>
          <a:prstGeom prst="rect">
            <a:avLst/>
          </a:prstGeom>
        </p:spPr>
        <p:txBody>
          <a:bodyPr/>
          <a:lstStyle>
            <a:lvl1pPr algn="r">
              <a:buFont typeface="Arial" pitchFamily="34" charset="0"/>
              <a:buNone/>
              <a:defRPr sz="16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algn="l">
              <a:buFont typeface="Arial" pitchFamily="34" charset="0"/>
              <a:buNone/>
              <a:defRPr sz="2400"/>
            </a:lvl2pPr>
            <a:lvl3pPr algn="l">
              <a:buFont typeface="Arial" pitchFamily="34" charset="0"/>
              <a:buNone/>
              <a:defRPr sz="2000"/>
            </a:lvl3pPr>
            <a:lvl4pPr algn="l">
              <a:buNone/>
              <a:defRPr sz="1800"/>
            </a:lvl4pPr>
            <a:lvl5pPr algn="l">
              <a:buNone/>
              <a:defRPr sz="1600" baseline="0"/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136" y="4379093"/>
            <a:ext cx="3801264" cy="75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62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réditos Fina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0" y="1844824"/>
            <a:ext cx="5472608" cy="56207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000" b="1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0" y="2708920"/>
            <a:ext cx="5486400" cy="1368151"/>
          </a:xfrm>
          <a:prstGeom prst="rect">
            <a:avLst/>
          </a:prstGeom>
        </p:spPr>
        <p:txBody>
          <a:bodyPr/>
          <a:lstStyle>
            <a:lvl1pPr algn="r">
              <a:buFont typeface="Arial" pitchFamily="34" charset="0"/>
              <a:buNone/>
              <a:defRPr sz="16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algn="l">
              <a:buFont typeface="Arial" pitchFamily="34" charset="0"/>
              <a:buNone/>
              <a:defRPr sz="2400"/>
            </a:lvl2pPr>
            <a:lvl3pPr algn="l">
              <a:buFont typeface="Arial" pitchFamily="34" charset="0"/>
              <a:buNone/>
              <a:defRPr sz="2000"/>
            </a:lvl3pPr>
            <a:lvl4pPr algn="l">
              <a:buNone/>
              <a:defRPr sz="1800"/>
            </a:lvl4pPr>
            <a:lvl5pPr algn="l">
              <a:buNone/>
              <a:defRPr sz="1600" baseline="0"/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372" y="4221088"/>
            <a:ext cx="5362131" cy="177728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839" y="5611880"/>
            <a:ext cx="1572777" cy="38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13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76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3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664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761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778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484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3692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810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solidFill>
          <a:srgbClr val="FFE699">
            <a:alpha val="3411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581128"/>
            <a:ext cx="1631251" cy="2213429"/>
          </a:xfrm>
          <a:prstGeom prst="rect">
            <a:avLst/>
          </a:prstGeom>
        </p:spPr>
      </p:pic>
      <p:pic>
        <p:nvPicPr>
          <p:cNvPr id="11" name="Imagen 1" descr="C:\Users\sofia_balbuena\Desktop\LOGO Min de Hacienda BILINGÜE 2015 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http://img.freeflagicons.com/thumb/square_icon/paraguay/paraguay_640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492" y="1567333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191344" y="206375"/>
            <a:ext cx="8748000" cy="8892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>
              <a:defRPr kumimoji="0" lang="pt-BR" sz="2600" b="0" i="0" u="none" strike="noStrike" cap="none" spc="0" normalizeH="0" baseline="0" dirty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</a:defRPr>
            </a:lvl1pPr>
          </a:lstStyle>
          <a:p>
            <a:pPr marL="0" marR="0" lvl="0" indent="0" defTabSz="684213" fontAlgn="base">
              <a:lnSpc>
                <a:spcPct val="100000"/>
              </a:lnSpc>
              <a:spcAft>
                <a:spcPct val="0"/>
              </a:spcAft>
              <a:buClrTx/>
              <a:buSzTx/>
              <a:buFontTx/>
              <a:tabLst/>
            </a:pPr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233420" y="1484784"/>
            <a:ext cx="10011072" cy="435133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>
              <a:defRPr kumimoji="0" lang="pt-BR" sz="1700" b="0" i="0" u="none" strike="noStrike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rbel" panose="020B0503020204020204"/>
              </a:defRPr>
            </a:lvl1pPr>
          </a:lstStyle>
          <a:p>
            <a:pPr marL="157163" marR="0" lvl="0" indent="-157163" defTabSz="684213" fontAlgn="base">
              <a:spcBef>
                <a:spcPts val="825"/>
              </a:spcBef>
              <a:spcAft>
                <a:spcPct val="0"/>
              </a:spcAft>
              <a:buClrTx/>
              <a:buSzTx/>
              <a:tabLst/>
            </a:pPr>
            <a:r>
              <a:rPr lang="pt-BR" dirty="0" smtClean="0"/>
              <a:t>Clique para editar o texto mestre</a:t>
            </a:r>
          </a:p>
        </p:txBody>
      </p:sp>
      <p:pic>
        <p:nvPicPr>
          <p:cNvPr id="1026" name="Picture 2" descr="http://www.infoescola.com/wp-content/uploads/2011/02/bandeira-do-brasil.gif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0299" y="3156397"/>
            <a:ext cx="145508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6516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2004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64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contenido 2"/>
          <p:cNvSpPr txBox="1">
            <a:spLocks/>
          </p:cNvSpPr>
          <p:nvPr userDrawn="1"/>
        </p:nvSpPr>
        <p:spPr bwMode="auto">
          <a:xfrm>
            <a:off x="281353" y="1174750"/>
            <a:ext cx="10154417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PY" altLang="es-PY" dirty="0" smtClean="0">
                <a:solidFill>
                  <a:sysClr val="windowText" lastClr="000000"/>
                </a:solidFill>
                <a:latin typeface="Corbel" panose="020B0503020204020204"/>
              </a:rPr>
              <a:t>Agregue la primera viñeta aquí</a:t>
            </a:r>
          </a:p>
          <a:p>
            <a:pPr>
              <a:defRPr/>
            </a:pPr>
            <a:r>
              <a:rPr lang="es-PY" altLang="es-PY" dirty="0" smtClean="0">
                <a:solidFill>
                  <a:sysClr val="windowText" lastClr="000000"/>
                </a:solidFill>
                <a:latin typeface="Corbel" panose="020B0503020204020204"/>
              </a:rPr>
              <a:t>Agregue la segunda viñeta aquí</a:t>
            </a:r>
          </a:p>
          <a:p>
            <a:pPr>
              <a:defRPr/>
            </a:pPr>
            <a:r>
              <a:rPr lang="es-PY" altLang="es-PY" dirty="0" smtClean="0">
                <a:solidFill>
                  <a:sysClr val="windowText" lastClr="000000"/>
                </a:solidFill>
                <a:latin typeface="Corbel" panose="020B0503020204020204"/>
              </a:rPr>
              <a:t>Agregue la tercera viñeta aquí</a:t>
            </a:r>
          </a:p>
        </p:txBody>
      </p:sp>
      <p:sp>
        <p:nvSpPr>
          <p:cNvPr id="9" name="Título 1"/>
          <p:cNvSpPr txBox="1">
            <a:spLocks/>
          </p:cNvSpPr>
          <p:nvPr userDrawn="1"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s-PY" altLang="es-PY" dirty="0" smtClean="0">
                <a:solidFill>
                  <a:srgbClr val="6076B4"/>
                </a:solidFill>
                <a:latin typeface="Corbel" panose="020B0503020204020204"/>
              </a:rPr>
              <a:t>Diseño de título y contenido en lista</a:t>
            </a:r>
          </a:p>
        </p:txBody>
      </p:sp>
      <p:pic>
        <p:nvPicPr>
          <p:cNvPr id="10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1" name="Imagen 1" descr="C:\Users\sofia_balbuena\Desktop\LOGO Min de Hacienda BILINGÜE 2015 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http://img.freeflagicons.com/thumb/square_icon/paraguay/paraguay_640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886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620688"/>
            <a:ext cx="10972800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412777"/>
            <a:ext cx="10972800" cy="4824536"/>
          </a:xfrm>
          <a:prstGeom prst="rect">
            <a:avLst/>
          </a:prstGeom>
        </p:spPr>
        <p:txBody>
          <a:bodyPr/>
          <a:lstStyle>
            <a:lvl1pPr>
              <a:buClr>
                <a:schemeClr val="tx2">
                  <a:lumMod val="75000"/>
                </a:schemeClr>
              </a:buClr>
              <a:defRPr sz="2400"/>
            </a:lvl1pPr>
            <a:lvl2pPr marL="742950" indent="-28575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§"/>
              <a:defRPr sz="2200"/>
            </a:lvl2pPr>
            <a:lvl3pPr marL="1143000" indent="-228600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  <a:defRPr sz="2000"/>
            </a:lvl3pPr>
            <a:lvl4pPr>
              <a:buClr>
                <a:schemeClr val="tx2">
                  <a:lumMod val="75000"/>
                </a:schemeClr>
              </a:buClr>
              <a:defRPr sz="1800"/>
            </a:lvl4pPr>
            <a:lvl5pPr>
              <a:buClr>
                <a:schemeClr val="tx2">
                  <a:lumMod val="75000"/>
                </a:schemeClr>
              </a:buClr>
              <a:defRPr sz="16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1"/>
          </p:nvPr>
        </p:nvSpPr>
        <p:spPr>
          <a:xfrm>
            <a:off x="609601" y="6381329"/>
            <a:ext cx="10972800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 alt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659720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9627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581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7678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583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859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bg>
      <p:bgPr>
        <a:solidFill>
          <a:srgbClr val="FFE699">
            <a:alpha val="3411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" descr="C:\Users\sofia_balbuena\Desktop\LOGO Min de Hacienda BILINGÜE 2015 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191344" y="206375"/>
            <a:ext cx="8748000" cy="8892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>
              <a:defRPr kumimoji="0" lang="pt-BR" sz="2600" b="0" i="0" u="none" strike="noStrike" cap="none" spc="0" normalizeH="0" baseline="0" dirty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</a:defRPr>
            </a:lvl1pPr>
          </a:lstStyle>
          <a:p>
            <a:pPr marL="0" marR="0" lvl="0" indent="0" defTabSz="684213" fontAlgn="base">
              <a:lnSpc>
                <a:spcPct val="100000"/>
              </a:lnSpc>
              <a:spcAft>
                <a:spcPct val="0"/>
              </a:spcAft>
              <a:buClrTx/>
              <a:buSzTx/>
              <a:buFontTx/>
              <a:tabLst/>
            </a:pPr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233420" y="1484784"/>
            <a:ext cx="10011072" cy="435133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>
              <a:defRPr kumimoji="0" lang="pt-BR" sz="1700" b="0" i="0" u="none" strike="noStrike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rbel" panose="020B0503020204020204"/>
              </a:defRPr>
            </a:lvl1pPr>
          </a:lstStyle>
          <a:p>
            <a:pPr marL="157163" marR="0" lvl="0" indent="-157163" defTabSz="684213" fontAlgn="base">
              <a:spcBef>
                <a:spcPts val="825"/>
              </a:spcBef>
              <a:spcAft>
                <a:spcPct val="0"/>
              </a:spcAft>
              <a:buClrTx/>
              <a:buSzTx/>
              <a:tabLst/>
            </a:pPr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634927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5124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2059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9955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2665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8386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18/07/2016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327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e conteúdo">
    <p:bg>
      <p:bgPr>
        <a:solidFill>
          <a:srgbClr val="FFE699">
            <a:alpha val="3411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" descr="C:\Users\sofia_balbuena\Desktop\LOGO Min de Hacienda BILINGÜE 2015 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191344" y="206375"/>
            <a:ext cx="8748000" cy="8892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>
              <a:defRPr kumimoji="0" lang="pt-BR" sz="2600" b="0" i="0" u="none" strike="noStrike" cap="none" spc="0" normalizeH="0" baseline="0" dirty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</a:defRPr>
            </a:lvl1pPr>
          </a:lstStyle>
          <a:p>
            <a:pPr marL="0" marR="0" lvl="0" indent="0" defTabSz="684213" fontAlgn="base">
              <a:lnSpc>
                <a:spcPct val="100000"/>
              </a:lnSpc>
              <a:spcAft>
                <a:spcPct val="0"/>
              </a:spcAft>
              <a:buClrTx/>
              <a:buSzTx/>
              <a:buFontTx/>
              <a:tabLst/>
            </a:pPr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233420" y="1484784"/>
            <a:ext cx="10011072" cy="435133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>
              <a:defRPr kumimoji="0" lang="pt-BR" sz="1700" b="0" i="0" u="none" strike="noStrike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rbel" panose="020B0503020204020204"/>
              </a:defRPr>
            </a:lvl1pPr>
          </a:lstStyle>
          <a:p>
            <a:pPr marL="157163" marR="0" lvl="0" indent="-157163" defTabSz="684213" fontAlgn="base">
              <a:spcBef>
                <a:spcPts val="825"/>
              </a:spcBef>
              <a:spcAft>
                <a:spcPct val="0"/>
              </a:spcAft>
              <a:buClrTx/>
              <a:buSzTx/>
              <a:tabLst/>
            </a:pPr>
            <a:r>
              <a:rPr lang="pt-BR" dirty="0" smtClean="0"/>
              <a:t>Clique para editar o texto mestre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5823011"/>
            <a:ext cx="3801264" cy="75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de Tópic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8912" y="-416843"/>
            <a:ext cx="10515600" cy="1325563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5400" y="965647"/>
            <a:ext cx="10011072" cy="4351338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/>
            </a:lvl1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5944195"/>
            <a:ext cx="41148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329464" y="6448251"/>
            <a:ext cx="2743200" cy="365125"/>
          </a:xfrm>
        </p:spPr>
        <p:txBody>
          <a:bodyPr/>
          <a:lstStyle>
            <a:lvl1pPr>
              <a:defRPr sz="1600" b="1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fld id="{6C24D49B-0E82-46B4-BC54-FF357924A8BC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404664"/>
            <a:ext cx="7560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3387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Menor ou Sumá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pt-BR" dirty="0" smtClean="0"/>
              <a:t>Clique Para Adicionar Título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1268760"/>
            <a:ext cx="7560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Conteúdo 2"/>
          <p:cNvSpPr>
            <a:spLocks noGrp="1"/>
          </p:cNvSpPr>
          <p:nvPr>
            <p:ph idx="1"/>
          </p:nvPr>
        </p:nvSpPr>
        <p:spPr>
          <a:xfrm>
            <a:off x="861864" y="1847850"/>
            <a:ext cx="10515600" cy="4351338"/>
          </a:xfrm>
        </p:spPr>
        <p:txBody>
          <a:bodyPr/>
          <a:lstStyle>
            <a:lvl1pPr marL="228600" indent="-2286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10" name="Espaço Reservado para Número de Slide 5"/>
          <p:cNvSpPr txBox="1">
            <a:spLocks/>
          </p:cNvSpPr>
          <p:nvPr userDrawn="1"/>
        </p:nvSpPr>
        <p:spPr>
          <a:xfrm>
            <a:off x="9329464" y="64482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6C24D49B-0E82-46B4-BC54-FF357924A8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0148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 de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5"/>
          <p:cNvSpPr txBox="1">
            <a:spLocks/>
          </p:cNvSpPr>
          <p:nvPr userDrawn="1"/>
        </p:nvSpPr>
        <p:spPr>
          <a:xfrm>
            <a:off x="9329464" y="64482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6C24D49B-0E82-46B4-BC54-FF357924A8BC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4" name="Conector reto 3"/>
          <p:cNvCxnSpPr/>
          <p:nvPr userDrawn="1"/>
        </p:nvCxnSpPr>
        <p:spPr>
          <a:xfrm>
            <a:off x="0" y="3284984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2207568" y="2492896"/>
            <a:ext cx="7272808" cy="1325563"/>
          </a:xfrm>
        </p:spPr>
        <p:txBody>
          <a:bodyPr>
            <a:normAutofit/>
          </a:bodyPr>
          <a:lstStyle>
            <a:lvl1pPr algn="ctr">
              <a:defRPr sz="2000" b="1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pt-BR" dirty="0" smtClean="0"/>
              <a:t>Clique para editar o título do separador de slides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27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réditos Fina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0" y="1844824"/>
            <a:ext cx="5472608" cy="56207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000" b="1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0" y="2708920"/>
            <a:ext cx="5486400" cy="1368151"/>
          </a:xfrm>
          <a:prstGeom prst="rect">
            <a:avLst/>
          </a:prstGeom>
        </p:spPr>
        <p:txBody>
          <a:bodyPr/>
          <a:lstStyle>
            <a:lvl1pPr algn="r">
              <a:buFont typeface="Arial" pitchFamily="34" charset="0"/>
              <a:buNone/>
              <a:defRPr sz="16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algn="l">
              <a:buFont typeface="Arial" pitchFamily="34" charset="0"/>
              <a:buNone/>
              <a:defRPr sz="2400"/>
            </a:lvl2pPr>
            <a:lvl3pPr algn="l">
              <a:buFont typeface="Arial" pitchFamily="34" charset="0"/>
              <a:buNone/>
              <a:defRPr sz="2000"/>
            </a:lvl3pPr>
            <a:lvl4pPr algn="l">
              <a:buNone/>
              <a:defRPr sz="1800"/>
            </a:lvl4pPr>
            <a:lvl5pPr algn="l">
              <a:buNone/>
              <a:defRPr sz="1600" baseline="0"/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372" y="4221088"/>
            <a:ext cx="5362131" cy="177728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839" y="5611880"/>
            <a:ext cx="1572777" cy="38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442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620688"/>
            <a:ext cx="10972800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412777"/>
            <a:ext cx="10972800" cy="4824536"/>
          </a:xfrm>
          <a:prstGeom prst="rect">
            <a:avLst/>
          </a:prstGeom>
        </p:spPr>
        <p:txBody>
          <a:bodyPr/>
          <a:lstStyle>
            <a:lvl1pPr>
              <a:buClr>
                <a:schemeClr val="tx2">
                  <a:lumMod val="75000"/>
                </a:schemeClr>
              </a:buClr>
              <a:defRPr sz="2400"/>
            </a:lvl1pPr>
            <a:lvl2pPr marL="742950" indent="-28575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§"/>
              <a:defRPr sz="2200"/>
            </a:lvl2pPr>
            <a:lvl3pPr marL="1143000" indent="-228600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  <a:defRPr sz="2000"/>
            </a:lvl3pPr>
            <a:lvl4pPr>
              <a:buClr>
                <a:schemeClr val="tx2">
                  <a:lumMod val="75000"/>
                </a:schemeClr>
              </a:buClr>
              <a:defRPr sz="1800"/>
            </a:lvl4pPr>
            <a:lvl5pPr>
              <a:buClr>
                <a:schemeClr val="tx2">
                  <a:lumMod val="75000"/>
                </a:schemeClr>
              </a:buClr>
              <a:defRPr sz="16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1"/>
          </p:nvPr>
        </p:nvSpPr>
        <p:spPr>
          <a:xfrm>
            <a:off x="609601" y="6381329"/>
            <a:ext cx="10972800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 alt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394862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4D49B-0E82-46B4-BC54-FF357924A8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760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6" r:id="rId2"/>
    <p:sldLayoutId id="2147483977" r:id="rId3"/>
    <p:sldLayoutId id="2147483978" r:id="rId4"/>
    <p:sldLayoutId id="2147483945" r:id="rId5"/>
    <p:sldLayoutId id="2147483938" r:id="rId6"/>
    <p:sldLayoutId id="2147483941" r:id="rId7"/>
    <p:sldLayoutId id="2147483933" r:id="rId8"/>
    <p:sldLayoutId id="214748394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4D49B-0E82-46B4-BC54-FF357924A8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6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18/07/2016</a:t>
            </a:fld>
            <a:endParaRPr lang="es-PY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s-PY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340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3" r:id="rId12"/>
    <p:sldLayoutId id="21474839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987ED55B-FE1A-4BDE-B551-8E55D82D705F}" type="datetimeFigureOut">
              <a:rPr lang="es-PY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18/07/2016</a:t>
            </a:fld>
            <a:endParaRPr lang="es-PY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s-PY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196B24D-9D03-4597-B321-7C791400D725}" type="slidenum">
              <a:rPr lang="es-PY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21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90092" y="332656"/>
            <a:ext cx="9401908" cy="1440160"/>
          </a:xfrm>
        </p:spPr>
        <p:txBody>
          <a:bodyPr>
            <a:noAutofit/>
          </a:bodyPr>
          <a:lstStyle/>
          <a:p>
            <a:r>
              <a:rPr lang="x-none" altLang="pt-BR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Provisiones, Pasivos y Activos Contingentes: Enfoque metodológico y </a:t>
            </a:r>
            <a:r>
              <a:rPr lang="x-none" altLang="pt-BR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financiero/contable</a:t>
            </a:r>
            <a:r>
              <a:rPr lang="pt-BR" altLang="pt-BR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/>
            </a:r>
            <a:br>
              <a:rPr lang="pt-BR" altLang="pt-BR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pt-BR" altLang="pt-BR" sz="28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pt-BR" altLang="pt-BR" sz="2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pt-BR" altLang="pt-BR" sz="3200" b="1" dirty="0" err="1" smtClean="0">
                <a:solidFill>
                  <a:schemeClr val="accent5">
                    <a:lumMod val="50000"/>
                  </a:schemeClr>
                </a:solidFill>
              </a:rPr>
              <a:t>Experiencia</a:t>
            </a:r>
            <a:r>
              <a:rPr lang="pt-BR" altLang="pt-BR" sz="3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altLang="pt-BR" sz="3200" b="1" dirty="0" err="1" smtClean="0">
                <a:solidFill>
                  <a:schemeClr val="accent5">
                    <a:lumMod val="50000"/>
                  </a:schemeClr>
                </a:solidFill>
              </a:rPr>
              <a:t>Brasileña</a:t>
            </a:r>
            <a:endParaRPr lang="es-PY" sz="3200" dirty="0"/>
          </a:p>
        </p:txBody>
      </p:sp>
      <p:sp>
        <p:nvSpPr>
          <p:cNvPr id="4" name="CuadroTexto 3"/>
          <p:cNvSpPr txBox="1"/>
          <p:nvPr/>
        </p:nvSpPr>
        <p:spPr>
          <a:xfrm>
            <a:off x="2874498" y="2158350"/>
            <a:ext cx="3221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2000" b="1" dirty="0" smtClean="0">
                <a:solidFill>
                  <a:prstClr val="white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27, 28  y 29 de julio de 2016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2000" b="1" dirty="0" smtClean="0">
                <a:solidFill>
                  <a:prstClr val="white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Sheraton Asunción Hotel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s-PY" sz="2000" b="1" dirty="0">
              <a:solidFill>
                <a:prstClr val="white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0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Activos Contingentes</a:t>
            </a:r>
            <a:endParaRPr lang="es-A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3352" y="1484784"/>
            <a:ext cx="9895028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AR" sz="2800" b="1" dirty="0" smtClean="0"/>
              <a:t>Principal Activo Contingente en el BGU 2015</a:t>
            </a:r>
            <a:r>
              <a:rPr lang="es-AR" sz="2400" b="1" dirty="0" smtClean="0"/>
              <a:t>:</a:t>
            </a:r>
          </a:p>
          <a:p>
            <a:pPr marL="0" indent="0" algn="just">
              <a:buNone/>
            </a:pPr>
            <a:endParaRPr lang="es-AR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2000" dirty="0" smtClean="0">
                <a:latin typeface="Calibri" panose="020F0502020204030204" pitchFamily="34" charset="0"/>
              </a:rPr>
              <a:t>Montante </a:t>
            </a:r>
            <a:r>
              <a:rPr lang="es-AR" sz="2000" dirty="0">
                <a:latin typeface="Calibri" panose="020F0502020204030204" pitchFamily="34" charset="0"/>
              </a:rPr>
              <a:t>de US$  287.572,37 </a:t>
            </a:r>
            <a:r>
              <a:rPr lang="es-AR" sz="2000" dirty="0" smtClean="0">
                <a:latin typeface="Calibri" panose="020F0502020204030204" pitchFamily="34" charset="0"/>
              </a:rPr>
              <a:t> millones;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2000" dirty="0" smtClean="0">
                <a:latin typeface="Calibri" panose="020F0502020204030204" pitchFamily="34" charset="0"/>
              </a:rPr>
              <a:t>Se refiere a derechos a recibir por el Gobierno Central que dependen de decisión futura, judicial o administrativa, para que se conviertan en recursos controlados;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2000" dirty="0" smtClean="0">
                <a:latin typeface="Calibri" panose="020F0502020204030204" pitchFamily="34" charset="0"/>
              </a:rPr>
              <a:t>Hasta 2014, esto montante estaba reconocido como siendo un activo. En 2015, hubo la aplicación del nuevo concepto de activo y, por consecuencia, la baja en cuentas de esto montante;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2000" dirty="0" smtClean="0">
                <a:latin typeface="Calibri" panose="020F0502020204030204" pitchFamily="34" charset="0"/>
              </a:rPr>
              <a:t>Debido al montante, la información fue incluida en una nota explicativa.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448425"/>
            <a:ext cx="2743200" cy="365125"/>
          </a:xfrm>
        </p:spPr>
        <p:txBody>
          <a:bodyPr/>
          <a:lstStyle/>
          <a:p>
            <a:fld id="{6C24D49B-0E82-46B4-BC54-FF357924A8BC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02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392092" y="179502"/>
            <a:ext cx="8748000" cy="88920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err="1" smtClean="0"/>
              <a:t>Patrimonio</a:t>
            </a:r>
            <a:r>
              <a:rPr lang="pt-BR" sz="2800" b="1" dirty="0" smtClean="0"/>
              <a:t> Neto Negativo </a:t>
            </a:r>
            <a:r>
              <a:rPr lang="pt-BR" sz="2800" b="1" dirty="0" err="1" smtClean="0"/>
              <a:t>en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el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Gobierno</a:t>
            </a:r>
            <a:r>
              <a:rPr lang="pt-BR" sz="2800" b="1" dirty="0" smtClean="0"/>
              <a:t> Central</a:t>
            </a:r>
            <a:br>
              <a:rPr lang="pt-BR" sz="2800" b="1" dirty="0" smtClean="0"/>
            </a:br>
            <a:r>
              <a:rPr lang="pt-BR" sz="2800" b="1" dirty="0" smtClean="0"/>
              <a:t>Principais Fatores</a:t>
            </a:r>
            <a:endParaRPr lang="pt-BR" sz="2800" b="1" dirty="0"/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0173223"/>
              </p:ext>
            </p:extLst>
          </p:nvPr>
        </p:nvGraphicFramePr>
        <p:xfrm>
          <a:off x="233363" y="1484313"/>
          <a:ext cx="10010775" cy="4825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eta para a direita 1"/>
          <p:cNvSpPr/>
          <p:nvPr/>
        </p:nvSpPr>
        <p:spPr>
          <a:xfrm>
            <a:off x="743442" y="4540954"/>
            <a:ext cx="2447558" cy="86409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600" dirty="0" smtClean="0">
                <a:solidFill>
                  <a:schemeClr val="bg1"/>
                </a:solidFill>
              </a:rPr>
              <a:t>R$152,1 </a:t>
            </a:r>
            <a:r>
              <a:rPr lang="pt-BR" sz="1600" dirty="0" err="1" smtClean="0">
                <a:solidFill>
                  <a:schemeClr val="bg1"/>
                </a:solidFill>
              </a:rPr>
              <a:t>billones</a:t>
            </a:r>
            <a:endParaRPr lang="pt-BR" sz="1600" dirty="0" smtClean="0">
              <a:solidFill>
                <a:schemeClr val="bg1"/>
              </a:solidFill>
            </a:endParaRPr>
          </a:p>
          <a:p>
            <a:r>
              <a:rPr lang="pt-BR" sz="1600" dirty="0" smtClean="0">
                <a:solidFill>
                  <a:schemeClr val="bg1"/>
                </a:solidFill>
              </a:rPr>
              <a:t>US$ 39 </a:t>
            </a:r>
            <a:r>
              <a:rPr lang="pt-BR" sz="1600" dirty="0" err="1" smtClean="0">
                <a:solidFill>
                  <a:schemeClr val="bg1"/>
                </a:solidFill>
              </a:rPr>
              <a:t>billones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6" name="Seta para a direita 5"/>
          <p:cNvSpPr/>
          <p:nvPr/>
        </p:nvSpPr>
        <p:spPr>
          <a:xfrm>
            <a:off x="743442" y="3500917"/>
            <a:ext cx="2447558" cy="99986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600" dirty="0" smtClean="0">
                <a:solidFill>
                  <a:schemeClr val="bg1"/>
                </a:solidFill>
              </a:rPr>
              <a:t>R$ 1,1 </a:t>
            </a:r>
            <a:r>
              <a:rPr lang="pt-BR" sz="1600" dirty="0" err="1" smtClean="0">
                <a:solidFill>
                  <a:schemeClr val="bg1"/>
                </a:solidFill>
              </a:rPr>
              <a:t>trillón</a:t>
            </a:r>
            <a:endParaRPr lang="pt-BR" sz="1600" dirty="0" smtClean="0">
              <a:solidFill>
                <a:schemeClr val="bg1"/>
              </a:solidFill>
            </a:endParaRPr>
          </a:p>
          <a:p>
            <a:r>
              <a:rPr lang="pt-BR" sz="1600" dirty="0" smtClean="0">
                <a:solidFill>
                  <a:schemeClr val="bg1"/>
                </a:solidFill>
              </a:rPr>
              <a:t>US$ 287 </a:t>
            </a:r>
            <a:r>
              <a:rPr lang="pt-BR" sz="1600" dirty="0" err="1" smtClean="0">
                <a:solidFill>
                  <a:schemeClr val="bg1"/>
                </a:solidFill>
              </a:rPr>
              <a:t>billiones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3" name="Seta para a esquerda 2"/>
          <p:cNvSpPr/>
          <p:nvPr/>
        </p:nvSpPr>
        <p:spPr>
          <a:xfrm>
            <a:off x="7896200" y="2492896"/>
            <a:ext cx="2729308" cy="831222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R$ 35 </a:t>
            </a:r>
            <a:r>
              <a:rPr lang="pt-BR" sz="1600" dirty="0" err="1" smtClean="0">
                <a:solidFill>
                  <a:schemeClr val="bg1"/>
                </a:solidFill>
              </a:rPr>
              <a:t>billones</a:t>
            </a:r>
            <a:endParaRPr lang="pt-BR" sz="1600" dirty="0" smtClean="0">
              <a:solidFill>
                <a:schemeClr val="bg1"/>
              </a:solidFill>
            </a:endParaRPr>
          </a:p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US$ 9 </a:t>
            </a:r>
            <a:r>
              <a:rPr lang="pt-BR" sz="1600" dirty="0" err="1" smtClean="0">
                <a:solidFill>
                  <a:schemeClr val="bg1"/>
                </a:solidFill>
              </a:rPr>
              <a:t>billones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8" name="Seta para a esquerda 7"/>
          <p:cNvSpPr/>
          <p:nvPr/>
        </p:nvSpPr>
        <p:spPr>
          <a:xfrm>
            <a:off x="8093308" y="4071869"/>
            <a:ext cx="2532200" cy="802976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bg1"/>
                </a:solidFill>
              </a:rPr>
              <a:t>R$ 106 </a:t>
            </a:r>
            <a:r>
              <a:rPr lang="pt-BR" sz="1400" dirty="0" err="1" smtClean="0">
                <a:solidFill>
                  <a:schemeClr val="bg1"/>
                </a:solidFill>
              </a:rPr>
              <a:t>billones</a:t>
            </a:r>
            <a:endParaRPr lang="pt-BR" sz="1400" dirty="0" smtClean="0">
              <a:solidFill>
                <a:schemeClr val="bg1"/>
              </a:solidFill>
            </a:endParaRPr>
          </a:p>
          <a:p>
            <a:pPr algn="ctr"/>
            <a:r>
              <a:rPr lang="pt-BR" sz="1400" dirty="0" smtClean="0">
                <a:solidFill>
                  <a:schemeClr val="bg1"/>
                </a:solidFill>
              </a:rPr>
              <a:t>US$27 </a:t>
            </a:r>
            <a:r>
              <a:rPr lang="pt-BR" sz="1400" dirty="0" err="1" smtClean="0">
                <a:solidFill>
                  <a:schemeClr val="bg1"/>
                </a:solidFill>
              </a:rPr>
              <a:t>billones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Seta para a esquerda 8"/>
          <p:cNvSpPr/>
          <p:nvPr/>
        </p:nvSpPr>
        <p:spPr>
          <a:xfrm rot="500907">
            <a:off x="7346840" y="4707053"/>
            <a:ext cx="3344331" cy="1715722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dirty="0" err="1" smtClean="0">
                <a:solidFill>
                  <a:schemeClr val="bg1"/>
                </a:solidFill>
              </a:rPr>
              <a:t>Variación</a:t>
            </a:r>
            <a:r>
              <a:rPr lang="pt-BR" sz="1300" dirty="0" smtClean="0">
                <a:solidFill>
                  <a:schemeClr val="bg1"/>
                </a:solidFill>
              </a:rPr>
              <a:t> </a:t>
            </a:r>
            <a:r>
              <a:rPr lang="pt-BR" sz="1300" dirty="0">
                <a:solidFill>
                  <a:schemeClr val="bg1"/>
                </a:solidFill>
              </a:rPr>
              <a:t>– R$ 1,5 </a:t>
            </a:r>
            <a:r>
              <a:rPr lang="pt-BR" sz="1300" dirty="0" err="1" smtClean="0">
                <a:solidFill>
                  <a:schemeClr val="bg1"/>
                </a:solidFill>
              </a:rPr>
              <a:t>trilhones</a:t>
            </a:r>
            <a:endParaRPr lang="pt-BR" sz="1300" dirty="0">
              <a:solidFill>
                <a:schemeClr val="bg1"/>
              </a:solidFill>
            </a:endParaRPr>
          </a:p>
          <a:p>
            <a:pPr algn="ctr"/>
            <a:r>
              <a:rPr lang="pt-BR" sz="1300" dirty="0">
                <a:solidFill>
                  <a:schemeClr val="bg1"/>
                </a:solidFill>
              </a:rPr>
              <a:t>Saldo – R$ 1,4 </a:t>
            </a:r>
            <a:r>
              <a:rPr lang="pt-BR" sz="1300" dirty="0" err="1" smtClean="0">
                <a:solidFill>
                  <a:schemeClr val="bg1"/>
                </a:solidFill>
              </a:rPr>
              <a:t>trillones</a:t>
            </a:r>
            <a:endParaRPr lang="pt-BR" sz="1300" dirty="0" smtClean="0">
              <a:solidFill>
                <a:schemeClr val="bg1"/>
              </a:solidFill>
            </a:endParaRPr>
          </a:p>
          <a:p>
            <a:pPr algn="ctr"/>
            <a:r>
              <a:rPr lang="pt-BR" sz="1300" dirty="0" err="1" smtClean="0">
                <a:solidFill>
                  <a:schemeClr val="bg1"/>
                </a:solidFill>
              </a:rPr>
              <a:t>Variación</a:t>
            </a:r>
            <a:r>
              <a:rPr lang="pt-BR" sz="1300" dirty="0" smtClean="0">
                <a:solidFill>
                  <a:schemeClr val="bg1"/>
                </a:solidFill>
              </a:rPr>
              <a:t> – US$ 384 </a:t>
            </a:r>
            <a:r>
              <a:rPr lang="pt-BR" sz="1300" dirty="0" err="1" smtClean="0">
                <a:solidFill>
                  <a:schemeClr val="bg1"/>
                </a:solidFill>
              </a:rPr>
              <a:t>billones</a:t>
            </a:r>
            <a:endParaRPr lang="pt-BR" sz="1300" dirty="0" smtClean="0">
              <a:solidFill>
                <a:schemeClr val="bg1"/>
              </a:solidFill>
            </a:endParaRPr>
          </a:p>
          <a:p>
            <a:pPr algn="ctr"/>
            <a:r>
              <a:rPr lang="pt-BR" sz="1300" dirty="0" smtClean="0">
                <a:solidFill>
                  <a:schemeClr val="bg1"/>
                </a:solidFill>
              </a:rPr>
              <a:t>Saldo – US$ 364 </a:t>
            </a:r>
            <a:r>
              <a:rPr lang="pt-BR" sz="1300" dirty="0" err="1" smtClean="0">
                <a:solidFill>
                  <a:schemeClr val="bg1"/>
                </a:solidFill>
              </a:rPr>
              <a:t>billones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Seta para a esquerda 9"/>
          <p:cNvSpPr/>
          <p:nvPr/>
        </p:nvSpPr>
        <p:spPr>
          <a:xfrm>
            <a:off x="8111252" y="3324118"/>
            <a:ext cx="2514256" cy="752954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bg1"/>
                </a:solidFill>
              </a:rPr>
              <a:t>R$ 68,8 </a:t>
            </a:r>
            <a:r>
              <a:rPr lang="pt-BR" sz="1400" dirty="0" err="1" smtClean="0">
                <a:solidFill>
                  <a:schemeClr val="bg1"/>
                </a:solidFill>
              </a:rPr>
              <a:t>billones</a:t>
            </a:r>
            <a:endParaRPr lang="pt-BR" sz="1400" dirty="0" smtClean="0">
              <a:solidFill>
                <a:schemeClr val="bg1"/>
              </a:solidFill>
            </a:endParaRPr>
          </a:p>
          <a:p>
            <a:pPr algn="ctr"/>
            <a:r>
              <a:rPr lang="pt-BR" sz="1400" dirty="0" smtClean="0">
                <a:solidFill>
                  <a:schemeClr val="bg1"/>
                </a:solidFill>
              </a:rPr>
              <a:t>US$ 17 </a:t>
            </a:r>
            <a:r>
              <a:rPr lang="pt-BR" sz="1400" dirty="0" err="1" smtClean="0">
                <a:solidFill>
                  <a:schemeClr val="bg1"/>
                </a:solidFill>
              </a:rPr>
              <a:t>billones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384720" y="1725009"/>
            <a:ext cx="3575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 smtClean="0"/>
              <a:t>(</a:t>
            </a:r>
            <a:r>
              <a:rPr lang="es-AR" dirty="0"/>
              <a:t>US$ 1 = R$ 3,905)</a:t>
            </a:r>
          </a:p>
        </p:txBody>
      </p:sp>
    </p:spTree>
    <p:extLst>
      <p:ext uri="{BB962C8B-B14F-4D97-AF65-F5344CB8AC3E}">
        <p14:creationId xmlns:p14="http://schemas.microsoft.com/office/powerpoint/2010/main" val="21969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9456" y="332656"/>
            <a:ext cx="8748000" cy="88920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err="1" smtClean="0">
                <a:latin typeface="Calibri" panose="020F0502020204030204" pitchFamily="34" charset="0"/>
              </a:rPr>
              <a:t>Patrimonio</a:t>
            </a:r>
            <a:r>
              <a:rPr lang="pt-BR" sz="2800" b="1" dirty="0" smtClean="0">
                <a:latin typeface="Calibri" panose="020F0502020204030204" pitchFamily="34" charset="0"/>
              </a:rPr>
              <a:t> Neto Negativo </a:t>
            </a:r>
            <a:r>
              <a:rPr lang="pt-BR" sz="2800" b="1" dirty="0" err="1" smtClean="0">
                <a:latin typeface="Calibri" panose="020F0502020204030204" pitchFamily="34" charset="0"/>
              </a:rPr>
              <a:t>en</a:t>
            </a:r>
            <a:r>
              <a:rPr lang="pt-BR" sz="2800" b="1" dirty="0" smtClean="0">
                <a:latin typeface="Calibri" panose="020F0502020204030204" pitchFamily="34" charset="0"/>
              </a:rPr>
              <a:t> </a:t>
            </a:r>
            <a:br>
              <a:rPr lang="pt-BR" sz="2800" b="1" dirty="0" smtClean="0">
                <a:latin typeface="Calibri" panose="020F0502020204030204" pitchFamily="34" charset="0"/>
              </a:rPr>
            </a:br>
            <a:r>
              <a:rPr lang="pt-BR" sz="2800" b="1" dirty="0" err="1" smtClean="0">
                <a:latin typeface="Calibri" panose="020F0502020204030204" pitchFamily="34" charset="0"/>
              </a:rPr>
              <a:t>los</a:t>
            </a:r>
            <a:r>
              <a:rPr lang="pt-BR" sz="2800" b="1" dirty="0" smtClean="0">
                <a:latin typeface="Calibri" panose="020F0502020204030204" pitchFamily="34" charset="0"/>
              </a:rPr>
              <a:t> </a:t>
            </a:r>
            <a:r>
              <a:rPr lang="pt-BR" sz="2800" b="1" dirty="0" err="1" smtClean="0">
                <a:latin typeface="Calibri" panose="020F0502020204030204" pitchFamily="34" charset="0"/>
              </a:rPr>
              <a:t>Subnacionales</a:t>
            </a:r>
            <a:r>
              <a:rPr lang="pt-BR" sz="2800" b="1" dirty="0" smtClean="0">
                <a:latin typeface="Calibri" panose="020F0502020204030204" pitchFamily="34" charset="0"/>
              </a:rPr>
              <a:t> </a:t>
            </a:r>
            <a:r>
              <a:rPr lang="pt-BR" sz="2800" b="1" dirty="0" err="1" smtClean="0">
                <a:latin typeface="Calibri" panose="020F0502020204030204" pitchFamily="34" charset="0"/>
              </a:rPr>
              <a:t>en</a:t>
            </a:r>
            <a:r>
              <a:rPr lang="pt-BR" sz="2800" b="1" dirty="0" smtClean="0">
                <a:latin typeface="Calibri" panose="020F0502020204030204" pitchFamily="34" charset="0"/>
              </a:rPr>
              <a:t> 2015</a:t>
            </a:r>
            <a:endParaRPr lang="pt-BR" sz="2800" b="1" dirty="0">
              <a:latin typeface="Calibri" panose="020F0502020204030204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898312"/>
              </p:ext>
            </p:extLst>
          </p:nvPr>
        </p:nvGraphicFramePr>
        <p:xfrm>
          <a:off x="911424" y="2348880"/>
          <a:ext cx="9361040" cy="2632717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292230"/>
                <a:gridCol w="2379925"/>
                <a:gridCol w="2221264"/>
                <a:gridCol w="1467621"/>
              </a:tblGrid>
              <a:tr h="1021286">
                <a:tc>
                  <a:txBody>
                    <a:bodyPr/>
                    <a:lstStyle/>
                    <a:p>
                      <a:pPr algn="ctr" fontAlgn="b"/>
                      <a:endParaRPr lang="pt-BR" sz="2000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b"/>
                      <a:r>
                        <a:rPr lang="pt-BR" sz="20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Subnacionales</a:t>
                      </a:r>
                      <a:endParaRPr lang="pt-BR" sz="2000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b"/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Patrimonio</a:t>
                      </a:r>
                      <a:r>
                        <a:rPr lang="pt-BR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Neto</a:t>
                      </a:r>
                    </a:p>
                    <a:p>
                      <a:pPr algn="ctr" fontAlgn="b"/>
                      <a:r>
                        <a:rPr lang="pt-BR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pt-BR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Negativo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Patrimonio</a:t>
                      </a:r>
                      <a:r>
                        <a:rPr lang="pt-BR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Neto </a:t>
                      </a:r>
                    </a:p>
                    <a:p>
                      <a:pPr algn="ctr" fontAlgn="b"/>
                      <a:r>
                        <a:rPr lang="pt-BR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Positivo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</a:p>
                    <a:p>
                      <a:pPr algn="ctr" fontAlgn="b"/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618073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err="1" smtClean="0">
                          <a:effectLst/>
                        </a:rPr>
                        <a:t>Ámbito</a:t>
                      </a:r>
                      <a:r>
                        <a:rPr lang="pt-BR" sz="2000" u="none" strike="noStrike" dirty="0" smtClean="0">
                          <a:effectLst/>
                        </a:rPr>
                        <a:t> Municipal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                 644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           4.096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   4.740 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</a:tr>
              <a:tr h="34744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err="1" smtClean="0">
                          <a:effectLst/>
                        </a:rPr>
                        <a:t>Ámbito</a:t>
                      </a:r>
                      <a:r>
                        <a:rPr lang="pt-BR" sz="2000" u="none" strike="noStrike" baseline="0" dirty="0" smtClean="0">
                          <a:effectLst/>
                        </a:rPr>
                        <a:t> </a:t>
                      </a:r>
                      <a:r>
                        <a:rPr lang="pt-BR" sz="2000" u="none" strike="noStrike" dirty="0" smtClean="0">
                          <a:effectLst/>
                        </a:rPr>
                        <a:t>Estadual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                     9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                 18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         27 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</a:tr>
              <a:tr h="618073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Total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                 653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           4.114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   4.767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abic Typesetting" panose="03020402040406030203" pitchFamily="66" charset="-78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5375920" y="1957804"/>
            <a:ext cx="4787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err="1" smtClean="0">
                <a:solidFill>
                  <a:schemeClr val="bg2">
                    <a:lumMod val="50000"/>
                  </a:schemeClr>
                </a:solidFill>
              </a:rPr>
              <a:t>Cantidad</a:t>
            </a:r>
            <a:r>
              <a:rPr lang="pt-BR" dirty="0" smtClean="0">
                <a:solidFill>
                  <a:schemeClr val="bg2">
                    <a:lumMod val="50000"/>
                  </a:schemeClr>
                </a:solidFill>
              </a:rPr>
              <a:t> de Entes </a:t>
            </a:r>
            <a:r>
              <a:rPr lang="pt-BR" dirty="0" err="1" smtClean="0">
                <a:solidFill>
                  <a:schemeClr val="bg2">
                    <a:lumMod val="50000"/>
                  </a:schemeClr>
                </a:solidFill>
              </a:rPr>
              <a:t>Subnacionales</a:t>
            </a:r>
            <a:endParaRPr lang="pt-B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28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Conclusiones</a:t>
            </a:r>
            <a:endParaRPr lang="es-A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3420" y="1484784"/>
            <a:ext cx="9895028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AR" sz="2800" dirty="0" smtClean="0">
                <a:latin typeface="+mn-lt"/>
              </a:rPr>
              <a:t>Pasos siguientes: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800" dirty="0" smtClean="0">
                <a:latin typeface="+mn-lt"/>
              </a:rPr>
              <a:t>El </a:t>
            </a:r>
            <a:r>
              <a:rPr lang="es-AR" sz="1800" u="sng" dirty="0" smtClean="0">
                <a:latin typeface="+mn-lt"/>
              </a:rPr>
              <a:t>Patrimonio Neto </a:t>
            </a:r>
            <a:r>
              <a:rPr lang="es-AR" sz="1800" dirty="0" smtClean="0">
                <a:latin typeface="+mn-lt"/>
              </a:rPr>
              <a:t>del Gobierno Central Brasileño fue </a:t>
            </a:r>
            <a:r>
              <a:rPr lang="es-AR" sz="1800" u="sng" dirty="0" smtClean="0">
                <a:latin typeface="+mn-lt"/>
              </a:rPr>
              <a:t>negativo</a:t>
            </a:r>
            <a:r>
              <a:rPr lang="es-AR" sz="1800" dirty="0" smtClean="0">
                <a:latin typeface="+mn-lt"/>
              </a:rPr>
              <a:t> en  US$ 364.795,73 millones;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>
                <a:latin typeface="+mn-lt"/>
              </a:rPr>
              <a:t>La adopción del </a:t>
            </a:r>
            <a:r>
              <a:rPr lang="es-ES" sz="1800" u="sng" dirty="0">
                <a:latin typeface="+mn-lt"/>
              </a:rPr>
              <a:t>nuevo modelo </a:t>
            </a:r>
            <a:r>
              <a:rPr lang="es-ES" sz="1800" dirty="0">
                <a:latin typeface="+mn-lt"/>
              </a:rPr>
              <a:t>ha </a:t>
            </a:r>
            <a:r>
              <a:rPr lang="es-ES" sz="1800" u="sng" dirty="0">
                <a:latin typeface="+mn-lt"/>
              </a:rPr>
              <a:t>cambiado</a:t>
            </a:r>
            <a:r>
              <a:rPr lang="es-ES" sz="1800" dirty="0">
                <a:latin typeface="+mn-lt"/>
              </a:rPr>
              <a:t> las bases de evaluación de </a:t>
            </a:r>
            <a:r>
              <a:rPr lang="es-ES" sz="1800" u="sng" dirty="0">
                <a:latin typeface="+mn-lt"/>
              </a:rPr>
              <a:t>activos y </a:t>
            </a:r>
            <a:r>
              <a:rPr lang="es-ES" sz="1800" u="sng" dirty="0" smtClean="0">
                <a:latin typeface="+mn-lt"/>
              </a:rPr>
              <a:t>pasivos</a:t>
            </a:r>
            <a:r>
              <a:rPr lang="es-ES" sz="1800" dirty="0" smtClean="0">
                <a:latin typeface="+mn-lt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800" dirty="0" smtClean="0">
                <a:latin typeface="+mn-lt"/>
              </a:rPr>
              <a:t>La </a:t>
            </a:r>
            <a:r>
              <a:rPr lang="es-AR" sz="1800" u="sng" dirty="0" smtClean="0">
                <a:latin typeface="+mn-lt"/>
              </a:rPr>
              <a:t>convergencia</a:t>
            </a:r>
            <a:r>
              <a:rPr lang="es-AR" sz="1800" dirty="0" smtClean="0">
                <a:latin typeface="+mn-lt"/>
              </a:rPr>
              <a:t> para los estándares </a:t>
            </a:r>
            <a:r>
              <a:rPr lang="es-AR" sz="1800" u="sng" dirty="0" smtClean="0">
                <a:latin typeface="+mn-lt"/>
              </a:rPr>
              <a:t>internacionales ha sido iniciado</a:t>
            </a:r>
            <a:r>
              <a:rPr lang="es-AR" sz="1800" dirty="0" smtClean="0">
                <a:latin typeface="+mn-lt"/>
              </a:rPr>
              <a:t>, pero </a:t>
            </a:r>
            <a:r>
              <a:rPr lang="es-AR" sz="1800" dirty="0">
                <a:latin typeface="+mn-lt"/>
              </a:rPr>
              <a:t>aún </a:t>
            </a:r>
            <a:r>
              <a:rPr lang="es-AR" sz="1800" dirty="0" smtClean="0">
                <a:latin typeface="+mn-lt"/>
              </a:rPr>
              <a:t>queda algunos cambios a ser implementados;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800" dirty="0" smtClean="0">
                <a:latin typeface="+mn-lt"/>
              </a:rPr>
              <a:t>Hay un </a:t>
            </a:r>
            <a:r>
              <a:rPr lang="es-AR" sz="1800" u="sng" dirty="0" smtClean="0">
                <a:latin typeface="+mn-lt"/>
              </a:rPr>
              <a:t>plan para la implementación </a:t>
            </a:r>
            <a:r>
              <a:rPr lang="es-AR" sz="1800" dirty="0" smtClean="0">
                <a:latin typeface="+mn-lt"/>
              </a:rPr>
              <a:t>de procedimientos relacionados con la adopción de la base contable de acumulación (</a:t>
            </a:r>
            <a:r>
              <a:rPr lang="pt-BR" sz="1800" dirty="0" smtClean="0">
                <a:latin typeface="+mn-lt"/>
              </a:rPr>
              <a:t>Plano de Implantação dos Procedimentos Contábeis Patrimoniais – PIPCP</a:t>
            </a:r>
            <a:r>
              <a:rPr lang="es-AR" sz="1800" dirty="0" smtClean="0">
                <a:latin typeface="+mn-lt"/>
              </a:rPr>
              <a:t>): </a:t>
            </a:r>
            <a:r>
              <a:rPr lang="es-AR" sz="1800" u="sng" dirty="0" smtClean="0">
                <a:latin typeface="+mn-lt"/>
              </a:rPr>
              <a:t>plazos hasta 2021 para el Gobierno Central Brasileño;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800" dirty="0">
                <a:latin typeface="+mn-lt"/>
              </a:rPr>
              <a:t>Fue </a:t>
            </a:r>
            <a:r>
              <a:rPr lang="es-AR" sz="1800" u="sng" dirty="0">
                <a:latin typeface="+mn-lt"/>
              </a:rPr>
              <a:t>iniciado</a:t>
            </a:r>
            <a:r>
              <a:rPr lang="es-AR" sz="1800" dirty="0">
                <a:latin typeface="+mn-lt"/>
              </a:rPr>
              <a:t> la </a:t>
            </a:r>
            <a:r>
              <a:rPr lang="es-AR" sz="1800" u="sng" dirty="0">
                <a:latin typeface="+mn-lt"/>
              </a:rPr>
              <a:t>segunda</a:t>
            </a:r>
            <a:r>
              <a:rPr lang="es-AR" sz="1800" dirty="0">
                <a:latin typeface="+mn-lt"/>
              </a:rPr>
              <a:t> fase del </a:t>
            </a:r>
            <a:r>
              <a:rPr lang="es-AR" sz="1800" u="sng" dirty="0">
                <a:latin typeface="+mn-lt"/>
              </a:rPr>
              <a:t>proceso de convergencia </a:t>
            </a:r>
            <a:r>
              <a:rPr lang="es-AR" sz="1800" dirty="0">
                <a:latin typeface="+mn-lt"/>
              </a:rPr>
              <a:t>en </a:t>
            </a:r>
            <a:r>
              <a:rPr lang="es-AR" sz="1800" dirty="0" smtClean="0">
                <a:latin typeface="+mn-lt"/>
              </a:rPr>
              <a:t>Brasil: estrategia de la </a:t>
            </a:r>
            <a:r>
              <a:rPr lang="es-AR" sz="1800" u="sng" dirty="0" smtClean="0">
                <a:latin typeface="+mn-lt"/>
              </a:rPr>
              <a:t>adopción indirecta </a:t>
            </a:r>
            <a:r>
              <a:rPr lang="es-AR" sz="1800" dirty="0" smtClean="0">
                <a:latin typeface="+mn-lt"/>
              </a:rPr>
              <a:t>de las NICSP; 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800" dirty="0" smtClean="0">
                <a:latin typeface="+mn-lt"/>
              </a:rPr>
              <a:t>El Gobierno Central </a:t>
            </a:r>
            <a:r>
              <a:rPr lang="es-AR" sz="1800" u="sng" dirty="0" smtClean="0">
                <a:latin typeface="+mn-lt"/>
              </a:rPr>
              <a:t>Brasileño está elaborando un plan de acción </a:t>
            </a:r>
            <a:r>
              <a:rPr lang="es-AR" sz="1800" dirty="0" smtClean="0">
                <a:latin typeface="+mn-lt"/>
              </a:rPr>
              <a:t>que contiene las acciones necesarias para adecuar sistemas y normas, así como, para la formación de los gestores públicos.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448425"/>
            <a:ext cx="2743200" cy="365125"/>
          </a:xfrm>
        </p:spPr>
        <p:txBody>
          <a:bodyPr/>
          <a:lstStyle/>
          <a:p>
            <a:fld id="{6C24D49B-0E82-46B4-BC54-FF357924A8BC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470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837100" y="1543506"/>
            <a:ext cx="4007768" cy="102997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Clr>
                <a:schemeClr val="tx2">
                  <a:lumMod val="75000"/>
                </a:schemeClr>
              </a:buClr>
              <a:buNone/>
              <a:defRPr/>
            </a:pPr>
            <a:r>
              <a:rPr lang="pt-BR" sz="2200" b="1" spc="-100" dirty="0" smtClean="0">
                <a:solidFill>
                  <a:schemeClr val="accent3">
                    <a:lumMod val="50000"/>
                  </a:schemeClr>
                </a:solidFill>
              </a:rPr>
              <a:t>MINISTÉRIO </a:t>
            </a:r>
            <a:r>
              <a:rPr lang="pt-BR" sz="2200" b="1" spc="-100" dirty="0">
                <a:solidFill>
                  <a:schemeClr val="accent3">
                    <a:lumMod val="50000"/>
                  </a:schemeClr>
                </a:solidFill>
              </a:rPr>
              <a:t>DE HACIENDA</a:t>
            </a:r>
          </a:p>
          <a:p>
            <a:pPr marL="0" indent="0">
              <a:spcBef>
                <a:spcPts val="0"/>
              </a:spcBef>
              <a:buClr>
                <a:schemeClr val="tx2">
                  <a:lumMod val="75000"/>
                </a:schemeClr>
              </a:buClr>
              <a:buNone/>
              <a:defRPr/>
            </a:pPr>
            <a:r>
              <a:rPr lang="pt-BR" sz="2200" b="1" spc="-100" dirty="0">
                <a:solidFill>
                  <a:schemeClr val="accent3">
                    <a:lumMod val="50000"/>
                  </a:schemeClr>
                </a:solidFill>
              </a:rPr>
              <a:t>Secretaria del Tesoro Nacional</a:t>
            </a:r>
          </a:p>
          <a:p>
            <a:pPr marL="0" indent="0">
              <a:spcBef>
                <a:spcPts val="0"/>
              </a:spcBef>
              <a:buClr>
                <a:schemeClr val="tx2">
                  <a:lumMod val="75000"/>
                </a:schemeClr>
              </a:buClr>
              <a:buNone/>
              <a:defRPr/>
            </a:pPr>
            <a:r>
              <a:rPr lang="pt-BR" sz="2000" b="1" spc="-100" dirty="0" smtClean="0">
                <a:solidFill>
                  <a:schemeClr val="accent3">
                    <a:lumMod val="50000"/>
                  </a:schemeClr>
                </a:solidFill>
              </a:rPr>
              <a:t>Subsecretaría </a:t>
            </a:r>
            <a:r>
              <a:rPr lang="pt-BR" sz="2000" b="1" spc="-100" dirty="0">
                <a:solidFill>
                  <a:schemeClr val="accent3">
                    <a:lumMod val="50000"/>
                  </a:schemeClr>
                </a:solidFill>
              </a:rPr>
              <a:t>de Contabilidade </a:t>
            </a:r>
            <a:r>
              <a:rPr lang="pt-BR" sz="2000" b="1" spc="-100" dirty="0" smtClean="0">
                <a:solidFill>
                  <a:schemeClr val="accent3">
                    <a:lumMod val="50000"/>
                  </a:schemeClr>
                </a:solidFill>
              </a:rPr>
              <a:t>Pública</a:t>
            </a:r>
          </a:p>
          <a:p>
            <a:pPr marL="0" indent="0">
              <a:spcBef>
                <a:spcPts val="0"/>
              </a:spcBef>
              <a:buClr>
                <a:schemeClr val="tx2">
                  <a:lumMod val="75000"/>
                </a:schemeClr>
              </a:buClr>
              <a:buNone/>
              <a:defRPr/>
            </a:pPr>
            <a:endParaRPr lang="pt-BR" sz="2200" b="1" spc="-1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21" y="1849438"/>
            <a:ext cx="3010108" cy="4084387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703" y="2064204"/>
            <a:ext cx="3758144" cy="153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99" y="3599543"/>
            <a:ext cx="3552643" cy="22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64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/>
              <a:t>!</a:t>
            </a:r>
            <a:r>
              <a:rPr lang="pt-BR" sz="4000" b="1" dirty="0" err="1" smtClean="0"/>
              <a:t>Muchas</a:t>
            </a:r>
            <a:r>
              <a:rPr lang="pt-BR" sz="4000" b="1" dirty="0" smtClean="0"/>
              <a:t> </a:t>
            </a:r>
            <a:r>
              <a:rPr lang="pt-BR" sz="4000" b="1" dirty="0" err="1" smtClean="0"/>
              <a:t>Gracias</a:t>
            </a:r>
            <a:r>
              <a:rPr lang="pt-BR" sz="4000" b="1" dirty="0" smtClean="0"/>
              <a:t>!</a:t>
            </a:r>
            <a:endParaRPr lang="pt-BR" sz="4000" b="1" dirty="0"/>
          </a:p>
        </p:txBody>
      </p:sp>
      <p:pic>
        <p:nvPicPr>
          <p:cNvPr id="9" name="Picture 2" descr="http://www.infoescola.com/wp-content/uploads/2011/02/bandeira-do-brasil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254" y="3716232"/>
            <a:ext cx="2665512" cy="211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7837100" y="2776220"/>
            <a:ext cx="436780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Clr>
                <a:schemeClr val="tx2">
                  <a:lumMod val="75000"/>
                </a:schemeClr>
              </a:buClr>
              <a:buNone/>
              <a:defRPr/>
            </a:pPr>
            <a:r>
              <a:rPr lang="pt-BR" sz="1600" b="1" spc="-100" dirty="0" smtClean="0">
                <a:solidFill>
                  <a:schemeClr val="accent3">
                    <a:lumMod val="50000"/>
                  </a:schemeClr>
                </a:solidFill>
              </a:rPr>
              <a:t>Renato Pontes Dias</a:t>
            </a:r>
          </a:p>
          <a:p>
            <a:pPr marL="0" indent="0">
              <a:spcBef>
                <a:spcPts val="0"/>
              </a:spcBef>
              <a:buClr>
                <a:schemeClr val="tx2">
                  <a:lumMod val="75000"/>
                </a:schemeClr>
              </a:buClr>
              <a:buNone/>
              <a:defRPr/>
            </a:pPr>
            <a:r>
              <a:rPr lang="es-PY" sz="1600" spc="-1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Coordinador-General de Contabilidad del Gobierno Central</a:t>
            </a:r>
          </a:p>
          <a:p>
            <a:pPr marL="0" indent="0">
              <a:spcBef>
                <a:spcPts val="0"/>
              </a:spcBef>
              <a:buClr>
                <a:schemeClr val="tx2">
                  <a:lumMod val="75000"/>
                </a:schemeClr>
              </a:buClr>
              <a:buNone/>
              <a:defRPr/>
            </a:pPr>
            <a:r>
              <a:rPr lang="es-PY" sz="1600" spc="-1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renato.dias@tesouro.gov.br</a:t>
            </a:r>
            <a:endParaRPr lang="es-PY" sz="1600" spc="-1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950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3432" y="266402"/>
            <a:ext cx="8748000" cy="889200"/>
          </a:xfrm>
        </p:spPr>
        <p:txBody>
          <a:bodyPr>
            <a:normAutofit fontScale="90000"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</a:pPr>
            <a:r>
              <a:rPr lang="x-none" altLang="pt-BR" sz="2800" b="1" dirty="0">
                <a:solidFill>
                  <a:schemeClr val="accent5">
                    <a:lumMod val="50000"/>
                  </a:schemeClr>
                </a:solidFill>
              </a:rPr>
              <a:t>Provisiones, Pasivos y Activos Contingentes: Enfoque metodológico y financiero/contable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7408" y="1700808"/>
            <a:ext cx="9477084" cy="4135314"/>
          </a:xfrm>
        </p:spPr>
        <p:txBody>
          <a:bodyPr/>
          <a:lstStyle/>
          <a:p>
            <a:pPr marL="0" indent="0">
              <a:buNone/>
            </a:pPr>
            <a:r>
              <a:rPr lang="x-none" sz="3600" dirty="0" smtClean="0"/>
              <a:t>Preámbulo</a:t>
            </a:r>
            <a:endParaRPr lang="pt-BR" sz="3600" dirty="0" smtClean="0"/>
          </a:p>
          <a:p>
            <a:pPr marL="0" indent="0">
              <a:buNone/>
            </a:pPr>
            <a:endParaRPr lang="x-none" sz="3600" dirty="0" smtClean="0"/>
          </a:p>
          <a:p>
            <a:pPr lvl="1"/>
            <a:r>
              <a:rPr lang="x-none" sz="3100" dirty="0" smtClean="0"/>
              <a:t>BGU 2015</a:t>
            </a:r>
          </a:p>
          <a:p>
            <a:pPr lvl="1"/>
            <a:r>
              <a:rPr lang="x-none" sz="3100" dirty="0" smtClean="0"/>
              <a:t>Provisiones</a:t>
            </a:r>
          </a:p>
          <a:p>
            <a:pPr lvl="1"/>
            <a:r>
              <a:rPr lang="x-none" sz="3100" dirty="0" smtClean="0"/>
              <a:t>Pasivos Contingentes</a:t>
            </a:r>
          </a:p>
          <a:p>
            <a:pPr lvl="1"/>
            <a:r>
              <a:rPr lang="x-none" sz="3100" dirty="0" smtClean="0"/>
              <a:t>Activos Contingentes</a:t>
            </a:r>
          </a:p>
          <a:p>
            <a:pPr lvl="1"/>
            <a:r>
              <a:rPr lang="x-none" sz="3100" dirty="0" smtClean="0"/>
              <a:t>Conclusiones</a:t>
            </a:r>
          </a:p>
          <a:p>
            <a:endParaRPr lang="x-none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81328"/>
            <a:ext cx="2743200" cy="365125"/>
          </a:xfrm>
        </p:spPr>
        <p:txBody>
          <a:bodyPr/>
          <a:lstStyle/>
          <a:p>
            <a:fld id="{6C24D49B-0E82-46B4-BC54-FF357924A8BC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56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360" y="260648"/>
            <a:ext cx="8748000" cy="611833"/>
          </a:xfrm>
        </p:spPr>
        <p:txBody>
          <a:bodyPr>
            <a:normAutofit/>
          </a:bodyPr>
          <a:lstStyle/>
          <a:p>
            <a:r>
              <a:rPr lang="x-none" sz="2800" dirty="0" smtClean="0"/>
              <a:t>Preámbulo</a:t>
            </a:r>
            <a:endParaRPr lang="x-none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9376" y="1484783"/>
            <a:ext cx="9765116" cy="4963641"/>
          </a:xfrm>
        </p:spPr>
        <p:txBody>
          <a:bodyPr>
            <a:noAutofit/>
          </a:bodyPr>
          <a:lstStyle/>
          <a:p>
            <a:pPr algn="just"/>
            <a:r>
              <a:rPr lang="x-none" sz="2800" dirty="0" smtClean="0"/>
              <a:t>Normas Internacionales de Contabilidad del Sector Público – NICSP: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sz="1800" dirty="0" smtClean="0"/>
              <a:t>NICSP 19 – Provisiones, Pasivos Contingentes y Activos Contingentes (</a:t>
            </a:r>
            <a:r>
              <a:rPr lang="en-US" sz="1800" i="1" dirty="0" smtClean="0"/>
              <a:t>IPSAS 19 - Provisions, Contingent Liabilities and Contingent Assets</a:t>
            </a:r>
            <a:r>
              <a:rPr lang="x-none" sz="1800" dirty="0" smtClean="0"/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x-none" sz="1800" dirty="0" smtClean="0"/>
          </a:p>
          <a:p>
            <a:pPr algn="just"/>
            <a:r>
              <a:rPr lang="x-none" sz="2800" dirty="0" smtClean="0"/>
              <a:t>Objetivo Principal: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sz="1800" dirty="0" smtClean="0"/>
              <a:t>Presentar la experiencia práctica del Gobierno </a:t>
            </a:r>
            <a:r>
              <a:rPr lang="pt-BR" sz="1800" dirty="0" err="1" smtClean="0"/>
              <a:t>Centr</a:t>
            </a:r>
            <a:r>
              <a:rPr lang="x-none" sz="1800" dirty="0" smtClean="0"/>
              <a:t>al Brasileño acerca del tema;</a:t>
            </a:r>
          </a:p>
          <a:p>
            <a:pPr algn="just"/>
            <a:endParaRPr lang="x-none" sz="1800" dirty="0" smtClean="0"/>
          </a:p>
          <a:p>
            <a:pPr algn="just"/>
            <a:r>
              <a:rPr lang="x-none" sz="2800" dirty="0" smtClean="0"/>
              <a:t>Objetivos Secundarios: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sz="1800" dirty="0" smtClean="0"/>
              <a:t>Describir la experiencia del Brasil en el proceso de convergencia para las NICSP;</a:t>
            </a:r>
            <a:r>
              <a:rPr lang="pt-BR" sz="1800" dirty="0" smtClean="0"/>
              <a:t> y</a:t>
            </a:r>
            <a:endParaRPr lang="x-none" sz="18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sz="1800" dirty="0" smtClean="0"/>
              <a:t>Presentar los primeros estados financieros del Gobierno </a:t>
            </a:r>
            <a:r>
              <a:rPr lang="pt-BR" sz="1800" dirty="0" smtClean="0"/>
              <a:t>Centra</a:t>
            </a:r>
            <a:r>
              <a:rPr lang="x-none" sz="1800" dirty="0" smtClean="0"/>
              <a:t>l Brasileño con el uso del nuevo modelo</a:t>
            </a:r>
            <a:r>
              <a:rPr lang="pt-BR" sz="1800" dirty="0" smtClean="0"/>
              <a:t>.</a:t>
            </a:r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448425"/>
            <a:ext cx="2743200" cy="365125"/>
          </a:xfrm>
        </p:spPr>
        <p:txBody>
          <a:bodyPr/>
          <a:lstStyle/>
          <a:p>
            <a:fld id="{6C24D49B-0E82-46B4-BC54-FF357924A8BC}" type="slidenum">
              <a:rPr lang="pt-BR" smtClean="0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74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15359"/>
            <a:ext cx="8748000" cy="618903"/>
          </a:xfrm>
        </p:spPr>
        <p:txBody>
          <a:bodyPr/>
          <a:lstStyle/>
          <a:p>
            <a:r>
              <a:rPr lang="x-none" dirty="0" smtClean="0"/>
              <a:t>Preámbulo</a:t>
            </a:r>
            <a:endParaRPr lang="x-non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7779" y="834090"/>
            <a:ext cx="10011072" cy="40045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x-none" sz="2800" dirty="0" smtClean="0">
                <a:latin typeface="Calibri" panose="020F0502020204030204" pitchFamily="34" charset="0"/>
              </a:rPr>
              <a:t>Normas Brasileñas de Contabilidad del Sector Público – NBC TSP: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sz="2000" dirty="0" smtClean="0">
                <a:latin typeface="Calibri" panose="020F0502020204030204" pitchFamily="34" charset="0"/>
              </a:rPr>
              <a:t>Es el comienzo del proceso de convergencia con las NICSP;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sz="2000" dirty="0" smtClean="0">
                <a:latin typeface="Calibri" panose="020F0502020204030204" pitchFamily="34" charset="0"/>
              </a:rPr>
              <a:t>Favorece la adopción de la base contable de acumulación;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sz="2000" dirty="0" smtClean="0">
                <a:latin typeface="Calibri" panose="020F0502020204030204" pitchFamily="34" charset="0"/>
              </a:rPr>
              <a:t>Cumple con la legislación brasileña;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x-none" sz="2000" dirty="0" smtClean="0">
              <a:latin typeface="Calibri" panose="020F0502020204030204" pitchFamily="34" charset="0"/>
            </a:endParaRPr>
          </a:p>
          <a:p>
            <a:pPr algn="just"/>
            <a:r>
              <a:rPr lang="x-none" sz="2800" dirty="0" smtClean="0">
                <a:latin typeface="Calibri" panose="020F0502020204030204" pitchFamily="34" charset="0"/>
              </a:rPr>
              <a:t>Línea del tiempo con los principales eventos:</a:t>
            </a:r>
            <a:endParaRPr lang="x-none" sz="2800" dirty="0">
              <a:latin typeface="Calibri" panose="020F0502020204030204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448425"/>
            <a:ext cx="2743200" cy="365125"/>
          </a:xfrm>
        </p:spPr>
        <p:txBody>
          <a:bodyPr/>
          <a:lstStyle/>
          <a:p>
            <a:fld id="{6C24D49B-0E82-46B4-BC54-FF357924A8BC}" type="slidenum">
              <a:rPr lang="pt-BR" smtClean="0"/>
              <a:pPr/>
              <a:t>4</a:t>
            </a:fld>
            <a:endParaRPr lang="pt-BR" dirty="0"/>
          </a:p>
        </p:txBody>
      </p:sp>
      <p:cxnSp>
        <p:nvCxnSpPr>
          <p:cNvPr id="5" name="Conector de seta reta 4"/>
          <p:cNvCxnSpPr/>
          <p:nvPr/>
        </p:nvCxnSpPr>
        <p:spPr>
          <a:xfrm>
            <a:off x="551384" y="5977577"/>
            <a:ext cx="10800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Resultado de imagem para nbcas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645" y="3229295"/>
            <a:ext cx="899798" cy="126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8783782" y="6119557"/>
            <a:ext cx="83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2015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9913099" y="6119557"/>
            <a:ext cx="83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2016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918443" y="6119557"/>
            <a:ext cx="83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2008</a:t>
            </a:r>
            <a:endParaRPr lang="pt-BR" dirty="0"/>
          </a:p>
        </p:txBody>
      </p:sp>
      <p:pic>
        <p:nvPicPr>
          <p:cNvPr id="13" name="Picture 10" descr="http://www.concursovirtual.com.br/admin/images_concursos/48501_ministerio_da_fazen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02" y="3384453"/>
            <a:ext cx="832349" cy="91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ector reto 14"/>
          <p:cNvCxnSpPr/>
          <p:nvPr/>
        </p:nvCxnSpPr>
        <p:spPr>
          <a:xfrm flipH="1">
            <a:off x="1337206" y="5833577"/>
            <a:ext cx="0" cy="28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4" descr="http://www3.cfc.org.br/SPw/ConsultaNacional/imagens/logos/logo_cfc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276" y="3429000"/>
            <a:ext cx="501687" cy="7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6363" y="3489518"/>
            <a:ext cx="531242" cy="791945"/>
          </a:xfrm>
          <a:prstGeom prst="rect">
            <a:avLst/>
          </a:prstGeom>
        </p:spPr>
      </p:pic>
      <p:cxnSp>
        <p:nvCxnSpPr>
          <p:cNvPr id="20" name="Conector reto 19"/>
          <p:cNvCxnSpPr/>
          <p:nvPr/>
        </p:nvCxnSpPr>
        <p:spPr>
          <a:xfrm flipH="1">
            <a:off x="2462381" y="5833577"/>
            <a:ext cx="0" cy="28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5397743" y="6119557"/>
            <a:ext cx="83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2012</a:t>
            </a:r>
            <a:endParaRPr lang="pt-BR" dirty="0"/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4215" y="3507078"/>
            <a:ext cx="1779187" cy="709783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3932" y="3356399"/>
            <a:ext cx="1023622" cy="1011140"/>
          </a:xfrm>
          <a:prstGeom prst="rect">
            <a:avLst/>
          </a:prstGeom>
        </p:spPr>
      </p:pic>
      <p:sp>
        <p:nvSpPr>
          <p:cNvPr id="26" name="CaixaDeTexto 25"/>
          <p:cNvSpPr txBox="1"/>
          <p:nvPr/>
        </p:nvSpPr>
        <p:spPr>
          <a:xfrm>
            <a:off x="2053126" y="6119557"/>
            <a:ext cx="83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2009</a:t>
            </a:r>
            <a:endParaRPr lang="pt-BR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6530672" y="6119557"/>
            <a:ext cx="83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2013</a:t>
            </a:r>
            <a:endParaRPr lang="pt-BR" dirty="0"/>
          </a:p>
        </p:txBody>
      </p:sp>
      <p:pic>
        <p:nvPicPr>
          <p:cNvPr id="30" name="Picture 18" descr="http://inscricoes2016.com.br/wp-content/uploads/2015/12/inscri%C3%A7%C3%B5es-concurso-tesouro-nacional-20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315" y="3513437"/>
            <a:ext cx="994135" cy="69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aixaDeTexto 31"/>
          <p:cNvSpPr txBox="1"/>
          <p:nvPr/>
        </p:nvSpPr>
        <p:spPr>
          <a:xfrm>
            <a:off x="9795924" y="4512678"/>
            <a:ext cx="1071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200" dirty="0" smtClean="0"/>
              <a:t>Publicación de los estados financieros en nuevo formato.</a:t>
            </a:r>
            <a:endParaRPr lang="x-none" sz="1200" dirty="0"/>
          </a:p>
        </p:txBody>
      </p:sp>
      <p:cxnSp>
        <p:nvCxnSpPr>
          <p:cNvPr id="36" name="Conector reto 35"/>
          <p:cNvCxnSpPr/>
          <p:nvPr/>
        </p:nvCxnSpPr>
        <p:spPr>
          <a:xfrm flipH="1">
            <a:off x="5837906" y="5833577"/>
            <a:ext cx="0" cy="28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/>
          <p:cNvCxnSpPr/>
          <p:nvPr/>
        </p:nvCxnSpPr>
        <p:spPr>
          <a:xfrm flipH="1">
            <a:off x="6963081" y="5833577"/>
            <a:ext cx="0" cy="28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 flipH="1">
            <a:off x="8088256" y="5833577"/>
            <a:ext cx="0" cy="28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/>
        </p:nvCxnSpPr>
        <p:spPr>
          <a:xfrm flipH="1">
            <a:off x="9213431" y="5833577"/>
            <a:ext cx="0" cy="28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 flipH="1">
            <a:off x="10338608" y="5833577"/>
            <a:ext cx="0" cy="28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8666607" y="4594471"/>
            <a:ext cx="1071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200" dirty="0" smtClean="0"/>
              <a:t>Adopción del nuevo modelo basado en el MCASP (6ª edición).</a:t>
            </a:r>
            <a:endParaRPr lang="x-none" sz="1200" dirty="0"/>
          </a:p>
        </p:txBody>
      </p:sp>
      <p:sp>
        <p:nvSpPr>
          <p:cNvPr id="42" name="CaixaDeTexto 41"/>
          <p:cNvSpPr txBox="1"/>
          <p:nvPr/>
        </p:nvSpPr>
        <p:spPr>
          <a:xfrm>
            <a:off x="6365745" y="4686803"/>
            <a:ext cx="1194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200" dirty="0" smtClean="0"/>
              <a:t>Actualización del sistema SIAFI creado en 1986.</a:t>
            </a:r>
            <a:endParaRPr lang="x-none" sz="1200" dirty="0"/>
          </a:p>
        </p:txBody>
      </p:sp>
      <p:sp>
        <p:nvSpPr>
          <p:cNvPr id="43" name="CaixaDeTexto 42"/>
          <p:cNvSpPr txBox="1"/>
          <p:nvPr/>
        </p:nvSpPr>
        <p:spPr>
          <a:xfrm>
            <a:off x="5240570" y="4697256"/>
            <a:ext cx="11946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200" dirty="0" smtClean="0"/>
              <a:t>STN empieza el proyecto para la adopción del nuevo modelo.</a:t>
            </a:r>
            <a:endParaRPr lang="x-none" sz="1200" dirty="0"/>
          </a:p>
        </p:txBody>
      </p:sp>
      <p:sp>
        <p:nvSpPr>
          <p:cNvPr id="44" name="CaixaDeTexto 43"/>
          <p:cNvSpPr txBox="1"/>
          <p:nvPr/>
        </p:nvSpPr>
        <p:spPr>
          <a:xfrm>
            <a:off x="7663601" y="6148159"/>
            <a:ext cx="83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2014</a:t>
            </a:r>
            <a:endParaRPr lang="pt-BR" dirty="0"/>
          </a:p>
        </p:txBody>
      </p:sp>
      <p:sp>
        <p:nvSpPr>
          <p:cNvPr id="45" name="CaixaDeTexto 44"/>
          <p:cNvSpPr txBox="1"/>
          <p:nvPr/>
        </p:nvSpPr>
        <p:spPr>
          <a:xfrm>
            <a:off x="7485027" y="4708146"/>
            <a:ext cx="1194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200" dirty="0" smtClean="0"/>
              <a:t>Actualización del sistema SIAFI creado en 1986.</a:t>
            </a:r>
            <a:endParaRPr lang="x-none" sz="1200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1874552" y="4317471"/>
            <a:ext cx="1194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200" dirty="0" smtClean="0"/>
              <a:t>STN publica la primera versión del Manual de Contabilidad Aplicada al Sector Público.</a:t>
            </a:r>
            <a:endParaRPr lang="x-none" sz="1200" dirty="0"/>
          </a:p>
        </p:txBody>
      </p:sp>
      <p:sp>
        <p:nvSpPr>
          <p:cNvPr id="48" name="CaixaDeTexto 47"/>
          <p:cNvSpPr txBox="1"/>
          <p:nvPr/>
        </p:nvSpPr>
        <p:spPr>
          <a:xfrm>
            <a:off x="754712" y="4328012"/>
            <a:ext cx="1194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200" dirty="0" smtClean="0"/>
              <a:t>Publicación de las Normas Brasileñas de Contabilidad del Sector Público y de la Ordenanza MF nº 184</a:t>
            </a:r>
            <a:r>
              <a:rPr lang="pt-BR" sz="1200" dirty="0" smtClean="0"/>
              <a:t>.</a:t>
            </a:r>
            <a:endParaRPr lang="x-none" sz="1200" dirty="0"/>
          </a:p>
        </p:txBody>
      </p:sp>
    </p:spTree>
    <p:extLst>
      <p:ext uri="{BB962C8B-B14F-4D97-AF65-F5344CB8AC3E}">
        <p14:creationId xmlns:p14="http://schemas.microsoft.com/office/powerpoint/2010/main" val="51538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07368" y="332656"/>
            <a:ext cx="10011072" cy="72008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pt-BR" sz="4900" b="1" u="sng" dirty="0"/>
              <a:t>P</a:t>
            </a:r>
            <a:r>
              <a:rPr lang="x-none" sz="4900" b="1" u="sng" dirty="0" smtClean="0"/>
              <a:t>roceso </a:t>
            </a:r>
            <a:r>
              <a:rPr lang="x-none" sz="4900" b="1" u="sng" dirty="0"/>
              <a:t>de </a:t>
            </a:r>
            <a:r>
              <a:rPr lang="pt-BR" sz="4900" b="1" u="sng" dirty="0"/>
              <a:t>C</a:t>
            </a:r>
            <a:r>
              <a:rPr lang="x-none" sz="4900" b="1" u="sng" dirty="0" smtClean="0"/>
              <a:t>onvergencia </a:t>
            </a:r>
            <a:r>
              <a:rPr lang="x-none" sz="4900" b="1" u="sng" dirty="0"/>
              <a:t>con las </a:t>
            </a:r>
            <a:r>
              <a:rPr lang="x-none" sz="4900" b="1" u="sng" dirty="0" smtClean="0"/>
              <a:t>NICSP</a:t>
            </a:r>
            <a:r>
              <a:rPr lang="pt-BR" sz="4900" b="1" u="sng" dirty="0" smtClean="0"/>
              <a:t> </a:t>
            </a:r>
            <a:r>
              <a:rPr lang="pt-BR" sz="4900" b="1" u="sng" dirty="0" err="1" smtClean="0"/>
              <a:t>en</a:t>
            </a:r>
            <a:r>
              <a:rPr lang="pt-BR" sz="4900" b="1" u="sng" dirty="0" smtClean="0"/>
              <a:t> Brasil</a:t>
            </a:r>
          </a:p>
          <a:p>
            <a:pPr marL="0" indent="0" algn="ctr">
              <a:buNone/>
            </a:pPr>
            <a:r>
              <a:rPr lang="pt-BR" sz="2800" b="1" u="sng" dirty="0" smtClean="0"/>
              <a:t>(</a:t>
            </a:r>
            <a:r>
              <a:rPr lang="pt-BR" sz="2800" b="1" u="sng" dirty="0" err="1" smtClean="0"/>
              <a:t>Conducido</a:t>
            </a:r>
            <a:r>
              <a:rPr lang="pt-BR" sz="2800" b="1" u="sng" dirty="0" smtClean="0"/>
              <a:t> por </a:t>
            </a:r>
            <a:r>
              <a:rPr lang="pt-BR" sz="2800" b="1" u="sng" dirty="0" err="1" smtClean="0"/>
              <a:t>el</a:t>
            </a:r>
            <a:r>
              <a:rPr lang="pt-BR" sz="2800" b="1" u="sng" dirty="0" smtClean="0"/>
              <a:t> </a:t>
            </a:r>
            <a:r>
              <a:rPr lang="pt-BR" sz="2800" b="1" u="sng" dirty="0" err="1" smtClean="0"/>
              <a:t>Consejo</a:t>
            </a:r>
            <a:r>
              <a:rPr lang="pt-BR" sz="2800" b="1" u="sng" dirty="0" smtClean="0"/>
              <a:t> Federal de </a:t>
            </a:r>
            <a:r>
              <a:rPr lang="pt-BR" sz="2800" b="1" u="sng" dirty="0" err="1" smtClean="0"/>
              <a:t>Contabilidad</a:t>
            </a:r>
            <a:r>
              <a:rPr lang="pt-BR" sz="2800" b="1" u="sng" dirty="0" smtClean="0"/>
              <a:t> (CFC) </a:t>
            </a:r>
            <a:r>
              <a:rPr lang="pt-BR" sz="2800" b="1" u="sng" dirty="0" err="1" smtClean="0"/>
              <a:t>con</a:t>
            </a:r>
            <a:r>
              <a:rPr lang="pt-BR" sz="2800" b="1" u="sng" dirty="0" smtClean="0"/>
              <a:t> </a:t>
            </a:r>
            <a:r>
              <a:rPr lang="pt-BR" sz="2800" b="1" u="sng" dirty="0" err="1" smtClean="0"/>
              <a:t>la</a:t>
            </a:r>
            <a:r>
              <a:rPr lang="pt-BR" sz="2800" b="1" u="sng" dirty="0" smtClean="0"/>
              <a:t> </a:t>
            </a:r>
            <a:r>
              <a:rPr lang="pt-BR" sz="2800" b="1" u="sng" dirty="0" err="1" smtClean="0"/>
              <a:t>participación</a:t>
            </a:r>
            <a:r>
              <a:rPr lang="pt-BR" sz="2800" b="1" u="sng" dirty="0" smtClean="0"/>
              <a:t> de </a:t>
            </a:r>
            <a:r>
              <a:rPr lang="pt-BR" sz="2800" b="1" u="sng" dirty="0" err="1" smtClean="0"/>
              <a:t>la</a:t>
            </a:r>
            <a:r>
              <a:rPr lang="pt-BR" sz="2800" b="1" u="sng" dirty="0" smtClean="0"/>
              <a:t> </a:t>
            </a:r>
            <a:r>
              <a:rPr lang="pt-BR" sz="2800" b="1" u="sng" dirty="0" err="1" smtClean="0"/>
              <a:t>Secretaría</a:t>
            </a:r>
            <a:r>
              <a:rPr lang="pt-BR" sz="2800" b="1" u="sng" dirty="0" smtClean="0"/>
              <a:t> </a:t>
            </a:r>
            <a:r>
              <a:rPr lang="pt-BR" sz="2800" b="1" u="sng" dirty="0" err="1" smtClean="0"/>
              <a:t>del</a:t>
            </a:r>
            <a:r>
              <a:rPr lang="pt-BR" sz="2800" b="1" u="sng" dirty="0" smtClean="0"/>
              <a:t> </a:t>
            </a:r>
            <a:r>
              <a:rPr lang="pt-BR" sz="2800" b="1" u="sng" dirty="0" err="1" smtClean="0"/>
              <a:t>Tesoro</a:t>
            </a:r>
            <a:r>
              <a:rPr lang="pt-BR" sz="2800" b="1" u="sng" dirty="0" smtClean="0"/>
              <a:t> Nacional)</a:t>
            </a:r>
            <a:endParaRPr lang="pt-BR" b="1" u="sng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499007973"/>
              </p:ext>
            </p:extLst>
          </p:nvPr>
        </p:nvGraphicFramePr>
        <p:xfrm>
          <a:off x="588368" y="1412776"/>
          <a:ext cx="9649072" cy="5058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455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336" y="0"/>
            <a:ext cx="8748000" cy="889200"/>
          </a:xfrm>
        </p:spPr>
        <p:txBody>
          <a:bodyPr/>
          <a:lstStyle/>
          <a:p>
            <a:r>
              <a:rPr lang="x-none" dirty="0" smtClean="0"/>
              <a:t>Preámbulo</a:t>
            </a:r>
            <a:endParaRPr lang="x-non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5360" y="1124744"/>
            <a:ext cx="9865096" cy="53236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x-none" sz="2800" b="1" dirty="0" smtClean="0">
                <a:latin typeface="+mn-lt"/>
              </a:rPr>
              <a:t>NICSP 19 – Provisiones, Pasivos Contingentes y Activos Contingentes</a:t>
            </a:r>
            <a:r>
              <a:rPr lang="x-none" sz="2800" dirty="0" smtClean="0">
                <a:latin typeface="+mn-lt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sz="1900" b="1" u="sng" dirty="0" smtClean="0">
                <a:latin typeface="+mn-lt"/>
              </a:rPr>
              <a:t>Activo Contingente</a:t>
            </a:r>
            <a:r>
              <a:rPr lang="x-none" sz="1900" dirty="0" smtClean="0">
                <a:latin typeface="+mn-lt"/>
              </a:rPr>
              <a:t>: un activo de naturaleza posible, surgido a raíz de sucesos pasados, cuya existencia ha de ser confirmada sólo cuando sucedan, o en su caso no sucedan uno o más eventos inciertos en el futuro, que no están enteramente bajo el control de la entidad;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sz="1900" b="1" u="sng" dirty="0" smtClean="0">
                <a:latin typeface="+mn-lt"/>
              </a:rPr>
              <a:t>Pasivo Contingente</a:t>
            </a:r>
            <a:r>
              <a:rPr lang="x-none" sz="1900" dirty="0" smtClean="0">
                <a:latin typeface="+mn-lt"/>
              </a:rPr>
              <a:t>:</a:t>
            </a:r>
          </a:p>
          <a:p>
            <a:pPr marL="971550" lvl="1" indent="-285750" algn="just"/>
            <a:r>
              <a:rPr lang="x-none" sz="1900" dirty="0" smtClean="0"/>
              <a:t>Una obligación posible, surgida a raíz de sucesos pasados y cuya existencia ha de ser confirmada sólo porque sucedan,  o en su caso no sucedan uno o más eventos inciertos en el futuro, que no están enteramente bajo el control de la entidad; o bien, </a:t>
            </a:r>
          </a:p>
          <a:p>
            <a:pPr marL="971550" lvl="1" indent="-285750" algn="just"/>
            <a:r>
              <a:rPr lang="x-none" sz="1900" dirty="0" smtClean="0"/>
              <a:t>Una obligación presente, surgida a raíz  de sucesos  pasados, que no se ha reconocido contablemente porque: </a:t>
            </a:r>
          </a:p>
          <a:p>
            <a:pPr marL="1428750" lvl="2" indent="-285750" algn="just"/>
            <a:r>
              <a:rPr lang="x-none" sz="1900" dirty="0" smtClean="0"/>
              <a:t>No es probable que la entidad tenga que satisfacerla, desprendiéndose de recursos que incorporen beneficios económicos o un potencial de servicio; o bien, </a:t>
            </a:r>
          </a:p>
          <a:p>
            <a:pPr marL="1428750" lvl="2" indent="-285750" algn="just"/>
            <a:r>
              <a:rPr lang="x-none" sz="1900" dirty="0" smtClean="0"/>
              <a:t>El importe de la obligación no puede ser medido con la suficiente fiabilidad.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sz="1900" b="1" u="sng" dirty="0" smtClean="0">
                <a:latin typeface="+mn-lt"/>
              </a:rPr>
              <a:t>Provisión</a:t>
            </a:r>
            <a:r>
              <a:rPr lang="x-none" sz="1900" dirty="0" smtClean="0">
                <a:latin typeface="+mn-lt"/>
              </a:rPr>
              <a:t>: un pasivo en el que existe incertidumbre acerca de su cuantía o vencimiento</a:t>
            </a:r>
            <a:r>
              <a:rPr lang="pt-BR" sz="1900" dirty="0" smtClean="0">
                <a:latin typeface="+mn-lt"/>
              </a:rPr>
              <a:t>.</a:t>
            </a:r>
            <a:endParaRPr lang="x-none" sz="1900" dirty="0" smtClean="0"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448425"/>
            <a:ext cx="2743200" cy="365125"/>
          </a:xfrm>
        </p:spPr>
        <p:txBody>
          <a:bodyPr/>
          <a:lstStyle/>
          <a:p>
            <a:fld id="{6C24D49B-0E82-46B4-BC54-FF357924A8BC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11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1344" y="188640"/>
            <a:ext cx="8748000" cy="690306"/>
          </a:xfrm>
        </p:spPr>
        <p:txBody>
          <a:bodyPr>
            <a:normAutofit/>
          </a:bodyPr>
          <a:lstStyle/>
          <a:p>
            <a:r>
              <a:rPr lang="pt-BR" sz="2800" dirty="0" err="1" smtClean="0"/>
              <a:t>Cuenta</a:t>
            </a:r>
            <a:r>
              <a:rPr lang="pt-BR" sz="2800" dirty="0" smtClean="0"/>
              <a:t> General del </a:t>
            </a:r>
            <a:r>
              <a:rPr lang="pt-BR" sz="2800" dirty="0" err="1" smtClean="0"/>
              <a:t>Gobierno</a:t>
            </a:r>
            <a:r>
              <a:rPr lang="pt-BR" sz="2800" dirty="0" smtClean="0"/>
              <a:t> Central (BGU 2015)</a:t>
            </a:r>
            <a:endParaRPr lang="x-none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9376" y="1167066"/>
            <a:ext cx="9505056" cy="52516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u="sng" dirty="0" err="1" smtClean="0"/>
              <a:t>Cuenta</a:t>
            </a:r>
            <a:r>
              <a:rPr lang="pt-BR" sz="2400" u="sng" dirty="0" smtClean="0"/>
              <a:t> General (Balanço Geral da União -BGU)</a:t>
            </a:r>
            <a:r>
              <a:rPr lang="pt-BR" sz="2400" dirty="0" smtClean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dirty="0" smtClean="0"/>
              <a:t>Comprende los estados financieros consolidados del Gobierno Federal de Brasil;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dirty="0" smtClean="0"/>
              <a:t>Es compuesta por los siguiente</a:t>
            </a:r>
            <a:r>
              <a:rPr lang="pt-BR" dirty="0" smtClean="0"/>
              <a:t>s</a:t>
            </a:r>
            <a:r>
              <a:rPr lang="x-none" dirty="0" smtClean="0"/>
              <a:t> estados financieros: </a:t>
            </a:r>
            <a:endParaRPr lang="pt-BR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x-none" sz="1800" dirty="0" smtClean="0"/>
              <a:t>Balance General (</a:t>
            </a:r>
            <a:r>
              <a:rPr lang="pt-BR" sz="1800" dirty="0" smtClean="0"/>
              <a:t>Balanço Patrimonial</a:t>
            </a:r>
            <a:r>
              <a:rPr lang="x-none" sz="1800" dirty="0" smtClean="0"/>
              <a:t>), </a:t>
            </a:r>
            <a:endParaRPr lang="pt-BR" sz="1800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x-none" sz="1800" dirty="0" smtClean="0"/>
              <a:t>Estado de Rendimiento Financiero (</a:t>
            </a:r>
            <a:r>
              <a:rPr lang="pt-BR" sz="1800" dirty="0" smtClean="0"/>
              <a:t>Demonstração das Variações Patrimoniais</a:t>
            </a:r>
            <a:r>
              <a:rPr lang="x-none" sz="1800" dirty="0" smtClean="0"/>
              <a:t>), </a:t>
            </a:r>
            <a:endParaRPr lang="pt-BR" sz="1800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x-none" sz="1800" dirty="0" smtClean="0"/>
              <a:t>Cambios en el Patrimonio Neto (</a:t>
            </a:r>
            <a:r>
              <a:rPr lang="pt-BR" sz="1800" dirty="0" smtClean="0"/>
              <a:t>Demonstração das Mutações do Patrimônio Líquido</a:t>
            </a:r>
            <a:r>
              <a:rPr lang="x-none" sz="1800" dirty="0" smtClean="0"/>
              <a:t>), </a:t>
            </a:r>
            <a:endParaRPr lang="pt-BR" sz="1800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x-none" sz="1800" dirty="0" smtClean="0"/>
              <a:t>Estado de Flujos de Efectivo (</a:t>
            </a:r>
            <a:r>
              <a:rPr lang="pt-BR" sz="1800" dirty="0" smtClean="0"/>
              <a:t>Demonstração dos Fluxos de Caixa </a:t>
            </a:r>
            <a:r>
              <a:rPr lang="x-none" sz="1800" dirty="0" smtClean="0"/>
              <a:t>y </a:t>
            </a:r>
            <a:r>
              <a:rPr lang="pt-BR" sz="1800" dirty="0" smtClean="0"/>
              <a:t>Balanço Financeiro</a:t>
            </a:r>
            <a:r>
              <a:rPr lang="x-none" sz="1800" dirty="0" smtClean="0"/>
              <a:t>) y </a:t>
            </a:r>
            <a:endParaRPr lang="pt-BR" sz="1800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x-none" sz="1800" dirty="0" smtClean="0"/>
              <a:t>Estado Presupuestario (</a:t>
            </a:r>
            <a:r>
              <a:rPr lang="pt-BR" sz="1800" dirty="0" smtClean="0"/>
              <a:t>Balanço Orçamentário</a:t>
            </a:r>
            <a:r>
              <a:rPr lang="x-none" sz="1800" dirty="0" smtClean="0"/>
              <a:t>)</a:t>
            </a:r>
            <a:r>
              <a:rPr lang="pt-BR" sz="1800" dirty="0"/>
              <a:t>.</a:t>
            </a:r>
            <a:endParaRPr lang="pt-BR" sz="18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dirty="0" smtClean="0"/>
              <a:t>La entidad económica del Gobierno </a:t>
            </a:r>
            <a:r>
              <a:rPr lang="pt-BR" dirty="0" err="1" smtClean="0"/>
              <a:t>Centr</a:t>
            </a:r>
            <a:r>
              <a:rPr lang="x-none" dirty="0" smtClean="0"/>
              <a:t>al Brasileño (</a:t>
            </a:r>
            <a:r>
              <a:rPr lang="pt-BR" dirty="0" smtClean="0"/>
              <a:t>União</a:t>
            </a:r>
            <a:r>
              <a:rPr lang="x-none" dirty="0" smtClean="0"/>
              <a:t>) comprende 459 entidades p</a:t>
            </a:r>
            <a:r>
              <a:rPr lang="pt-BR" dirty="0" smtClean="0"/>
              <a:t>ú</a:t>
            </a:r>
            <a:r>
              <a:rPr lang="x-none" dirty="0" smtClean="0"/>
              <a:t>blicas</a:t>
            </a:r>
            <a:r>
              <a:rPr lang="pt-BR" dirty="0" smtClean="0"/>
              <a:t>.</a:t>
            </a:r>
            <a:endParaRPr lang="x-none" dirty="0" smtClean="0"/>
          </a:p>
          <a:p>
            <a:pPr marL="0" indent="0" algn="just">
              <a:buNone/>
            </a:pPr>
            <a:r>
              <a:rPr lang="pt-BR" sz="2400" u="sng" dirty="0" smtClean="0"/>
              <a:t>BGU 2015 – </a:t>
            </a:r>
            <a:r>
              <a:rPr lang="x-none" sz="2400" u="sng" dirty="0" smtClean="0"/>
              <a:t>Principales novedades</a:t>
            </a:r>
            <a:r>
              <a:rPr lang="pt-BR" sz="2400" u="sng" dirty="0" smtClean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dirty="0" smtClean="0"/>
              <a:t>Primera publicación del Estado de Flujos de Efectivo, según el modelo internacional;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dirty="0" smtClean="0"/>
              <a:t>Expansión de las notas explicativas (adopción por primera vez, partes relacionadas, provisiones y pasivos contingentes etc.);</a:t>
            </a:r>
            <a:r>
              <a:rPr lang="pt-BR" dirty="0" smtClean="0"/>
              <a:t> y</a:t>
            </a:r>
            <a:endParaRPr lang="x-non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x-none" dirty="0" smtClean="0"/>
              <a:t>Reconciliación entre el modelo anterior y el nuevo modelo para los </a:t>
            </a:r>
            <a:r>
              <a:rPr lang="pt-BR" dirty="0" smtClean="0"/>
              <a:t>rubros</a:t>
            </a:r>
            <a:r>
              <a:rPr lang="x-none" dirty="0" smtClean="0"/>
              <a:t> del Balance General.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x-none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448425"/>
            <a:ext cx="2743200" cy="365125"/>
          </a:xfrm>
        </p:spPr>
        <p:txBody>
          <a:bodyPr/>
          <a:lstStyle/>
          <a:p>
            <a:fld id="{6C24D49B-0E82-46B4-BC54-FF357924A8BC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26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1344" y="57216"/>
            <a:ext cx="8748000" cy="594098"/>
          </a:xfrm>
        </p:spPr>
        <p:txBody>
          <a:bodyPr/>
          <a:lstStyle/>
          <a:p>
            <a:r>
              <a:rPr lang="x-none" dirty="0" smtClean="0"/>
              <a:t>Provisiones</a:t>
            </a:r>
            <a:endParaRPr lang="x-non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6388" y="817175"/>
            <a:ext cx="10011072" cy="583051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x-none" sz="2600" b="1" dirty="0" smtClean="0"/>
              <a:t>Principales provisiones en el BGU 2015:</a:t>
            </a:r>
            <a:endParaRPr lang="pt-BR" sz="2600" b="1" dirty="0" smtClean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900" dirty="0" smtClean="0"/>
              <a:t>Provisiones </a:t>
            </a:r>
            <a:r>
              <a:rPr lang="es-ES" sz="1900" dirty="0"/>
              <a:t>matemáticas: Son relativas a los beneficios post-empleo de los funcionarios públicos (civiles);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900" dirty="0"/>
              <a:t>Pérdidas judiciales y administrativas: Son reclamaciones contra el Gobierno </a:t>
            </a:r>
            <a:r>
              <a:rPr lang="es-ES" sz="1900" dirty="0" smtClean="0"/>
              <a:t>Central </a:t>
            </a:r>
            <a:r>
              <a:rPr lang="es-ES" sz="1900" dirty="0"/>
              <a:t>Brasileño en el campo judicial o administrativo (pérdida probable);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900" dirty="0"/>
              <a:t>Riesgos fiscales (subsidios económicos): Son relativas a la concesión de subsidios económicos para los sectores agrícola, comercial e industrial</a:t>
            </a:r>
            <a:r>
              <a:rPr lang="es-ES" sz="1900" dirty="0" smtClean="0"/>
              <a:t>; y</a:t>
            </a:r>
            <a:endParaRPr lang="es-ES" sz="19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900" dirty="0"/>
              <a:t>Riesgos fiscales (reestructuración de deudas): Son relativas a las deudas de los gobiernos </a:t>
            </a:r>
            <a:r>
              <a:rPr lang="es-ES" sz="1900" dirty="0" err="1"/>
              <a:t>subnacionales</a:t>
            </a:r>
            <a:r>
              <a:rPr lang="es-ES" sz="1900" dirty="0"/>
              <a:t> </a:t>
            </a:r>
            <a:r>
              <a:rPr lang="es-ES" sz="1900" dirty="0" smtClean="0"/>
              <a:t>brasileños</a:t>
            </a:r>
            <a:r>
              <a:rPr lang="es-ES" sz="1900" dirty="0"/>
              <a:t>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448425"/>
            <a:ext cx="2743200" cy="365125"/>
          </a:xfrm>
        </p:spPr>
        <p:txBody>
          <a:bodyPr/>
          <a:lstStyle/>
          <a:p>
            <a:fld id="{6C24D49B-0E82-46B4-BC54-FF357924A8BC}" type="slidenum">
              <a:rPr lang="pt-BR" smtClean="0"/>
              <a:pPr/>
              <a:t>8</a:t>
            </a:fld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867437"/>
              </p:ext>
            </p:extLst>
          </p:nvPr>
        </p:nvGraphicFramePr>
        <p:xfrm>
          <a:off x="1775520" y="1556792"/>
          <a:ext cx="7272808" cy="2865120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5040559"/>
                <a:gridCol w="223224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noProof="0" dirty="0" smtClean="0"/>
                        <a:t>Provisión</a:t>
                      </a:r>
                      <a:endParaRPr lang="x-none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noProof="0" dirty="0" smtClean="0"/>
                        <a:t>Millones de US$</a:t>
                      </a:r>
                    </a:p>
                    <a:p>
                      <a:pPr algn="ctr"/>
                      <a:r>
                        <a:rPr lang="x-none" noProof="0" dirty="0" smtClean="0"/>
                        <a:t>(US$ 1 = R$ 3,905)</a:t>
                      </a:r>
                      <a:endParaRPr lang="x-none" noProof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x-none" noProof="0" dirty="0" smtClean="0"/>
                        <a:t>Provisiones matemáticas (</a:t>
                      </a:r>
                      <a:r>
                        <a:rPr lang="x-none" baseline="0" noProof="0" dirty="0" smtClean="0"/>
                        <a:t>pasivos pensionales)</a:t>
                      </a:r>
                      <a:endParaRPr lang="x-none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x-none" noProof="0" dirty="0" smtClean="0"/>
                        <a:t>318.485,53</a:t>
                      </a:r>
                      <a:endParaRPr lang="x-none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x-none" noProof="0" dirty="0" smtClean="0"/>
                        <a:t>Pérdidas</a:t>
                      </a:r>
                      <a:r>
                        <a:rPr lang="x-none" baseline="0" noProof="0" dirty="0" smtClean="0"/>
                        <a:t> </a:t>
                      </a:r>
                      <a:r>
                        <a:rPr lang="x-none" baseline="0" noProof="0" smtClean="0"/>
                        <a:t>judiciales </a:t>
                      </a:r>
                      <a:r>
                        <a:rPr lang="pt-BR" baseline="0" noProof="0" dirty="0" smtClean="0"/>
                        <a:t>o</a:t>
                      </a:r>
                      <a:r>
                        <a:rPr lang="x-none" baseline="0" noProof="0" smtClean="0"/>
                        <a:t> </a:t>
                      </a:r>
                      <a:r>
                        <a:rPr lang="x-none" baseline="0" noProof="0" dirty="0" smtClean="0"/>
                        <a:t>administrativas</a:t>
                      </a:r>
                      <a:endParaRPr lang="x-none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x-none" noProof="0" dirty="0" smtClean="0"/>
                        <a:t>16.806,19</a:t>
                      </a:r>
                      <a:endParaRPr lang="x-none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x-none" noProof="0" dirty="0" smtClean="0"/>
                        <a:t>Riesgos</a:t>
                      </a:r>
                      <a:r>
                        <a:rPr lang="x-none" baseline="0" noProof="0" dirty="0" smtClean="0"/>
                        <a:t> fiscales (subsidios económicos)</a:t>
                      </a:r>
                      <a:endParaRPr lang="x-none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x-none" noProof="0" smtClean="0"/>
                        <a:t>15.401,92</a:t>
                      </a:r>
                      <a:endParaRPr lang="x-none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x-none" noProof="0" dirty="0" smtClean="0"/>
                        <a:t>Riesgos fiscales (reestructuración de deudas)</a:t>
                      </a:r>
                      <a:endParaRPr lang="x-none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x-none" noProof="0" dirty="0" smtClean="0"/>
                        <a:t>1.461,68</a:t>
                      </a:r>
                      <a:endParaRPr lang="x-none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x-none" noProof="0" dirty="0" smtClean="0"/>
                        <a:t>Otras</a:t>
                      </a:r>
                      <a:endParaRPr lang="x-none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x-none" noProof="0" smtClean="0"/>
                        <a:t>15.377,03</a:t>
                      </a:r>
                      <a:endParaRPr lang="x-none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x-none" noProof="0" dirty="0" smtClean="0"/>
                        <a:t>Total</a:t>
                      </a:r>
                      <a:endParaRPr lang="x-none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x-none" noProof="0" dirty="0" smtClean="0"/>
                        <a:t>367.532,35</a:t>
                      </a:r>
                      <a:endParaRPr lang="x-none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989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420" y="260648"/>
            <a:ext cx="8748000" cy="556544"/>
          </a:xfrm>
        </p:spPr>
        <p:txBody>
          <a:bodyPr/>
          <a:lstStyle/>
          <a:p>
            <a:r>
              <a:rPr lang="es-AR" dirty="0" smtClean="0"/>
              <a:t>Pasivos Contingentes</a:t>
            </a:r>
            <a:endParaRPr lang="es-A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3420" y="1157061"/>
            <a:ext cx="10011072" cy="54727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AR" sz="2400" b="1" dirty="0" smtClean="0"/>
              <a:t>Principales pasivos contingentes en el BGU 2015:</a:t>
            </a:r>
          </a:p>
          <a:p>
            <a:pPr algn="just"/>
            <a:endParaRPr lang="es-AR" dirty="0"/>
          </a:p>
          <a:p>
            <a:pPr algn="just"/>
            <a:endParaRPr lang="es-AR" dirty="0" smtClean="0"/>
          </a:p>
          <a:p>
            <a:pPr algn="just"/>
            <a:endParaRPr lang="es-AR" dirty="0"/>
          </a:p>
          <a:p>
            <a:pPr algn="just"/>
            <a:endParaRPr lang="es-AR" dirty="0" smtClean="0"/>
          </a:p>
          <a:p>
            <a:pPr algn="just"/>
            <a:endParaRPr lang="es-AR" dirty="0"/>
          </a:p>
          <a:p>
            <a:pPr algn="just"/>
            <a:endParaRPr lang="es-AR" dirty="0" smtClean="0"/>
          </a:p>
          <a:p>
            <a:pPr algn="just"/>
            <a:endParaRPr lang="es-AR" dirty="0"/>
          </a:p>
          <a:p>
            <a:pPr algn="just"/>
            <a:endParaRPr lang="es-AR" dirty="0" smtClean="0"/>
          </a:p>
          <a:p>
            <a:pPr algn="just"/>
            <a:endParaRPr lang="es-A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800" dirty="0" smtClean="0"/>
              <a:t>Pérdidas </a:t>
            </a:r>
            <a:r>
              <a:rPr lang="es-AR" sz="1800" dirty="0"/>
              <a:t>judiciales y administrativas: Son reclamaciones contra el Gobierno </a:t>
            </a:r>
            <a:r>
              <a:rPr lang="es-AR" sz="1800" dirty="0" smtClean="0"/>
              <a:t>Central </a:t>
            </a:r>
            <a:r>
              <a:rPr lang="es-AR" sz="1800" dirty="0"/>
              <a:t>Brasileño en el campo judicial o administrativo (pérdida </a:t>
            </a:r>
            <a:r>
              <a:rPr lang="es-AR" sz="1800" dirty="0" smtClean="0"/>
              <a:t>posible);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800" dirty="0" smtClean="0"/>
              <a:t>Fondos: Son pérdidas posibles de fondos administrados pelo Gobierno Central Brasileño; 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800" dirty="0" smtClean="0"/>
              <a:t>Extinción de empresas: Valores relacionados con posibles deudas derivadas de la extinción de empresas.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448425"/>
            <a:ext cx="2743200" cy="365125"/>
          </a:xfrm>
        </p:spPr>
        <p:txBody>
          <a:bodyPr/>
          <a:lstStyle/>
          <a:p>
            <a:fld id="{6C24D49B-0E82-46B4-BC54-FF357924A8BC}" type="slidenum">
              <a:rPr lang="pt-BR" smtClean="0"/>
              <a:pPr/>
              <a:t>9</a:t>
            </a:fld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2198"/>
              </p:ext>
            </p:extLst>
          </p:nvPr>
        </p:nvGraphicFramePr>
        <p:xfrm>
          <a:off x="1602552" y="1844824"/>
          <a:ext cx="7272808" cy="2494280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5040559"/>
                <a:gridCol w="223224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noProof="0" dirty="0" smtClean="0"/>
                        <a:t>Pasivo</a:t>
                      </a:r>
                      <a:r>
                        <a:rPr lang="es-AR" baseline="0" noProof="0" dirty="0" smtClean="0"/>
                        <a:t> Contingente</a:t>
                      </a:r>
                      <a:endParaRPr lang="es-A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noProof="0" dirty="0" smtClean="0"/>
                        <a:t>Millones de US$</a:t>
                      </a:r>
                    </a:p>
                    <a:p>
                      <a:pPr algn="ctr"/>
                      <a:r>
                        <a:rPr lang="es-AR" noProof="0" dirty="0" smtClean="0"/>
                        <a:t>(US$ 1 = R$ 3,905)</a:t>
                      </a:r>
                      <a:endParaRPr lang="es-AR" noProof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AR" noProof="0" dirty="0" smtClean="0"/>
                        <a:t>Pérdidas judiciales o administrativas</a:t>
                      </a:r>
                      <a:endParaRPr lang="es-A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AR" noProof="0" dirty="0" smtClean="0"/>
                        <a:t> 117.765,97 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AR" noProof="0" dirty="0" smtClean="0"/>
                        <a:t>Fondos</a:t>
                      </a:r>
                      <a:endParaRPr lang="es-A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AR" noProof="0" dirty="0" smtClean="0"/>
                        <a:t> 2.167,36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AR" noProof="0" dirty="0" smtClean="0"/>
                        <a:t>Extinción de empresas</a:t>
                      </a:r>
                      <a:endParaRPr lang="es-A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AR" noProof="0" dirty="0" smtClean="0"/>
                        <a:t> 942,38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AR" noProof="0" dirty="0" smtClean="0"/>
                        <a:t>Otros</a:t>
                      </a:r>
                      <a:endParaRPr lang="es-A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AR" noProof="0" dirty="0" smtClean="0"/>
                        <a:t> 153,65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AR" noProof="0" dirty="0" smtClean="0"/>
                        <a:t>Total</a:t>
                      </a:r>
                      <a:endParaRPr lang="es-A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AR" noProof="0" dirty="0" smtClean="0"/>
                        <a:t> 121.029,36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5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N2016.potx" id="{649CA73D-9296-4028-8083-98461AA802CB}" vid="{439099E9-B8F5-4D00-A9F4-50B1161D3AA8}"/>
    </a:ext>
  </a:extLst>
</a:theme>
</file>

<file path=ppt/theme/theme4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N2016.potx" id="{649CA73D-9296-4028-8083-98461AA802CB}" vid="{439099E9-B8F5-4D00-A9F4-50B1161D3AA8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TN Documento" ma:contentTypeID="0x010100074FEDCAA1540F4BA0F0316E3C4A784B0092FFBD8CB8CD9C48AC5B705EE16DB600" ma:contentTypeVersion="36" ma:contentTypeDescription="" ma:contentTypeScope="" ma:versionID="b2340f526e45dda0f23b78efe957f6c2">
  <xsd:schema xmlns:xsd="http://www.w3.org/2001/XMLSchema" xmlns:xs="http://www.w3.org/2001/XMLSchema" xmlns:p="http://schemas.microsoft.com/office/2006/metadata/properties" xmlns:ns1="http://schemas.microsoft.com/sharepoint/v3" xmlns:ns2="0a7000d6-02c1-4ac2-87ff-427c8bde8f4d" targetNamespace="http://schemas.microsoft.com/office/2006/metadata/properties" ma:root="true" ma:fieldsID="9bb3ffbdbd7c854fdfcb3918e66c6b42" ns1:_="" ns2:_="">
    <xsd:import namespace="http://schemas.microsoft.com/sharepoint/v3"/>
    <xsd:import namespace="0a7000d6-02c1-4ac2-87ff-427c8bde8f4d"/>
    <xsd:element name="properties">
      <xsd:complexType>
        <xsd:sequence>
          <xsd:element name="documentManagement">
            <xsd:complexType>
              <xsd:all>
                <xsd:element ref="ns2:STNCategoriaLookup"/>
                <xsd:element ref="ns2:STNSubcategoriaLookup"/>
                <xsd:element ref="ns2:DestaqueNoticia" minOccurs="0"/>
                <xsd:element ref="ns2:Descricao"/>
                <xsd:element ref="ns1:PublishingPageContent" minOccurs="0"/>
                <xsd:element ref="ns2:PalavraChaveNoticia"/>
                <xsd:element ref="ns2:STNAreaLooku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PageContent" ma:index="6" nillable="true" ma:displayName="Conteúdo da Página" ma:description="Conteúdo da Página é uma coluna de site criada pelo recurso de Publicação. Ela é usada no Tipo de Conteúdo de Página de Artigo como o conteúdo da página." ma:internalName="PublishingPageContent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7000d6-02c1-4ac2-87ff-427c8bde8f4d" elementFormDefault="qualified">
    <xsd:import namespace="http://schemas.microsoft.com/office/2006/documentManagement/types"/>
    <xsd:import namespace="http://schemas.microsoft.com/office/infopath/2007/PartnerControls"/>
    <xsd:element name="STNCategoriaLookup" ma:index="2" ma:displayName="Categoria" ma:indexed="true" ma:list="{c5af44d2-4f95-4f02-8ad8-aacff1283beb}" ma:internalName="STNCategoriaLookup" ma:readOnly="false" ma:showField="Title" ma:web="0a7000d6-02c1-4ac2-87ff-427c8bde8f4d">
      <xsd:simpleType>
        <xsd:restriction base="dms:Lookup"/>
      </xsd:simpleType>
    </xsd:element>
    <xsd:element name="STNSubcategoriaLookup" ma:index="3" ma:displayName="Subcategoria" ma:indexed="true" ma:list="{192d909d-be75-44df-8561-8bf4dd6a77ae}" ma:internalName="STNSubcategoriaLookup" ma:readOnly="false" ma:showField="Title" ma:web="0a7000d6-02c1-4ac2-87ff-427c8bde8f4d">
      <xsd:simpleType>
        <xsd:restriction base="dms:Lookup"/>
      </xsd:simpleType>
    </xsd:element>
    <xsd:element name="DestaqueNoticia" ma:index="4" nillable="true" ma:displayName="Destaque" ma:default="0" ma:internalName="DestaqueNoticia">
      <xsd:simpleType>
        <xsd:restriction base="dms:Boolean"/>
      </xsd:simpleType>
    </xsd:element>
    <xsd:element name="Descricao" ma:index="5" ma:displayName="Resumo" ma:internalName="Descricao">
      <xsd:simpleType>
        <xsd:restriction base="dms:Text">
          <xsd:maxLength value="140"/>
        </xsd:restriction>
      </xsd:simpleType>
    </xsd:element>
    <xsd:element name="PalavraChaveNoticia" ma:index="13" ma:displayName="Palavras Chave" ma:list="03b14767-2059-4965-a763-74535623b0e3" ma:internalName="PalavraChaveNoticia" ma:readOnly="false" ma:showField="Title" ma:web="0a7000d6-02c1-4ac2-87ff-427c8bde8f4d">
      <xsd:simpleType>
        <xsd:restriction base="dms:Unknown"/>
      </xsd:simpleType>
    </xsd:element>
    <xsd:element name="STNAreaLookup" ma:index="14" nillable="true" ma:displayName="Áreas Vinculadas" ma:list="0e13c9bc-cab2-47a2-bab5-17b30044fcdc" ma:internalName="STNAreaLookup0" ma:showField="Title" ma:web="0a7000d6-02c1-4ac2-87ff-427c8bde8f4d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Tipo de Conteúdo"/>
        <xsd:element ref="dc:title" minOccurs="0" maxOccurs="1" ma:index="1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cao xmlns="0a7000d6-02c1-4ac2-87ff-427c8bde8f4d">Padrões de apresentações em PowerPoint </Descricao>
    <PublishingPageContent xmlns="http://schemas.microsoft.com/sharepoint/v3" xsi:nil="true"/>
    <DestaqueNoticia xmlns="0a7000d6-02c1-4ac2-87ff-427c8bde8f4d">true</DestaqueNoticia>
    <STNCategoriaLookup xmlns="0a7000d6-02c1-4ac2-87ff-427c8bde8f4d">49</STNCategoriaLookup>
    <PalavraChaveNoticia xmlns="0a7000d6-02c1-4ac2-87ff-427c8bde8f4d">586;#Modelo</PalavraChaveNoticia>
    <STNSubcategoriaLookup xmlns="0a7000d6-02c1-4ac2-87ff-427c8bde8f4d">65</STNSubcategoriaLookup>
    <STNAreaLookup xmlns="0a7000d6-02c1-4ac2-87ff-427c8bde8f4d" xsi:nil="true"/>
  </documentManagement>
</p:properties>
</file>

<file path=customXml/itemProps1.xml><?xml version="1.0" encoding="utf-8"?>
<ds:datastoreItem xmlns:ds="http://schemas.openxmlformats.org/officeDocument/2006/customXml" ds:itemID="{505934B2-3220-44AD-8424-ECAE79CAE5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a7000d6-02c1-4ac2-87ff-427c8bde8f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325E1F-D680-4DEC-BCF9-947E89A40F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04A931-DECB-449A-B79A-4844A27784F0}">
  <ds:schemaRefs>
    <ds:schemaRef ds:uri="http://purl.org/dc/terms/"/>
    <ds:schemaRef ds:uri="http://schemas.microsoft.com/office/2006/documentManagement/types"/>
    <ds:schemaRef ds:uri="http://schemas.microsoft.com/sharepoint/v3"/>
    <ds:schemaRef ds:uri="0a7000d6-02c1-4ac2-87ff-427c8bde8f4d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4010</TotalTime>
  <Words>1358</Words>
  <Application>Microsoft Office PowerPoint</Application>
  <PresentationFormat>Panorámica</PresentationFormat>
  <Paragraphs>215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14</vt:i4>
      </vt:variant>
    </vt:vector>
  </HeadingPairs>
  <TitlesOfParts>
    <vt:vector size="26" baseType="lpstr">
      <vt:lpstr>Aparajita</vt:lpstr>
      <vt:lpstr>Arabic Typesetting</vt:lpstr>
      <vt:lpstr>Arial</vt:lpstr>
      <vt:lpstr>Calibri</vt:lpstr>
      <vt:lpstr>Calibri Light</vt:lpstr>
      <vt:lpstr>Corbel</vt:lpstr>
      <vt:lpstr>Courier New</vt:lpstr>
      <vt:lpstr>Wingdings</vt:lpstr>
      <vt:lpstr>Personalizar design</vt:lpstr>
      <vt:lpstr>1_Personalizar design</vt:lpstr>
      <vt:lpstr>Tema de Office</vt:lpstr>
      <vt:lpstr>1_Tema de Office</vt:lpstr>
      <vt:lpstr>Provisiones, Pasivos y Activos Contingentes: Enfoque metodológico y financiero/contable  Experiencia Brasileña</vt:lpstr>
      <vt:lpstr>Provisiones, Pasivos y Activos Contingentes: Enfoque metodológico y financiero/contable</vt:lpstr>
      <vt:lpstr>Preámbulo</vt:lpstr>
      <vt:lpstr>Preámbulo</vt:lpstr>
      <vt:lpstr>Presentación de PowerPoint</vt:lpstr>
      <vt:lpstr>Preámbulo</vt:lpstr>
      <vt:lpstr>Cuenta General del Gobierno Central (BGU 2015)</vt:lpstr>
      <vt:lpstr>Provisiones</vt:lpstr>
      <vt:lpstr>Pasivos Contingentes</vt:lpstr>
      <vt:lpstr>Activos Contingentes</vt:lpstr>
      <vt:lpstr>Patrimonio Neto Negativo en el Gobierno Central Principais Fatores</vt:lpstr>
      <vt:lpstr>Patrimonio Neto Negativo en  los Subnacionales en 2015</vt:lpstr>
      <vt:lpstr>Conclusiones</vt:lpstr>
      <vt:lpstr>!Muchas Gracias!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em PowerPoint</dc:title>
  <dc:creator>STN</dc:creator>
  <cp:lastModifiedBy>Maria Teresa Aguero</cp:lastModifiedBy>
  <cp:revision>333</cp:revision>
  <dcterms:created xsi:type="dcterms:W3CDTF">2014-03-31T18:30:38Z</dcterms:created>
  <dcterms:modified xsi:type="dcterms:W3CDTF">2016-07-18T19:10:47Z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0x010100074FEDCAA1540F4BA0F0316E3C4A784B0092FFBD8CB8CD9C48AC5B705EE16DB600</vt:lpwstr>
  </property>
</Properties>
</file>