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27"/>
  </p:notesMasterIdLst>
  <p:sldIdLst>
    <p:sldId id="256" r:id="rId2"/>
    <p:sldId id="309" r:id="rId3"/>
    <p:sldId id="310" r:id="rId4"/>
    <p:sldId id="311" r:id="rId5"/>
    <p:sldId id="284" r:id="rId6"/>
    <p:sldId id="304" r:id="rId7"/>
    <p:sldId id="303" r:id="rId8"/>
    <p:sldId id="305" r:id="rId9"/>
    <p:sldId id="306" r:id="rId10"/>
    <p:sldId id="307" r:id="rId11"/>
    <p:sldId id="312" r:id="rId12"/>
    <p:sldId id="313" r:id="rId13"/>
    <p:sldId id="300" r:id="rId14"/>
    <p:sldId id="302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273" r:id="rId25"/>
    <p:sldId id="268" r:id="rId26"/>
  </p:sldIdLst>
  <p:sldSz cx="12192000" cy="6858000"/>
  <p:notesSz cx="6980238" cy="91440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a Agostina Di Crocco" initials="PADC" lastIdx="14" clrIdx="0">
    <p:extLst>
      <p:ext uri="{19B8F6BF-5375-455C-9EA6-DF929625EA0E}">
        <p15:presenceInfo xmlns:p15="http://schemas.microsoft.com/office/powerpoint/2012/main" userId="S-1-5-21-88094858-919529-1617787245-4701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078" autoAdjust="0"/>
    <p:restoredTop sz="90934" autoAdjust="0"/>
  </p:normalViewPr>
  <p:slideViewPr>
    <p:cSldViewPr snapToGrid="0">
      <p:cViewPr varScale="1">
        <p:scale>
          <a:sx n="68" d="100"/>
          <a:sy n="68" d="100"/>
        </p:scale>
        <p:origin x="11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391F9E-077D-4589-AD52-D9E5AC9EF045}" type="doc">
      <dgm:prSet loTypeId="urn:microsoft.com/office/officeart/2005/8/layout/vList3#1" loCatId="picture" qsTypeId="urn:microsoft.com/office/officeart/2005/8/quickstyle/simple1" qsCatId="simple" csTypeId="urn:microsoft.com/office/officeart/2005/8/colors/colorful4" csCatId="colorful" phldr="1"/>
      <dgm:spPr/>
    </dgm:pt>
    <dgm:pt modelId="{05B4FCE8-8509-4F3A-A3CC-854B4E0EA260}">
      <dgm:prSet phldrT="[Texto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 algn="l"/>
          <a:r>
            <a:rPr lang="es-AR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El conjunto de premisas, normas, políticas, entidades, recursos y procedimientos contables </a:t>
          </a:r>
          <a:r>
            <a:rPr lang="es-A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y de gestión que son aplicable</a:t>
          </a:r>
          <a:r>
            <a:rPr lang="es-AR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es-A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en los procesos de altas, modificaciones y bajas de los </a:t>
          </a:r>
          <a:r>
            <a:rPr lang="es-AR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activos </a:t>
          </a:r>
          <a:r>
            <a:rPr lang="es-A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no </a:t>
          </a:r>
          <a:r>
            <a:rPr lang="es-AR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financieros </a:t>
          </a:r>
          <a:r>
            <a:rPr lang="es-AR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del Estado, a efectos de facilitar los procesos de control, las regularizaciones legales necesarias y generar salidas de información oportunas y confiables.</a:t>
          </a:r>
        </a:p>
      </dgm:t>
    </dgm:pt>
    <dgm:pt modelId="{3D5F97C6-D3D9-4189-A92A-0DDBFF3FF751}" type="parTrans" cxnId="{A24156B6-8302-4576-89C7-A19D00BDE846}">
      <dgm:prSet/>
      <dgm:spPr/>
      <dgm:t>
        <a:bodyPr/>
        <a:lstStyle/>
        <a:p>
          <a:endParaRPr lang="es-AR"/>
        </a:p>
      </dgm:t>
    </dgm:pt>
    <dgm:pt modelId="{0595F214-068C-491E-AC0F-BD9AA6476F88}" type="sibTrans" cxnId="{A24156B6-8302-4576-89C7-A19D00BDE846}">
      <dgm:prSet/>
      <dgm:spPr/>
      <dgm:t>
        <a:bodyPr/>
        <a:lstStyle/>
        <a:p>
          <a:endParaRPr lang="es-AR"/>
        </a:p>
      </dgm:t>
    </dgm:pt>
    <dgm:pt modelId="{C67F135C-8B0F-4206-A506-B37A21AD55B6}" type="pres">
      <dgm:prSet presAssocID="{55391F9E-077D-4589-AD52-D9E5AC9EF045}" presName="linearFlow" presStyleCnt="0">
        <dgm:presLayoutVars>
          <dgm:dir/>
          <dgm:resizeHandles val="exact"/>
        </dgm:presLayoutVars>
      </dgm:prSet>
      <dgm:spPr/>
    </dgm:pt>
    <dgm:pt modelId="{DA311B0E-59AD-4B44-856E-279AF1DA9452}" type="pres">
      <dgm:prSet presAssocID="{05B4FCE8-8509-4F3A-A3CC-854B4E0EA260}" presName="composite" presStyleCnt="0"/>
      <dgm:spPr/>
    </dgm:pt>
    <dgm:pt modelId="{8F7F095A-7B2D-4850-8202-F0112AE5CF56}" type="pres">
      <dgm:prSet presAssocID="{05B4FCE8-8509-4F3A-A3CC-854B4E0EA260}" presName="imgShp" presStyleLbl="fgImgPlace1" presStyleIdx="0" presStyleCnt="1" custScaleX="63221" custScaleY="83871" custLinFactX="-17175" custLinFactNeighborX="-100000" custLinFactNeighborY="-154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934B19F-8128-443F-B066-838FD1EAFB97}" type="pres">
      <dgm:prSet presAssocID="{05B4FCE8-8509-4F3A-A3CC-854B4E0EA260}" presName="txShp" presStyleLbl="node1" presStyleIdx="0" presStyleCnt="1" custScaleX="150376" custLinFactNeighborX="-1892" custLinFactNeighborY="-770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5222D386-04E0-43DA-9E07-D23FCED817E9}" type="presOf" srcId="{55391F9E-077D-4589-AD52-D9E5AC9EF045}" destId="{C67F135C-8B0F-4206-A506-B37A21AD55B6}" srcOrd="0" destOrd="0" presId="urn:microsoft.com/office/officeart/2005/8/layout/vList3#1"/>
    <dgm:cxn modelId="{6A0164B5-AE36-4B6B-9800-70B561FF395F}" type="presOf" srcId="{05B4FCE8-8509-4F3A-A3CC-854B4E0EA260}" destId="{3934B19F-8128-443F-B066-838FD1EAFB97}" srcOrd="0" destOrd="0" presId="urn:microsoft.com/office/officeart/2005/8/layout/vList3#1"/>
    <dgm:cxn modelId="{A24156B6-8302-4576-89C7-A19D00BDE846}" srcId="{55391F9E-077D-4589-AD52-D9E5AC9EF045}" destId="{05B4FCE8-8509-4F3A-A3CC-854B4E0EA260}" srcOrd="0" destOrd="0" parTransId="{3D5F97C6-D3D9-4189-A92A-0DDBFF3FF751}" sibTransId="{0595F214-068C-491E-AC0F-BD9AA6476F88}"/>
    <dgm:cxn modelId="{641699BD-5820-43AB-A70B-F31C382ADAC4}" type="presParOf" srcId="{C67F135C-8B0F-4206-A506-B37A21AD55B6}" destId="{DA311B0E-59AD-4B44-856E-279AF1DA9452}" srcOrd="0" destOrd="0" presId="urn:microsoft.com/office/officeart/2005/8/layout/vList3#1"/>
    <dgm:cxn modelId="{13A94EB6-16BA-44BB-95E8-47B8C2981888}" type="presParOf" srcId="{DA311B0E-59AD-4B44-856E-279AF1DA9452}" destId="{8F7F095A-7B2D-4850-8202-F0112AE5CF56}" srcOrd="0" destOrd="0" presId="urn:microsoft.com/office/officeart/2005/8/layout/vList3#1"/>
    <dgm:cxn modelId="{7884C577-FA4F-4CD4-84B8-1E20BB3D0102}" type="presParOf" srcId="{DA311B0E-59AD-4B44-856E-279AF1DA9452}" destId="{3934B19F-8128-443F-B066-838FD1EAFB97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0792C9-666F-4ED5-A20A-8212B5CAC137}" type="doc">
      <dgm:prSet loTypeId="urn:microsoft.com/office/officeart/2008/layout/BendingPictureBlock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0B018845-CD91-42A3-920C-8A2D5A6A2D3F}">
      <dgm:prSet phldrT="[Texto]" custT="1"/>
      <dgm:spPr/>
      <dgm:t>
        <a:bodyPr/>
        <a:lstStyle/>
        <a:p>
          <a:r>
            <a:rPr lang="es-AR" sz="11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Marcos Legales ajustados a la realidad</a:t>
          </a:r>
          <a:endParaRPr lang="es-AR" sz="1100" b="1" dirty="0">
            <a:solidFill>
              <a:srgbClr val="0000FF"/>
            </a:solidFill>
          </a:endParaRPr>
        </a:p>
      </dgm:t>
    </dgm:pt>
    <dgm:pt modelId="{FDFEC899-B771-4539-A894-1FB9DBF4DB35}" type="parTrans" cxnId="{98186230-B198-4159-872F-338931C225D2}">
      <dgm:prSet/>
      <dgm:spPr/>
      <dgm:t>
        <a:bodyPr/>
        <a:lstStyle/>
        <a:p>
          <a:endParaRPr lang="es-AR"/>
        </a:p>
      </dgm:t>
    </dgm:pt>
    <dgm:pt modelId="{8C56962E-923E-443D-9802-8117C63D835D}" type="sibTrans" cxnId="{98186230-B198-4159-872F-338931C225D2}">
      <dgm:prSet/>
      <dgm:spPr/>
      <dgm:t>
        <a:bodyPr/>
        <a:lstStyle/>
        <a:p>
          <a:endParaRPr lang="es-AR"/>
        </a:p>
      </dgm:t>
    </dgm:pt>
    <dgm:pt modelId="{2E94A97C-F90B-4385-B254-D2B483832CFD}">
      <dgm:prSet phldrT="[Texto]" custT="1"/>
      <dgm:spPr/>
      <dgm:t>
        <a:bodyPr/>
        <a:lstStyle/>
        <a:p>
          <a:r>
            <a:rPr lang="es-AR" sz="11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Concientización y Gestión de Cambio</a:t>
          </a:r>
          <a:endParaRPr lang="es-AR" sz="1100" dirty="0">
            <a:solidFill>
              <a:srgbClr val="0000FF"/>
            </a:solidFill>
          </a:endParaRPr>
        </a:p>
      </dgm:t>
    </dgm:pt>
    <dgm:pt modelId="{6622DC9E-DA55-4CA6-A889-C22DEB9F4AD2}" type="parTrans" cxnId="{419F80E6-763D-4A52-A627-C09486AC64EC}">
      <dgm:prSet/>
      <dgm:spPr/>
      <dgm:t>
        <a:bodyPr/>
        <a:lstStyle/>
        <a:p>
          <a:endParaRPr lang="es-AR"/>
        </a:p>
      </dgm:t>
    </dgm:pt>
    <dgm:pt modelId="{9415FC63-75B9-404E-83D3-4C1D36477563}" type="sibTrans" cxnId="{419F80E6-763D-4A52-A627-C09486AC64EC}">
      <dgm:prSet/>
      <dgm:spPr/>
      <dgm:t>
        <a:bodyPr/>
        <a:lstStyle/>
        <a:p>
          <a:endParaRPr lang="es-AR"/>
        </a:p>
      </dgm:t>
    </dgm:pt>
    <dgm:pt modelId="{EB4476A0-CBD2-4667-A72B-7F93EC0A7D06}">
      <dgm:prSet phldrT="[Texto]" custT="1"/>
      <dgm:spPr/>
      <dgm:t>
        <a:bodyPr/>
        <a:lstStyle/>
        <a:p>
          <a:r>
            <a:rPr lang="es-AR" sz="1100" b="1" dirty="0">
              <a:solidFill>
                <a:srgbClr val="0000FF"/>
              </a:solidFill>
            </a:rPr>
            <a:t>Integración</a:t>
          </a:r>
          <a:endParaRPr lang="es-AR" sz="1100" dirty="0">
            <a:solidFill>
              <a:srgbClr val="0000FF"/>
            </a:solidFill>
          </a:endParaRPr>
        </a:p>
      </dgm:t>
    </dgm:pt>
    <dgm:pt modelId="{89551795-6263-4D26-890E-7EE2D73B4C50}" type="parTrans" cxnId="{961F215C-C668-4011-9EF4-E09698D83446}">
      <dgm:prSet/>
      <dgm:spPr/>
      <dgm:t>
        <a:bodyPr/>
        <a:lstStyle/>
        <a:p>
          <a:endParaRPr lang="es-AR"/>
        </a:p>
      </dgm:t>
    </dgm:pt>
    <dgm:pt modelId="{2864D5D1-7997-440C-A6CF-06C34EB833EE}" type="sibTrans" cxnId="{961F215C-C668-4011-9EF4-E09698D83446}">
      <dgm:prSet/>
      <dgm:spPr/>
      <dgm:t>
        <a:bodyPr/>
        <a:lstStyle/>
        <a:p>
          <a:endParaRPr lang="es-AR"/>
        </a:p>
      </dgm:t>
    </dgm:pt>
    <dgm:pt modelId="{8A344F8F-9E27-4AFB-95CF-DE4F6184B538}">
      <dgm:prSet phldrT="[Texto]" custT="1"/>
      <dgm:spPr/>
      <dgm:t>
        <a:bodyPr/>
        <a:lstStyle/>
        <a:p>
          <a:r>
            <a:rPr lang="es-AR" sz="11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Herramientas Normativas y de Gestión</a:t>
          </a:r>
          <a:endParaRPr lang="es-AR" sz="1100" dirty="0">
            <a:solidFill>
              <a:srgbClr val="0000FF"/>
            </a:solidFill>
          </a:endParaRPr>
        </a:p>
      </dgm:t>
    </dgm:pt>
    <dgm:pt modelId="{C9CC8D9C-A95C-4750-B55C-8A3FD4682F63}" type="parTrans" cxnId="{C9334035-61E5-4993-BE66-7157B03EAA81}">
      <dgm:prSet/>
      <dgm:spPr/>
      <dgm:t>
        <a:bodyPr/>
        <a:lstStyle/>
        <a:p>
          <a:endParaRPr lang="es-AR"/>
        </a:p>
      </dgm:t>
    </dgm:pt>
    <dgm:pt modelId="{5CF42F8E-CD35-4BE0-A8B0-CDDAA0713930}" type="sibTrans" cxnId="{C9334035-61E5-4993-BE66-7157B03EAA81}">
      <dgm:prSet/>
      <dgm:spPr/>
      <dgm:t>
        <a:bodyPr/>
        <a:lstStyle/>
        <a:p>
          <a:endParaRPr lang="es-AR"/>
        </a:p>
      </dgm:t>
    </dgm:pt>
    <dgm:pt modelId="{39069957-3D9D-4A27-9854-201C062622C4}">
      <dgm:prSet custT="1"/>
      <dgm:spPr/>
      <dgm:t>
        <a:bodyPr/>
        <a:lstStyle/>
        <a:p>
          <a:r>
            <a:rPr lang="es-AR" sz="11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Control Interno y Externo</a:t>
          </a:r>
        </a:p>
      </dgm:t>
    </dgm:pt>
    <dgm:pt modelId="{79F8395C-BC8A-4F9A-B9BE-7123F0E25A4A}" type="parTrans" cxnId="{E3B5DC83-D81E-4029-8B97-F40EC1D2D2C0}">
      <dgm:prSet/>
      <dgm:spPr/>
      <dgm:t>
        <a:bodyPr/>
        <a:lstStyle/>
        <a:p>
          <a:endParaRPr lang="es-AR"/>
        </a:p>
      </dgm:t>
    </dgm:pt>
    <dgm:pt modelId="{51845EAF-780E-4211-8C16-D800900BA239}" type="sibTrans" cxnId="{E3B5DC83-D81E-4029-8B97-F40EC1D2D2C0}">
      <dgm:prSet/>
      <dgm:spPr/>
      <dgm:t>
        <a:bodyPr/>
        <a:lstStyle/>
        <a:p>
          <a:endParaRPr lang="es-AR"/>
        </a:p>
      </dgm:t>
    </dgm:pt>
    <dgm:pt modelId="{C1DCB19A-CAF5-46E3-B101-19F06AD8AF93}">
      <dgm:prSet custT="1"/>
      <dgm:spPr/>
      <dgm:t>
        <a:bodyPr/>
        <a:lstStyle/>
        <a:p>
          <a:r>
            <a:rPr lang="es-AR" sz="1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Capacitación</a:t>
          </a:r>
        </a:p>
      </dgm:t>
    </dgm:pt>
    <dgm:pt modelId="{D24FB7C5-414A-4C5E-B4D0-2C867A734954}" type="parTrans" cxnId="{CB5C29A8-CF39-49BE-8B67-CF6B481ABA71}">
      <dgm:prSet/>
      <dgm:spPr/>
      <dgm:t>
        <a:bodyPr/>
        <a:lstStyle/>
        <a:p>
          <a:endParaRPr lang="es-AR"/>
        </a:p>
      </dgm:t>
    </dgm:pt>
    <dgm:pt modelId="{C6A50776-58C9-4AA7-85EC-02AF6B993693}" type="sibTrans" cxnId="{CB5C29A8-CF39-49BE-8B67-CF6B481ABA71}">
      <dgm:prSet/>
      <dgm:spPr/>
      <dgm:t>
        <a:bodyPr/>
        <a:lstStyle/>
        <a:p>
          <a:endParaRPr lang="es-AR"/>
        </a:p>
      </dgm:t>
    </dgm:pt>
    <dgm:pt modelId="{ED2EA0FE-C06C-4825-82CC-D076F29E3DE3}" type="pres">
      <dgm:prSet presAssocID="{2F0792C9-666F-4ED5-A20A-8212B5CAC137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s-AR"/>
        </a:p>
      </dgm:t>
    </dgm:pt>
    <dgm:pt modelId="{53BD9A85-4EF2-4EDC-9D42-FE0AAE926A33}" type="pres">
      <dgm:prSet presAssocID="{0B018845-CD91-42A3-920C-8A2D5A6A2D3F}" presName="composite" presStyleCnt="0"/>
      <dgm:spPr/>
    </dgm:pt>
    <dgm:pt modelId="{B67B0A7C-82FB-4995-B32C-2AF87790169B}" type="pres">
      <dgm:prSet presAssocID="{0B018845-CD91-42A3-920C-8A2D5A6A2D3F}" presName="rect1" presStyleLbl="bgImgPlace1" presStyleIdx="0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E50E3BB-8C58-4D64-B61D-F460B7DE163F}" type="pres">
      <dgm:prSet presAssocID="{0B018845-CD91-42A3-920C-8A2D5A6A2D3F}" presName="rect2" presStyleLbl="node1" presStyleIdx="0" presStyleCnt="6" custScaleX="197203" custLinFactNeighborX="-34388" custLinFactNeighborY="12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34399182-92D4-40D4-9093-7FD85B7B0326}" type="pres">
      <dgm:prSet presAssocID="{8C56962E-923E-443D-9802-8117C63D835D}" presName="sibTrans" presStyleCnt="0"/>
      <dgm:spPr/>
    </dgm:pt>
    <dgm:pt modelId="{0128CC06-914C-45D6-86CD-A677A786996C}" type="pres">
      <dgm:prSet presAssocID="{2E94A97C-F90B-4385-B254-D2B483832CFD}" presName="composite" presStyleCnt="0"/>
      <dgm:spPr/>
    </dgm:pt>
    <dgm:pt modelId="{0671E261-6D31-416A-8B4F-8804CA62DB3B}" type="pres">
      <dgm:prSet presAssocID="{2E94A97C-F90B-4385-B254-D2B483832CFD}" presName="rect1" presStyleLbl="bgImgPlace1" presStyleIdx="1" presStyleCnt="6" custScaleX="86099" custScaleY="9412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D7980802-01F0-460B-8DAC-B14E64D9D4F9}" type="pres">
      <dgm:prSet presAssocID="{2E94A97C-F90B-4385-B254-D2B483832CFD}" presName="rect2" presStyleLbl="node1" presStyleIdx="1" presStyleCnt="6" custScaleX="169945" custScaleY="8122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C1C20B0-64A5-428E-9EB9-CD3227F8AA5D}" type="pres">
      <dgm:prSet presAssocID="{9415FC63-75B9-404E-83D3-4C1D36477563}" presName="sibTrans" presStyleCnt="0"/>
      <dgm:spPr/>
    </dgm:pt>
    <dgm:pt modelId="{40284DF2-2FED-4686-BC49-2A3ED9CD1792}" type="pres">
      <dgm:prSet presAssocID="{EB4476A0-CBD2-4667-A72B-7F93EC0A7D06}" presName="composite" presStyleCnt="0"/>
      <dgm:spPr/>
    </dgm:pt>
    <dgm:pt modelId="{23002ED8-B23F-46BC-A330-05D72D4BE53F}" type="pres">
      <dgm:prSet presAssocID="{EB4476A0-CBD2-4667-A72B-7F93EC0A7D06}" presName="rect1" presStyleLbl="bgImgPlace1" presStyleIdx="2" presStyleCnt="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BAE1299-79E8-4473-B93E-9236ED8BDB83}" type="pres">
      <dgm:prSet presAssocID="{EB4476A0-CBD2-4667-A72B-7F93EC0A7D06}" presName="rect2" presStyleLbl="node1" presStyleIdx="2" presStyleCnt="6" custScaleX="12177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B00C449-FDA0-454B-82DE-9611331E9397}" type="pres">
      <dgm:prSet presAssocID="{2864D5D1-7997-440C-A6CF-06C34EB833EE}" presName="sibTrans" presStyleCnt="0"/>
      <dgm:spPr/>
    </dgm:pt>
    <dgm:pt modelId="{644772CD-A437-4D76-A709-02A6894D0E53}" type="pres">
      <dgm:prSet presAssocID="{8A344F8F-9E27-4AFB-95CF-DE4F6184B538}" presName="composite" presStyleCnt="0"/>
      <dgm:spPr/>
    </dgm:pt>
    <dgm:pt modelId="{841D1EAA-20E9-42AD-B073-5DB583568214}" type="pres">
      <dgm:prSet presAssocID="{8A344F8F-9E27-4AFB-95CF-DE4F6184B538}" presName="rect1" presStyleLbl="bgImgPlace1" presStyleIdx="3" presStyleCnt="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783D30F-3DD4-43E9-ABCC-DCEDA9D3A9C9}" type="pres">
      <dgm:prSet presAssocID="{8A344F8F-9E27-4AFB-95CF-DE4F6184B538}" presName="rect2" presStyleLbl="node1" presStyleIdx="3" presStyleCnt="6" custScaleX="196734" custLinFactNeighborX="-33396" custLinFactNeighborY="689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71287F81-ACCE-45A3-9FD3-967A3EC114EB}" type="pres">
      <dgm:prSet presAssocID="{5CF42F8E-CD35-4BE0-A8B0-CDDAA0713930}" presName="sibTrans" presStyleCnt="0"/>
      <dgm:spPr/>
    </dgm:pt>
    <dgm:pt modelId="{F4E1630E-C1FB-4208-87B3-7FD60A446C76}" type="pres">
      <dgm:prSet presAssocID="{39069957-3D9D-4A27-9854-201C062622C4}" presName="composite" presStyleCnt="0"/>
      <dgm:spPr/>
    </dgm:pt>
    <dgm:pt modelId="{8C795951-11BC-4780-B325-FDEBD4172BD5}" type="pres">
      <dgm:prSet presAssocID="{39069957-3D9D-4A27-9854-201C062622C4}" presName="rect1" presStyleLbl="bgImgPlace1" presStyleIdx="4" presStyleCnt="6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BBDA5A04-A403-4878-899D-99DF71FED5A2}" type="pres">
      <dgm:prSet presAssocID="{39069957-3D9D-4A27-9854-201C062622C4}" presName="rect2" presStyleLbl="node1" presStyleIdx="4" presStyleCnt="6" custScaleX="153758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AAC3088-3127-4B26-B25B-0634FBC795B9}" type="pres">
      <dgm:prSet presAssocID="{51845EAF-780E-4211-8C16-D800900BA239}" presName="sibTrans" presStyleCnt="0"/>
      <dgm:spPr/>
    </dgm:pt>
    <dgm:pt modelId="{CC2E296F-F82F-481B-95D0-48A739E36E21}" type="pres">
      <dgm:prSet presAssocID="{C1DCB19A-CAF5-46E3-B101-19F06AD8AF93}" presName="composite" presStyleCnt="0"/>
      <dgm:spPr/>
    </dgm:pt>
    <dgm:pt modelId="{9EC903AE-8583-4714-BCB5-061E0F59B300}" type="pres">
      <dgm:prSet presAssocID="{C1DCB19A-CAF5-46E3-B101-19F06AD8AF93}" presName="rect1" presStyleLbl="bgImgPlace1" presStyleIdx="5" presStyleCnt="6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  <dgm:pt modelId="{7449590F-DB43-4208-8608-93C1081D3B58}" type="pres">
      <dgm:prSet presAssocID="{C1DCB19A-CAF5-46E3-B101-19F06AD8AF93}" presName="rect2" presStyleLbl="node1" presStyleIdx="5" presStyleCnt="6" custScaleX="154492" custLinFactNeighborX="-17748" custLinFactNeighborY="342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419F80E6-763D-4A52-A627-C09486AC64EC}" srcId="{2F0792C9-666F-4ED5-A20A-8212B5CAC137}" destId="{2E94A97C-F90B-4385-B254-D2B483832CFD}" srcOrd="1" destOrd="0" parTransId="{6622DC9E-DA55-4CA6-A889-C22DEB9F4AD2}" sibTransId="{9415FC63-75B9-404E-83D3-4C1D36477563}"/>
    <dgm:cxn modelId="{B87F4220-3072-4747-BAD7-8352B18E3E61}" type="presOf" srcId="{2E94A97C-F90B-4385-B254-D2B483832CFD}" destId="{D7980802-01F0-460B-8DAC-B14E64D9D4F9}" srcOrd="0" destOrd="0" presId="urn:microsoft.com/office/officeart/2008/layout/BendingPictureBlocks"/>
    <dgm:cxn modelId="{E3B5DC83-D81E-4029-8B97-F40EC1D2D2C0}" srcId="{2F0792C9-666F-4ED5-A20A-8212B5CAC137}" destId="{39069957-3D9D-4A27-9854-201C062622C4}" srcOrd="4" destOrd="0" parTransId="{79F8395C-BC8A-4F9A-B9BE-7123F0E25A4A}" sibTransId="{51845EAF-780E-4211-8C16-D800900BA239}"/>
    <dgm:cxn modelId="{F591ECC2-3248-4008-B106-DC3913191045}" type="presOf" srcId="{C1DCB19A-CAF5-46E3-B101-19F06AD8AF93}" destId="{7449590F-DB43-4208-8608-93C1081D3B58}" srcOrd="0" destOrd="0" presId="urn:microsoft.com/office/officeart/2008/layout/BendingPictureBlocks"/>
    <dgm:cxn modelId="{A157550C-1C6B-4813-AF76-6EBFCE4AA086}" type="presOf" srcId="{EB4476A0-CBD2-4667-A72B-7F93EC0A7D06}" destId="{1BAE1299-79E8-4473-B93E-9236ED8BDB83}" srcOrd="0" destOrd="0" presId="urn:microsoft.com/office/officeart/2008/layout/BendingPictureBlocks"/>
    <dgm:cxn modelId="{98186230-B198-4159-872F-338931C225D2}" srcId="{2F0792C9-666F-4ED5-A20A-8212B5CAC137}" destId="{0B018845-CD91-42A3-920C-8A2D5A6A2D3F}" srcOrd="0" destOrd="0" parTransId="{FDFEC899-B771-4539-A894-1FB9DBF4DB35}" sibTransId="{8C56962E-923E-443D-9802-8117C63D835D}"/>
    <dgm:cxn modelId="{8256EDA2-1319-45DA-B359-5BE269295E67}" type="presOf" srcId="{39069957-3D9D-4A27-9854-201C062622C4}" destId="{BBDA5A04-A403-4878-899D-99DF71FED5A2}" srcOrd="0" destOrd="0" presId="urn:microsoft.com/office/officeart/2008/layout/BendingPictureBlocks"/>
    <dgm:cxn modelId="{961F215C-C668-4011-9EF4-E09698D83446}" srcId="{2F0792C9-666F-4ED5-A20A-8212B5CAC137}" destId="{EB4476A0-CBD2-4667-A72B-7F93EC0A7D06}" srcOrd="2" destOrd="0" parTransId="{89551795-6263-4D26-890E-7EE2D73B4C50}" sibTransId="{2864D5D1-7997-440C-A6CF-06C34EB833EE}"/>
    <dgm:cxn modelId="{C9334035-61E5-4993-BE66-7157B03EAA81}" srcId="{2F0792C9-666F-4ED5-A20A-8212B5CAC137}" destId="{8A344F8F-9E27-4AFB-95CF-DE4F6184B538}" srcOrd="3" destOrd="0" parTransId="{C9CC8D9C-A95C-4750-B55C-8A3FD4682F63}" sibTransId="{5CF42F8E-CD35-4BE0-A8B0-CDDAA0713930}"/>
    <dgm:cxn modelId="{398C3EB4-0E33-4218-B370-6D6E4E604417}" type="presOf" srcId="{8A344F8F-9E27-4AFB-95CF-DE4F6184B538}" destId="{F783D30F-3DD4-43E9-ABCC-DCEDA9D3A9C9}" srcOrd="0" destOrd="0" presId="urn:microsoft.com/office/officeart/2008/layout/BendingPictureBlocks"/>
    <dgm:cxn modelId="{26CBA51A-CFCF-4EA1-964F-12DBF8EC7DD6}" type="presOf" srcId="{0B018845-CD91-42A3-920C-8A2D5A6A2D3F}" destId="{7E50E3BB-8C58-4D64-B61D-F460B7DE163F}" srcOrd="0" destOrd="0" presId="urn:microsoft.com/office/officeart/2008/layout/BendingPictureBlocks"/>
    <dgm:cxn modelId="{CB5C29A8-CF39-49BE-8B67-CF6B481ABA71}" srcId="{2F0792C9-666F-4ED5-A20A-8212B5CAC137}" destId="{C1DCB19A-CAF5-46E3-B101-19F06AD8AF93}" srcOrd="5" destOrd="0" parTransId="{D24FB7C5-414A-4C5E-B4D0-2C867A734954}" sibTransId="{C6A50776-58C9-4AA7-85EC-02AF6B993693}"/>
    <dgm:cxn modelId="{F0819007-4BDD-40F2-AF3F-5CDB28455171}" type="presOf" srcId="{2F0792C9-666F-4ED5-A20A-8212B5CAC137}" destId="{ED2EA0FE-C06C-4825-82CC-D076F29E3DE3}" srcOrd="0" destOrd="0" presId="urn:microsoft.com/office/officeart/2008/layout/BendingPictureBlocks"/>
    <dgm:cxn modelId="{E3D30C00-1CA9-4AE1-99B8-58A5AF19E98F}" type="presParOf" srcId="{ED2EA0FE-C06C-4825-82CC-D076F29E3DE3}" destId="{53BD9A85-4EF2-4EDC-9D42-FE0AAE926A33}" srcOrd="0" destOrd="0" presId="urn:microsoft.com/office/officeart/2008/layout/BendingPictureBlocks"/>
    <dgm:cxn modelId="{517F7FF6-80D4-436B-B63D-2D606556A844}" type="presParOf" srcId="{53BD9A85-4EF2-4EDC-9D42-FE0AAE926A33}" destId="{B67B0A7C-82FB-4995-B32C-2AF87790169B}" srcOrd="0" destOrd="0" presId="urn:microsoft.com/office/officeart/2008/layout/BendingPictureBlocks"/>
    <dgm:cxn modelId="{0C7C8019-6DAE-4A8E-A971-B58F6569D72A}" type="presParOf" srcId="{53BD9A85-4EF2-4EDC-9D42-FE0AAE926A33}" destId="{7E50E3BB-8C58-4D64-B61D-F460B7DE163F}" srcOrd="1" destOrd="0" presId="urn:microsoft.com/office/officeart/2008/layout/BendingPictureBlocks"/>
    <dgm:cxn modelId="{C5FF3922-36B6-4E3A-B058-181335355FE7}" type="presParOf" srcId="{ED2EA0FE-C06C-4825-82CC-D076F29E3DE3}" destId="{34399182-92D4-40D4-9093-7FD85B7B0326}" srcOrd="1" destOrd="0" presId="urn:microsoft.com/office/officeart/2008/layout/BendingPictureBlocks"/>
    <dgm:cxn modelId="{8404BD67-C5A9-4602-A448-4CB5C7E01E2A}" type="presParOf" srcId="{ED2EA0FE-C06C-4825-82CC-D076F29E3DE3}" destId="{0128CC06-914C-45D6-86CD-A677A786996C}" srcOrd="2" destOrd="0" presId="urn:microsoft.com/office/officeart/2008/layout/BendingPictureBlocks"/>
    <dgm:cxn modelId="{E97347A7-5360-4FD7-B68E-AA129AD4E104}" type="presParOf" srcId="{0128CC06-914C-45D6-86CD-A677A786996C}" destId="{0671E261-6D31-416A-8B4F-8804CA62DB3B}" srcOrd="0" destOrd="0" presId="urn:microsoft.com/office/officeart/2008/layout/BendingPictureBlocks"/>
    <dgm:cxn modelId="{6DD1DCB0-D19A-425E-B171-FA58C067E739}" type="presParOf" srcId="{0128CC06-914C-45D6-86CD-A677A786996C}" destId="{D7980802-01F0-460B-8DAC-B14E64D9D4F9}" srcOrd="1" destOrd="0" presId="urn:microsoft.com/office/officeart/2008/layout/BendingPictureBlocks"/>
    <dgm:cxn modelId="{34CB574F-7EEE-411E-B189-6D175CA9C54D}" type="presParOf" srcId="{ED2EA0FE-C06C-4825-82CC-D076F29E3DE3}" destId="{CC1C20B0-64A5-428E-9EB9-CD3227F8AA5D}" srcOrd="3" destOrd="0" presId="urn:microsoft.com/office/officeart/2008/layout/BendingPictureBlocks"/>
    <dgm:cxn modelId="{D849814C-3A0F-4C75-B1BE-706F41F81B52}" type="presParOf" srcId="{ED2EA0FE-C06C-4825-82CC-D076F29E3DE3}" destId="{40284DF2-2FED-4686-BC49-2A3ED9CD1792}" srcOrd="4" destOrd="0" presId="urn:microsoft.com/office/officeart/2008/layout/BendingPictureBlocks"/>
    <dgm:cxn modelId="{9EABC364-E590-41C8-817C-38ED23A403A0}" type="presParOf" srcId="{40284DF2-2FED-4686-BC49-2A3ED9CD1792}" destId="{23002ED8-B23F-46BC-A330-05D72D4BE53F}" srcOrd="0" destOrd="0" presId="urn:microsoft.com/office/officeart/2008/layout/BendingPictureBlocks"/>
    <dgm:cxn modelId="{DB1D7B99-49BD-4E13-B31E-B3124C94F725}" type="presParOf" srcId="{40284DF2-2FED-4686-BC49-2A3ED9CD1792}" destId="{1BAE1299-79E8-4473-B93E-9236ED8BDB83}" srcOrd="1" destOrd="0" presId="urn:microsoft.com/office/officeart/2008/layout/BendingPictureBlocks"/>
    <dgm:cxn modelId="{4F8273CD-D674-49FB-A342-459051078575}" type="presParOf" srcId="{ED2EA0FE-C06C-4825-82CC-D076F29E3DE3}" destId="{1B00C449-FDA0-454B-82DE-9611331E9397}" srcOrd="5" destOrd="0" presId="urn:microsoft.com/office/officeart/2008/layout/BendingPictureBlocks"/>
    <dgm:cxn modelId="{1F7DAAE0-BF79-426E-8C6C-5CB0CA1F60F0}" type="presParOf" srcId="{ED2EA0FE-C06C-4825-82CC-D076F29E3DE3}" destId="{644772CD-A437-4D76-A709-02A6894D0E53}" srcOrd="6" destOrd="0" presId="urn:microsoft.com/office/officeart/2008/layout/BendingPictureBlocks"/>
    <dgm:cxn modelId="{FFE0337B-7F8C-499B-946B-F7B5F6132830}" type="presParOf" srcId="{644772CD-A437-4D76-A709-02A6894D0E53}" destId="{841D1EAA-20E9-42AD-B073-5DB583568214}" srcOrd="0" destOrd="0" presId="urn:microsoft.com/office/officeart/2008/layout/BendingPictureBlocks"/>
    <dgm:cxn modelId="{39839025-4021-4E49-89CA-A690B6A0897D}" type="presParOf" srcId="{644772CD-A437-4D76-A709-02A6894D0E53}" destId="{F783D30F-3DD4-43E9-ABCC-DCEDA9D3A9C9}" srcOrd="1" destOrd="0" presId="urn:microsoft.com/office/officeart/2008/layout/BendingPictureBlocks"/>
    <dgm:cxn modelId="{29C8A3AA-7866-4F4C-8540-C8DD22DC949C}" type="presParOf" srcId="{ED2EA0FE-C06C-4825-82CC-D076F29E3DE3}" destId="{71287F81-ACCE-45A3-9FD3-967A3EC114EB}" srcOrd="7" destOrd="0" presId="urn:microsoft.com/office/officeart/2008/layout/BendingPictureBlocks"/>
    <dgm:cxn modelId="{7BE3A748-AC76-44D3-B6F5-B588D448B1E9}" type="presParOf" srcId="{ED2EA0FE-C06C-4825-82CC-D076F29E3DE3}" destId="{F4E1630E-C1FB-4208-87B3-7FD60A446C76}" srcOrd="8" destOrd="0" presId="urn:microsoft.com/office/officeart/2008/layout/BendingPictureBlocks"/>
    <dgm:cxn modelId="{65D1A5DB-3A62-4351-B731-38BC23731023}" type="presParOf" srcId="{F4E1630E-C1FB-4208-87B3-7FD60A446C76}" destId="{8C795951-11BC-4780-B325-FDEBD4172BD5}" srcOrd="0" destOrd="0" presId="urn:microsoft.com/office/officeart/2008/layout/BendingPictureBlocks"/>
    <dgm:cxn modelId="{D18925B7-5988-4F6A-8E85-2BBBD68BB71C}" type="presParOf" srcId="{F4E1630E-C1FB-4208-87B3-7FD60A446C76}" destId="{BBDA5A04-A403-4878-899D-99DF71FED5A2}" srcOrd="1" destOrd="0" presId="urn:microsoft.com/office/officeart/2008/layout/BendingPictureBlocks"/>
    <dgm:cxn modelId="{ABCE5291-6C4B-49F8-9F41-4D063A50115C}" type="presParOf" srcId="{ED2EA0FE-C06C-4825-82CC-D076F29E3DE3}" destId="{4AAC3088-3127-4B26-B25B-0634FBC795B9}" srcOrd="9" destOrd="0" presId="urn:microsoft.com/office/officeart/2008/layout/BendingPictureBlocks"/>
    <dgm:cxn modelId="{C88A2EDE-70E0-4B54-A179-B049EAA1097C}" type="presParOf" srcId="{ED2EA0FE-C06C-4825-82CC-D076F29E3DE3}" destId="{CC2E296F-F82F-481B-95D0-48A739E36E21}" srcOrd="10" destOrd="0" presId="urn:microsoft.com/office/officeart/2008/layout/BendingPictureBlocks"/>
    <dgm:cxn modelId="{D529A93D-4F98-48B0-80A6-852538036A55}" type="presParOf" srcId="{CC2E296F-F82F-481B-95D0-48A739E36E21}" destId="{9EC903AE-8583-4714-BCB5-061E0F59B300}" srcOrd="0" destOrd="0" presId="urn:microsoft.com/office/officeart/2008/layout/BendingPictureBlocks"/>
    <dgm:cxn modelId="{56152391-4392-4429-BD47-8CFF470F8E79}" type="presParOf" srcId="{CC2E296F-F82F-481B-95D0-48A739E36E21}" destId="{7449590F-DB43-4208-8608-93C1081D3B58}" srcOrd="1" destOrd="0" presId="urn:microsoft.com/office/officeart/2008/layout/BendingPictureBlock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0D750A-0BAF-4128-9481-F64A15E90298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AR"/>
        </a:p>
      </dgm:t>
    </dgm:pt>
    <dgm:pt modelId="{2E5EE659-A9FC-4C6F-8B4C-155929058753}">
      <dgm:prSet phldrT="[Texto]" custT="1"/>
      <dgm:spPr/>
      <dgm:t>
        <a:bodyPr/>
        <a:lstStyle/>
        <a:p>
          <a:r>
            <a:rPr lang="es-AR" sz="3200" dirty="0"/>
            <a:t>Órgano Rector del SACA</a:t>
          </a:r>
        </a:p>
      </dgm:t>
    </dgm:pt>
    <dgm:pt modelId="{9737D100-0378-4843-8D7E-46004E796DAA}" type="parTrans" cxnId="{DD43E34C-3A36-47AA-BECD-4D52B7D85196}">
      <dgm:prSet/>
      <dgm:spPr/>
      <dgm:t>
        <a:bodyPr/>
        <a:lstStyle/>
        <a:p>
          <a:endParaRPr lang="es-AR"/>
        </a:p>
      </dgm:t>
    </dgm:pt>
    <dgm:pt modelId="{D461FB20-E962-4CCC-831F-02D95686BA72}" type="sibTrans" cxnId="{DD43E34C-3A36-47AA-BECD-4D52B7D85196}">
      <dgm:prSet/>
      <dgm:spPr/>
      <dgm:t>
        <a:bodyPr/>
        <a:lstStyle/>
        <a:p>
          <a:endParaRPr lang="es-AR"/>
        </a:p>
      </dgm:t>
    </dgm:pt>
    <dgm:pt modelId="{D40EE2B1-A804-4E1D-8C10-EE2D48E4016B}">
      <dgm:prSet phldrT="[Texto]" custT="1"/>
      <dgm:spPr/>
      <dgm:t>
        <a:bodyPr/>
        <a:lstStyle/>
        <a:p>
          <a:pPr algn="just"/>
          <a:r>
            <a:rPr lang="es-AR" sz="1600" dirty="0"/>
            <a:t>Será el órgano </a:t>
          </a:r>
          <a:r>
            <a:rPr lang="es-AR" sz="1600" dirty="0" smtClean="0"/>
            <a:t>que </a:t>
          </a:r>
          <a:r>
            <a:rPr lang="es-AR" sz="1600" dirty="0"/>
            <a:t>tendrá a cargo la administración del </a:t>
          </a:r>
          <a:r>
            <a:rPr lang="es-AR" sz="1600" dirty="0">
              <a:solidFill>
                <a:sysClr val="windowText" lastClr="000000"/>
              </a:solidFill>
            </a:rPr>
            <a:t>SACA y, como tal, será el responsable de la emisión de normativa, políticas y procedimientos necesarios para la gestión de los Activos Fijos del Sector Público. </a:t>
          </a:r>
        </a:p>
      </dgm:t>
    </dgm:pt>
    <dgm:pt modelId="{15AC49B9-173B-4CE1-9805-E898D1C20226}" type="parTrans" cxnId="{212A037F-25CF-45B4-B368-ECC3BB734849}">
      <dgm:prSet/>
      <dgm:spPr/>
      <dgm:t>
        <a:bodyPr/>
        <a:lstStyle/>
        <a:p>
          <a:endParaRPr lang="es-AR"/>
        </a:p>
      </dgm:t>
    </dgm:pt>
    <dgm:pt modelId="{00BF4D8C-78F8-4E82-BFB7-F92576449322}" type="sibTrans" cxnId="{212A037F-25CF-45B4-B368-ECC3BB734849}">
      <dgm:prSet/>
      <dgm:spPr/>
      <dgm:t>
        <a:bodyPr/>
        <a:lstStyle/>
        <a:p>
          <a:endParaRPr lang="es-AR"/>
        </a:p>
      </dgm:t>
    </dgm:pt>
    <dgm:pt modelId="{9CC54072-A5FF-4C91-B5C5-42959F3F2255}" type="pres">
      <dgm:prSet presAssocID="{CE0D750A-0BAF-4128-9481-F64A15E9029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3F8683B5-A4F1-4B75-B1CD-F5118F858EA3}" type="pres">
      <dgm:prSet presAssocID="{2E5EE659-A9FC-4C6F-8B4C-155929058753}" presName="parentText" presStyleLbl="node1" presStyleIdx="0" presStyleCnt="1" custLinFactNeighborX="253" custLinFactNeighborY="-678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81AFDFD4-9AF4-48CF-9506-50365F4660D0}" type="pres">
      <dgm:prSet presAssocID="{2E5EE659-A9FC-4C6F-8B4C-155929058753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B1568BFA-4643-420F-91B8-EB698CA41C26}" type="presOf" srcId="{2E5EE659-A9FC-4C6F-8B4C-155929058753}" destId="{3F8683B5-A4F1-4B75-B1CD-F5118F858EA3}" srcOrd="0" destOrd="0" presId="urn:microsoft.com/office/officeart/2005/8/layout/vList2"/>
    <dgm:cxn modelId="{B89806FB-0217-4A6F-BB8E-83D69A9673B1}" type="presOf" srcId="{D40EE2B1-A804-4E1D-8C10-EE2D48E4016B}" destId="{81AFDFD4-9AF4-48CF-9506-50365F4660D0}" srcOrd="0" destOrd="0" presId="urn:microsoft.com/office/officeart/2005/8/layout/vList2"/>
    <dgm:cxn modelId="{DD43E34C-3A36-47AA-BECD-4D52B7D85196}" srcId="{CE0D750A-0BAF-4128-9481-F64A15E90298}" destId="{2E5EE659-A9FC-4C6F-8B4C-155929058753}" srcOrd="0" destOrd="0" parTransId="{9737D100-0378-4843-8D7E-46004E796DAA}" sibTransId="{D461FB20-E962-4CCC-831F-02D95686BA72}"/>
    <dgm:cxn modelId="{C1130861-DF40-4542-B86D-ECAFBF9A5CB4}" type="presOf" srcId="{CE0D750A-0BAF-4128-9481-F64A15E90298}" destId="{9CC54072-A5FF-4C91-B5C5-42959F3F2255}" srcOrd="0" destOrd="0" presId="urn:microsoft.com/office/officeart/2005/8/layout/vList2"/>
    <dgm:cxn modelId="{212A037F-25CF-45B4-B368-ECC3BB734849}" srcId="{2E5EE659-A9FC-4C6F-8B4C-155929058753}" destId="{D40EE2B1-A804-4E1D-8C10-EE2D48E4016B}" srcOrd="0" destOrd="0" parTransId="{15AC49B9-173B-4CE1-9805-E898D1C20226}" sibTransId="{00BF4D8C-78F8-4E82-BFB7-F92576449322}"/>
    <dgm:cxn modelId="{093D52E9-46A9-4569-B945-4027CE3016DD}" type="presParOf" srcId="{9CC54072-A5FF-4C91-B5C5-42959F3F2255}" destId="{3F8683B5-A4F1-4B75-B1CD-F5118F858EA3}" srcOrd="0" destOrd="0" presId="urn:microsoft.com/office/officeart/2005/8/layout/vList2"/>
    <dgm:cxn modelId="{370023F1-59AA-4355-8CC3-A212507098C4}" type="presParOf" srcId="{9CC54072-A5FF-4C91-B5C5-42959F3F2255}" destId="{81AFDFD4-9AF4-48CF-9506-50365F4660D0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144AFBA-6E08-4CF9-8635-A1C1ED4C5496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16C73947-A3F8-46D8-AD0E-EA83573AF4E5}">
      <dgm:prSet phldrT="[Texto]" custT="1"/>
      <dgm:spPr>
        <a:solidFill>
          <a:schemeClr val="accent5"/>
        </a:solidFill>
      </dgm:spPr>
      <dgm:t>
        <a:bodyPr/>
        <a:lstStyle/>
        <a:p>
          <a:r>
            <a:rPr lang="es-AR" sz="1400" b="1" dirty="0"/>
            <a:t>Emisión de Normas y Procedimientos para la gestión de los </a:t>
          </a:r>
          <a:r>
            <a:rPr lang="es-AR" sz="1400" b="1" dirty="0" smtClean="0"/>
            <a:t>Activos</a:t>
          </a:r>
          <a:endParaRPr lang="es-AR" sz="1400" b="1" dirty="0"/>
        </a:p>
      </dgm:t>
    </dgm:pt>
    <dgm:pt modelId="{CA3D53E8-89CD-491C-8EA6-EE9C20DC5E03}" type="parTrans" cxnId="{56ABAD5B-056B-49FD-9BA8-7CC3F85972ED}">
      <dgm:prSet/>
      <dgm:spPr/>
      <dgm:t>
        <a:bodyPr/>
        <a:lstStyle/>
        <a:p>
          <a:endParaRPr lang="es-AR"/>
        </a:p>
      </dgm:t>
    </dgm:pt>
    <dgm:pt modelId="{DC663A9A-1EE7-4800-9FB0-EBB17F4A2C02}" type="sibTrans" cxnId="{56ABAD5B-056B-49FD-9BA8-7CC3F85972ED}">
      <dgm:prSet/>
      <dgm:spPr/>
      <dgm:t>
        <a:bodyPr/>
        <a:lstStyle/>
        <a:p>
          <a:endParaRPr lang="es-AR"/>
        </a:p>
      </dgm:t>
    </dgm:pt>
    <dgm:pt modelId="{719A5E8F-6C61-45D3-8AB4-6BD9411267C2}">
      <dgm:prSet phldrT="[Texto]" custT="1"/>
      <dgm:spPr>
        <a:solidFill>
          <a:schemeClr val="accent5"/>
        </a:solidFill>
      </dgm:spPr>
      <dgm:t>
        <a:bodyPr/>
        <a:lstStyle/>
        <a:p>
          <a:r>
            <a:rPr lang="es-AR" sz="1400" b="1" dirty="0"/>
            <a:t>Administración y ordenamiento de todos los </a:t>
          </a:r>
          <a:r>
            <a:rPr lang="es-AR" sz="1400" b="1" dirty="0" smtClean="0"/>
            <a:t>Activos </a:t>
          </a:r>
          <a:r>
            <a:rPr lang="es-AR" sz="1400" b="1" dirty="0"/>
            <a:t>del Sector Público</a:t>
          </a:r>
        </a:p>
      </dgm:t>
    </dgm:pt>
    <dgm:pt modelId="{C56418BD-013F-45C3-B642-A7F40BB19045}" type="parTrans" cxnId="{6A15B1E7-5957-4E28-BC8F-DEA8BA64F957}">
      <dgm:prSet/>
      <dgm:spPr/>
      <dgm:t>
        <a:bodyPr/>
        <a:lstStyle/>
        <a:p>
          <a:endParaRPr lang="es-AR"/>
        </a:p>
      </dgm:t>
    </dgm:pt>
    <dgm:pt modelId="{6064D392-D0A1-42A8-A806-ADF2C43972E3}" type="sibTrans" cxnId="{6A15B1E7-5957-4E28-BC8F-DEA8BA64F957}">
      <dgm:prSet/>
      <dgm:spPr/>
      <dgm:t>
        <a:bodyPr/>
        <a:lstStyle/>
        <a:p>
          <a:endParaRPr lang="es-AR"/>
        </a:p>
      </dgm:t>
    </dgm:pt>
    <dgm:pt modelId="{F95F3E30-C165-4192-B021-49F8EA003D23}">
      <dgm:prSet phldrT="[Texto]" custT="1"/>
      <dgm:spPr>
        <a:solidFill>
          <a:schemeClr val="accent5"/>
        </a:solidFill>
      </dgm:spPr>
      <dgm:t>
        <a:bodyPr/>
        <a:lstStyle/>
        <a:p>
          <a:r>
            <a:rPr lang="es-AR" sz="1400" b="1" dirty="0"/>
            <a:t>Políticas de Stocks mínimos y de Stocks Críticos de Activos necesarios para atender las necesidades de las entidades </a:t>
          </a:r>
        </a:p>
      </dgm:t>
    </dgm:pt>
    <dgm:pt modelId="{3B976A6C-0206-46D2-A3B1-A8116432A047}" type="parTrans" cxnId="{DA4FA111-FCAA-4445-9A2B-91835967E35D}">
      <dgm:prSet/>
      <dgm:spPr/>
      <dgm:t>
        <a:bodyPr/>
        <a:lstStyle/>
        <a:p>
          <a:endParaRPr lang="es-AR"/>
        </a:p>
      </dgm:t>
    </dgm:pt>
    <dgm:pt modelId="{6121A7F9-1A0F-4AEA-9626-E06211C6561C}" type="sibTrans" cxnId="{DA4FA111-FCAA-4445-9A2B-91835967E35D}">
      <dgm:prSet/>
      <dgm:spPr/>
      <dgm:t>
        <a:bodyPr/>
        <a:lstStyle/>
        <a:p>
          <a:endParaRPr lang="es-AR"/>
        </a:p>
      </dgm:t>
    </dgm:pt>
    <dgm:pt modelId="{1B5B4DC5-959E-448A-BD30-0AEA1911A5EF}">
      <dgm:prSet phldrT="[Texto]" custT="1"/>
      <dgm:spPr>
        <a:solidFill>
          <a:schemeClr val="accent5"/>
        </a:solidFill>
        <a:ln>
          <a:solidFill>
            <a:srgbClr val="0000FF"/>
          </a:solidFill>
        </a:ln>
      </dgm:spPr>
      <dgm:t>
        <a:bodyPr/>
        <a:lstStyle/>
        <a:p>
          <a:r>
            <a:rPr lang="es-AR" sz="1400" b="1" dirty="0"/>
            <a:t>El </a:t>
          </a:r>
          <a:r>
            <a:rPr lang="es-AR" sz="1400" b="1" i="1" dirty="0"/>
            <a:t>control </a:t>
          </a:r>
          <a:r>
            <a:rPr lang="es-AR" sz="1400" b="1" dirty="0" smtClean="0"/>
            <a:t> </a:t>
          </a:r>
          <a:r>
            <a:rPr lang="es-AR" sz="1400" b="1" dirty="0"/>
            <a:t>de todos los </a:t>
          </a:r>
          <a:r>
            <a:rPr lang="es-AR" sz="1400" b="1" dirty="0" smtClean="0"/>
            <a:t>Activos, </a:t>
          </a:r>
          <a:r>
            <a:rPr lang="es-AR" sz="1400" b="1" dirty="0"/>
            <a:t>determinando cuáles son, su lugar de localización física y quien es el responsable de su custodia.</a:t>
          </a:r>
        </a:p>
      </dgm:t>
    </dgm:pt>
    <dgm:pt modelId="{99991D74-AD28-44F8-89D5-97F8CDBE091D}" type="parTrans" cxnId="{F320F3A2-44B9-49E2-BC94-ACB855C45DD9}">
      <dgm:prSet/>
      <dgm:spPr/>
      <dgm:t>
        <a:bodyPr/>
        <a:lstStyle/>
        <a:p>
          <a:endParaRPr lang="es-AR"/>
        </a:p>
      </dgm:t>
    </dgm:pt>
    <dgm:pt modelId="{136A302C-584A-4440-9942-F7EF6E84569E}" type="sibTrans" cxnId="{F320F3A2-44B9-49E2-BC94-ACB855C45DD9}">
      <dgm:prSet/>
      <dgm:spPr/>
      <dgm:t>
        <a:bodyPr/>
        <a:lstStyle/>
        <a:p>
          <a:endParaRPr lang="es-AR"/>
        </a:p>
      </dgm:t>
    </dgm:pt>
    <dgm:pt modelId="{8C9D55FE-FB4F-4AED-BB28-D68047937071}">
      <dgm:prSet phldrT="[Texto]" custT="1"/>
      <dgm:spPr>
        <a:solidFill>
          <a:schemeClr val="accent5"/>
        </a:solidFill>
      </dgm:spPr>
      <dgm:t>
        <a:bodyPr/>
        <a:lstStyle/>
        <a:p>
          <a:r>
            <a:rPr lang="es-AR" sz="1400" b="1" dirty="0"/>
            <a:t>Adecuado resguardo físico y documental de los </a:t>
          </a:r>
          <a:r>
            <a:rPr lang="es-AR" sz="1400" b="1" dirty="0" smtClean="0"/>
            <a:t>Activos </a:t>
          </a:r>
          <a:r>
            <a:rPr lang="es-AR" sz="1400" b="1" dirty="0"/>
            <a:t>del Sector Público (Seguros, Títulos, etc.)</a:t>
          </a:r>
        </a:p>
      </dgm:t>
    </dgm:pt>
    <dgm:pt modelId="{AB9CB9F9-4A0A-41DD-AB2A-8938461006DD}" type="parTrans" cxnId="{9C574AC1-5D3C-41EF-B314-E89FF74D3DE1}">
      <dgm:prSet/>
      <dgm:spPr/>
      <dgm:t>
        <a:bodyPr/>
        <a:lstStyle/>
        <a:p>
          <a:endParaRPr lang="es-AR"/>
        </a:p>
      </dgm:t>
    </dgm:pt>
    <dgm:pt modelId="{440384E4-52A9-44F6-B249-773DF6B74357}" type="sibTrans" cxnId="{9C574AC1-5D3C-41EF-B314-E89FF74D3DE1}">
      <dgm:prSet/>
      <dgm:spPr/>
      <dgm:t>
        <a:bodyPr/>
        <a:lstStyle/>
        <a:p>
          <a:endParaRPr lang="es-AR"/>
        </a:p>
      </dgm:t>
    </dgm:pt>
    <dgm:pt modelId="{92B37EE9-FAFA-49FD-BBDE-10183603348F}" type="pres">
      <dgm:prSet presAssocID="{F144AFBA-6E08-4CF9-8635-A1C1ED4C5496}" presName="linearFlow" presStyleCnt="0">
        <dgm:presLayoutVars>
          <dgm:dir/>
          <dgm:resizeHandles val="exact"/>
        </dgm:presLayoutVars>
      </dgm:prSet>
      <dgm:spPr/>
    </dgm:pt>
    <dgm:pt modelId="{16340CFE-811C-440F-9A7C-E8F8C48F34E4}" type="pres">
      <dgm:prSet presAssocID="{16C73947-A3F8-46D8-AD0E-EA83573AF4E5}" presName="composite" presStyleCnt="0"/>
      <dgm:spPr/>
    </dgm:pt>
    <dgm:pt modelId="{6F4ABEF2-4946-4422-A994-496D585CAD67}" type="pres">
      <dgm:prSet presAssocID="{16C73947-A3F8-46D8-AD0E-EA83573AF4E5}" presName="imgShp" presStyleLbl="fgImgPlace1" presStyleIdx="0" presStyleCnt="5" custLinFactNeighborX="-78787" custLinFactNeighborY="757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DC1B146B-DFEC-49DE-BA5C-D9A6C71B8737}" type="pres">
      <dgm:prSet presAssocID="{16C73947-A3F8-46D8-AD0E-EA83573AF4E5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02EB4BA6-6CF1-4CC8-BED8-B0F8EA6EEEE2}" type="pres">
      <dgm:prSet presAssocID="{DC663A9A-1EE7-4800-9FB0-EBB17F4A2C02}" presName="spacing" presStyleCnt="0"/>
      <dgm:spPr/>
    </dgm:pt>
    <dgm:pt modelId="{E256E911-322F-46E1-A50F-CBA9F2053405}" type="pres">
      <dgm:prSet presAssocID="{719A5E8F-6C61-45D3-8AB4-6BD9411267C2}" presName="composite" presStyleCnt="0"/>
      <dgm:spPr/>
    </dgm:pt>
    <dgm:pt modelId="{7B0C7F95-C30C-452F-A690-8E398C3839A2}" type="pres">
      <dgm:prSet presAssocID="{719A5E8F-6C61-45D3-8AB4-6BD9411267C2}" presName="imgShp" presStyleLbl="fgImgPlace1" presStyleIdx="1" presStyleCnt="5" custLinFactNeighborX="-6788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010BB1A-93A6-42C2-BC84-9A62E822A37B}" type="pres">
      <dgm:prSet presAssocID="{719A5E8F-6C61-45D3-8AB4-6BD9411267C2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B4A3B5D-BD45-4503-86CB-E9658AF17B71}" type="pres">
      <dgm:prSet presAssocID="{6064D392-D0A1-42A8-A806-ADF2C43972E3}" presName="spacing" presStyleCnt="0"/>
      <dgm:spPr/>
    </dgm:pt>
    <dgm:pt modelId="{C6435CFD-714C-45A6-9389-2CBFFBE3D56E}" type="pres">
      <dgm:prSet presAssocID="{F95F3E30-C165-4192-B021-49F8EA003D23}" presName="composite" presStyleCnt="0"/>
      <dgm:spPr/>
    </dgm:pt>
    <dgm:pt modelId="{E9272A9D-90D5-4EB1-9C05-BDEBC4215987}" type="pres">
      <dgm:prSet presAssocID="{F95F3E30-C165-4192-B021-49F8EA003D23}" presName="imgShp" presStyleLbl="fgImgPlace1" presStyleIdx="2" presStyleCnt="5" custLinFactNeighborX="-6788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7E4D7298-22DB-4B2D-8FCE-4A397618E588}" type="pres">
      <dgm:prSet presAssocID="{F95F3E30-C165-4192-B021-49F8EA003D23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EC78259-FCC3-4737-A4AC-BD6F074B5594}" type="pres">
      <dgm:prSet presAssocID="{6121A7F9-1A0F-4AEA-9626-E06211C6561C}" presName="spacing" presStyleCnt="0"/>
      <dgm:spPr/>
    </dgm:pt>
    <dgm:pt modelId="{B5E7A8D3-ACC0-419F-81DF-FCA4079766B8}" type="pres">
      <dgm:prSet presAssocID="{1B5B4DC5-959E-448A-BD30-0AEA1911A5EF}" presName="composite" presStyleCnt="0"/>
      <dgm:spPr/>
    </dgm:pt>
    <dgm:pt modelId="{065E889C-25AF-420D-9B75-57A120D5BBA0}" type="pres">
      <dgm:prSet presAssocID="{1B5B4DC5-959E-448A-BD30-0AEA1911A5EF}" presName="imgShp" presStyleLbl="fgImgPlace1" presStyleIdx="3" presStyleCnt="5" custLinFactNeighborX="-67883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A7878AE8-BC3C-44AB-96F8-7E20C921E792}" type="pres">
      <dgm:prSet presAssocID="{1B5B4DC5-959E-448A-BD30-0AEA1911A5EF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C429F58-A004-44BE-A8AB-ECBC93448BA5}" type="pres">
      <dgm:prSet presAssocID="{136A302C-584A-4440-9942-F7EF6E84569E}" presName="spacing" presStyleCnt="0"/>
      <dgm:spPr/>
    </dgm:pt>
    <dgm:pt modelId="{CCFB2D2C-FF32-459C-A18E-D8489AD0972D}" type="pres">
      <dgm:prSet presAssocID="{8C9D55FE-FB4F-4AED-BB28-D68047937071}" presName="composite" presStyleCnt="0"/>
      <dgm:spPr/>
    </dgm:pt>
    <dgm:pt modelId="{8C797AD0-3824-4EAE-9298-86EF3ECCDCED}" type="pres">
      <dgm:prSet presAssocID="{8C9D55FE-FB4F-4AED-BB28-D68047937071}" presName="imgShp" presStyleLbl="fgImgPlace1" presStyleIdx="4" presStyleCnt="5" custLinFactNeighborX="-67883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FE6A0167-388C-4E65-872B-299B95DCEF74}" type="pres">
      <dgm:prSet presAssocID="{8C9D55FE-FB4F-4AED-BB28-D68047937071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531D5F61-F671-4D35-9817-2333F9892E9D}" type="presOf" srcId="{F95F3E30-C165-4192-B021-49F8EA003D23}" destId="{7E4D7298-22DB-4B2D-8FCE-4A397618E588}" srcOrd="0" destOrd="0" presId="urn:microsoft.com/office/officeart/2005/8/layout/vList3#2"/>
    <dgm:cxn modelId="{9C574AC1-5D3C-41EF-B314-E89FF74D3DE1}" srcId="{F144AFBA-6E08-4CF9-8635-A1C1ED4C5496}" destId="{8C9D55FE-FB4F-4AED-BB28-D68047937071}" srcOrd="4" destOrd="0" parTransId="{AB9CB9F9-4A0A-41DD-AB2A-8938461006DD}" sibTransId="{440384E4-52A9-44F6-B249-773DF6B74357}"/>
    <dgm:cxn modelId="{F320F3A2-44B9-49E2-BC94-ACB855C45DD9}" srcId="{F144AFBA-6E08-4CF9-8635-A1C1ED4C5496}" destId="{1B5B4DC5-959E-448A-BD30-0AEA1911A5EF}" srcOrd="3" destOrd="0" parTransId="{99991D74-AD28-44F8-89D5-97F8CDBE091D}" sibTransId="{136A302C-584A-4440-9942-F7EF6E84569E}"/>
    <dgm:cxn modelId="{EF4A8123-4033-4F2E-B77D-7CC37B6F71E7}" type="presOf" srcId="{8C9D55FE-FB4F-4AED-BB28-D68047937071}" destId="{FE6A0167-388C-4E65-872B-299B95DCEF74}" srcOrd="0" destOrd="0" presId="urn:microsoft.com/office/officeart/2005/8/layout/vList3#2"/>
    <dgm:cxn modelId="{6A15B1E7-5957-4E28-BC8F-DEA8BA64F957}" srcId="{F144AFBA-6E08-4CF9-8635-A1C1ED4C5496}" destId="{719A5E8F-6C61-45D3-8AB4-6BD9411267C2}" srcOrd="1" destOrd="0" parTransId="{C56418BD-013F-45C3-B642-A7F40BB19045}" sibTransId="{6064D392-D0A1-42A8-A806-ADF2C43972E3}"/>
    <dgm:cxn modelId="{D92DE20A-97D8-4AD3-AFF0-61514A38C98E}" type="presOf" srcId="{719A5E8F-6C61-45D3-8AB4-6BD9411267C2}" destId="{3010BB1A-93A6-42C2-BC84-9A62E822A37B}" srcOrd="0" destOrd="0" presId="urn:microsoft.com/office/officeart/2005/8/layout/vList3#2"/>
    <dgm:cxn modelId="{DBB44F90-1103-454F-86F0-A939AA1ADFFB}" type="presOf" srcId="{16C73947-A3F8-46D8-AD0E-EA83573AF4E5}" destId="{DC1B146B-DFEC-49DE-BA5C-D9A6C71B8737}" srcOrd="0" destOrd="0" presId="urn:microsoft.com/office/officeart/2005/8/layout/vList3#2"/>
    <dgm:cxn modelId="{DA4FA111-FCAA-4445-9A2B-91835967E35D}" srcId="{F144AFBA-6E08-4CF9-8635-A1C1ED4C5496}" destId="{F95F3E30-C165-4192-B021-49F8EA003D23}" srcOrd="2" destOrd="0" parTransId="{3B976A6C-0206-46D2-A3B1-A8116432A047}" sibTransId="{6121A7F9-1A0F-4AEA-9626-E06211C6561C}"/>
    <dgm:cxn modelId="{B2A99B43-B622-4C97-98E2-74A2958E8A8E}" type="presOf" srcId="{F144AFBA-6E08-4CF9-8635-A1C1ED4C5496}" destId="{92B37EE9-FAFA-49FD-BBDE-10183603348F}" srcOrd="0" destOrd="0" presId="urn:microsoft.com/office/officeart/2005/8/layout/vList3#2"/>
    <dgm:cxn modelId="{854E4216-5EE7-424F-95CA-D79C5C2AF766}" type="presOf" srcId="{1B5B4DC5-959E-448A-BD30-0AEA1911A5EF}" destId="{A7878AE8-BC3C-44AB-96F8-7E20C921E792}" srcOrd="0" destOrd="0" presId="urn:microsoft.com/office/officeart/2005/8/layout/vList3#2"/>
    <dgm:cxn modelId="{56ABAD5B-056B-49FD-9BA8-7CC3F85972ED}" srcId="{F144AFBA-6E08-4CF9-8635-A1C1ED4C5496}" destId="{16C73947-A3F8-46D8-AD0E-EA83573AF4E5}" srcOrd="0" destOrd="0" parTransId="{CA3D53E8-89CD-491C-8EA6-EE9C20DC5E03}" sibTransId="{DC663A9A-1EE7-4800-9FB0-EBB17F4A2C02}"/>
    <dgm:cxn modelId="{383549F1-0883-46D2-8506-43A2C95E8294}" type="presParOf" srcId="{92B37EE9-FAFA-49FD-BBDE-10183603348F}" destId="{16340CFE-811C-440F-9A7C-E8F8C48F34E4}" srcOrd="0" destOrd="0" presId="urn:microsoft.com/office/officeart/2005/8/layout/vList3#2"/>
    <dgm:cxn modelId="{6B8E6F32-0797-490A-A38D-3488F65BD7A5}" type="presParOf" srcId="{16340CFE-811C-440F-9A7C-E8F8C48F34E4}" destId="{6F4ABEF2-4946-4422-A994-496D585CAD67}" srcOrd="0" destOrd="0" presId="urn:microsoft.com/office/officeart/2005/8/layout/vList3#2"/>
    <dgm:cxn modelId="{DA8DF446-4AE6-4153-8DE0-874496D73C51}" type="presParOf" srcId="{16340CFE-811C-440F-9A7C-E8F8C48F34E4}" destId="{DC1B146B-DFEC-49DE-BA5C-D9A6C71B8737}" srcOrd="1" destOrd="0" presId="urn:microsoft.com/office/officeart/2005/8/layout/vList3#2"/>
    <dgm:cxn modelId="{1B0BD3D3-CFE5-420F-98E5-C251A416A96C}" type="presParOf" srcId="{92B37EE9-FAFA-49FD-BBDE-10183603348F}" destId="{02EB4BA6-6CF1-4CC8-BED8-B0F8EA6EEEE2}" srcOrd="1" destOrd="0" presId="urn:microsoft.com/office/officeart/2005/8/layout/vList3#2"/>
    <dgm:cxn modelId="{87E9FB7B-B12C-4932-8BEC-47F5CD18B723}" type="presParOf" srcId="{92B37EE9-FAFA-49FD-BBDE-10183603348F}" destId="{E256E911-322F-46E1-A50F-CBA9F2053405}" srcOrd="2" destOrd="0" presId="urn:microsoft.com/office/officeart/2005/8/layout/vList3#2"/>
    <dgm:cxn modelId="{29D12374-3046-4402-9A29-CE3CA7DD76E7}" type="presParOf" srcId="{E256E911-322F-46E1-A50F-CBA9F2053405}" destId="{7B0C7F95-C30C-452F-A690-8E398C3839A2}" srcOrd="0" destOrd="0" presId="urn:microsoft.com/office/officeart/2005/8/layout/vList3#2"/>
    <dgm:cxn modelId="{19C56EEA-4407-4364-BDFF-67B88F487D86}" type="presParOf" srcId="{E256E911-322F-46E1-A50F-CBA9F2053405}" destId="{3010BB1A-93A6-42C2-BC84-9A62E822A37B}" srcOrd="1" destOrd="0" presId="urn:microsoft.com/office/officeart/2005/8/layout/vList3#2"/>
    <dgm:cxn modelId="{E3257E41-CECC-406C-821E-1894DDC6F873}" type="presParOf" srcId="{92B37EE9-FAFA-49FD-BBDE-10183603348F}" destId="{5B4A3B5D-BD45-4503-86CB-E9658AF17B71}" srcOrd="3" destOrd="0" presId="urn:microsoft.com/office/officeart/2005/8/layout/vList3#2"/>
    <dgm:cxn modelId="{893C81B2-686C-498F-991F-3CB662B3905C}" type="presParOf" srcId="{92B37EE9-FAFA-49FD-BBDE-10183603348F}" destId="{C6435CFD-714C-45A6-9389-2CBFFBE3D56E}" srcOrd="4" destOrd="0" presId="urn:microsoft.com/office/officeart/2005/8/layout/vList3#2"/>
    <dgm:cxn modelId="{60825E94-B81A-4A29-8ECD-07365ECC22C5}" type="presParOf" srcId="{C6435CFD-714C-45A6-9389-2CBFFBE3D56E}" destId="{E9272A9D-90D5-4EB1-9C05-BDEBC4215987}" srcOrd="0" destOrd="0" presId="urn:microsoft.com/office/officeart/2005/8/layout/vList3#2"/>
    <dgm:cxn modelId="{3D06B3C2-440A-4480-A14F-2F6E46E94F78}" type="presParOf" srcId="{C6435CFD-714C-45A6-9389-2CBFFBE3D56E}" destId="{7E4D7298-22DB-4B2D-8FCE-4A397618E588}" srcOrd="1" destOrd="0" presId="urn:microsoft.com/office/officeart/2005/8/layout/vList3#2"/>
    <dgm:cxn modelId="{96275FE2-F04E-4817-85D7-DB657C65B567}" type="presParOf" srcId="{92B37EE9-FAFA-49FD-BBDE-10183603348F}" destId="{BEC78259-FCC3-4737-A4AC-BD6F074B5594}" srcOrd="5" destOrd="0" presId="urn:microsoft.com/office/officeart/2005/8/layout/vList3#2"/>
    <dgm:cxn modelId="{82451CB7-F3BF-40B2-98DC-73DB0750DFDE}" type="presParOf" srcId="{92B37EE9-FAFA-49FD-BBDE-10183603348F}" destId="{B5E7A8D3-ACC0-419F-81DF-FCA4079766B8}" srcOrd="6" destOrd="0" presId="urn:microsoft.com/office/officeart/2005/8/layout/vList3#2"/>
    <dgm:cxn modelId="{F09E217E-14C1-4EEE-AC04-1A251BB68372}" type="presParOf" srcId="{B5E7A8D3-ACC0-419F-81DF-FCA4079766B8}" destId="{065E889C-25AF-420D-9B75-57A120D5BBA0}" srcOrd="0" destOrd="0" presId="urn:microsoft.com/office/officeart/2005/8/layout/vList3#2"/>
    <dgm:cxn modelId="{93B01CCF-0237-4772-BF59-5EDF546AB5A3}" type="presParOf" srcId="{B5E7A8D3-ACC0-419F-81DF-FCA4079766B8}" destId="{A7878AE8-BC3C-44AB-96F8-7E20C921E792}" srcOrd="1" destOrd="0" presId="urn:microsoft.com/office/officeart/2005/8/layout/vList3#2"/>
    <dgm:cxn modelId="{710A5FFD-C620-41E7-8758-6FC5E30274B6}" type="presParOf" srcId="{92B37EE9-FAFA-49FD-BBDE-10183603348F}" destId="{1C429F58-A004-44BE-A8AB-ECBC93448BA5}" srcOrd="7" destOrd="0" presId="urn:microsoft.com/office/officeart/2005/8/layout/vList3#2"/>
    <dgm:cxn modelId="{2AF3BE8C-E953-442F-8758-A7B05B094EFD}" type="presParOf" srcId="{92B37EE9-FAFA-49FD-BBDE-10183603348F}" destId="{CCFB2D2C-FF32-459C-A18E-D8489AD0972D}" srcOrd="8" destOrd="0" presId="urn:microsoft.com/office/officeart/2005/8/layout/vList3#2"/>
    <dgm:cxn modelId="{B2E8F39A-562F-446E-BBAB-A173EBF35E50}" type="presParOf" srcId="{CCFB2D2C-FF32-459C-A18E-D8489AD0972D}" destId="{8C797AD0-3824-4EAE-9298-86EF3ECCDCED}" srcOrd="0" destOrd="0" presId="urn:microsoft.com/office/officeart/2005/8/layout/vList3#2"/>
    <dgm:cxn modelId="{EF017DA3-7C27-46FA-ADA4-7EABE3CEDFF9}" type="presParOf" srcId="{CCFB2D2C-FF32-459C-A18E-D8489AD0972D}" destId="{FE6A0167-388C-4E65-872B-299B95DCEF74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FA3DABF-DD74-4720-BF70-D33BDFC91381}" type="doc">
      <dgm:prSet loTypeId="urn:microsoft.com/office/officeart/2005/8/layout/hierarchy2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AR"/>
        </a:p>
      </dgm:t>
    </dgm:pt>
    <dgm:pt modelId="{A1C432EB-4CEB-4741-BAF5-293045FC6228}">
      <dgm:prSet phldrT="[Texto]" custT="1"/>
      <dgm:spPr/>
      <dgm:t>
        <a:bodyPr/>
        <a:lstStyle/>
        <a:p>
          <a:r>
            <a:rPr lang="es-AR" sz="1100" b="1" i="1" dirty="0">
              <a:solidFill>
                <a:srgbClr val="0000FF"/>
              </a:solidFill>
            </a:rPr>
            <a:t>Unidades periféricas responsables </a:t>
          </a:r>
          <a:endParaRPr lang="es-AR" sz="1100" b="1" dirty="0">
            <a:solidFill>
              <a:srgbClr val="0000FF"/>
            </a:solidFill>
          </a:endParaRPr>
        </a:p>
      </dgm:t>
    </dgm:pt>
    <dgm:pt modelId="{78CA8579-60EA-4E1D-B563-102B83772DF0}" type="parTrans" cxnId="{63FC9279-2ADC-495B-B585-3ACBCD2896CA}">
      <dgm:prSet/>
      <dgm:spPr/>
      <dgm:t>
        <a:bodyPr/>
        <a:lstStyle/>
        <a:p>
          <a:endParaRPr lang="es-AR" b="1"/>
        </a:p>
      </dgm:t>
    </dgm:pt>
    <dgm:pt modelId="{65BC9791-28DE-435F-BDFA-67FB6057A156}" type="sibTrans" cxnId="{63FC9279-2ADC-495B-B585-3ACBCD2896CA}">
      <dgm:prSet/>
      <dgm:spPr/>
      <dgm:t>
        <a:bodyPr/>
        <a:lstStyle/>
        <a:p>
          <a:endParaRPr lang="es-AR" b="1"/>
        </a:p>
      </dgm:t>
    </dgm:pt>
    <dgm:pt modelId="{C7154882-7446-48F7-92BD-0DCBF576BCA9}">
      <dgm:prSet phldrT="[Texto]" custT="1"/>
      <dgm:spPr/>
      <dgm:t>
        <a:bodyPr/>
        <a:lstStyle/>
        <a:p>
          <a:r>
            <a:rPr lang="es-AR" sz="1100" b="1" i="1" dirty="0">
              <a:solidFill>
                <a:srgbClr val="0000FF"/>
              </a:solidFill>
            </a:rPr>
            <a:t>Unidades </a:t>
          </a:r>
          <a:r>
            <a:rPr lang="es-AR" sz="1100" b="1" i="1" dirty="0" smtClean="0">
              <a:solidFill>
                <a:srgbClr val="0000FF"/>
              </a:solidFill>
            </a:rPr>
            <a:t>Responsables </a:t>
          </a:r>
          <a:r>
            <a:rPr lang="es-AR" sz="1100" b="1" i="1" dirty="0">
              <a:solidFill>
                <a:srgbClr val="0000FF"/>
              </a:solidFill>
            </a:rPr>
            <a:t>Primarias</a:t>
          </a:r>
          <a:r>
            <a:rPr lang="es-AR" sz="1100" b="1" dirty="0">
              <a:solidFill>
                <a:srgbClr val="0000FF"/>
              </a:solidFill>
            </a:rPr>
            <a:t>  de Gestión</a:t>
          </a:r>
        </a:p>
      </dgm:t>
    </dgm:pt>
    <dgm:pt modelId="{946E02B2-7BD6-43ED-9B65-54007F9D183D}" type="parTrans" cxnId="{93C76078-C948-4356-9B1B-D7C19AA843AA}">
      <dgm:prSet/>
      <dgm:spPr/>
      <dgm:t>
        <a:bodyPr/>
        <a:lstStyle/>
        <a:p>
          <a:endParaRPr lang="es-AR" b="1"/>
        </a:p>
      </dgm:t>
    </dgm:pt>
    <dgm:pt modelId="{E6365ACF-1710-4C2E-B1BE-0FDB156194B3}" type="sibTrans" cxnId="{93C76078-C948-4356-9B1B-D7C19AA843AA}">
      <dgm:prSet/>
      <dgm:spPr/>
      <dgm:t>
        <a:bodyPr/>
        <a:lstStyle/>
        <a:p>
          <a:endParaRPr lang="es-AR" b="1"/>
        </a:p>
      </dgm:t>
    </dgm:pt>
    <dgm:pt modelId="{055B0518-52F2-4771-842E-F1F96B9C7361}">
      <dgm:prSet phldrT="[Texto]"/>
      <dgm:spPr/>
      <dgm:t>
        <a:bodyPr/>
        <a:lstStyle/>
        <a:p>
          <a:r>
            <a:rPr lang="es-AR" b="1" i="1" dirty="0">
              <a:solidFill>
                <a:srgbClr val="0000FF"/>
              </a:solidFill>
            </a:rPr>
            <a:t>Área Obras Públicas / Transporte</a:t>
          </a:r>
        </a:p>
      </dgm:t>
    </dgm:pt>
    <dgm:pt modelId="{89FF5BC9-5C8F-45FF-BB90-4B0B236A0311}" type="parTrans" cxnId="{30954A3E-C0A2-47E8-BEBF-372FDEDACC84}">
      <dgm:prSet/>
      <dgm:spPr/>
      <dgm:t>
        <a:bodyPr/>
        <a:lstStyle/>
        <a:p>
          <a:endParaRPr lang="es-AR" b="1"/>
        </a:p>
      </dgm:t>
    </dgm:pt>
    <dgm:pt modelId="{ECDEC23E-6ADC-42A1-A364-A7F62560B291}" type="sibTrans" cxnId="{30954A3E-C0A2-47E8-BEBF-372FDEDACC84}">
      <dgm:prSet/>
      <dgm:spPr/>
      <dgm:t>
        <a:bodyPr/>
        <a:lstStyle/>
        <a:p>
          <a:endParaRPr lang="es-AR" b="1"/>
        </a:p>
      </dgm:t>
    </dgm:pt>
    <dgm:pt modelId="{69DA6590-CD00-46CB-91E2-4C14364636F4}">
      <dgm:prSet phldrT="[Texto]"/>
      <dgm:spPr/>
      <dgm:t>
        <a:bodyPr/>
        <a:lstStyle/>
        <a:p>
          <a:r>
            <a:rPr lang="es-AR" b="1" i="1" dirty="0">
              <a:solidFill>
                <a:srgbClr val="0000FF"/>
              </a:solidFill>
            </a:rPr>
            <a:t>Área de Defensa y Seguridad Pública</a:t>
          </a:r>
          <a:endParaRPr lang="es-AR" b="1" dirty="0">
            <a:solidFill>
              <a:srgbClr val="0000FF"/>
            </a:solidFill>
          </a:endParaRPr>
        </a:p>
      </dgm:t>
    </dgm:pt>
    <dgm:pt modelId="{263052E4-B942-4F1C-B765-A1528C18E740}" type="parTrans" cxnId="{E482499D-486B-4C8E-AA2E-66F4A5D096CA}">
      <dgm:prSet/>
      <dgm:spPr/>
      <dgm:t>
        <a:bodyPr/>
        <a:lstStyle/>
        <a:p>
          <a:endParaRPr lang="es-AR" b="1"/>
        </a:p>
      </dgm:t>
    </dgm:pt>
    <dgm:pt modelId="{304877A0-3812-490F-982A-EEF17F1E1390}" type="sibTrans" cxnId="{E482499D-486B-4C8E-AA2E-66F4A5D096CA}">
      <dgm:prSet/>
      <dgm:spPr/>
      <dgm:t>
        <a:bodyPr/>
        <a:lstStyle/>
        <a:p>
          <a:endParaRPr lang="es-AR" b="1"/>
        </a:p>
      </dgm:t>
    </dgm:pt>
    <dgm:pt modelId="{175A2EFE-A0CA-4E4B-95D2-C961E2BB5494}">
      <dgm:prSet phldrT="[Texto]" custT="1"/>
      <dgm:spPr/>
      <dgm:t>
        <a:bodyPr/>
        <a:lstStyle/>
        <a:p>
          <a:r>
            <a:rPr lang="es-AR" sz="1100" b="1" i="1" dirty="0">
              <a:solidFill>
                <a:srgbClr val="0000FF"/>
              </a:solidFill>
            </a:rPr>
            <a:t>Unidades </a:t>
          </a:r>
          <a:r>
            <a:rPr lang="es-AR" sz="1100" b="1" i="1" dirty="0" smtClean="0">
              <a:solidFill>
                <a:srgbClr val="0000FF"/>
              </a:solidFill>
            </a:rPr>
            <a:t>Responsables </a:t>
          </a:r>
          <a:r>
            <a:rPr lang="es-AR" sz="1100" b="1" i="1" dirty="0">
              <a:solidFill>
                <a:srgbClr val="0000FF"/>
              </a:solidFill>
            </a:rPr>
            <a:t>Secundarias de Gestión</a:t>
          </a:r>
          <a:r>
            <a:rPr lang="es-AR" sz="1100" b="1" u="sng" dirty="0">
              <a:solidFill>
                <a:srgbClr val="0000FF"/>
              </a:solidFill>
            </a:rPr>
            <a:t> </a:t>
          </a:r>
          <a:endParaRPr lang="es-AR" sz="1100" b="1" dirty="0">
            <a:solidFill>
              <a:srgbClr val="0000FF"/>
            </a:solidFill>
          </a:endParaRPr>
        </a:p>
      </dgm:t>
    </dgm:pt>
    <dgm:pt modelId="{37F89B60-53FF-41AC-9A5F-84B8305FAD3C}" type="parTrans" cxnId="{56FF99EF-9EEF-48CC-B0DE-6DBCFB61D1AD}">
      <dgm:prSet/>
      <dgm:spPr/>
      <dgm:t>
        <a:bodyPr/>
        <a:lstStyle/>
        <a:p>
          <a:endParaRPr lang="es-AR" b="1"/>
        </a:p>
      </dgm:t>
    </dgm:pt>
    <dgm:pt modelId="{5FDAE9C6-C1F1-4033-96D1-8AFEFDEC26B9}" type="sibTrans" cxnId="{56FF99EF-9EEF-48CC-B0DE-6DBCFB61D1AD}">
      <dgm:prSet/>
      <dgm:spPr/>
      <dgm:t>
        <a:bodyPr/>
        <a:lstStyle/>
        <a:p>
          <a:endParaRPr lang="es-AR" b="1"/>
        </a:p>
      </dgm:t>
    </dgm:pt>
    <dgm:pt modelId="{E9015569-FFCF-4269-84E1-C420FE9966AD}">
      <dgm:prSet phldrT="[Texto]"/>
      <dgm:spPr/>
      <dgm:t>
        <a:bodyPr/>
        <a:lstStyle/>
        <a:p>
          <a:r>
            <a:rPr lang="es-AR" b="1" dirty="0">
              <a:solidFill>
                <a:srgbClr val="0000FF"/>
              </a:solidFill>
            </a:rPr>
            <a:t>Las URSG se encuentran en las instituciones </a:t>
          </a:r>
        </a:p>
      </dgm:t>
    </dgm:pt>
    <dgm:pt modelId="{E3A6E633-0FA3-4B4D-897D-7833DCC1776C}" type="parTrans" cxnId="{A4C9F617-430A-4996-8159-778CB7A88064}">
      <dgm:prSet/>
      <dgm:spPr/>
      <dgm:t>
        <a:bodyPr/>
        <a:lstStyle/>
        <a:p>
          <a:endParaRPr lang="es-AR" b="1"/>
        </a:p>
      </dgm:t>
    </dgm:pt>
    <dgm:pt modelId="{8EA1A2D8-7D23-4DFF-B2D0-DB64B9A4EC83}" type="sibTrans" cxnId="{A4C9F617-430A-4996-8159-778CB7A88064}">
      <dgm:prSet/>
      <dgm:spPr/>
      <dgm:t>
        <a:bodyPr/>
        <a:lstStyle/>
        <a:p>
          <a:endParaRPr lang="es-AR" b="1"/>
        </a:p>
      </dgm:t>
    </dgm:pt>
    <dgm:pt modelId="{1371F9E7-3134-473B-94F3-146319909EE3}">
      <dgm:prSet phldrT="[Texto]"/>
      <dgm:spPr/>
      <dgm:t>
        <a:bodyPr/>
        <a:lstStyle/>
        <a:p>
          <a:r>
            <a:rPr lang="es-AR" b="1" i="1" dirty="0">
              <a:solidFill>
                <a:srgbClr val="0000FF"/>
              </a:solidFill>
            </a:rPr>
            <a:t>Área de Cultura</a:t>
          </a:r>
          <a:endParaRPr lang="es-AR" b="1" dirty="0">
            <a:solidFill>
              <a:srgbClr val="0000FF"/>
            </a:solidFill>
          </a:endParaRPr>
        </a:p>
      </dgm:t>
    </dgm:pt>
    <dgm:pt modelId="{09D20E7B-6C4C-4EB9-B072-E83B82A960C6}" type="parTrans" cxnId="{6F9472EF-EF5B-4F2D-B88A-FB8CB47FC46A}">
      <dgm:prSet/>
      <dgm:spPr/>
      <dgm:t>
        <a:bodyPr/>
        <a:lstStyle/>
        <a:p>
          <a:endParaRPr lang="es-AR" b="1"/>
        </a:p>
      </dgm:t>
    </dgm:pt>
    <dgm:pt modelId="{AAACB3C7-D3F9-4E6E-B414-914ADE2261B4}" type="sibTrans" cxnId="{6F9472EF-EF5B-4F2D-B88A-FB8CB47FC46A}">
      <dgm:prSet/>
      <dgm:spPr/>
      <dgm:t>
        <a:bodyPr/>
        <a:lstStyle/>
        <a:p>
          <a:endParaRPr lang="es-AR" b="1"/>
        </a:p>
      </dgm:t>
    </dgm:pt>
    <dgm:pt modelId="{ECDBE701-37A8-4E01-91B7-69E976B74B78}">
      <dgm:prSet phldrT="[Texto]"/>
      <dgm:spPr/>
      <dgm:t>
        <a:bodyPr/>
        <a:lstStyle/>
        <a:p>
          <a:r>
            <a:rPr lang="es-AR" b="1" i="1" dirty="0">
              <a:solidFill>
                <a:srgbClr val="0000FF"/>
              </a:solidFill>
            </a:rPr>
            <a:t>Área de Recursos Naturales</a:t>
          </a:r>
          <a:endParaRPr lang="es-AR" b="1" dirty="0">
            <a:solidFill>
              <a:srgbClr val="0000FF"/>
            </a:solidFill>
          </a:endParaRPr>
        </a:p>
      </dgm:t>
    </dgm:pt>
    <dgm:pt modelId="{B0623595-7ECC-4D64-9CE4-86D860929FC1}" type="parTrans" cxnId="{97492DB6-09C6-40AC-A010-6C57BF08960C}">
      <dgm:prSet/>
      <dgm:spPr/>
      <dgm:t>
        <a:bodyPr/>
        <a:lstStyle/>
        <a:p>
          <a:endParaRPr lang="es-AR" b="1"/>
        </a:p>
      </dgm:t>
    </dgm:pt>
    <dgm:pt modelId="{AA245BD9-A6BA-4DA9-A2D7-5B422CD853B7}" type="sibTrans" cxnId="{97492DB6-09C6-40AC-A010-6C57BF08960C}">
      <dgm:prSet/>
      <dgm:spPr/>
      <dgm:t>
        <a:bodyPr/>
        <a:lstStyle/>
        <a:p>
          <a:endParaRPr lang="es-AR" b="1"/>
        </a:p>
      </dgm:t>
    </dgm:pt>
    <dgm:pt modelId="{01CA4AFB-315E-4E53-A9A0-DB38042B1311}" type="pres">
      <dgm:prSet presAssocID="{BFA3DABF-DD74-4720-BF70-D33BDFC9138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3D2FAB5E-F55F-40E4-B168-7CF46EAFDFD3}" type="pres">
      <dgm:prSet presAssocID="{A1C432EB-4CEB-4741-BAF5-293045FC6228}" presName="root1" presStyleCnt="0"/>
      <dgm:spPr/>
    </dgm:pt>
    <dgm:pt modelId="{2CA09F9D-1C74-44CD-B90E-5FA307DD7C4E}" type="pres">
      <dgm:prSet presAssocID="{A1C432EB-4CEB-4741-BAF5-293045FC6228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DBCAB0CA-B6A7-43D5-8977-E8D02A4A8A91}" type="pres">
      <dgm:prSet presAssocID="{A1C432EB-4CEB-4741-BAF5-293045FC6228}" presName="level2hierChild" presStyleCnt="0"/>
      <dgm:spPr/>
    </dgm:pt>
    <dgm:pt modelId="{6A74A18D-7952-4C99-A802-F5BAE87F9D09}" type="pres">
      <dgm:prSet presAssocID="{946E02B2-7BD6-43ED-9B65-54007F9D183D}" presName="conn2-1" presStyleLbl="parChTrans1D2" presStyleIdx="0" presStyleCnt="2"/>
      <dgm:spPr/>
      <dgm:t>
        <a:bodyPr/>
        <a:lstStyle/>
        <a:p>
          <a:endParaRPr lang="es-AR"/>
        </a:p>
      </dgm:t>
    </dgm:pt>
    <dgm:pt modelId="{DE52F89C-9802-423C-A3E8-2C5E87EA5DDB}" type="pres">
      <dgm:prSet presAssocID="{946E02B2-7BD6-43ED-9B65-54007F9D183D}" presName="connTx" presStyleLbl="parChTrans1D2" presStyleIdx="0" presStyleCnt="2"/>
      <dgm:spPr/>
      <dgm:t>
        <a:bodyPr/>
        <a:lstStyle/>
        <a:p>
          <a:endParaRPr lang="es-AR"/>
        </a:p>
      </dgm:t>
    </dgm:pt>
    <dgm:pt modelId="{3C372DCA-61EE-4DE0-886E-81694DB2992A}" type="pres">
      <dgm:prSet presAssocID="{C7154882-7446-48F7-92BD-0DCBF576BCA9}" presName="root2" presStyleCnt="0"/>
      <dgm:spPr/>
    </dgm:pt>
    <dgm:pt modelId="{331CB5DB-8A85-4760-845B-B865EF652D18}" type="pres">
      <dgm:prSet presAssocID="{C7154882-7446-48F7-92BD-0DCBF576BCA9}" presName="LevelTwoTextNode" presStyleLbl="node2" presStyleIdx="0" presStyleCnt="2" custScaleY="130559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8A065FFB-54BA-413F-99E4-3309247AD31D}" type="pres">
      <dgm:prSet presAssocID="{C7154882-7446-48F7-92BD-0DCBF576BCA9}" presName="level3hierChild" presStyleCnt="0"/>
      <dgm:spPr/>
    </dgm:pt>
    <dgm:pt modelId="{EEE8DDF3-2A40-4B76-B7D3-BC4CF872049C}" type="pres">
      <dgm:prSet presAssocID="{89FF5BC9-5C8F-45FF-BB90-4B0B236A0311}" presName="conn2-1" presStyleLbl="parChTrans1D3" presStyleIdx="0" presStyleCnt="5"/>
      <dgm:spPr/>
      <dgm:t>
        <a:bodyPr/>
        <a:lstStyle/>
        <a:p>
          <a:endParaRPr lang="es-AR"/>
        </a:p>
      </dgm:t>
    </dgm:pt>
    <dgm:pt modelId="{E4E39248-4C1B-4704-8453-1D950BCE0C5E}" type="pres">
      <dgm:prSet presAssocID="{89FF5BC9-5C8F-45FF-BB90-4B0B236A0311}" presName="connTx" presStyleLbl="parChTrans1D3" presStyleIdx="0" presStyleCnt="5"/>
      <dgm:spPr/>
      <dgm:t>
        <a:bodyPr/>
        <a:lstStyle/>
        <a:p>
          <a:endParaRPr lang="es-AR"/>
        </a:p>
      </dgm:t>
    </dgm:pt>
    <dgm:pt modelId="{C43C476E-8185-43F2-8C53-91A46A6E7D78}" type="pres">
      <dgm:prSet presAssocID="{055B0518-52F2-4771-842E-F1F96B9C7361}" presName="root2" presStyleCnt="0"/>
      <dgm:spPr/>
    </dgm:pt>
    <dgm:pt modelId="{6935EB68-6FFF-4317-BD6E-1850D25D7CCD}" type="pres">
      <dgm:prSet presAssocID="{055B0518-52F2-4771-842E-F1F96B9C7361}" presName="LevelTwoTextNode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68B061A9-1985-4DE1-88C0-2948332AEE58}" type="pres">
      <dgm:prSet presAssocID="{055B0518-52F2-4771-842E-F1F96B9C7361}" presName="level3hierChild" presStyleCnt="0"/>
      <dgm:spPr/>
    </dgm:pt>
    <dgm:pt modelId="{62D4FFA6-9DD2-4457-8135-39621C77E077}" type="pres">
      <dgm:prSet presAssocID="{263052E4-B942-4F1C-B765-A1528C18E740}" presName="conn2-1" presStyleLbl="parChTrans1D3" presStyleIdx="1" presStyleCnt="5"/>
      <dgm:spPr/>
      <dgm:t>
        <a:bodyPr/>
        <a:lstStyle/>
        <a:p>
          <a:endParaRPr lang="es-AR"/>
        </a:p>
      </dgm:t>
    </dgm:pt>
    <dgm:pt modelId="{5E277762-2F6F-437A-90F2-3BD32CADD129}" type="pres">
      <dgm:prSet presAssocID="{263052E4-B942-4F1C-B765-A1528C18E740}" presName="connTx" presStyleLbl="parChTrans1D3" presStyleIdx="1" presStyleCnt="5"/>
      <dgm:spPr/>
      <dgm:t>
        <a:bodyPr/>
        <a:lstStyle/>
        <a:p>
          <a:endParaRPr lang="es-AR"/>
        </a:p>
      </dgm:t>
    </dgm:pt>
    <dgm:pt modelId="{014D166D-4716-4DC1-9A89-4AE85907DA27}" type="pres">
      <dgm:prSet presAssocID="{69DA6590-CD00-46CB-91E2-4C14364636F4}" presName="root2" presStyleCnt="0"/>
      <dgm:spPr/>
    </dgm:pt>
    <dgm:pt modelId="{C1084334-6F0C-49B7-AA34-11D638A8FBFD}" type="pres">
      <dgm:prSet presAssocID="{69DA6590-CD00-46CB-91E2-4C14364636F4}" presName="LevelTwoTextNode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1AC2C99C-BA99-464F-87E0-8A6ADC63477E}" type="pres">
      <dgm:prSet presAssocID="{69DA6590-CD00-46CB-91E2-4C14364636F4}" presName="level3hierChild" presStyleCnt="0"/>
      <dgm:spPr/>
    </dgm:pt>
    <dgm:pt modelId="{7E5C3863-A9B6-4A3F-A989-1A955F7DC24A}" type="pres">
      <dgm:prSet presAssocID="{09D20E7B-6C4C-4EB9-B072-E83B82A960C6}" presName="conn2-1" presStyleLbl="parChTrans1D3" presStyleIdx="2" presStyleCnt="5"/>
      <dgm:spPr/>
      <dgm:t>
        <a:bodyPr/>
        <a:lstStyle/>
        <a:p>
          <a:endParaRPr lang="es-AR"/>
        </a:p>
      </dgm:t>
    </dgm:pt>
    <dgm:pt modelId="{8696BE53-7A22-45DA-B61D-A5EDD9542DB9}" type="pres">
      <dgm:prSet presAssocID="{09D20E7B-6C4C-4EB9-B072-E83B82A960C6}" presName="connTx" presStyleLbl="parChTrans1D3" presStyleIdx="2" presStyleCnt="5"/>
      <dgm:spPr/>
      <dgm:t>
        <a:bodyPr/>
        <a:lstStyle/>
        <a:p>
          <a:endParaRPr lang="es-AR"/>
        </a:p>
      </dgm:t>
    </dgm:pt>
    <dgm:pt modelId="{C71E68A8-78AD-479B-9BAD-07CC291F15CC}" type="pres">
      <dgm:prSet presAssocID="{1371F9E7-3134-473B-94F3-146319909EE3}" presName="root2" presStyleCnt="0"/>
      <dgm:spPr/>
    </dgm:pt>
    <dgm:pt modelId="{2A8ABA13-69B8-4550-8FE9-FE16591BB966}" type="pres">
      <dgm:prSet presAssocID="{1371F9E7-3134-473B-94F3-146319909EE3}" presName="LevelTwoTextNode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B10CBD3A-0D91-4BC6-B1BD-E29B10E52723}" type="pres">
      <dgm:prSet presAssocID="{1371F9E7-3134-473B-94F3-146319909EE3}" presName="level3hierChild" presStyleCnt="0"/>
      <dgm:spPr/>
    </dgm:pt>
    <dgm:pt modelId="{1BCF924F-775A-4BBB-A24C-89070081330B}" type="pres">
      <dgm:prSet presAssocID="{B0623595-7ECC-4D64-9CE4-86D860929FC1}" presName="conn2-1" presStyleLbl="parChTrans1D3" presStyleIdx="3" presStyleCnt="5"/>
      <dgm:spPr/>
      <dgm:t>
        <a:bodyPr/>
        <a:lstStyle/>
        <a:p>
          <a:endParaRPr lang="es-AR"/>
        </a:p>
      </dgm:t>
    </dgm:pt>
    <dgm:pt modelId="{45D83670-C92B-424D-B551-6053771E6964}" type="pres">
      <dgm:prSet presAssocID="{B0623595-7ECC-4D64-9CE4-86D860929FC1}" presName="connTx" presStyleLbl="parChTrans1D3" presStyleIdx="3" presStyleCnt="5"/>
      <dgm:spPr/>
      <dgm:t>
        <a:bodyPr/>
        <a:lstStyle/>
        <a:p>
          <a:endParaRPr lang="es-AR"/>
        </a:p>
      </dgm:t>
    </dgm:pt>
    <dgm:pt modelId="{C60B200B-9814-491B-B8E3-57C10B397148}" type="pres">
      <dgm:prSet presAssocID="{ECDBE701-37A8-4E01-91B7-69E976B74B78}" presName="root2" presStyleCnt="0"/>
      <dgm:spPr/>
    </dgm:pt>
    <dgm:pt modelId="{E246E068-05CD-4FC4-933E-56C85AAD11ED}" type="pres">
      <dgm:prSet presAssocID="{ECDBE701-37A8-4E01-91B7-69E976B74B78}" presName="LevelTwoTextNode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C4F74E3C-E7A4-4A56-99DD-024595F56FF3}" type="pres">
      <dgm:prSet presAssocID="{ECDBE701-37A8-4E01-91B7-69E976B74B78}" presName="level3hierChild" presStyleCnt="0"/>
      <dgm:spPr/>
    </dgm:pt>
    <dgm:pt modelId="{CBDD1046-771F-4991-85FD-2039C1A7B467}" type="pres">
      <dgm:prSet presAssocID="{37F89B60-53FF-41AC-9A5F-84B8305FAD3C}" presName="conn2-1" presStyleLbl="parChTrans1D2" presStyleIdx="1" presStyleCnt="2"/>
      <dgm:spPr/>
      <dgm:t>
        <a:bodyPr/>
        <a:lstStyle/>
        <a:p>
          <a:endParaRPr lang="es-AR"/>
        </a:p>
      </dgm:t>
    </dgm:pt>
    <dgm:pt modelId="{DA2BF0A9-A7FA-4B9F-9A88-CFF239A78188}" type="pres">
      <dgm:prSet presAssocID="{37F89B60-53FF-41AC-9A5F-84B8305FAD3C}" presName="connTx" presStyleLbl="parChTrans1D2" presStyleIdx="1" presStyleCnt="2"/>
      <dgm:spPr/>
      <dgm:t>
        <a:bodyPr/>
        <a:lstStyle/>
        <a:p>
          <a:endParaRPr lang="es-AR"/>
        </a:p>
      </dgm:t>
    </dgm:pt>
    <dgm:pt modelId="{59A5CD7F-9F6B-48F9-A596-F461B47D184F}" type="pres">
      <dgm:prSet presAssocID="{175A2EFE-A0CA-4E4B-95D2-C961E2BB5494}" presName="root2" presStyleCnt="0"/>
      <dgm:spPr/>
    </dgm:pt>
    <dgm:pt modelId="{ECA04E61-737F-436A-A079-648983691279}" type="pres">
      <dgm:prSet presAssocID="{175A2EFE-A0CA-4E4B-95D2-C961E2BB5494}" presName="LevelTwoTextNode" presStyleLbl="node2" presStyleIdx="1" presStyleCnt="2" custScaleY="136509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59ED9C55-9C7F-430A-9A99-6E61890DFA1B}" type="pres">
      <dgm:prSet presAssocID="{175A2EFE-A0CA-4E4B-95D2-C961E2BB5494}" presName="level3hierChild" presStyleCnt="0"/>
      <dgm:spPr/>
    </dgm:pt>
    <dgm:pt modelId="{1BDD3010-0DA5-48F3-A7AF-EA036A1C55D9}" type="pres">
      <dgm:prSet presAssocID="{E3A6E633-0FA3-4B4D-897D-7833DCC1776C}" presName="conn2-1" presStyleLbl="parChTrans1D3" presStyleIdx="4" presStyleCnt="5"/>
      <dgm:spPr/>
      <dgm:t>
        <a:bodyPr/>
        <a:lstStyle/>
        <a:p>
          <a:endParaRPr lang="es-AR"/>
        </a:p>
      </dgm:t>
    </dgm:pt>
    <dgm:pt modelId="{99D7DF93-3128-4D35-A65F-10CA8119ED7F}" type="pres">
      <dgm:prSet presAssocID="{E3A6E633-0FA3-4B4D-897D-7833DCC1776C}" presName="connTx" presStyleLbl="parChTrans1D3" presStyleIdx="4" presStyleCnt="5"/>
      <dgm:spPr/>
      <dgm:t>
        <a:bodyPr/>
        <a:lstStyle/>
        <a:p>
          <a:endParaRPr lang="es-AR"/>
        </a:p>
      </dgm:t>
    </dgm:pt>
    <dgm:pt modelId="{57EA1FF7-6421-4FF0-9357-480B5661EDDB}" type="pres">
      <dgm:prSet presAssocID="{E9015569-FFCF-4269-84E1-C420FE9966AD}" presName="root2" presStyleCnt="0"/>
      <dgm:spPr/>
    </dgm:pt>
    <dgm:pt modelId="{9CC9DE61-86F9-4865-9B31-E0FC4B6E2217}" type="pres">
      <dgm:prSet presAssocID="{E9015569-FFCF-4269-84E1-C420FE9966AD}" presName="LevelTwoTextNode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FA4EEF00-5E2C-4BDE-AD68-54E7FA7D3F76}" type="pres">
      <dgm:prSet presAssocID="{E9015569-FFCF-4269-84E1-C420FE9966AD}" presName="level3hierChild" presStyleCnt="0"/>
      <dgm:spPr/>
    </dgm:pt>
  </dgm:ptLst>
  <dgm:cxnLst>
    <dgm:cxn modelId="{E482499D-486B-4C8E-AA2E-66F4A5D096CA}" srcId="{C7154882-7446-48F7-92BD-0DCBF576BCA9}" destId="{69DA6590-CD00-46CB-91E2-4C14364636F4}" srcOrd="1" destOrd="0" parTransId="{263052E4-B942-4F1C-B765-A1528C18E740}" sibTransId="{304877A0-3812-490F-982A-EEF17F1E1390}"/>
    <dgm:cxn modelId="{27D7B2BA-57F1-4042-98EE-6B41573D0A1E}" type="presOf" srcId="{A1C432EB-4CEB-4741-BAF5-293045FC6228}" destId="{2CA09F9D-1C74-44CD-B90E-5FA307DD7C4E}" srcOrd="0" destOrd="0" presId="urn:microsoft.com/office/officeart/2005/8/layout/hierarchy2"/>
    <dgm:cxn modelId="{9CA7A573-DC74-42C8-9319-ECE71693B61C}" type="presOf" srcId="{055B0518-52F2-4771-842E-F1F96B9C7361}" destId="{6935EB68-6FFF-4317-BD6E-1850D25D7CCD}" srcOrd="0" destOrd="0" presId="urn:microsoft.com/office/officeart/2005/8/layout/hierarchy2"/>
    <dgm:cxn modelId="{CBA2056E-E86E-4DBC-9F2A-E45495207D91}" type="presOf" srcId="{37F89B60-53FF-41AC-9A5F-84B8305FAD3C}" destId="{DA2BF0A9-A7FA-4B9F-9A88-CFF239A78188}" srcOrd="1" destOrd="0" presId="urn:microsoft.com/office/officeart/2005/8/layout/hierarchy2"/>
    <dgm:cxn modelId="{6A0288F4-40ED-4896-9E6D-813B3C7DEC05}" type="presOf" srcId="{BFA3DABF-DD74-4720-BF70-D33BDFC91381}" destId="{01CA4AFB-315E-4E53-A9A0-DB38042B1311}" srcOrd="0" destOrd="0" presId="urn:microsoft.com/office/officeart/2005/8/layout/hierarchy2"/>
    <dgm:cxn modelId="{EFF2D200-A628-4A5A-9544-C357DBEA3125}" type="presOf" srcId="{263052E4-B942-4F1C-B765-A1528C18E740}" destId="{5E277762-2F6F-437A-90F2-3BD32CADD129}" srcOrd="1" destOrd="0" presId="urn:microsoft.com/office/officeart/2005/8/layout/hierarchy2"/>
    <dgm:cxn modelId="{00AF4F8C-B089-4F4D-B356-84A4D4956C7D}" type="presOf" srcId="{89FF5BC9-5C8F-45FF-BB90-4B0B236A0311}" destId="{E4E39248-4C1B-4704-8453-1D950BCE0C5E}" srcOrd="1" destOrd="0" presId="urn:microsoft.com/office/officeart/2005/8/layout/hierarchy2"/>
    <dgm:cxn modelId="{EF11055D-A7E6-4042-BCC1-6ED0693E8A2A}" type="presOf" srcId="{B0623595-7ECC-4D64-9CE4-86D860929FC1}" destId="{45D83670-C92B-424D-B551-6053771E6964}" srcOrd="1" destOrd="0" presId="urn:microsoft.com/office/officeart/2005/8/layout/hierarchy2"/>
    <dgm:cxn modelId="{55828F0F-0FD3-4D19-834F-FE559401E76C}" type="presOf" srcId="{09D20E7B-6C4C-4EB9-B072-E83B82A960C6}" destId="{7E5C3863-A9B6-4A3F-A989-1A955F7DC24A}" srcOrd="0" destOrd="0" presId="urn:microsoft.com/office/officeart/2005/8/layout/hierarchy2"/>
    <dgm:cxn modelId="{A0FCEF31-8105-4A6F-89F2-D7872D316F1F}" type="presOf" srcId="{C7154882-7446-48F7-92BD-0DCBF576BCA9}" destId="{331CB5DB-8A85-4760-845B-B865EF652D18}" srcOrd="0" destOrd="0" presId="urn:microsoft.com/office/officeart/2005/8/layout/hierarchy2"/>
    <dgm:cxn modelId="{6F9472EF-EF5B-4F2D-B88A-FB8CB47FC46A}" srcId="{C7154882-7446-48F7-92BD-0DCBF576BCA9}" destId="{1371F9E7-3134-473B-94F3-146319909EE3}" srcOrd="2" destOrd="0" parTransId="{09D20E7B-6C4C-4EB9-B072-E83B82A960C6}" sibTransId="{AAACB3C7-D3F9-4E6E-B414-914ADE2261B4}"/>
    <dgm:cxn modelId="{56FF99EF-9EEF-48CC-B0DE-6DBCFB61D1AD}" srcId="{A1C432EB-4CEB-4741-BAF5-293045FC6228}" destId="{175A2EFE-A0CA-4E4B-95D2-C961E2BB5494}" srcOrd="1" destOrd="0" parTransId="{37F89B60-53FF-41AC-9A5F-84B8305FAD3C}" sibTransId="{5FDAE9C6-C1F1-4033-96D1-8AFEFDEC26B9}"/>
    <dgm:cxn modelId="{63FC9279-2ADC-495B-B585-3ACBCD2896CA}" srcId="{BFA3DABF-DD74-4720-BF70-D33BDFC91381}" destId="{A1C432EB-4CEB-4741-BAF5-293045FC6228}" srcOrd="0" destOrd="0" parTransId="{78CA8579-60EA-4E1D-B563-102B83772DF0}" sibTransId="{65BC9791-28DE-435F-BDFA-67FB6057A156}"/>
    <dgm:cxn modelId="{E311F058-D1E9-4284-AAC5-985C9E6B19DF}" type="presOf" srcId="{946E02B2-7BD6-43ED-9B65-54007F9D183D}" destId="{DE52F89C-9802-423C-A3E8-2C5E87EA5DDB}" srcOrd="1" destOrd="0" presId="urn:microsoft.com/office/officeart/2005/8/layout/hierarchy2"/>
    <dgm:cxn modelId="{CB54F8D6-19D2-44CA-9D28-432F30FAAC79}" type="presOf" srcId="{B0623595-7ECC-4D64-9CE4-86D860929FC1}" destId="{1BCF924F-775A-4BBB-A24C-89070081330B}" srcOrd="0" destOrd="0" presId="urn:microsoft.com/office/officeart/2005/8/layout/hierarchy2"/>
    <dgm:cxn modelId="{72C17C8E-AD5D-47D9-AA3E-0E4D3B6EECD2}" type="presOf" srcId="{E3A6E633-0FA3-4B4D-897D-7833DCC1776C}" destId="{1BDD3010-0DA5-48F3-A7AF-EA036A1C55D9}" srcOrd="0" destOrd="0" presId="urn:microsoft.com/office/officeart/2005/8/layout/hierarchy2"/>
    <dgm:cxn modelId="{49B8079F-91AC-4B5C-A597-26E900C260A6}" type="presOf" srcId="{946E02B2-7BD6-43ED-9B65-54007F9D183D}" destId="{6A74A18D-7952-4C99-A802-F5BAE87F9D09}" srcOrd="0" destOrd="0" presId="urn:microsoft.com/office/officeart/2005/8/layout/hierarchy2"/>
    <dgm:cxn modelId="{0FEA6C95-AC76-40D8-9C78-E091E99AAA91}" type="presOf" srcId="{1371F9E7-3134-473B-94F3-146319909EE3}" destId="{2A8ABA13-69B8-4550-8FE9-FE16591BB966}" srcOrd="0" destOrd="0" presId="urn:microsoft.com/office/officeart/2005/8/layout/hierarchy2"/>
    <dgm:cxn modelId="{30939CF4-447D-4475-BA57-786C76BC0070}" type="presOf" srcId="{263052E4-B942-4F1C-B765-A1528C18E740}" destId="{62D4FFA6-9DD2-4457-8135-39621C77E077}" srcOrd="0" destOrd="0" presId="urn:microsoft.com/office/officeart/2005/8/layout/hierarchy2"/>
    <dgm:cxn modelId="{A456BBDF-2527-4820-BF67-7E74A5ABE805}" type="presOf" srcId="{E3A6E633-0FA3-4B4D-897D-7833DCC1776C}" destId="{99D7DF93-3128-4D35-A65F-10CA8119ED7F}" srcOrd="1" destOrd="0" presId="urn:microsoft.com/office/officeart/2005/8/layout/hierarchy2"/>
    <dgm:cxn modelId="{1FA583FD-30D3-4609-ABE7-DF674D79A4BA}" type="presOf" srcId="{E9015569-FFCF-4269-84E1-C420FE9966AD}" destId="{9CC9DE61-86F9-4865-9B31-E0FC4B6E2217}" srcOrd="0" destOrd="0" presId="urn:microsoft.com/office/officeart/2005/8/layout/hierarchy2"/>
    <dgm:cxn modelId="{23333E17-8816-4B90-99D5-C6FFC6CF9BE1}" type="presOf" srcId="{09D20E7B-6C4C-4EB9-B072-E83B82A960C6}" destId="{8696BE53-7A22-45DA-B61D-A5EDD9542DB9}" srcOrd="1" destOrd="0" presId="urn:microsoft.com/office/officeart/2005/8/layout/hierarchy2"/>
    <dgm:cxn modelId="{A91CA775-55EC-4737-B2F6-2AF2C550FD64}" type="presOf" srcId="{175A2EFE-A0CA-4E4B-95D2-C961E2BB5494}" destId="{ECA04E61-737F-436A-A079-648983691279}" srcOrd="0" destOrd="0" presId="urn:microsoft.com/office/officeart/2005/8/layout/hierarchy2"/>
    <dgm:cxn modelId="{30954A3E-C0A2-47E8-BEBF-372FDEDACC84}" srcId="{C7154882-7446-48F7-92BD-0DCBF576BCA9}" destId="{055B0518-52F2-4771-842E-F1F96B9C7361}" srcOrd="0" destOrd="0" parTransId="{89FF5BC9-5C8F-45FF-BB90-4B0B236A0311}" sibTransId="{ECDEC23E-6ADC-42A1-A364-A7F62560B291}"/>
    <dgm:cxn modelId="{CBBC21D5-5EC1-42B8-B29E-A6CC89281F11}" type="presOf" srcId="{69DA6590-CD00-46CB-91E2-4C14364636F4}" destId="{C1084334-6F0C-49B7-AA34-11D638A8FBFD}" srcOrd="0" destOrd="0" presId="urn:microsoft.com/office/officeart/2005/8/layout/hierarchy2"/>
    <dgm:cxn modelId="{FF5388EF-29B6-4A6E-861D-9E58BC556E43}" type="presOf" srcId="{89FF5BC9-5C8F-45FF-BB90-4B0B236A0311}" destId="{EEE8DDF3-2A40-4B76-B7D3-BC4CF872049C}" srcOrd="0" destOrd="0" presId="urn:microsoft.com/office/officeart/2005/8/layout/hierarchy2"/>
    <dgm:cxn modelId="{D1532069-2E1A-409C-A24C-B0C56A88BDC1}" type="presOf" srcId="{ECDBE701-37A8-4E01-91B7-69E976B74B78}" destId="{E246E068-05CD-4FC4-933E-56C85AAD11ED}" srcOrd="0" destOrd="0" presId="urn:microsoft.com/office/officeart/2005/8/layout/hierarchy2"/>
    <dgm:cxn modelId="{A4C9F617-430A-4996-8159-778CB7A88064}" srcId="{175A2EFE-A0CA-4E4B-95D2-C961E2BB5494}" destId="{E9015569-FFCF-4269-84E1-C420FE9966AD}" srcOrd="0" destOrd="0" parTransId="{E3A6E633-0FA3-4B4D-897D-7833DCC1776C}" sibTransId="{8EA1A2D8-7D23-4DFF-B2D0-DB64B9A4EC83}"/>
    <dgm:cxn modelId="{97492DB6-09C6-40AC-A010-6C57BF08960C}" srcId="{C7154882-7446-48F7-92BD-0DCBF576BCA9}" destId="{ECDBE701-37A8-4E01-91B7-69E976B74B78}" srcOrd="3" destOrd="0" parTransId="{B0623595-7ECC-4D64-9CE4-86D860929FC1}" sibTransId="{AA245BD9-A6BA-4DA9-A2D7-5B422CD853B7}"/>
    <dgm:cxn modelId="{93C76078-C948-4356-9B1B-D7C19AA843AA}" srcId="{A1C432EB-4CEB-4741-BAF5-293045FC6228}" destId="{C7154882-7446-48F7-92BD-0DCBF576BCA9}" srcOrd="0" destOrd="0" parTransId="{946E02B2-7BD6-43ED-9B65-54007F9D183D}" sibTransId="{E6365ACF-1710-4C2E-B1BE-0FDB156194B3}"/>
    <dgm:cxn modelId="{B8D2254F-1E2B-46C0-A169-AA1D41D2B09E}" type="presOf" srcId="{37F89B60-53FF-41AC-9A5F-84B8305FAD3C}" destId="{CBDD1046-771F-4991-85FD-2039C1A7B467}" srcOrd="0" destOrd="0" presId="urn:microsoft.com/office/officeart/2005/8/layout/hierarchy2"/>
    <dgm:cxn modelId="{B63F7394-A9A0-40D9-AEB8-EC8BFA00FC90}" type="presParOf" srcId="{01CA4AFB-315E-4E53-A9A0-DB38042B1311}" destId="{3D2FAB5E-F55F-40E4-B168-7CF46EAFDFD3}" srcOrd="0" destOrd="0" presId="urn:microsoft.com/office/officeart/2005/8/layout/hierarchy2"/>
    <dgm:cxn modelId="{A3395EED-8E87-4325-9F7C-052482E3B77B}" type="presParOf" srcId="{3D2FAB5E-F55F-40E4-B168-7CF46EAFDFD3}" destId="{2CA09F9D-1C74-44CD-B90E-5FA307DD7C4E}" srcOrd="0" destOrd="0" presId="urn:microsoft.com/office/officeart/2005/8/layout/hierarchy2"/>
    <dgm:cxn modelId="{35EFE858-85DA-42E8-8286-444956DA840E}" type="presParOf" srcId="{3D2FAB5E-F55F-40E4-B168-7CF46EAFDFD3}" destId="{DBCAB0CA-B6A7-43D5-8977-E8D02A4A8A91}" srcOrd="1" destOrd="0" presId="urn:microsoft.com/office/officeart/2005/8/layout/hierarchy2"/>
    <dgm:cxn modelId="{97E2EDA0-D965-4BAA-A8D5-3F37994D43A8}" type="presParOf" srcId="{DBCAB0CA-B6A7-43D5-8977-E8D02A4A8A91}" destId="{6A74A18D-7952-4C99-A802-F5BAE87F9D09}" srcOrd="0" destOrd="0" presId="urn:microsoft.com/office/officeart/2005/8/layout/hierarchy2"/>
    <dgm:cxn modelId="{1D42C48E-8091-446F-A471-E43ABA5C227E}" type="presParOf" srcId="{6A74A18D-7952-4C99-A802-F5BAE87F9D09}" destId="{DE52F89C-9802-423C-A3E8-2C5E87EA5DDB}" srcOrd="0" destOrd="0" presId="urn:microsoft.com/office/officeart/2005/8/layout/hierarchy2"/>
    <dgm:cxn modelId="{4C3A72D0-2316-4467-ACA7-12882A92E26A}" type="presParOf" srcId="{DBCAB0CA-B6A7-43D5-8977-E8D02A4A8A91}" destId="{3C372DCA-61EE-4DE0-886E-81694DB2992A}" srcOrd="1" destOrd="0" presId="urn:microsoft.com/office/officeart/2005/8/layout/hierarchy2"/>
    <dgm:cxn modelId="{18A10ED6-2591-4E81-B8F7-AAFBBDFE5A21}" type="presParOf" srcId="{3C372DCA-61EE-4DE0-886E-81694DB2992A}" destId="{331CB5DB-8A85-4760-845B-B865EF652D18}" srcOrd="0" destOrd="0" presId="urn:microsoft.com/office/officeart/2005/8/layout/hierarchy2"/>
    <dgm:cxn modelId="{7F357F3A-149B-45CD-8842-4A9C6C49C574}" type="presParOf" srcId="{3C372DCA-61EE-4DE0-886E-81694DB2992A}" destId="{8A065FFB-54BA-413F-99E4-3309247AD31D}" srcOrd="1" destOrd="0" presId="urn:microsoft.com/office/officeart/2005/8/layout/hierarchy2"/>
    <dgm:cxn modelId="{FA21AA69-635A-48C1-B768-6DC066AA1C0E}" type="presParOf" srcId="{8A065FFB-54BA-413F-99E4-3309247AD31D}" destId="{EEE8DDF3-2A40-4B76-B7D3-BC4CF872049C}" srcOrd="0" destOrd="0" presId="urn:microsoft.com/office/officeart/2005/8/layout/hierarchy2"/>
    <dgm:cxn modelId="{16C9E4E5-2A50-48C7-AE1A-7DAF4ED40D73}" type="presParOf" srcId="{EEE8DDF3-2A40-4B76-B7D3-BC4CF872049C}" destId="{E4E39248-4C1B-4704-8453-1D950BCE0C5E}" srcOrd="0" destOrd="0" presId="urn:microsoft.com/office/officeart/2005/8/layout/hierarchy2"/>
    <dgm:cxn modelId="{894891E2-9734-4261-9C18-DF138F408427}" type="presParOf" srcId="{8A065FFB-54BA-413F-99E4-3309247AD31D}" destId="{C43C476E-8185-43F2-8C53-91A46A6E7D78}" srcOrd="1" destOrd="0" presId="urn:microsoft.com/office/officeart/2005/8/layout/hierarchy2"/>
    <dgm:cxn modelId="{BE2750C6-FA96-42B5-A63D-29EB6BD55C6F}" type="presParOf" srcId="{C43C476E-8185-43F2-8C53-91A46A6E7D78}" destId="{6935EB68-6FFF-4317-BD6E-1850D25D7CCD}" srcOrd="0" destOrd="0" presId="urn:microsoft.com/office/officeart/2005/8/layout/hierarchy2"/>
    <dgm:cxn modelId="{17DFBBE2-5C4B-46C6-80AA-E39AA3FCD21A}" type="presParOf" srcId="{C43C476E-8185-43F2-8C53-91A46A6E7D78}" destId="{68B061A9-1985-4DE1-88C0-2948332AEE58}" srcOrd="1" destOrd="0" presId="urn:microsoft.com/office/officeart/2005/8/layout/hierarchy2"/>
    <dgm:cxn modelId="{5F2F853E-B9F4-49A4-86A8-B9FD3F310AE9}" type="presParOf" srcId="{8A065FFB-54BA-413F-99E4-3309247AD31D}" destId="{62D4FFA6-9DD2-4457-8135-39621C77E077}" srcOrd="2" destOrd="0" presId="urn:microsoft.com/office/officeart/2005/8/layout/hierarchy2"/>
    <dgm:cxn modelId="{F5AEC65A-1AA8-4D61-8BDF-2425406D7FCF}" type="presParOf" srcId="{62D4FFA6-9DD2-4457-8135-39621C77E077}" destId="{5E277762-2F6F-437A-90F2-3BD32CADD129}" srcOrd="0" destOrd="0" presId="urn:microsoft.com/office/officeart/2005/8/layout/hierarchy2"/>
    <dgm:cxn modelId="{E1690B6A-46C1-4297-80A8-9130DF6FC937}" type="presParOf" srcId="{8A065FFB-54BA-413F-99E4-3309247AD31D}" destId="{014D166D-4716-4DC1-9A89-4AE85907DA27}" srcOrd="3" destOrd="0" presId="urn:microsoft.com/office/officeart/2005/8/layout/hierarchy2"/>
    <dgm:cxn modelId="{617D777A-CDC6-4A34-B298-D09015A49D49}" type="presParOf" srcId="{014D166D-4716-4DC1-9A89-4AE85907DA27}" destId="{C1084334-6F0C-49B7-AA34-11D638A8FBFD}" srcOrd="0" destOrd="0" presId="urn:microsoft.com/office/officeart/2005/8/layout/hierarchy2"/>
    <dgm:cxn modelId="{10C14A47-5EF5-41B7-A84F-7BF85A400135}" type="presParOf" srcId="{014D166D-4716-4DC1-9A89-4AE85907DA27}" destId="{1AC2C99C-BA99-464F-87E0-8A6ADC63477E}" srcOrd="1" destOrd="0" presId="urn:microsoft.com/office/officeart/2005/8/layout/hierarchy2"/>
    <dgm:cxn modelId="{513422DF-BD4C-4D89-898D-20DC98AC0688}" type="presParOf" srcId="{8A065FFB-54BA-413F-99E4-3309247AD31D}" destId="{7E5C3863-A9B6-4A3F-A989-1A955F7DC24A}" srcOrd="4" destOrd="0" presId="urn:microsoft.com/office/officeart/2005/8/layout/hierarchy2"/>
    <dgm:cxn modelId="{FE913690-F255-4E39-BBCF-781B7246A0A8}" type="presParOf" srcId="{7E5C3863-A9B6-4A3F-A989-1A955F7DC24A}" destId="{8696BE53-7A22-45DA-B61D-A5EDD9542DB9}" srcOrd="0" destOrd="0" presId="urn:microsoft.com/office/officeart/2005/8/layout/hierarchy2"/>
    <dgm:cxn modelId="{D6AD44A1-04D1-4DF8-BB82-723627DF42D5}" type="presParOf" srcId="{8A065FFB-54BA-413F-99E4-3309247AD31D}" destId="{C71E68A8-78AD-479B-9BAD-07CC291F15CC}" srcOrd="5" destOrd="0" presId="urn:microsoft.com/office/officeart/2005/8/layout/hierarchy2"/>
    <dgm:cxn modelId="{F42EA7E2-A9F9-47D0-ACA0-18C5AB7B2BC4}" type="presParOf" srcId="{C71E68A8-78AD-479B-9BAD-07CC291F15CC}" destId="{2A8ABA13-69B8-4550-8FE9-FE16591BB966}" srcOrd="0" destOrd="0" presId="urn:microsoft.com/office/officeart/2005/8/layout/hierarchy2"/>
    <dgm:cxn modelId="{461A73AD-BC33-4B62-B499-59127B1CB806}" type="presParOf" srcId="{C71E68A8-78AD-479B-9BAD-07CC291F15CC}" destId="{B10CBD3A-0D91-4BC6-B1BD-E29B10E52723}" srcOrd="1" destOrd="0" presId="urn:microsoft.com/office/officeart/2005/8/layout/hierarchy2"/>
    <dgm:cxn modelId="{1D7430D2-B69A-47B9-A032-CEB27676F81A}" type="presParOf" srcId="{8A065FFB-54BA-413F-99E4-3309247AD31D}" destId="{1BCF924F-775A-4BBB-A24C-89070081330B}" srcOrd="6" destOrd="0" presId="urn:microsoft.com/office/officeart/2005/8/layout/hierarchy2"/>
    <dgm:cxn modelId="{97693042-AC21-4F80-929E-020176500F38}" type="presParOf" srcId="{1BCF924F-775A-4BBB-A24C-89070081330B}" destId="{45D83670-C92B-424D-B551-6053771E6964}" srcOrd="0" destOrd="0" presId="urn:microsoft.com/office/officeart/2005/8/layout/hierarchy2"/>
    <dgm:cxn modelId="{FB47030E-917E-40E9-8665-AC8C4FA293BC}" type="presParOf" srcId="{8A065FFB-54BA-413F-99E4-3309247AD31D}" destId="{C60B200B-9814-491B-B8E3-57C10B397148}" srcOrd="7" destOrd="0" presId="urn:microsoft.com/office/officeart/2005/8/layout/hierarchy2"/>
    <dgm:cxn modelId="{1FD05271-2DCB-404A-916B-8238F37F2E52}" type="presParOf" srcId="{C60B200B-9814-491B-B8E3-57C10B397148}" destId="{E246E068-05CD-4FC4-933E-56C85AAD11ED}" srcOrd="0" destOrd="0" presId="urn:microsoft.com/office/officeart/2005/8/layout/hierarchy2"/>
    <dgm:cxn modelId="{7A45FBA3-1331-450B-A2F9-1E66A412C77F}" type="presParOf" srcId="{C60B200B-9814-491B-B8E3-57C10B397148}" destId="{C4F74E3C-E7A4-4A56-99DD-024595F56FF3}" srcOrd="1" destOrd="0" presId="urn:microsoft.com/office/officeart/2005/8/layout/hierarchy2"/>
    <dgm:cxn modelId="{5BD96651-8E1D-4734-AE16-80E6FCA2F55D}" type="presParOf" srcId="{DBCAB0CA-B6A7-43D5-8977-E8D02A4A8A91}" destId="{CBDD1046-771F-4991-85FD-2039C1A7B467}" srcOrd="2" destOrd="0" presId="urn:microsoft.com/office/officeart/2005/8/layout/hierarchy2"/>
    <dgm:cxn modelId="{78440C5B-96AC-4B15-ABF3-123BE62FEB3D}" type="presParOf" srcId="{CBDD1046-771F-4991-85FD-2039C1A7B467}" destId="{DA2BF0A9-A7FA-4B9F-9A88-CFF239A78188}" srcOrd="0" destOrd="0" presId="urn:microsoft.com/office/officeart/2005/8/layout/hierarchy2"/>
    <dgm:cxn modelId="{C47DD905-2A50-4FC6-9532-00F6F59533DE}" type="presParOf" srcId="{DBCAB0CA-B6A7-43D5-8977-E8D02A4A8A91}" destId="{59A5CD7F-9F6B-48F9-A596-F461B47D184F}" srcOrd="3" destOrd="0" presId="urn:microsoft.com/office/officeart/2005/8/layout/hierarchy2"/>
    <dgm:cxn modelId="{62B241D6-3032-4E47-822A-C69789343F53}" type="presParOf" srcId="{59A5CD7F-9F6B-48F9-A596-F461B47D184F}" destId="{ECA04E61-737F-436A-A079-648983691279}" srcOrd="0" destOrd="0" presId="urn:microsoft.com/office/officeart/2005/8/layout/hierarchy2"/>
    <dgm:cxn modelId="{6DA60696-914B-4995-B125-BAB98B374AB9}" type="presParOf" srcId="{59A5CD7F-9F6B-48F9-A596-F461B47D184F}" destId="{59ED9C55-9C7F-430A-9A99-6E61890DFA1B}" srcOrd="1" destOrd="0" presId="urn:microsoft.com/office/officeart/2005/8/layout/hierarchy2"/>
    <dgm:cxn modelId="{EF2C0139-1062-4BC3-8EC9-A09672EE351E}" type="presParOf" srcId="{59ED9C55-9C7F-430A-9A99-6E61890DFA1B}" destId="{1BDD3010-0DA5-48F3-A7AF-EA036A1C55D9}" srcOrd="0" destOrd="0" presId="urn:microsoft.com/office/officeart/2005/8/layout/hierarchy2"/>
    <dgm:cxn modelId="{9B16E75D-EC03-4A85-994D-08D1965718CE}" type="presParOf" srcId="{1BDD3010-0DA5-48F3-A7AF-EA036A1C55D9}" destId="{99D7DF93-3128-4D35-A65F-10CA8119ED7F}" srcOrd="0" destOrd="0" presId="urn:microsoft.com/office/officeart/2005/8/layout/hierarchy2"/>
    <dgm:cxn modelId="{F60D0F4D-357C-46CE-8B2A-446EBA1F1C3B}" type="presParOf" srcId="{59ED9C55-9C7F-430A-9A99-6E61890DFA1B}" destId="{57EA1FF7-6421-4FF0-9357-480B5661EDDB}" srcOrd="1" destOrd="0" presId="urn:microsoft.com/office/officeart/2005/8/layout/hierarchy2"/>
    <dgm:cxn modelId="{B55149EC-4BC2-4736-A252-4FFDD677EF1F}" type="presParOf" srcId="{57EA1FF7-6421-4FF0-9357-480B5661EDDB}" destId="{9CC9DE61-86F9-4865-9B31-E0FC4B6E2217}" srcOrd="0" destOrd="0" presId="urn:microsoft.com/office/officeart/2005/8/layout/hierarchy2"/>
    <dgm:cxn modelId="{E76C2110-7249-428A-AF1A-CEAE1F479DA8}" type="presParOf" srcId="{57EA1FF7-6421-4FF0-9357-480B5661EDDB}" destId="{FA4EEF00-5E2C-4BDE-AD68-54E7FA7D3F7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85493E8-8DEC-40E3-9753-35FE25343AD9}" type="doc">
      <dgm:prSet loTypeId="urn:microsoft.com/office/officeart/2005/8/layout/process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AR"/>
        </a:p>
      </dgm:t>
    </dgm:pt>
    <dgm:pt modelId="{8141070F-356F-4CA9-A8E8-C4E3516A868B}">
      <dgm:prSet phldrT="[Texto]" custT="1"/>
      <dgm:spPr/>
      <dgm:t>
        <a:bodyPr/>
        <a:lstStyle/>
        <a:p>
          <a:r>
            <a:rPr lang="es-MX" sz="1400" b="1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Registros administrativos</a:t>
          </a:r>
          <a:endParaRPr lang="es-AR" sz="1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B7A6E89D-0E02-44B4-BF28-2A3BA73A0868}" type="parTrans" cxnId="{C9E673D1-0ED4-4B34-9ADE-1F8BEDC47364}">
      <dgm:prSet/>
      <dgm:spPr/>
      <dgm:t>
        <a:bodyPr/>
        <a:lstStyle/>
        <a:p>
          <a:endParaRPr lang="es-AR"/>
        </a:p>
      </dgm:t>
    </dgm:pt>
    <dgm:pt modelId="{8695C3B5-198B-4015-B733-88028EA678F4}" type="sibTrans" cxnId="{C9E673D1-0ED4-4B34-9ADE-1F8BEDC47364}">
      <dgm:prSet/>
      <dgm:spPr/>
      <dgm:t>
        <a:bodyPr/>
        <a:lstStyle/>
        <a:p>
          <a:endParaRPr lang="es-AR"/>
        </a:p>
      </dgm:t>
    </dgm:pt>
    <dgm:pt modelId="{3F765CDF-F908-4036-8D74-D70A7D37E2AE}">
      <dgm:prSet phldrT="[Texto]" custT="1"/>
      <dgm:spPr/>
      <dgm:t>
        <a:bodyPr/>
        <a:lstStyle/>
        <a:p>
          <a:r>
            <a:rPr lang="es-MX" sz="1400" b="1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Regularización</a:t>
          </a:r>
          <a:endParaRPr lang="es-AR" sz="1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B4AA4B2D-FC38-4CFB-841C-D527C0C9D896}" type="parTrans" cxnId="{FCD76E65-8FE4-4D4B-AAB2-DFD1D3FF6407}">
      <dgm:prSet/>
      <dgm:spPr/>
      <dgm:t>
        <a:bodyPr/>
        <a:lstStyle/>
        <a:p>
          <a:endParaRPr lang="es-AR"/>
        </a:p>
      </dgm:t>
    </dgm:pt>
    <dgm:pt modelId="{06E8B2D5-E050-4589-A63F-212CE40C0D03}" type="sibTrans" cxnId="{FCD76E65-8FE4-4D4B-AAB2-DFD1D3FF6407}">
      <dgm:prSet/>
      <dgm:spPr/>
      <dgm:t>
        <a:bodyPr/>
        <a:lstStyle/>
        <a:p>
          <a:endParaRPr lang="es-AR"/>
        </a:p>
      </dgm:t>
    </dgm:pt>
    <dgm:pt modelId="{A79A5BEE-1E15-4A04-903C-566F5A9D0BA3}">
      <dgm:prSet phldrT="[Texto]" custT="1"/>
      <dgm:spPr/>
      <dgm:t>
        <a:bodyPr/>
        <a:lstStyle/>
        <a:p>
          <a:r>
            <a:rPr lang="es-MX" sz="1400" b="1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Valuación</a:t>
          </a:r>
          <a:endParaRPr lang="es-AR" sz="1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DAE3F536-84A7-4200-A021-5CD0B98C244B}" type="parTrans" cxnId="{D16D295D-9CF8-40D6-892A-F534B3865424}">
      <dgm:prSet/>
      <dgm:spPr/>
      <dgm:t>
        <a:bodyPr/>
        <a:lstStyle/>
        <a:p>
          <a:endParaRPr lang="es-AR"/>
        </a:p>
      </dgm:t>
    </dgm:pt>
    <dgm:pt modelId="{3DCA24DE-5316-4E26-A23E-FCFCE6163955}" type="sibTrans" cxnId="{D16D295D-9CF8-40D6-892A-F534B3865424}">
      <dgm:prSet/>
      <dgm:spPr/>
      <dgm:t>
        <a:bodyPr/>
        <a:lstStyle/>
        <a:p>
          <a:endParaRPr lang="es-AR"/>
        </a:p>
      </dgm:t>
    </dgm:pt>
    <dgm:pt modelId="{BB4688EB-82EB-4888-81F4-24A5C416584A}">
      <dgm:prSet phldrT="[Texto]" custT="1"/>
      <dgm:spPr/>
      <dgm:t>
        <a:bodyPr/>
        <a:lstStyle/>
        <a:p>
          <a:r>
            <a:rPr lang="es-MX" sz="1400" b="1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Realización de registros contables</a:t>
          </a:r>
          <a:endParaRPr lang="es-AR" sz="1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A0E3E1C8-363E-4CFE-8C8C-70B77339648A}" type="parTrans" cxnId="{F260239E-35F5-48F6-9C53-DAF5DC9CBCA5}">
      <dgm:prSet/>
      <dgm:spPr/>
      <dgm:t>
        <a:bodyPr/>
        <a:lstStyle/>
        <a:p>
          <a:endParaRPr lang="es-AR"/>
        </a:p>
      </dgm:t>
    </dgm:pt>
    <dgm:pt modelId="{6AF5C023-E0F7-42E7-8B04-38D66FBC9C26}" type="sibTrans" cxnId="{F260239E-35F5-48F6-9C53-DAF5DC9CBCA5}">
      <dgm:prSet/>
      <dgm:spPr/>
      <dgm:t>
        <a:bodyPr/>
        <a:lstStyle/>
        <a:p>
          <a:endParaRPr lang="es-AR"/>
        </a:p>
      </dgm:t>
    </dgm:pt>
    <dgm:pt modelId="{8F461BDE-2CDD-454A-B217-532495624EFF}">
      <dgm:prSet phldrT="[Texto]" custT="1"/>
      <dgm:spPr/>
      <dgm:t>
        <a:bodyPr/>
        <a:lstStyle/>
        <a:p>
          <a:r>
            <a:rPr lang="es-MX" sz="1400" b="1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Conciliaciones</a:t>
          </a:r>
          <a:endParaRPr lang="es-AR" sz="1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3A98453A-E418-45FD-A4EC-D6102707A37A}" type="parTrans" cxnId="{2A95DA05-CA3D-4ABF-8AE6-24D771B64A47}">
      <dgm:prSet/>
      <dgm:spPr/>
      <dgm:t>
        <a:bodyPr/>
        <a:lstStyle/>
        <a:p>
          <a:endParaRPr lang="es-AR"/>
        </a:p>
      </dgm:t>
    </dgm:pt>
    <dgm:pt modelId="{01D4A587-A6DC-4D56-9A7C-D7EF54899DE0}" type="sibTrans" cxnId="{2A95DA05-CA3D-4ABF-8AE6-24D771B64A47}">
      <dgm:prSet/>
      <dgm:spPr/>
      <dgm:t>
        <a:bodyPr/>
        <a:lstStyle/>
        <a:p>
          <a:endParaRPr lang="es-AR"/>
        </a:p>
      </dgm:t>
    </dgm:pt>
    <dgm:pt modelId="{E55E5C64-7CBF-49A0-A270-E29B124D9E7F}">
      <dgm:prSet phldrT="[Texto]" custT="1"/>
      <dgm:spPr/>
      <dgm:t>
        <a:bodyPr/>
        <a:lstStyle/>
        <a:p>
          <a:r>
            <a:rPr lang="es-MX" sz="1400" b="1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Preparación y presentación de reportes</a:t>
          </a:r>
          <a:endParaRPr lang="es-AR" sz="1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36633E88-2DE5-4182-858D-76D2B54D16CF}" type="parTrans" cxnId="{11FE8F13-C852-4C3F-89E5-98832413BBA6}">
      <dgm:prSet/>
      <dgm:spPr/>
      <dgm:t>
        <a:bodyPr/>
        <a:lstStyle/>
        <a:p>
          <a:endParaRPr lang="es-AR"/>
        </a:p>
      </dgm:t>
    </dgm:pt>
    <dgm:pt modelId="{8AB1A9C2-3F04-44CE-AEBB-7A88253C037C}" type="sibTrans" cxnId="{11FE8F13-C852-4C3F-89E5-98832413BBA6}">
      <dgm:prSet/>
      <dgm:spPr/>
      <dgm:t>
        <a:bodyPr/>
        <a:lstStyle/>
        <a:p>
          <a:endParaRPr lang="es-AR"/>
        </a:p>
      </dgm:t>
    </dgm:pt>
    <dgm:pt modelId="{5557F449-8F7C-4F43-B242-4C6CC018A8AF}">
      <dgm:prSet phldrT="[Texto]" custT="1"/>
      <dgm:spPr/>
      <dgm:t>
        <a:bodyPr/>
        <a:lstStyle/>
        <a:p>
          <a:r>
            <a:rPr lang="es-AR" sz="1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Inspecciones y auditorías </a:t>
          </a:r>
          <a:endParaRPr lang="es-AR" sz="1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5786BECF-28E1-48A2-B7ED-E25A923DC9C7}" type="parTrans" cxnId="{0981658B-5B45-49D1-8FBA-D48A2A826FA0}">
      <dgm:prSet/>
      <dgm:spPr/>
      <dgm:t>
        <a:bodyPr/>
        <a:lstStyle/>
        <a:p>
          <a:endParaRPr lang="es-AR"/>
        </a:p>
      </dgm:t>
    </dgm:pt>
    <dgm:pt modelId="{3439431C-8278-4528-B4B9-7200A544A424}" type="sibTrans" cxnId="{0981658B-5B45-49D1-8FBA-D48A2A826FA0}">
      <dgm:prSet/>
      <dgm:spPr/>
      <dgm:t>
        <a:bodyPr/>
        <a:lstStyle/>
        <a:p>
          <a:endParaRPr lang="es-AR"/>
        </a:p>
      </dgm:t>
    </dgm:pt>
    <dgm:pt modelId="{051F2D59-9DD3-4033-B77E-1C78AFD57D66}" type="pres">
      <dgm:prSet presAssocID="{B85493E8-8DEC-40E3-9753-35FE25343AD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8448A69B-E822-455D-BE4B-C2382801A69C}" type="pres">
      <dgm:prSet presAssocID="{5557F449-8F7C-4F43-B242-4C6CC018A8AF}" presName="boxAndChildren" presStyleCnt="0"/>
      <dgm:spPr/>
    </dgm:pt>
    <dgm:pt modelId="{45826BDB-F7FF-4B97-A62D-4488C11E542D}" type="pres">
      <dgm:prSet presAssocID="{5557F449-8F7C-4F43-B242-4C6CC018A8AF}" presName="parentTextBox" presStyleLbl="node1" presStyleIdx="0" presStyleCnt="7"/>
      <dgm:spPr/>
      <dgm:t>
        <a:bodyPr/>
        <a:lstStyle/>
        <a:p>
          <a:endParaRPr lang="es-MX"/>
        </a:p>
      </dgm:t>
    </dgm:pt>
    <dgm:pt modelId="{8483F693-FAA9-4C58-98E3-04A9ECA10908}" type="pres">
      <dgm:prSet presAssocID="{8AB1A9C2-3F04-44CE-AEBB-7A88253C037C}" presName="sp" presStyleCnt="0"/>
      <dgm:spPr/>
    </dgm:pt>
    <dgm:pt modelId="{71D68E42-DCED-4693-8636-3DD5AAF14EE7}" type="pres">
      <dgm:prSet presAssocID="{E55E5C64-7CBF-49A0-A270-E29B124D9E7F}" presName="arrowAndChildren" presStyleCnt="0"/>
      <dgm:spPr/>
    </dgm:pt>
    <dgm:pt modelId="{CF5C96B9-13AE-4E26-AB6C-A2CBB6E49AC6}" type="pres">
      <dgm:prSet presAssocID="{E55E5C64-7CBF-49A0-A270-E29B124D9E7F}" presName="parentTextArrow" presStyleLbl="node1" presStyleIdx="1" presStyleCnt="7"/>
      <dgm:spPr/>
      <dgm:t>
        <a:bodyPr/>
        <a:lstStyle/>
        <a:p>
          <a:endParaRPr lang="es-AR"/>
        </a:p>
      </dgm:t>
    </dgm:pt>
    <dgm:pt modelId="{ED635486-1221-4846-B07D-AE8EA1BF41D2}" type="pres">
      <dgm:prSet presAssocID="{01D4A587-A6DC-4D56-9A7C-D7EF54899DE0}" presName="sp" presStyleCnt="0"/>
      <dgm:spPr/>
    </dgm:pt>
    <dgm:pt modelId="{BFCCECBF-6E5A-4F16-BA0F-75ED0B6D61D3}" type="pres">
      <dgm:prSet presAssocID="{8F461BDE-2CDD-454A-B217-532495624EFF}" presName="arrowAndChildren" presStyleCnt="0"/>
      <dgm:spPr/>
    </dgm:pt>
    <dgm:pt modelId="{3103A6C4-3E7C-4AE3-951F-0DC013912D9B}" type="pres">
      <dgm:prSet presAssocID="{8F461BDE-2CDD-454A-B217-532495624EFF}" presName="parentTextArrow" presStyleLbl="node1" presStyleIdx="2" presStyleCnt="7"/>
      <dgm:spPr/>
      <dgm:t>
        <a:bodyPr/>
        <a:lstStyle/>
        <a:p>
          <a:endParaRPr lang="es-AR"/>
        </a:p>
      </dgm:t>
    </dgm:pt>
    <dgm:pt modelId="{BE124AB6-D880-4428-82BF-0F44767E1F3E}" type="pres">
      <dgm:prSet presAssocID="{6AF5C023-E0F7-42E7-8B04-38D66FBC9C26}" presName="sp" presStyleCnt="0"/>
      <dgm:spPr/>
    </dgm:pt>
    <dgm:pt modelId="{47FA7C37-FF13-41BB-A150-0AB36A7F3F9E}" type="pres">
      <dgm:prSet presAssocID="{BB4688EB-82EB-4888-81F4-24A5C416584A}" presName="arrowAndChildren" presStyleCnt="0"/>
      <dgm:spPr/>
    </dgm:pt>
    <dgm:pt modelId="{E8EFE2F7-90B6-455C-8EA9-1FA05C1F14B0}" type="pres">
      <dgm:prSet presAssocID="{BB4688EB-82EB-4888-81F4-24A5C416584A}" presName="parentTextArrow" presStyleLbl="node1" presStyleIdx="3" presStyleCnt="7"/>
      <dgm:spPr/>
      <dgm:t>
        <a:bodyPr/>
        <a:lstStyle/>
        <a:p>
          <a:endParaRPr lang="es-AR"/>
        </a:p>
      </dgm:t>
    </dgm:pt>
    <dgm:pt modelId="{C4A48C0B-DD64-460A-A16D-61EF73DD91CD}" type="pres">
      <dgm:prSet presAssocID="{3DCA24DE-5316-4E26-A23E-FCFCE6163955}" presName="sp" presStyleCnt="0"/>
      <dgm:spPr/>
    </dgm:pt>
    <dgm:pt modelId="{068009F2-71F2-4EE3-9F94-27BAE97AA318}" type="pres">
      <dgm:prSet presAssocID="{A79A5BEE-1E15-4A04-903C-566F5A9D0BA3}" presName="arrowAndChildren" presStyleCnt="0"/>
      <dgm:spPr/>
    </dgm:pt>
    <dgm:pt modelId="{8D954DAD-6A2C-432C-93C4-B4E4021D5222}" type="pres">
      <dgm:prSet presAssocID="{A79A5BEE-1E15-4A04-903C-566F5A9D0BA3}" presName="parentTextArrow" presStyleLbl="node1" presStyleIdx="4" presStyleCnt="7"/>
      <dgm:spPr/>
      <dgm:t>
        <a:bodyPr/>
        <a:lstStyle/>
        <a:p>
          <a:endParaRPr lang="es-AR"/>
        </a:p>
      </dgm:t>
    </dgm:pt>
    <dgm:pt modelId="{2A22A3FD-521F-4033-A67F-D8728CF95C10}" type="pres">
      <dgm:prSet presAssocID="{06E8B2D5-E050-4589-A63F-212CE40C0D03}" presName="sp" presStyleCnt="0"/>
      <dgm:spPr/>
    </dgm:pt>
    <dgm:pt modelId="{793B45FD-24F0-4C4A-A0F8-203FF2CEF6F7}" type="pres">
      <dgm:prSet presAssocID="{3F765CDF-F908-4036-8D74-D70A7D37E2AE}" presName="arrowAndChildren" presStyleCnt="0"/>
      <dgm:spPr/>
    </dgm:pt>
    <dgm:pt modelId="{6B4518A6-3847-4DF4-BF80-472770F029E6}" type="pres">
      <dgm:prSet presAssocID="{3F765CDF-F908-4036-8D74-D70A7D37E2AE}" presName="parentTextArrow" presStyleLbl="node1" presStyleIdx="5" presStyleCnt="7"/>
      <dgm:spPr/>
      <dgm:t>
        <a:bodyPr/>
        <a:lstStyle/>
        <a:p>
          <a:endParaRPr lang="es-AR"/>
        </a:p>
      </dgm:t>
    </dgm:pt>
    <dgm:pt modelId="{D5A88F8A-3535-45A4-8C73-700D919F3A54}" type="pres">
      <dgm:prSet presAssocID="{8695C3B5-198B-4015-B733-88028EA678F4}" presName="sp" presStyleCnt="0"/>
      <dgm:spPr/>
    </dgm:pt>
    <dgm:pt modelId="{44452EE5-3353-44B1-86E2-ACC6DEECE338}" type="pres">
      <dgm:prSet presAssocID="{8141070F-356F-4CA9-A8E8-C4E3516A868B}" presName="arrowAndChildren" presStyleCnt="0"/>
      <dgm:spPr/>
    </dgm:pt>
    <dgm:pt modelId="{4BC0949C-D77A-476A-8259-DF6005573CF6}" type="pres">
      <dgm:prSet presAssocID="{8141070F-356F-4CA9-A8E8-C4E3516A868B}" presName="parentTextArrow" presStyleLbl="node1" presStyleIdx="6" presStyleCnt="7"/>
      <dgm:spPr/>
      <dgm:t>
        <a:bodyPr/>
        <a:lstStyle/>
        <a:p>
          <a:endParaRPr lang="es-AR"/>
        </a:p>
      </dgm:t>
    </dgm:pt>
  </dgm:ptLst>
  <dgm:cxnLst>
    <dgm:cxn modelId="{2A95DA05-CA3D-4ABF-8AE6-24D771B64A47}" srcId="{B85493E8-8DEC-40E3-9753-35FE25343AD9}" destId="{8F461BDE-2CDD-454A-B217-532495624EFF}" srcOrd="4" destOrd="0" parTransId="{3A98453A-E418-45FD-A4EC-D6102707A37A}" sibTransId="{01D4A587-A6DC-4D56-9A7C-D7EF54899DE0}"/>
    <dgm:cxn modelId="{CFF02E13-E8B2-4D90-9D97-5F90ED524701}" type="presOf" srcId="{B85493E8-8DEC-40E3-9753-35FE25343AD9}" destId="{051F2D59-9DD3-4033-B77E-1C78AFD57D66}" srcOrd="0" destOrd="0" presId="urn:microsoft.com/office/officeart/2005/8/layout/process4"/>
    <dgm:cxn modelId="{11FE8F13-C852-4C3F-89E5-98832413BBA6}" srcId="{B85493E8-8DEC-40E3-9753-35FE25343AD9}" destId="{E55E5C64-7CBF-49A0-A270-E29B124D9E7F}" srcOrd="5" destOrd="0" parTransId="{36633E88-2DE5-4182-858D-76D2B54D16CF}" sibTransId="{8AB1A9C2-3F04-44CE-AEBB-7A88253C037C}"/>
    <dgm:cxn modelId="{37B2D19D-24DB-473C-AA4B-F79EC07566C7}" type="presOf" srcId="{E55E5C64-7CBF-49A0-A270-E29B124D9E7F}" destId="{CF5C96B9-13AE-4E26-AB6C-A2CBB6E49AC6}" srcOrd="0" destOrd="0" presId="urn:microsoft.com/office/officeart/2005/8/layout/process4"/>
    <dgm:cxn modelId="{FCD76E65-8FE4-4D4B-AAB2-DFD1D3FF6407}" srcId="{B85493E8-8DEC-40E3-9753-35FE25343AD9}" destId="{3F765CDF-F908-4036-8D74-D70A7D37E2AE}" srcOrd="1" destOrd="0" parTransId="{B4AA4B2D-FC38-4CFB-841C-D527C0C9D896}" sibTransId="{06E8B2D5-E050-4589-A63F-212CE40C0D03}"/>
    <dgm:cxn modelId="{C2FCB161-A377-4F5F-9106-748CA03740C9}" type="presOf" srcId="{3F765CDF-F908-4036-8D74-D70A7D37E2AE}" destId="{6B4518A6-3847-4DF4-BF80-472770F029E6}" srcOrd="0" destOrd="0" presId="urn:microsoft.com/office/officeart/2005/8/layout/process4"/>
    <dgm:cxn modelId="{D16D295D-9CF8-40D6-892A-F534B3865424}" srcId="{B85493E8-8DEC-40E3-9753-35FE25343AD9}" destId="{A79A5BEE-1E15-4A04-903C-566F5A9D0BA3}" srcOrd="2" destOrd="0" parTransId="{DAE3F536-84A7-4200-A021-5CD0B98C244B}" sibTransId="{3DCA24DE-5316-4E26-A23E-FCFCE6163955}"/>
    <dgm:cxn modelId="{C9E673D1-0ED4-4B34-9ADE-1F8BEDC47364}" srcId="{B85493E8-8DEC-40E3-9753-35FE25343AD9}" destId="{8141070F-356F-4CA9-A8E8-C4E3516A868B}" srcOrd="0" destOrd="0" parTransId="{B7A6E89D-0E02-44B4-BF28-2A3BA73A0868}" sibTransId="{8695C3B5-198B-4015-B733-88028EA678F4}"/>
    <dgm:cxn modelId="{1C34AF07-24F8-435F-BC8D-E52EAE4924DB}" type="presOf" srcId="{8141070F-356F-4CA9-A8E8-C4E3516A868B}" destId="{4BC0949C-D77A-476A-8259-DF6005573CF6}" srcOrd="0" destOrd="0" presId="urn:microsoft.com/office/officeart/2005/8/layout/process4"/>
    <dgm:cxn modelId="{272D2F53-FE8B-4794-B3EF-2D8590BAE097}" type="presOf" srcId="{5557F449-8F7C-4F43-B242-4C6CC018A8AF}" destId="{45826BDB-F7FF-4B97-A62D-4488C11E542D}" srcOrd="0" destOrd="0" presId="urn:microsoft.com/office/officeart/2005/8/layout/process4"/>
    <dgm:cxn modelId="{E44F69C9-737B-4659-B572-28DD8457E4CD}" type="presOf" srcId="{8F461BDE-2CDD-454A-B217-532495624EFF}" destId="{3103A6C4-3E7C-4AE3-951F-0DC013912D9B}" srcOrd="0" destOrd="0" presId="urn:microsoft.com/office/officeart/2005/8/layout/process4"/>
    <dgm:cxn modelId="{D10E491F-1006-46EC-B0EA-BAD6980195BE}" type="presOf" srcId="{A79A5BEE-1E15-4A04-903C-566F5A9D0BA3}" destId="{8D954DAD-6A2C-432C-93C4-B4E4021D5222}" srcOrd="0" destOrd="0" presId="urn:microsoft.com/office/officeart/2005/8/layout/process4"/>
    <dgm:cxn modelId="{0981658B-5B45-49D1-8FBA-D48A2A826FA0}" srcId="{B85493E8-8DEC-40E3-9753-35FE25343AD9}" destId="{5557F449-8F7C-4F43-B242-4C6CC018A8AF}" srcOrd="6" destOrd="0" parTransId="{5786BECF-28E1-48A2-B7ED-E25A923DC9C7}" sibTransId="{3439431C-8278-4528-B4B9-7200A544A424}"/>
    <dgm:cxn modelId="{F260239E-35F5-48F6-9C53-DAF5DC9CBCA5}" srcId="{B85493E8-8DEC-40E3-9753-35FE25343AD9}" destId="{BB4688EB-82EB-4888-81F4-24A5C416584A}" srcOrd="3" destOrd="0" parTransId="{A0E3E1C8-363E-4CFE-8C8C-70B77339648A}" sibTransId="{6AF5C023-E0F7-42E7-8B04-38D66FBC9C26}"/>
    <dgm:cxn modelId="{BEE1CF56-DC6B-4D90-8E31-6D9EA21B1075}" type="presOf" srcId="{BB4688EB-82EB-4888-81F4-24A5C416584A}" destId="{E8EFE2F7-90B6-455C-8EA9-1FA05C1F14B0}" srcOrd="0" destOrd="0" presId="urn:microsoft.com/office/officeart/2005/8/layout/process4"/>
    <dgm:cxn modelId="{B5308964-5522-47BF-A52B-197DFA8A96DB}" type="presParOf" srcId="{051F2D59-9DD3-4033-B77E-1C78AFD57D66}" destId="{8448A69B-E822-455D-BE4B-C2382801A69C}" srcOrd="0" destOrd="0" presId="urn:microsoft.com/office/officeart/2005/8/layout/process4"/>
    <dgm:cxn modelId="{6275DB33-3CF5-4C1D-9C53-595256CFB4AD}" type="presParOf" srcId="{8448A69B-E822-455D-BE4B-C2382801A69C}" destId="{45826BDB-F7FF-4B97-A62D-4488C11E542D}" srcOrd="0" destOrd="0" presId="urn:microsoft.com/office/officeart/2005/8/layout/process4"/>
    <dgm:cxn modelId="{C349E33C-AC0A-47D3-AEAE-B99CEA43DF30}" type="presParOf" srcId="{051F2D59-9DD3-4033-B77E-1C78AFD57D66}" destId="{8483F693-FAA9-4C58-98E3-04A9ECA10908}" srcOrd="1" destOrd="0" presId="urn:microsoft.com/office/officeart/2005/8/layout/process4"/>
    <dgm:cxn modelId="{644F94E7-E56B-4D41-85A6-CD18F8FEFBEC}" type="presParOf" srcId="{051F2D59-9DD3-4033-B77E-1C78AFD57D66}" destId="{71D68E42-DCED-4693-8636-3DD5AAF14EE7}" srcOrd="2" destOrd="0" presId="urn:microsoft.com/office/officeart/2005/8/layout/process4"/>
    <dgm:cxn modelId="{F73DE63C-422E-43B6-8872-3726FAC89E19}" type="presParOf" srcId="{71D68E42-DCED-4693-8636-3DD5AAF14EE7}" destId="{CF5C96B9-13AE-4E26-AB6C-A2CBB6E49AC6}" srcOrd="0" destOrd="0" presId="urn:microsoft.com/office/officeart/2005/8/layout/process4"/>
    <dgm:cxn modelId="{A2474635-7472-4FD9-BD26-AE9A03B0A8C0}" type="presParOf" srcId="{051F2D59-9DD3-4033-B77E-1C78AFD57D66}" destId="{ED635486-1221-4846-B07D-AE8EA1BF41D2}" srcOrd="3" destOrd="0" presId="urn:microsoft.com/office/officeart/2005/8/layout/process4"/>
    <dgm:cxn modelId="{94C8E309-5F51-4C57-9D7B-677EE6891AF4}" type="presParOf" srcId="{051F2D59-9DD3-4033-B77E-1C78AFD57D66}" destId="{BFCCECBF-6E5A-4F16-BA0F-75ED0B6D61D3}" srcOrd="4" destOrd="0" presId="urn:microsoft.com/office/officeart/2005/8/layout/process4"/>
    <dgm:cxn modelId="{73993050-D9CC-4E2A-86AE-98A183B84143}" type="presParOf" srcId="{BFCCECBF-6E5A-4F16-BA0F-75ED0B6D61D3}" destId="{3103A6C4-3E7C-4AE3-951F-0DC013912D9B}" srcOrd="0" destOrd="0" presId="urn:microsoft.com/office/officeart/2005/8/layout/process4"/>
    <dgm:cxn modelId="{8626A8E7-E5C0-470E-8FA6-0A4847C4AD27}" type="presParOf" srcId="{051F2D59-9DD3-4033-B77E-1C78AFD57D66}" destId="{BE124AB6-D880-4428-82BF-0F44767E1F3E}" srcOrd="5" destOrd="0" presId="urn:microsoft.com/office/officeart/2005/8/layout/process4"/>
    <dgm:cxn modelId="{C0F936ED-B6C2-4216-8B46-24646396FEA6}" type="presParOf" srcId="{051F2D59-9DD3-4033-B77E-1C78AFD57D66}" destId="{47FA7C37-FF13-41BB-A150-0AB36A7F3F9E}" srcOrd="6" destOrd="0" presId="urn:microsoft.com/office/officeart/2005/8/layout/process4"/>
    <dgm:cxn modelId="{259565FB-DC54-464F-9A49-C8FDD04FC59F}" type="presParOf" srcId="{47FA7C37-FF13-41BB-A150-0AB36A7F3F9E}" destId="{E8EFE2F7-90B6-455C-8EA9-1FA05C1F14B0}" srcOrd="0" destOrd="0" presId="urn:microsoft.com/office/officeart/2005/8/layout/process4"/>
    <dgm:cxn modelId="{34DE8514-B55C-4843-AE67-320674F212C7}" type="presParOf" srcId="{051F2D59-9DD3-4033-B77E-1C78AFD57D66}" destId="{C4A48C0B-DD64-460A-A16D-61EF73DD91CD}" srcOrd="7" destOrd="0" presId="urn:microsoft.com/office/officeart/2005/8/layout/process4"/>
    <dgm:cxn modelId="{0011D0F2-E049-4F28-9273-E443DBAF3DE4}" type="presParOf" srcId="{051F2D59-9DD3-4033-B77E-1C78AFD57D66}" destId="{068009F2-71F2-4EE3-9F94-27BAE97AA318}" srcOrd="8" destOrd="0" presId="urn:microsoft.com/office/officeart/2005/8/layout/process4"/>
    <dgm:cxn modelId="{B01B459B-8DFD-41F6-9818-1B4A0582EADD}" type="presParOf" srcId="{068009F2-71F2-4EE3-9F94-27BAE97AA318}" destId="{8D954DAD-6A2C-432C-93C4-B4E4021D5222}" srcOrd="0" destOrd="0" presId="urn:microsoft.com/office/officeart/2005/8/layout/process4"/>
    <dgm:cxn modelId="{8A826FE6-DD29-480F-9924-5F919C461D89}" type="presParOf" srcId="{051F2D59-9DD3-4033-B77E-1C78AFD57D66}" destId="{2A22A3FD-521F-4033-A67F-D8728CF95C10}" srcOrd="9" destOrd="0" presId="urn:microsoft.com/office/officeart/2005/8/layout/process4"/>
    <dgm:cxn modelId="{026B4866-152E-4D15-A9AA-77535CCDC384}" type="presParOf" srcId="{051F2D59-9DD3-4033-B77E-1C78AFD57D66}" destId="{793B45FD-24F0-4C4A-A0F8-203FF2CEF6F7}" srcOrd="10" destOrd="0" presId="urn:microsoft.com/office/officeart/2005/8/layout/process4"/>
    <dgm:cxn modelId="{BD0389BA-6E19-411C-B07A-E3501A23A8A9}" type="presParOf" srcId="{793B45FD-24F0-4C4A-A0F8-203FF2CEF6F7}" destId="{6B4518A6-3847-4DF4-BF80-472770F029E6}" srcOrd="0" destOrd="0" presId="urn:microsoft.com/office/officeart/2005/8/layout/process4"/>
    <dgm:cxn modelId="{9CAEF15E-434A-4F90-949E-68AAF0EF6B9A}" type="presParOf" srcId="{051F2D59-9DD3-4033-B77E-1C78AFD57D66}" destId="{D5A88F8A-3535-45A4-8C73-700D919F3A54}" srcOrd="11" destOrd="0" presId="urn:microsoft.com/office/officeart/2005/8/layout/process4"/>
    <dgm:cxn modelId="{69C3C871-D9FF-48FC-AA60-34A22BB2BBC5}" type="presParOf" srcId="{051F2D59-9DD3-4033-B77E-1C78AFD57D66}" destId="{44452EE5-3353-44B1-86E2-ACC6DEECE338}" srcOrd="12" destOrd="0" presId="urn:microsoft.com/office/officeart/2005/8/layout/process4"/>
    <dgm:cxn modelId="{21D0EF79-9965-41F1-829F-7B7B8CC334F5}" type="presParOf" srcId="{44452EE5-3353-44B1-86E2-ACC6DEECE338}" destId="{4BC0949C-D77A-476A-8259-DF6005573CF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F4C3E97-5782-47EB-A3C2-B13D281C7525}" type="doc">
      <dgm:prSet loTypeId="urn:microsoft.com/office/officeart/2005/8/layout/process1" loCatId="process" qsTypeId="urn:microsoft.com/office/officeart/2005/8/quickstyle/simple1" qsCatId="simple" csTypeId="urn:microsoft.com/office/officeart/2005/8/colors/colorful2" csCatId="colorful" phldr="1"/>
      <dgm:spPr/>
    </dgm:pt>
    <dgm:pt modelId="{02976BF7-042E-42AC-9A03-804845F6C3E8}">
      <dgm:prSet phldrT="[Texto]" custT="1"/>
      <dgm:spPr>
        <a:xfrm>
          <a:off x="4822" y="0"/>
          <a:ext cx="1441251" cy="495701"/>
        </a:xfr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AR" sz="1400" b="1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Altas de Activos</a:t>
          </a:r>
        </a:p>
      </dgm:t>
    </dgm:pt>
    <dgm:pt modelId="{15C68F61-4812-4089-A448-D5520DBD0E7C}" type="parTrans" cxnId="{144F41D0-CC8E-44FC-8F06-47ABE5F3FE03}">
      <dgm:prSet/>
      <dgm:spPr/>
      <dgm:t>
        <a:bodyPr/>
        <a:lstStyle/>
        <a:p>
          <a:endParaRPr lang="es-AR"/>
        </a:p>
      </dgm:t>
    </dgm:pt>
    <dgm:pt modelId="{7C513D44-BE0F-44F6-8332-5E5B1CC9522C}" type="sibTrans" cxnId="{144F41D0-CC8E-44FC-8F06-47ABE5F3FE03}">
      <dgm:prSet/>
      <dgm:spPr>
        <a:xfrm>
          <a:off x="1590198" y="69135"/>
          <a:ext cx="305545" cy="357430"/>
        </a:xfrm>
        <a:solidFill>
          <a:srgbClr val="ED7D31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s-AR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1B748A53-DAE6-458D-822D-29DA6B873382}">
      <dgm:prSet phldrT="[Texto]" custT="1"/>
      <dgm:spPr>
        <a:xfrm>
          <a:off x="2022574" y="0"/>
          <a:ext cx="1441251" cy="495701"/>
        </a:xfrm>
        <a:solidFill>
          <a:srgbClr val="ED7D31">
            <a:hueOff val="-727682"/>
            <a:satOff val="-41964"/>
            <a:lumOff val="4314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AR" sz="1400" b="1" dirty="0" smtClean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Modificación </a:t>
          </a:r>
          <a:r>
            <a:rPr lang="es-AR" sz="1400" b="1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de Activos </a:t>
          </a:r>
        </a:p>
      </dgm:t>
    </dgm:pt>
    <dgm:pt modelId="{E8B18675-3DF7-4D20-86DB-223ABFEB0B26}" type="parTrans" cxnId="{07A6605A-051D-4D92-8C7A-A485135B88F3}">
      <dgm:prSet/>
      <dgm:spPr/>
      <dgm:t>
        <a:bodyPr/>
        <a:lstStyle/>
        <a:p>
          <a:endParaRPr lang="es-AR"/>
        </a:p>
      </dgm:t>
    </dgm:pt>
    <dgm:pt modelId="{26E48B75-34FC-45AD-B3F1-5F7F30C96672}" type="sibTrans" cxnId="{07A6605A-051D-4D92-8C7A-A485135B88F3}">
      <dgm:prSet/>
      <dgm:spPr>
        <a:xfrm>
          <a:off x="3607950" y="69135"/>
          <a:ext cx="305545" cy="357430"/>
        </a:xfrm>
        <a:solidFill>
          <a:srgbClr val="ED7D31">
            <a:hueOff val="-1455363"/>
            <a:satOff val="-83928"/>
            <a:lumOff val="8628"/>
            <a:alphaOff val="0"/>
          </a:srgbClr>
        </a:solidFill>
        <a:ln>
          <a:noFill/>
        </a:ln>
        <a:effectLst/>
      </dgm:spPr>
      <dgm:t>
        <a:bodyPr/>
        <a:lstStyle/>
        <a:p>
          <a:endParaRPr lang="es-AR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0A26BA9E-661C-4024-A94B-95E24D1FCA21}">
      <dgm:prSet phldrT="[Texto]" custT="1"/>
      <dgm:spPr>
        <a:xfrm>
          <a:off x="4040326" y="0"/>
          <a:ext cx="1441251" cy="495701"/>
        </a:xfrm>
        <a:solidFill>
          <a:srgbClr val="ED7D31">
            <a:hueOff val="-1455363"/>
            <a:satOff val="-83928"/>
            <a:lumOff val="8628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AR" sz="1400" b="1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Baja de Activos</a:t>
          </a:r>
        </a:p>
      </dgm:t>
    </dgm:pt>
    <dgm:pt modelId="{D80E8B73-25B3-4E36-B82C-714EBBC70BD6}" type="parTrans" cxnId="{931F159D-0941-44B9-96CF-C2E98A45C7BA}">
      <dgm:prSet/>
      <dgm:spPr/>
      <dgm:t>
        <a:bodyPr/>
        <a:lstStyle/>
        <a:p>
          <a:endParaRPr lang="es-AR"/>
        </a:p>
      </dgm:t>
    </dgm:pt>
    <dgm:pt modelId="{4DBD917F-F390-4C9E-886B-2A5433345E6D}" type="sibTrans" cxnId="{931F159D-0941-44B9-96CF-C2E98A45C7BA}">
      <dgm:prSet/>
      <dgm:spPr/>
      <dgm:t>
        <a:bodyPr/>
        <a:lstStyle/>
        <a:p>
          <a:endParaRPr lang="es-AR"/>
        </a:p>
      </dgm:t>
    </dgm:pt>
    <dgm:pt modelId="{893A470D-5303-4185-8C41-D5AD6BD3701A}" type="pres">
      <dgm:prSet presAssocID="{3F4C3E97-5782-47EB-A3C2-B13D281C7525}" presName="Name0" presStyleCnt="0">
        <dgm:presLayoutVars>
          <dgm:dir/>
          <dgm:resizeHandles val="exact"/>
        </dgm:presLayoutVars>
      </dgm:prSet>
      <dgm:spPr/>
    </dgm:pt>
    <dgm:pt modelId="{AE81E308-2404-494C-96C9-552713A206D6}" type="pres">
      <dgm:prSet presAssocID="{02976BF7-042E-42AC-9A03-804845F6C3E8}" presName="node" presStyleLbl="node1" presStyleIdx="0" presStyleCnt="3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s-AR"/>
        </a:p>
      </dgm:t>
    </dgm:pt>
    <dgm:pt modelId="{8864B475-1C9D-4A47-AB76-1E597C96BB85}" type="pres">
      <dgm:prSet presAssocID="{7C513D44-BE0F-44F6-8332-5E5B1CC9522C}" presName="sibTrans" presStyleLbl="sibTrans2D1" presStyleIdx="0" presStyleCnt="2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s-AR"/>
        </a:p>
      </dgm:t>
    </dgm:pt>
    <dgm:pt modelId="{1A6A6751-4E18-4574-AC26-56A4BE8E06CA}" type="pres">
      <dgm:prSet presAssocID="{7C513D44-BE0F-44F6-8332-5E5B1CC9522C}" presName="connectorText" presStyleLbl="sibTrans2D1" presStyleIdx="0" presStyleCnt="2"/>
      <dgm:spPr/>
      <dgm:t>
        <a:bodyPr/>
        <a:lstStyle/>
        <a:p>
          <a:endParaRPr lang="es-AR"/>
        </a:p>
      </dgm:t>
    </dgm:pt>
    <dgm:pt modelId="{D6D84E92-64BE-4789-BE0D-63333A803332}" type="pres">
      <dgm:prSet presAssocID="{1B748A53-DAE6-458D-822D-29DA6B873382}" presName="node" presStyleLbl="node1" presStyleIdx="1" presStyleCnt="3" custLinFactNeighborY="-1230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s-AR"/>
        </a:p>
      </dgm:t>
    </dgm:pt>
    <dgm:pt modelId="{CF49FBA6-398F-47C9-A18E-1ABE37087E25}" type="pres">
      <dgm:prSet presAssocID="{26E48B75-34FC-45AD-B3F1-5F7F30C96672}" presName="sibTrans" presStyleLbl="sibTrans2D1" presStyleIdx="1" presStyleCnt="2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s-AR"/>
        </a:p>
      </dgm:t>
    </dgm:pt>
    <dgm:pt modelId="{4BFC8002-8957-4D93-B9E4-49CE45C0E102}" type="pres">
      <dgm:prSet presAssocID="{26E48B75-34FC-45AD-B3F1-5F7F30C96672}" presName="connectorText" presStyleLbl="sibTrans2D1" presStyleIdx="1" presStyleCnt="2"/>
      <dgm:spPr/>
      <dgm:t>
        <a:bodyPr/>
        <a:lstStyle/>
        <a:p>
          <a:endParaRPr lang="es-AR"/>
        </a:p>
      </dgm:t>
    </dgm:pt>
    <dgm:pt modelId="{51286690-4536-4B41-AFB2-DD465EBF4BC4}" type="pres">
      <dgm:prSet presAssocID="{0A26BA9E-661C-4024-A94B-95E24D1FCA21}" presName="node" presStyleLbl="node1" presStyleIdx="2" presStyleCnt="3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s-AR"/>
        </a:p>
      </dgm:t>
    </dgm:pt>
  </dgm:ptLst>
  <dgm:cxnLst>
    <dgm:cxn modelId="{9B3E4FF0-E0B7-4912-A2B6-471F22AA78E6}" type="presOf" srcId="{26E48B75-34FC-45AD-B3F1-5F7F30C96672}" destId="{CF49FBA6-398F-47C9-A18E-1ABE37087E25}" srcOrd="0" destOrd="0" presId="urn:microsoft.com/office/officeart/2005/8/layout/process1"/>
    <dgm:cxn modelId="{C0655CF3-E433-4172-87AE-DFE5A1BF83C7}" type="presOf" srcId="{0A26BA9E-661C-4024-A94B-95E24D1FCA21}" destId="{51286690-4536-4B41-AFB2-DD465EBF4BC4}" srcOrd="0" destOrd="0" presId="urn:microsoft.com/office/officeart/2005/8/layout/process1"/>
    <dgm:cxn modelId="{19370E57-48EB-4E03-A229-A37983103142}" type="presOf" srcId="{7C513D44-BE0F-44F6-8332-5E5B1CC9522C}" destId="{8864B475-1C9D-4A47-AB76-1E597C96BB85}" srcOrd="0" destOrd="0" presId="urn:microsoft.com/office/officeart/2005/8/layout/process1"/>
    <dgm:cxn modelId="{07A6605A-051D-4D92-8C7A-A485135B88F3}" srcId="{3F4C3E97-5782-47EB-A3C2-B13D281C7525}" destId="{1B748A53-DAE6-458D-822D-29DA6B873382}" srcOrd="1" destOrd="0" parTransId="{E8B18675-3DF7-4D20-86DB-223ABFEB0B26}" sibTransId="{26E48B75-34FC-45AD-B3F1-5F7F30C96672}"/>
    <dgm:cxn modelId="{D2BD5998-EE63-4CB6-A89D-D1183A64829B}" type="presOf" srcId="{3F4C3E97-5782-47EB-A3C2-B13D281C7525}" destId="{893A470D-5303-4185-8C41-D5AD6BD3701A}" srcOrd="0" destOrd="0" presId="urn:microsoft.com/office/officeart/2005/8/layout/process1"/>
    <dgm:cxn modelId="{F0F881A5-E99A-43B8-AF6F-BF9A47CAE23C}" type="presOf" srcId="{02976BF7-042E-42AC-9A03-804845F6C3E8}" destId="{AE81E308-2404-494C-96C9-552713A206D6}" srcOrd="0" destOrd="0" presId="urn:microsoft.com/office/officeart/2005/8/layout/process1"/>
    <dgm:cxn modelId="{18331865-9E73-4AA7-A3D1-6176EFA6C218}" type="presOf" srcId="{1B748A53-DAE6-458D-822D-29DA6B873382}" destId="{D6D84E92-64BE-4789-BE0D-63333A803332}" srcOrd="0" destOrd="0" presId="urn:microsoft.com/office/officeart/2005/8/layout/process1"/>
    <dgm:cxn modelId="{144F41D0-CC8E-44FC-8F06-47ABE5F3FE03}" srcId="{3F4C3E97-5782-47EB-A3C2-B13D281C7525}" destId="{02976BF7-042E-42AC-9A03-804845F6C3E8}" srcOrd="0" destOrd="0" parTransId="{15C68F61-4812-4089-A448-D5520DBD0E7C}" sibTransId="{7C513D44-BE0F-44F6-8332-5E5B1CC9522C}"/>
    <dgm:cxn modelId="{931F159D-0941-44B9-96CF-C2E98A45C7BA}" srcId="{3F4C3E97-5782-47EB-A3C2-B13D281C7525}" destId="{0A26BA9E-661C-4024-A94B-95E24D1FCA21}" srcOrd="2" destOrd="0" parTransId="{D80E8B73-25B3-4E36-B82C-714EBBC70BD6}" sibTransId="{4DBD917F-F390-4C9E-886B-2A5433345E6D}"/>
    <dgm:cxn modelId="{01899194-D204-49EA-A2B8-2BEBE68F40E8}" type="presOf" srcId="{26E48B75-34FC-45AD-B3F1-5F7F30C96672}" destId="{4BFC8002-8957-4D93-B9E4-49CE45C0E102}" srcOrd="1" destOrd="0" presId="urn:microsoft.com/office/officeart/2005/8/layout/process1"/>
    <dgm:cxn modelId="{5E1E17B4-52F5-4FE5-B8A2-438543B22CB0}" type="presOf" srcId="{7C513D44-BE0F-44F6-8332-5E5B1CC9522C}" destId="{1A6A6751-4E18-4574-AC26-56A4BE8E06CA}" srcOrd="1" destOrd="0" presId="urn:microsoft.com/office/officeart/2005/8/layout/process1"/>
    <dgm:cxn modelId="{DB8C0A73-D920-4889-A8CE-B35DB5E2B5E3}" type="presParOf" srcId="{893A470D-5303-4185-8C41-D5AD6BD3701A}" destId="{AE81E308-2404-494C-96C9-552713A206D6}" srcOrd="0" destOrd="0" presId="urn:microsoft.com/office/officeart/2005/8/layout/process1"/>
    <dgm:cxn modelId="{5183DF4F-0DE0-48F3-9FA6-2B935F3017A4}" type="presParOf" srcId="{893A470D-5303-4185-8C41-D5AD6BD3701A}" destId="{8864B475-1C9D-4A47-AB76-1E597C96BB85}" srcOrd="1" destOrd="0" presId="urn:microsoft.com/office/officeart/2005/8/layout/process1"/>
    <dgm:cxn modelId="{F580FA1A-F45F-4515-8B45-B91551D8C59B}" type="presParOf" srcId="{8864B475-1C9D-4A47-AB76-1E597C96BB85}" destId="{1A6A6751-4E18-4574-AC26-56A4BE8E06CA}" srcOrd="0" destOrd="0" presId="urn:microsoft.com/office/officeart/2005/8/layout/process1"/>
    <dgm:cxn modelId="{4EA9A1E9-0B57-4324-914B-5A0E2AAD92D0}" type="presParOf" srcId="{893A470D-5303-4185-8C41-D5AD6BD3701A}" destId="{D6D84E92-64BE-4789-BE0D-63333A803332}" srcOrd="2" destOrd="0" presId="urn:microsoft.com/office/officeart/2005/8/layout/process1"/>
    <dgm:cxn modelId="{ADB06444-AD96-4B96-86D0-A7B61017C243}" type="presParOf" srcId="{893A470D-5303-4185-8C41-D5AD6BD3701A}" destId="{CF49FBA6-398F-47C9-A18E-1ABE37087E25}" srcOrd="3" destOrd="0" presId="urn:microsoft.com/office/officeart/2005/8/layout/process1"/>
    <dgm:cxn modelId="{DA6646E8-9019-4FE0-AF1C-61E5C3B3A2B4}" type="presParOf" srcId="{CF49FBA6-398F-47C9-A18E-1ABE37087E25}" destId="{4BFC8002-8957-4D93-B9E4-49CE45C0E102}" srcOrd="0" destOrd="0" presId="urn:microsoft.com/office/officeart/2005/8/layout/process1"/>
    <dgm:cxn modelId="{1826970B-1030-4515-9063-E5E5FD3C1222}" type="presParOf" srcId="{893A470D-5303-4185-8C41-D5AD6BD3701A}" destId="{51286690-4536-4B41-AFB2-DD465EBF4BC4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85493E8-8DEC-40E3-9753-35FE25343AD9}" type="doc">
      <dgm:prSet loTypeId="urn:microsoft.com/office/officeart/2005/8/layout/process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AR"/>
        </a:p>
      </dgm:t>
    </dgm:pt>
    <dgm:pt modelId="{8141070F-356F-4CA9-A8E8-C4E3516A868B}">
      <dgm:prSet phldrT="[Texto]" custT="1"/>
      <dgm:spPr/>
      <dgm:t>
        <a:bodyPr/>
        <a:lstStyle/>
        <a:p>
          <a:r>
            <a:rPr lang="es-AR" sz="1400" b="1" dirty="0">
              <a:solidFill>
                <a:schemeClr val="tx1">
                  <a:lumMod val="95000"/>
                  <a:lumOff val="5000"/>
                </a:schemeClr>
              </a:solidFill>
            </a:rPr>
            <a:t>Toma inventarios</a:t>
          </a:r>
        </a:p>
      </dgm:t>
    </dgm:pt>
    <dgm:pt modelId="{B7A6E89D-0E02-44B4-BF28-2A3BA73A0868}" type="parTrans" cxnId="{C9E673D1-0ED4-4B34-9ADE-1F8BEDC47364}">
      <dgm:prSet/>
      <dgm:spPr/>
      <dgm:t>
        <a:bodyPr/>
        <a:lstStyle/>
        <a:p>
          <a:endParaRPr lang="es-AR"/>
        </a:p>
      </dgm:t>
    </dgm:pt>
    <dgm:pt modelId="{8695C3B5-198B-4015-B733-88028EA678F4}" type="sibTrans" cxnId="{C9E673D1-0ED4-4B34-9ADE-1F8BEDC47364}">
      <dgm:prSet/>
      <dgm:spPr/>
      <dgm:t>
        <a:bodyPr/>
        <a:lstStyle/>
        <a:p>
          <a:endParaRPr lang="es-AR"/>
        </a:p>
      </dgm:t>
    </dgm:pt>
    <dgm:pt modelId="{9B5DD52E-9327-46E7-997B-52C9447875A5}">
      <dgm:prSet phldrT="[Texto]" custT="1"/>
      <dgm:spPr/>
      <dgm:t>
        <a:bodyPr/>
        <a:lstStyle/>
        <a:p>
          <a:r>
            <a:rPr lang="es-AR" sz="1400" b="1" dirty="0">
              <a:solidFill>
                <a:schemeClr val="tx1">
                  <a:lumMod val="95000"/>
                  <a:lumOff val="5000"/>
                </a:schemeClr>
              </a:solidFill>
            </a:rPr>
            <a:t>Valuación</a:t>
          </a:r>
        </a:p>
      </dgm:t>
    </dgm:pt>
    <dgm:pt modelId="{11F6F21B-51C6-480A-AB93-93D6AB90C9AB}" type="parTrans" cxnId="{487997DE-0A37-4437-995E-E4A12D34097D}">
      <dgm:prSet/>
      <dgm:spPr/>
      <dgm:t>
        <a:bodyPr/>
        <a:lstStyle/>
        <a:p>
          <a:endParaRPr lang="es-AR"/>
        </a:p>
      </dgm:t>
    </dgm:pt>
    <dgm:pt modelId="{63BCE6A7-2A2C-4260-8C00-9C4D4A42E760}" type="sibTrans" cxnId="{487997DE-0A37-4437-995E-E4A12D34097D}">
      <dgm:prSet/>
      <dgm:spPr/>
      <dgm:t>
        <a:bodyPr/>
        <a:lstStyle/>
        <a:p>
          <a:endParaRPr lang="es-AR"/>
        </a:p>
      </dgm:t>
    </dgm:pt>
    <dgm:pt modelId="{051F2D59-9DD3-4033-B77E-1C78AFD57D66}" type="pres">
      <dgm:prSet presAssocID="{B85493E8-8DEC-40E3-9753-35FE25343AD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5B7B650F-6064-425E-AB6D-74E399355EE8}" type="pres">
      <dgm:prSet presAssocID="{9B5DD52E-9327-46E7-997B-52C9447875A5}" presName="boxAndChildren" presStyleCnt="0"/>
      <dgm:spPr/>
    </dgm:pt>
    <dgm:pt modelId="{CB827D8C-24D5-4513-820B-418498AFFB95}" type="pres">
      <dgm:prSet presAssocID="{9B5DD52E-9327-46E7-997B-52C9447875A5}" presName="parentTextBox" presStyleLbl="node1" presStyleIdx="0" presStyleCnt="2"/>
      <dgm:spPr/>
      <dgm:t>
        <a:bodyPr/>
        <a:lstStyle/>
        <a:p>
          <a:endParaRPr lang="es-AR"/>
        </a:p>
      </dgm:t>
    </dgm:pt>
    <dgm:pt modelId="{D5A88F8A-3535-45A4-8C73-700D919F3A54}" type="pres">
      <dgm:prSet presAssocID="{8695C3B5-198B-4015-B733-88028EA678F4}" presName="sp" presStyleCnt="0"/>
      <dgm:spPr/>
    </dgm:pt>
    <dgm:pt modelId="{44452EE5-3353-44B1-86E2-ACC6DEECE338}" type="pres">
      <dgm:prSet presAssocID="{8141070F-356F-4CA9-A8E8-C4E3516A868B}" presName="arrowAndChildren" presStyleCnt="0"/>
      <dgm:spPr/>
    </dgm:pt>
    <dgm:pt modelId="{4BC0949C-D77A-476A-8259-DF6005573CF6}" type="pres">
      <dgm:prSet presAssocID="{8141070F-356F-4CA9-A8E8-C4E3516A868B}" presName="parentTextArrow" presStyleLbl="node1" presStyleIdx="1" presStyleCnt="2"/>
      <dgm:spPr/>
      <dgm:t>
        <a:bodyPr/>
        <a:lstStyle/>
        <a:p>
          <a:endParaRPr lang="es-AR"/>
        </a:p>
      </dgm:t>
    </dgm:pt>
  </dgm:ptLst>
  <dgm:cxnLst>
    <dgm:cxn modelId="{C9E673D1-0ED4-4B34-9ADE-1F8BEDC47364}" srcId="{B85493E8-8DEC-40E3-9753-35FE25343AD9}" destId="{8141070F-356F-4CA9-A8E8-C4E3516A868B}" srcOrd="0" destOrd="0" parTransId="{B7A6E89D-0E02-44B4-BF28-2A3BA73A0868}" sibTransId="{8695C3B5-198B-4015-B733-88028EA678F4}"/>
    <dgm:cxn modelId="{E8174F7F-798A-4894-BB7A-6C4D5C79442F}" type="presOf" srcId="{B85493E8-8DEC-40E3-9753-35FE25343AD9}" destId="{051F2D59-9DD3-4033-B77E-1C78AFD57D66}" srcOrd="0" destOrd="0" presId="urn:microsoft.com/office/officeart/2005/8/layout/process4"/>
    <dgm:cxn modelId="{2F0F0A42-B77F-4658-88A1-0616140DA16B}" type="presOf" srcId="{9B5DD52E-9327-46E7-997B-52C9447875A5}" destId="{CB827D8C-24D5-4513-820B-418498AFFB95}" srcOrd="0" destOrd="0" presId="urn:microsoft.com/office/officeart/2005/8/layout/process4"/>
    <dgm:cxn modelId="{358F716D-D9FE-418F-A01C-DD5414E69921}" type="presOf" srcId="{8141070F-356F-4CA9-A8E8-C4E3516A868B}" destId="{4BC0949C-D77A-476A-8259-DF6005573CF6}" srcOrd="0" destOrd="0" presId="urn:microsoft.com/office/officeart/2005/8/layout/process4"/>
    <dgm:cxn modelId="{487997DE-0A37-4437-995E-E4A12D34097D}" srcId="{B85493E8-8DEC-40E3-9753-35FE25343AD9}" destId="{9B5DD52E-9327-46E7-997B-52C9447875A5}" srcOrd="1" destOrd="0" parTransId="{11F6F21B-51C6-480A-AB93-93D6AB90C9AB}" sibTransId="{63BCE6A7-2A2C-4260-8C00-9C4D4A42E760}"/>
    <dgm:cxn modelId="{9D0375F2-85D4-435E-A1FD-6C94918E4EAD}" type="presParOf" srcId="{051F2D59-9DD3-4033-B77E-1C78AFD57D66}" destId="{5B7B650F-6064-425E-AB6D-74E399355EE8}" srcOrd="0" destOrd="0" presId="urn:microsoft.com/office/officeart/2005/8/layout/process4"/>
    <dgm:cxn modelId="{DBE0E0C1-8FAC-46CF-BAD9-F39FE87F90C0}" type="presParOf" srcId="{5B7B650F-6064-425E-AB6D-74E399355EE8}" destId="{CB827D8C-24D5-4513-820B-418498AFFB95}" srcOrd="0" destOrd="0" presId="urn:microsoft.com/office/officeart/2005/8/layout/process4"/>
    <dgm:cxn modelId="{9174C59B-E04C-4142-82A5-67D47475456E}" type="presParOf" srcId="{051F2D59-9DD3-4033-B77E-1C78AFD57D66}" destId="{D5A88F8A-3535-45A4-8C73-700D919F3A54}" srcOrd="1" destOrd="0" presId="urn:microsoft.com/office/officeart/2005/8/layout/process4"/>
    <dgm:cxn modelId="{D36744B4-701F-4434-86A7-2E18641F0E3F}" type="presParOf" srcId="{051F2D59-9DD3-4033-B77E-1C78AFD57D66}" destId="{44452EE5-3353-44B1-86E2-ACC6DEECE338}" srcOrd="2" destOrd="0" presId="urn:microsoft.com/office/officeart/2005/8/layout/process4"/>
    <dgm:cxn modelId="{AECD6D8E-D3EE-4D57-B4E1-2C111B56C067}" type="presParOf" srcId="{44452EE5-3353-44B1-86E2-ACC6DEECE338}" destId="{4BC0949C-D77A-476A-8259-DF6005573CF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47FDF13-BFBF-4E9F-9FFB-D5029EBE6022}" type="doc">
      <dgm:prSet loTypeId="urn:microsoft.com/office/officeart/2005/8/layout/hierarchy4" loCatId="hierarchy" qsTypeId="urn:microsoft.com/office/officeart/2005/8/quickstyle/simple3" qsCatId="simple" csTypeId="urn:microsoft.com/office/officeart/2005/8/colors/colorful1#3" csCatId="colorful" phldr="1"/>
      <dgm:spPr/>
      <dgm:t>
        <a:bodyPr/>
        <a:lstStyle/>
        <a:p>
          <a:endParaRPr lang="es-AR"/>
        </a:p>
      </dgm:t>
    </dgm:pt>
    <dgm:pt modelId="{8B393272-65DD-410F-A4C6-021EF268EC34}">
      <dgm:prSet phldrT="[Texto]" custT="1"/>
      <dgm:spPr/>
      <dgm:t>
        <a:bodyPr/>
        <a:lstStyle/>
        <a:p>
          <a:r>
            <a:rPr lang="es-AR" sz="2400" b="1" i="1" dirty="0"/>
            <a:t>Salidas de Información </a:t>
          </a:r>
        </a:p>
      </dgm:t>
    </dgm:pt>
    <dgm:pt modelId="{5A2D80E0-5FE8-4946-A1DA-213B77FFD093}" type="parTrans" cxnId="{7DD44C7C-42F5-4AEE-B0F7-CB3865B1645F}">
      <dgm:prSet/>
      <dgm:spPr/>
      <dgm:t>
        <a:bodyPr/>
        <a:lstStyle/>
        <a:p>
          <a:endParaRPr lang="es-AR"/>
        </a:p>
      </dgm:t>
    </dgm:pt>
    <dgm:pt modelId="{181E981B-2765-4F3C-BC3F-6ADD6283EF47}" type="sibTrans" cxnId="{7DD44C7C-42F5-4AEE-B0F7-CB3865B1645F}">
      <dgm:prSet/>
      <dgm:spPr/>
      <dgm:t>
        <a:bodyPr/>
        <a:lstStyle/>
        <a:p>
          <a:endParaRPr lang="es-AR"/>
        </a:p>
      </dgm:t>
    </dgm:pt>
    <dgm:pt modelId="{8E9732EC-3D8D-41A0-9993-AE511E2CFB9A}">
      <dgm:prSet phldrT="[Texto]" custT="1"/>
      <dgm:spPr/>
      <dgm:t>
        <a:bodyPr/>
        <a:lstStyle/>
        <a:p>
          <a:r>
            <a:rPr lang="es-AR" sz="2000" b="1" dirty="0"/>
            <a:t>EEFF y Notas</a:t>
          </a:r>
        </a:p>
      </dgm:t>
    </dgm:pt>
    <dgm:pt modelId="{8E99E96A-0356-4955-9144-584563FE8459}" type="parTrans" cxnId="{ADF6AB35-2AEE-407A-85DA-113175599335}">
      <dgm:prSet/>
      <dgm:spPr/>
      <dgm:t>
        <a:bodyPr/>
        <a:lstStyle/>
        <a:p>
          <a:endParaRPr lang="es-AR"/>
        </a:p>
      </dgm:t>
    </dgm:pt>
    <dgm:pt modelId="{FF30C5B8-BA49-4DB3-8E45-863AEE1EA484}" type="sibTrans" cxnId="{ADF6AB35-2AEE-407A-85DA-113175599335}">
      <dgm:prSet/>
      <dgm:spPr/>
      <dgm:t>
        <a:bodyPr/>
        <a:lstStyle/>
        <a:p>
          <a:endParaRPr lang="es-AR"/>
        </a:p>
      </dgm:t>
    </dgm:pt>
    <dgm:pt modelId="{4FDE84E9-B741-4531-BB19-0FCE156D9B9A}">
      <dgm:prSet phldrT="[Texto]" custT="1"/>
      <dgm:spPr/>
      <dgm:t>
        <a:bodyPr/>
        <a:lstStyle/>
        <a:p>
          <a:r>
            <a:rPr lang="es-AR" sz="2000" b="1" dirty="0"/>
            <a:t>Estados Complementarios </a:t>
          </a:r>
        </a:p>
      </dgm:t>
    </dgm:pt>
    <dgm:pt modelId="{85C880F7-09E4-4E5D-A5C8-B5F3A1D22C9C}" type="parTrans" cxnId="{148F4A2A-A23C-45EB-9F2F-AE084FE1D158}">
      <dgm:prSet/>
      <dgm:spPr/>
      <dgm:t>
        <a:bodyPr/>
        <a:lstStyle/>
        <a:p>
          <a:endParaRPr lang="es-AR"/>
        </a:p>
      </dgm:t>
    </dgm:pt>
    <dgm:pt modelId="{CC83EE62-C31A-40B3-9FF5-86A8EB0CA511}" type="sibTrans" cxnId="{148F4A2A-A23C-45EB-9F2F-AE084FE1D158}">
      <dgm:prSet/>
      <dgm:spPr/>
      <dgm:t>
        <a:bodyPr/>
        <a:lstStyle/>
        <a:p>
          <a:endParaRPr lang="es-AR"/>
        </a:p>
      </dgm:t>
    </dgm:pt>
    <dgm:pt modelId="{8E3B4849-AA91-45AE-B826-BA59BC264498}">
      <dgm:prSet phldrT="[Texto]" custT="1"/>
      <dgm:spPr/>
      <dgm:t>
        <a:bodyPr/>
        <a:lstStyle/>
        <a:p>
          <a:r>
            <a:rPr lang="es-AR" sz="2000" b="1" dirty="0"/>
            <a:t>Inventarios </a:t>
          </a:r>
        </a:p>
      </dgm:t>
    </dgm:pt>
    <dgm:pt modelId="{17E04E42-CF20-4F1B-AAFA-8C51BDA2A7AF}" type="parTrans" cxnId="{1318D613-137B-4C41-81C9-591C8EA43FBD}">
      <dgm:prSet/>
      <dgm:spPr/>
      <dgm:t>
        <a:bodyPr/>
        <a:lstStyle/>
        <a:p>
          <a:endParaRPr lang="es-AR"/>
        </a:p>
      </dgm:t>
    </dgm:pt>
    <dgm:pt modelId="{62F422B9-0769-46B6-9869-1F18FD63AE29}" type="sibTrans" cxnId="{1318D613-137B-4C41-81C9-591C8EA43FBD}">
      <dgm:prSet/>
      <dgm:spPr/>
      <dgm:t>
        <a:bodyPr/>
        <a:lstStyle/>
        <a:p>
          <a:endParaRPr lang="es-AR"/>
        </a:p>
      </dgm:t>
    </dgm:pt>
    <dgm:pt modelId="{9DDBE561-6CAE-44DB-B368-77D10FAB9394}" type="pres">
      <dgm:prSet presAssocID="{D47FDF13-BFBF-4E9F-9FFB-D5029EBE602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AR"/>
        </a:p>
      </dgm:t>
    </dgm:pt>
    <dgm:pt modelId="{FBE41EBE-2EDF-4AD2-ACBA-20B7C046E4E3}" type="pres">
      <dgm:prSet presAssocID="{8B393272-65DD-410F-A4C6-021EF268EC34}" presName="vertOne" presStyleCnt="0"/>
      <dgm:spPr/>
      <dgm:t>
        <a:bodyPr/>
        <a:lstStyle/>
        <a:p>
          <a:endParaRPr lang="es-AR"/>
        </a:p>
      </dgm:t>
    </dgm:pt>
    <dgm:pt modelId="{1B3975C4-3B1C-4BA1-8788-C016A7BEE7EC}" type="pres">
      <dgm:prSet presAssocID="{8B393272-65DD-410F-A4C6-021EF268EC34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F6271503-8036-4A15-977C-EDAC88A9FBAF}" type="pres">
      <dgm:prSet presAssocID="{8B393272-65DD-410F-A4C6-021EF268EC34}" presName="parTransOne" presStyleCnt="0"/>
      <dgm:spPr/>
      <dgm:t>
        <a:bodyPr/>
        <a:lstStyle/>
        <a:p>
          <a:endParaRPr lang="es-AR"/>
        </a:p>
      </dgm:t>
    </dgm:pt>
    <dgm:pt modelId="{5202613F-75B7-4F77-BBE3-35FA1B55EA1B}" type="pres">
      <dgm:prSet presAssocID="{8B393272-65DD-410F-A4C6-021EF268EC34}" presName="horzOne" presStyleCnt="0"/>
      <dgm:spPr/>
      <dgm:t>
        <a:bodyPr/>
        <a:lstStyle/>
        <a:p>
          <a:endParaRPr lang="es-AR"/>
        </a:p>
      </dgm:t>
    </dgm:pt>
    <dgm:pt modelId="{32D741D5-FF4B-4F2D-B7E2-DD3A407F0233}" type="pres">
      <dgm:prSet presAssocID="{8E3B4849-AA91-45AE-B826-BA59BC264498}" presName="vertTwo" presStyleCnt="0"/>
      <dgm:spPr/>
    </dgm:pt>
    <dgm:pt modelId="{D85603D1-31FD-4EFE-883B-9AACCE1B91F9}" type="pres">
      <dgm:prSet presAssocID="{8E3B4849-AA91-45AE-B826-BA59BC264498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F97D089B-2171-4AA2-8B01-FC1180FC90AF}" type="pres">
      <dgm:prSet presAssocID="{8E3B4849-AA91-45AE-B826-BA59BC264498}" presName="horzTwo" presStyleCnt="0"/>
      <dgm:spPr/>
    </dgm:pt>
    <dgm:pt modelId="{285F4201-45B6-455F-B89F-FF855E197D52}" type="pres">
      <dgm:prSet presAssocID="{62F422B9-0769-46B6-9869-1F18FD63AE29}" presName="sibSpaceTwo" presStyleCnt="0"/>
      <dgm:spPr/>
    </dgm:pt>
    <dgm:pt modelId="{6A10503C-687A-4935-8712-0F443F1CBAFF}" type="pres">
      <dgm:prSet presAssocID="{8E9732EC-3D8D-41A0-9993-AE511E2CFB9A}" presName="vertTwo" presStyleCnt="0"/>
      <dgm:spPr/>
      <dgm:t>
        <a:bodyPr/>
        <a:lstStyle/>
        <a:p>
          <a:endParaRPr lang="es-AR"/>
        </a:p>
      </dgm:t>
    </dgm:pt>
    <dgm:pt modelId="{7D2E9590-B0AD-402C-8D8E-BDA7976686AF}" type="pres">
      <dgm:prSet presAssocID="{8E9732EC-3D8D-41A0-9993-AE511E2CFB9A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5D34385B-29AF-4418-AEC9-16F7D6B9B70A}" type="pres">
      <dgm:prSet presAssocID="{8E9732EC-3D8D-41A0-9993-AE511E2CFB9A}" presName="horzTwo" presStyleCnt="0"/>
      <dgm:spPr/>
      <dgm:t>
        <a:bodyPr/>
        <a:lstStyle/>
        <a:p>
          <a:endParaRPr lang="es-AR"/>
        </a:p>
      </dgm:t>
    </dgm:pt>
    <dgm:pt modelId="{AED2B1B1-6602-41B7-B150-0078F33FC43B}" type="pres">
      <dgm:prSet presAssocID="{FF30C5B8-BA49-4DB3-8E45-863AEE1EA484}" presName="sibSpaceTwo" presStyleCnt="0"/>
      <dgm:spPr/>
      <dgm:t>
        <a:bodyPr/>
        <a:lstStyle/>
        <a:p>
          <a:endParaRPr lang="es-AR"/>
        </a:p>
      </dgm:t>
    </dgm:pt>
    <dgm:pt modelId="{08AA117D-6500-4B5F-B03B-5382FBF2F88A}" type="pres">
      <dgm:prSet presAssocID="{4FDE84E9-B741-4531-BB19-0FCE156D9B9A}" presName="vertTwo" presStyleCnt="0"/>
      <dgm:spPr/>
      <dgm:t>
        <a:bodyPr/>
        <a:lstStyle/>
        <a:p>
          <a:endParaRPr lang="es-AR"/>
        </a:p>
      </dgm:t>
    </dgm:pt>
    <dgm:pt modelId="{A190416C-853F-4496-AA03-98006539A4EA}" type="pres">
      <dgm:prSet presAssocID="{4FDE84E9-B741-4531-BB19-0FCE156D9B9A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53703627-7E29-4E05-8D79-A08DFF143934}" type="pres">
      <dgm:prSet presAssocID="{4FDE84E9-B741-4531-BB19-0FCE156D9B9A}" presName="horzTwo" presStyleCnt="0"/>
      <dgm:spPr/>
      <dgm:t>
        <a:bodyPr/>
        <a:lstStyle/>
        <a:p>
          <a:endParaRPr lang="es-AR"/>
        </a:p>
      </dgm:t>
    </dgm:pt>
  </dgm:ptLst>
  <dgm:cxnLst>
    <dgm:cxn modelId="{148F4A2A-A23C-45EB-9F2F-AE084FE1D158}" srcId="{8B393272-65DD-410F-A4C6-021EF268EC34}" destId="{4FDE84E9-B741-4531-BB19-0FCE156D9B9A}" srcOrd="2" destOrd="0" parTransId="{85C880F7-09E4-4E5D-A5C8-B5F3A1D22C9C}" sibTransId="{CC83EE62-C31A-40B3-9FF5-86A8EB0CA511}"/>
    <dgm:cxn modelId="{1318D613-137B-4C41-81C9-591C8EA43FBD}" srcId="{8B393272-65DD-410F-A4C6-021EF268EC34}" destId="{8E3B4849-AA91-45AE-B826-BA59BC264498}" srcOrd="0" destOrd="0" parTransId="{17E04E42-CF20-4F1B-AAFA-8C51BDA2A7AF}" sibTransId="{62F422B9-0769-46B6-9869-1F18FD63AE29}"/>
    <dgm:cxn modelId="{8D1F1B86-E821-46C0-A505-ACC524F6AFBB}" type="presOf" srcId="{D47FDF13-BFBF-4E9F-9FFB-D5029EBE6022}" destId="{9DDBE561-6CAE-44DB-B368-77D10FAB9394}" srcOrd="0" destOrd="0" presId="urn:microsoft.com/office/officeart/2005/8/layout/hierarchy4"/>
    <dgm:cxn modelId="{EAF9D42D-1215-4B51-9C04-A9B888DC9F35}" type="presOf" srcId="{8E3B4849-AA91-45AE-B826-BA59BC264498}" destId="{D85603D1-31FD-4EFE-883B-9AACCE1B91F9}" srcOrd="0" destOrd="0" presId="urn:microsoft.com/office/officeart/2005/8/layout/hierarchy4"/>
    <dgm:cxn modelId="{7DD44C7C-42F5-4AEE-B0F7-CB3865B1645F}" srcId="{D47FDF13-BFBF-4E9F-9FFB-D5029EBE6022}" destId="{8B393272-65DD-410F-A4C6-021EF268EC34}" srcOrd="0" destOrd="0" parTransId="{5A2D80E0-5FE8-4946-A1DA-213B77FFD093}" sibTransId="{181E981B-2765-4F3C-BC3F-6ADD6283EF47}"/>
    <dgm:cxn modelId="{A5D8B957-9AFB-4248-99F3-16322F14A27A}" type="presOf" srcId="{8B393272-65DD-410F-A4C6-021EF268EC34}" destId="{1B3975C4-3B1C-4BA1-8788-C016A7BEE7EC}" srcOrd="0" destOrd="0" presId="urn:microsoft.com/office/officeart/2005/8/layout/hierarchy4"/>
    <dgm:cxn modelId="{279E8BA6-6545-46E1-B034-26D291962AD4}" type="presOf" srcId="{4FDE84E9-B741-4531-BB19-0FCE156D9B9A}" destId="{A190416C-853F-4496-AA03-98006539A4EA}" srcOrd="0" destOrd="0" presId="urn:microsoft.com/office/officeart/2005/8/layout/hierarchy4"/>
    <dgm:cxn modelId="{984BECB3-9F7E-4E24-B135-F31892372DC6}" type="presOf" srcId="{8E9732EC-3D8D-41A0-9993-AE511E2CFB9A}" destId="{7D2E9590-B0AD-402C-8D8E-BDA7976686AF}" srcOrd="0" destOrd="0" presId="urn:microsoft.com/office/officeart/2005/8/layout/hierarchy4"/>
    <dgm:cxn modelId="{ADF6AB35-2AEE-407A-85DA-113175599335}" srcId="{8B393272-65DD-410F-A4C6-021EF268EC34}" destId="{8E9732EC-3D8D-41A0-9993-AE511E2CFB9A}" srcOrd="1" destOrd="0" parTransId="{8E99E96A-0356-4955-9144-584563FE8459}" sibTransId="{FF30C5B8-BA49-4DB3-8E45-863AEE1EA484}"/>
    <dgm:cxn modelId="{1EC6616B-3EA7-4B7C-A134-604E43D60784}" type="presParOf" srcId="{9DDBE561-6CAE-44DB-B368-77D10FAB9394}" destId="{FBE41EBE-2EDF-4AD2-ACBA-20B7C046E4E3}" srcOrd="0" destOrd="0" presId="urn:microsoft.com/office/officeart/2005/8/layout/hierarchy4"/>
    <dgm:cxn modelId="{9661E216-12D5-4566-95AD-03CB362398CC}" type="presParOf" srcId="{FBE41EBE-2EDF-4AD2-ACBA-20B7C046E4E3}" destId="{1B3975C4-3B1C-4BA1-8788-C016A7BEE7EC}" srcOrd="0" destOrd="0" presId="urn:microsoft.com/office/officeart/2005/8/layout/hierarchy4"/>
    <dgm:cxn modelId="{70E3FFA1-E77B-43A1-BF24-A5DC249F7105}" type="presParOf" srcId="{FBE41EBE-2EDF-4AD2-ACBA-20B7C046E4E3}" destId="{F6271503-8036-4A15-977C-EDAC88A9FBAF}" srcOrd="1" destOrd="0" presId="urn:microsoft.com/office/officeart/2005/8/layout/hierarchy4"/>
    <dgm:cxn modelId="{4E139D89-780B-47ED-89A3-C90F4543A927}" type="presParOf" srcId="{FBE41EBE-2EDF-4AD2-ACBA-20B7C046E4E3}" destId="{5202613F-75B7-4F77-BBE3-35FA1B55EA1B}" srcOrd="2" destOrd="0" presId="urn:microsoft.com/office/officeart/2005/8/layout/hierarchy4"/>
    <dgm:cxn modelId="{337F6A2E-FBB6-4058-90F6-BF1E834275C2}" type="presParOf" srcId="{5202613F-75B7-4F77-BBE3-35FA1B55EA1B}" destId="{32D741D5-FF4B-4F2D-B7E2-DD3A407F0233}" srcOrd="0" destOrd="0" presId="urn:microsoft.com/office/officeart/2005/8/layout/hierarchy4"/>
    <dgm:cxn modelId="{F85C7183-8B6C-4B77-ADCE-D57A25429598}" type="presParOf" srcId="{32D741D5-FF4B-4F2D-B7E2-DD3A407F0233}" destId="{D85603D1-31FD-4EFE-883B-9AACCE1B91F9}" srcOrd="0" destOrd="0" presId="urn:microsoft.com/office/officeart/2005/8/layout/hierarchy4"/>
    <dgm:cxn modelId="{84D9D4C6-78E3-41EE-97C3-B8996B96D3F3}" type="presParOf" srcId="{32D741D5-FF4B-4F2D-B7E2-DD3A407F0233}" destId="{F97D089B-2171-4AA2-8B01-FC1180FC90AF}" srcOrd="1" destOrd="0" presId="urn:microsoft.com/office/officeart/2005/8/layout/hierarchy4"/>
    <dgm:cxn modelId="{C5A46AE1-DEE1-4131-949C-7BD37293A6A6}" type="presParOf" srcId="{5202613F-75B7-4F77-BBE3-35FA1B55EA1B}" destId="{285F4201-45B6-455F-B89F-FF855E197D52}" srcOrd="1" destOrd="0" presId="urn:microsoft.com/office/officeart/2005/8/layout/hierarchy4"/>
    <dgm:cxn modelId="{40F1E315-8526-4AD0-8E21-5650620C0CF7}" type="presParOf" srcId="{5202613F-75B7-4F77-BBE3-35FA1B55EA1B}" destId="{6A10503C-687A-4935-8712-0F443F1CBAFF}" srcOrd="2" destOrd="0" presId="urn:microsoft.com/office/officeart/2005/8/layout/hierarchy4"/>
    <dgm:cxn modelId="{D726D90D-3A37-4719-9CB5-750B76B87D7A}" type="presParOf" srcId="{6A10503C-687A-4935-8712-0F443F1CBAFF}" destId="{7D2E9590-B0AD-402C-8D8E-BDA7976686AF}" srcOrd="0" destOrd="0" presId="urn:microsoft.com/office/officeart/2005/8/layout/hierarchy4"/>
    <dgm:cxn modelId="{87DEAB3B-E318-447B-AFE3-D4D47B582B2D}" type="presParOf" srcId="{6A10503C-687A-4935-8712-0F443F1CBAFF}" destId="{5D34385B-29AF-4418-AEC9-16F7D6B9B70A}" srcOrd="1" destOrd="0" presId="urn:microsoft.com/office/officeart/2005/8/layout/hierarchy4"/>
    <dgm:cxn modelId="{2EA6B0A6-4E1B-47F3-8436-EBB3B4436059}" type="presParOf" srcId="{5202613F-75B7-4F77-BBE3-35FA1B55EA1B}" destId="{AED2B1B1-6602-41B7-B150-0078F33FC43B}" srcOrd="3" destOrd="0" presId="urn:microsoft.com/office/officeart/2005/8/layout/hierarchy4"/>
    <dgm:cxn modelId="{65F2E016-188E-42DA-A705-9306650A69B4}" type="presParOf" srcId="{5202613F-75B7-4F77-BBE3-35FA1B55EA1B}" destId="{08AA117D-6500-4B5F-B03B-5382FBF2F88A}" srcOrd="4" destOrd="0" presId="urn:microsoft.com/office/officeart/2005/8/layout/hierarchy4"/>
    <dgm:cxn modelId="{A6CB5123-A8B6-4F96-BC0F-87CCB44ECCAB}" type="presParOf" srcId="{08AA117D-6500-4B5F-B03B-5382FBF2F88A}" destId="{A190416C-853F-4496-AA03-98006539A4EA}" srcOrd="0" destOrd="0" presId="urn:microsoft.com/office/officeart/2005/8/layout/hierarchy4"/>
    <dgm:cxn modelId="{C876F822-A557-45C8-969F-B2ABAD556C5C}" type="presParOf" srcId="{08AA117D-6500-4B5F-B03B-5382FBF2F88A}" destId="{53703627-7E29-4E05-8D79-A08DFF14393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34B19F-8128-443F-B066-838FD1EAFB97}">
      <dsp:nvSpPr>
        <dsp:cNvPr id="0" name=""/>
        <dsp:cNvSpPr/>
      </dsp:nvSpPr>
      <dsp:spPr>
        <a:xfrm rot="10800000">
          <a:off x="-2" y="0"/>
          <a:ext cx="11014369" cy="1259530"/>
        </a:xfrm>
        <a:prstGeom prst="homePlate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5418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El conjunto de premisas, normas, políticas, entidades, recursos y procedimientos contables </a:t>
          </a:r>
          <a:r>
            <a:rPr lang="es-A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y de gestión que son aplicable</a:t>
          </a:r>
          <a:r>
            <a:rPr lang="es-AR" sz="18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es-A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en los procesos de altas, modificaciones y bajas de los </a:t>
          </a:r>
          <a:r>
            <a:rPr lang="es-AR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activos </a:t>
          </a:r>
          <a:r>
            <a:rPr lang="es-A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no </a:t>
          </a:r>
          <a:r>
            <a:rPr lang="es-AR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financieros </a:t>
          </a:r>
          <a:r>
            <a:rPr lang="es-AR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del Estado, a efectos de facilitar los procesos de control, las regularizaciones legales necesarias y generar salidas de información oportunas y confiables.</a:t>
          </a:r>
        </a:p>
      </dsp:txBody>
      <dsp:txXfrm rot="10800000">
        <a:off x="314880" y="0"/>
        <a:ext cx="10699487" cy="1259530"/>
      </dsp:txXfrm>
    </dsp:sp>
    <dsp:sp modelId="{8F7F095A-7B2D-4850-8202-F0112AE5CF56}">
      <dsp:nvSpPr>
        <dsp:cNvPr id="0" name=""/>
        <dsp:cNvSpPr/>
      </dsp:nvSpPr>
      <dsp:spPr>
        <a:xfrm>
          <a:off x="0" y="82718"/>
          <a:ext cx="796287" cy="105638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7B0A7C-82FB-4995-B32C-2AF87790169B}">
      <dsp:nvSpPr>
        <dsp:cNvPr id="0" name=""/>
        <dsp:cNvSpPr/>
      </dsp:nvSpPr>
      <dsp:spPr>
        <a:xfrm>
          <a:off x="1069515" y="541520"/>
          <a:ext cx="1142581" cy="960992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50E3BB-8C58-4D64-B61D-F460B7DE163F}">
      <dsp:nvSpPr>
        <dsp:cNvPr id="0" name=""/>
        <dsp:cNvSpPr/>
      </dsp:nvSpPr>
      <dsp:spPr>
        <a:xfrm>
          <a:off x="129960" y="946259"/>
          <a:ext cx="1221157" cy="6192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100" b="1" kern="1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Marcos Legales ajustados a la realidad</a:t>
          </a:r>
          <a:endParaRPr lang="es-AR" sz="1100" b="1" kern="1200" dirty="0">
            <a:solidFill>
              <a:srgbClr val="0000FF"/>
            </a:solidFill>
          </a:endParaRPr>
        </a:p>
      </dsp:txBody>
      <dsp:txXfrm>
        <a:off x="129960" y="946259"/>
        <a:ext cx="1221157" cy="619238"/>
      </dsp:txXfrm>
    </dsp:sp>
    <dsp:sp modelId="{0671E261-6D31-416A-8B4F-8804CA62DB3B}">
      <dsp:nvSpPr>
        <dsp:cNvPr id="0" name=""/>
        <dsp:cNvSpPr/>
      </dsp:nvSpPr>
      <dsp:spPr>
        <a:xfrm>
          <a:off x="3134419" y="584695"/>
          <a:ext cx="983751" cy="904573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980802-01F0-460B-8DAC-B14E64D9D4F9}">
      <dsp:nvSpPr>
        <dsp:cNvPr id="0" name=""/>
        <dsp:cNvSpPr/>
      </dsp:nvSpPr>
      <dsp:spPr>
        <a:xfrm>
          <a:off x="2412788" y="1018609"/>
          <a:ext cx="1052364" cy="5029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100" b="1" kern="1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Concientización y Gestión de Cambio</a:t>
          </a:r>
          <a:endParaRPr lang="es-AR" sz="1100" kern="1200" dirty="0">
            <a:solidFill>
              <a:srgbClr val="0000FF"/>
            </a:solidFill>
          </a:endParaRPr>
        </a:p>
      </dsp:txBody>
      <dsp:txXfrm>
        <a:off x="2412788" y="1018609"/>
        <a:ext cx="1052364" cy="502957"/>
      </dsp:txXfrm>
    </dsp:sp>
    <dsp:sp modelId="{23002ED8-B23F-46BC-A330-05D72D4BE53F}">
      <dsp:nvSpPr>
        <dsp:cNvPr id="0" name=""/>
        <dsp:cNvSpPr/>
      </dsp:nvSpPr>
      <dsp:spPr>
        <a:xfrm>
          <a:off x="4811925" y="541520"/>
          <a:ext cx="1142581" cy="960992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AE1299-79E8-4473-B93E-9236ED8BDB83}">
      <dsp:nvSpPr>
        <dsp:cNvPr id="0" name=""/>
        <dsp:cNvSpPr/>
      </dsp:nvSpPr>
      <dsp:spPr>
        <a:xfrm>
          <a:off x="4318862" y="945504"/>
          <a:ext cx="754059" cy="6192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100" b="1" kern="1200" dirty="0">
              <a:solidFill>
                <a:srgbClr val="0000FF"/>
              </a:solidFill>
            </a:rPr>
            <a:t>Integración</a:t>
          </a:r>
          <a:endParaRPr lang="es-AR" sz="1100" kern="1200" dirty="0">
            <a:solidFill>
              <a:srgbClr val="0000FF"/>
            </a:solidFill>
          </a:endParaRPr>
        </a:p>
      </dsp:txBody>
      <dsp:txXfrm>
        <a:off x="4318862" y="945504"/>
        <a:ext cx="754059" cy="619238"/>
      </dsp:txXfrm>
    </dsp:sp>
    <dsp:sp modelId="{841D1EAA-20E9-42AD-B073-5DB583568214}">
      <dsp:nvSpPr>
        <dsp:cNvPr id="0" name=""/>
        <dsp:cNvSpPr/>
      </dsp:nvSpPr>
      <dsp:spPr>
        <a:xfrm>
          <a:off x="1003487" y="1737835"/>
          <a:ext cx="1142581" cy="960992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83D30F-3DD4-43E9-ABCC-DCEDA9D3A9C9}">
      <dsp:nvSpPr>
        <dsp:cNvPr id="0" name=""/>
        <dsp:cNvSpPr/>
      </dsp:nvSpPr>
      <dsp:spPr>
        <a:xfrm>
          <a:off x="71526" y="2146085"/>
          <a:ext cx="1218252" cy="6192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100" b="1" kern="1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Herramientas Normativas y de Gestión</a:t>
          </a:r>
          <a:endParaRPr lang="es-AR" sz="1100" kern="1200" dirty="0">
            <a:solidFill>
              <a:srgbClr val="0000FF"/>
            </a:solidFill>
          </a:endParaRPr>
        </a:p>
      </dsp:txBody>
      <dsp:txXfrm>
        <a:off x="71526" y="2146085"/>
        <a:ext cx="1218252" cy="619238"/>
      </dsp:txXfrm>
    </dsp:sp>
    <dsp:sp modelId="{8C795951-11BC-4780-B325-FDEBD4172BD5}">
      <dsp:nvSpPr>
        <dsp:cNvPr id="0" name=""/>
        <dsp:cNvSpPr/>
      </dsp:nvSpPr>
      <dsp:spPr>
        <a:xfrm>
          <a:off x="2938858" y="1737835"/>
          <a:ext cx="1142581" cy="960992"/>
        </a:xfrm>
        <a:prstGeom prst="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DA5A04-A403-4878-899D-99DF71FED5A2}">
      <dsp:nvSpPr>
        <dsp:cNvPr id="0" name=""/>
        <dsp:cNvSpPr/>
      </dsp:nvSpPr>
      <dsp:spPr>
        <a:xfrm>
          <a:off x="2346760" y="2141819"/>
          <a:ext cx="952128" cy="6192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100" b="1" kern="1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Control Interno y Externo</a:t>
          </a:r>
        </a:p>
      </dsp:txBody>
      <dsp:txXfrm>
        <a:off x="2346760" y="2141819"/>
        <a:ext cx="952128" cy="619238"/>
      </dsp:txXfrm>
    </dsp:sp>
    <dsp:sp modelId="{9EC903AE-8583-4714-BCB5-061E0F59B300}">
      <dsp:nvSpPr>
        <dsp:cNvPr id="0" name=""/>
        <dsp:cNvSpPr/>
      </dsp:nvSpPr>
      <dsp:spPr>
        <a:xfrm>
          <a:off x="4876501" y="1737835"/>
          <a:ext cx="1142581" cy="960992"/>
        </a:xfrm>
        <a:prstGeom prst="rect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49590F-DB43-4208-8608-93C1081D3B58}">
      <dsp:nvSpPr>
        <dsp:cNvPr id="0" name=""/>
        <dsp:cNvSpPr/>
      </dsp:nvSpPr>
      <dsp:spPr>
        <a:xfrm>
          <a:off x="4172228" y="2162997"/>
          <a:ext cx="956674" cy="6192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kern="1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Capacitación</a:t>
          </a:r>
        </a:p>
      </dsp:txBody>
      <dsp:txXfrm>
        <a:off x="4172228" y="2162997"/>
        <a:ext cx="956674" cy="6192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8683B5-A4F1-4B75-B1CD-F5118F858EA3}">
      <dsp:nvSpPr>
        <dsp:cNvPr id="0" name=""/>
        <dsp:cNvSpPr/>
      </dsp:nvSpPr>
      <dsp:spPr>
        <a:xfrm>
          <a:off x="0" y="0"/>
          <a:ext cx="5951810" cy="7337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3200" kern="1200" dirty="0"/>
            <a:t>Órgano Rector del SACA</a:t>
          </a:r>
        </a:p>
      </dsp:txBody>
      <dsp:txXfrm>
        <a:off x="35818" y="35818"/>
        <a:ext cx="5880174" cy="662104"/>
      </dsp:txXfrm>
    </dsp:sp>
    <dsp:sp modelId="{81AFDFD4-9AF4-48CF-9506-50365F4660D0}">
      <dsp:nvSpPr>
        <dsp:cNvPr id="0" name=""/>
        <dsp:cNvSpPr/>
      </dsp:nvSpPr>
      <dsp:spPr>
        <a:xfrm>
          <a:off x="0" y="734217"/>
          <a:ext cx="5951810" cy="904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8970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AR" sz="1600" kern="1200" dirty="0"/>
            <a:t>Será el órgano </a:t>
          </a:r>
          <a:r>
            <a:rPr lang="es-AR" sz="1600" kern="1200" dirty="0" smtClean="0"/>
            <a:t>que </a:t>
          </a:r>
          <a:r>
            <a:rPr lang="es-AR" sz="1600" kern="1200" dirty="0"/>
            <a:t>tendrá a cargo la administración del </a:t>
          </a:r>
          <a:r>
            <a:rPr lang="es-AR" sz="1600" kern="1200" dirty="0">
              <a:solidFill>
                <a:sysClr val="windowText" lastClr="000000"/>
              </a:solidFill>
            </a:rPr>
            <a:t>SACA y, como tal, será el responsable de la emisión de normativa, políticas y procedimientos necesarios para la gestión de los Activos Fijos del Sector Público. </a:t>
          </a:r>
        </a:p>
      </dsp:txBody>
      <dsp:txXfrm>
        <a:off x="0" y="734217"/>
        <a:ext cx="5951810" cy="9047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1B146B-DFEC-49DE-BA5C-D9A6C71B8737}">
      <dsp:nvSpPr>
        <dsp:cNvPr id="0" name=""/>
        <dsp:cNvSpPr/>
      </dsp:nvSpPr>
      <dsp:spPr>
        <a:xfrm rot="10800000">
          <a:off x="1104820" y="270"/>
          <a:ext cx="3693727" cy="697781"/>
        </a:xfrm>
        <a:prstGeom prst="homePlate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702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/>
            <a:t>Emisión de Normas y Procedimientos para la gestión de los </a:t>
          </a:r>
          <a:r>
            <a:rPr lang="es-AR" sz="1400" b="1" kern="1200" dirty="0" smtClean="0"/>
            <a:t>Activos</a:t>
          </a:r>
          <a:endParaRPr lang="es-AR" sz="1400" b="1" kern="1200" dirty="0"/>
        </a:p>
      </dsp:txBody>
      <dsp:txXfrm rot="10800000">
        <a:off x="1279265" y="270"/>
        <a:ext cx="3519282" cy="697781"/>
      </dsp:txXfrm>
    </dsp:sp>
    <dsp:sp modelId="{6F4ABEF2-4946-4422-A994-496D585CAD67}">
      <dsp:nvSpPr>
        <dsp:cNvPr id="0" name=""/>
        <dsp:cNvSpPr/>
      </dsp:nvSpPr>
      <dsp:spPr>
        <a:xfrm>
          <a:off x="206168" y="53141"/>
          <a:ext cx="697781" cy="69778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10BB1A-93A6-42C2-BC84-9A62E822A37B}">
      <dsp:nvSpPr>
        <dsp:cNvPr id="0" name=""/>
        <dsp:cNvSpPr/>
      </dsp:nvSpPr>
      <dsp:spPr>
        <a:xfrm rot="10800000">
          <a:off x="1104820" y="906344"/>
          <a:ext cx="3693727" cy="697781"/>
        </a:xfrm>
        <a:prstGeom prst="homePlate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702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/>
            <a:t>Administración y ordenamiento de todos los </a:t>
          </a:r>
          <a:r>
            <a:rPr lang="es-AR" sz="1400" b="1" kern="1200" dirty="0" smtClean="0"/>
            <a:t>Activos </a:t>
          </a:r>
          <a:r>
            <a:rPr lang="es-AR" sz="1400" b="1" kern="1200" dirty="0"/>
            <a:t>del Sector Público</a:t>
          </a:r>
        </a:p>
      </dsp:txBody>
      <dsp:txXfrm rot="10800000">
        <a:off x="1279265" y="906344"/>
        <a:ext cx="3519282" cy="697781"/>
      </dsp:txXfrm>
    </dsp:sp>
    <dsp:sp modelId="{7B0C7F95-C30C-452F-A690-8E398C3839A2}">
      <dsp:nvSpPr>
        <dsp:cNvPr id="0" name=""/>
        <dsp:cNvSpPr/>
      </dsp:nvSpPr>
      <dsp:spPr>
        <a:xfrm>
          <a:off x="282254" y="906344"/>
          <a:ext cx="697781" cy="69778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4D7298-22DB-4B2D-8FCE-4A397618E588}">
      <dsp:nvSpPr>
        <dsp:cNvPr id="0" name=""/>
        <dsp:cNvSpPr/>
      </dsp:nvSpPr>
      <dsp:spPr>
        <a:xfrm rot="10800000">
          <a:off x="1104820" y="1812418"/>
          <a:ext cx="3693727" cy="697781"/>
        </a:xfrm>
        <a:prstGeom prst="homePlate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702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/>
            <a:t>Políticas de Stocks mínimos y de Stocks Críticos de Activos necesarios para atender las necesidades de las entidades </a:t>
          </a:r>
        </a:p>
      </dsp:txBody>
      <dsp:txXfrm rot="10800000">
        <a:off x="1279265" y="1812418"/>
        <a:ext cx="3519282" cy="697781"/>
      </dsp:txXfrm>
    </dsp:sp>
    <dsp:sp modelId="{E9272A9D-90D5-4EB1-9C05-BDEBC4215987}">
      <dsp:nvSpPr>
        <dsp:cNvPr id="0" name=""/>
        <dsp:cNvSpPr/>
      </dsp:nvSpPr>
      <dsp:spPr>
        <a:xfrm>
          <a:off x="282254" y="1812418"/>
          <a:ext cx="697781" cy="697781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878AE8-BC3C-44AB-96F8-7E20C921E792}">
      <dsp:nvSpPr>
        <dsp:cNvPr id="0" name=""/>
        <dsp:cNvSpPr/>
      </dsp:nvSpPr>
      <dsp:spPr>
        <a:xfrm rot="10800000">
          <a:off x="1104820" y="2718492"/>
          <a:ext cx="3693727" cy="697781"/>
        </a:xfrm>
        <a:prstGeom prst="homePlate">
          <a:avLst/>
        </a:prstGeom>
        <a:solidFill>
          <a:schemeClr val="accent5"/>
        </a:solidFill>
        <a:ln w="12700" cap="flat" cmpd="sng" algn="ctr">
          <a:solidFill>
            <a:srgbClr val="0000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702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/>
            <a:t>El </a:t>
          </a:r>
          <a:r>
            <a:rPr lang="es-AR" sz="1400" b="1" i="1" kern="1200" dirty="0"/>
            <a:t>control </a:t>
          </a:r>
          <a:r>
            <a:rPr lang="es-AR" sz="1400" b="1" kern="1200" dirty="0" smtClean="0"/>
            <a:t> </a:t>
          </a:r>
          <a:r>
            <a:rPr lang="es-AR" sz="1400" b="1" kern="1200" dirty="0"/>
            <a:t>de todos los </a:t>
          </a:r>
          <a:r>
            <a:rPr lang="es-AR" sz="1400" b="1" kern="1200" dirty="0" smtClean="0"/>
            <a:t>Activos, </a:t>
          </a:r>
          <a:r>
            <a:rPr lang="es-AR" sz="1400" b="1" kern="1200" dirty="0"/>
            <a:t>determinando cuáles son, su lugar de localización física y quien es el responsable de su custodia.</a:t>
          </a:r>
        </a:p>
      </dsp:txBody>
      <dsp:txXfrm rot="10800000">
        <a:off x="1279265" y="2718492"/>
        <a:ext cx="3519282" cy="697781"/>
      </dsp:txXfrm>
    </dsp:sp>
    <dsp:sp modelId="{065E889C-25AF-420D-9B75-57A120D5BBA0}">
      <dsp:nvSpPr>
        <dsp:cNvPr id="0" name=""/>
        <dsp:cNvSpPr/>
      </dsp:nvSpPr>
      <dsp:spPr>
        <a:xfrm>
          <a:off x="282254" y="2718492"/>
          <a:ext cx="697781" cy="697781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6A0167-388C-4E65-872B-299B95DCEF74}">
      <dsp:nvSpPr>
        <dsp:cNvPr id="0" name=""/>
        <dsp:cNvSpPr/>
      </dsp:nvSpPr>
      <dsp:spPr>
        <a:xfrm rot="10800000">
          <a:off x="1104820" y="3624566"/>
          <a:ext cx="3693727" cy="697781"/>
        </a:xfrm>
        <a:prstGeom prst="homePlate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702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/>
            <a:t>Adecuado resguardo físico y documental de los </a:t>
          </a:r>
          <a:r>
            <a:rPr lang="es-AR" sz="1400" b="1" kern="1200" dirty="0" smtClean="0"/>
            <a:t>Activos </a:t>
          </a:r>
          <a:r>
            <a:rPr lang="es-AR" sz="1400" b="1" kern="1200" dirty="0"/>
            <a:t>del Sector Público (Seguros, Títulos, etc.)</a:t>
          </a:r>
        </a:p>
      </dsp:txBody>
      <dsp:txXfrm rot="10800000">
        <a:off x="1279265" y="3624566"/>
        <a:ext cx="3519282" cy="697781"/>
      </dsp:txXfrm>
    </dsp:sp>
    <dsp:sp modelId="{8C797AD0-3824-4EAE-9298-86EF3ECCDCED}">
      <dsp:nvSpPr>
        <dsp:cNvPr id="0" name=""/>
        <dsp:cNvSpPr/>
      </dsp:nvSpPr>
      <dsp:spPr>
        <a:xfrm>
          <a:off x="282254" y="3624566"/>
          <a:ext cx="697781" cy="697781"/>
        </a:xfrm>
        <a:prstGeom prst="ellipse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09F9D-1C74-44CD-B90E-5FA307DD7C4E}">
      <dsp:nvSpPr>
        <dsp:cNvPr id="0" name=""/>
        <dsp:cNvSpPr/>
      </dsp:nvSpPr>
      <dsp:spPr>
        <a:xfrm>
          <a:off x="719315" y="1758315"/>
          <a:ext cx="1105307" cy="552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100" b="1" i="1" kern="1200" dirty="0">
              <a:solidFill>
                <a:srgbClr val="0000FF"/>
              </a:solidFill>
            </a:rPr>
            <a:t>Unidades periféricas responsables </a:t>
          </a:r>
          <a:endParaRPr lang="es-AR" sz="1100" b="1" kern="1200" dirty="0">
            <a:solidFill>
              <a:srgbClr val="0000FF"/>
            </a:solidFill>
          </a:endParaRPr>
        </a:p>
      </dsp:txBody>
      <dsp:txXfrm>
        <a:off x="735502" y="1774502"/>
        <a:ext cx="1072933" cy="520279"/>
      </dsp:txXfrm>
    </dsp:sp>
    <dsp:sp modelId="{6A74A18D-7952-4C99-A802-F5BAE87F9D09}">
      <dsp:nvSpPr>
        <dsp:cNvPr id="0" name=""/>
        <dsp:cNvSpPr/>
      </dsp:nvSpPr>
      <dsp:spPr>
        <a:xfrm rot="17930816">
          <a:off x="1587499" y="1617770"/>
          <a:ext cx="916371" cy="31082"/>
        </a:xfrm>
        <a:custGeom>
          <a:avLst/>
          <a:gdLst/>
          <a:ahLst/>
          <a:cxnLst/>
          <a:rect l="0" t="0" r="0" b="0"/>
          <a:pathLst>
            <a:path>
              <a:moveTo>
                <a:pt x="0" y="15541"/>
              </a:moveTo>
              <a:lnTo>
                <a:pt x="916371" y="1554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b="1" kern="1200"/>
        </a:p>
      </dsp:txBody>
      <dsp:txXfrm>
        <a:off x="2022775" y="1610402"/>
        <a:ext cx="45818" cy="45818"/>
      </dsp:txXfrm>
    </dsp:sp>
    <dsp:sp modelId="{331CB5DB-8A85-4760-845B-B865EF652D18}">
      <dsp:nvSpPr>
        <dsp:cNvPr id="0" name=""/>
        <dsp:cNvSpPr/>
      </dsp:nvSpPr>
      <dsp:spPr>
        <a:xfrm>
          <a:off x="2266746" y="871212"/>
          <a:ext cx="1105307" cy="7215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100" b="1" i="1" kern="1200" dirty="0">
              <a:solidFill>
                <a:srgbClr val="0000FF"/>
              </a:solidFill>
            </a:rPr>
            <a:t>Unidades </a:t>
          </a:r>
          <a:r>
            <a:rPr lang="es-AR" sz="1100" b="1" i="1" kern="1200" dirty="0" smtClean="0">
              <a:solidFill>
                <a:srgbClr val="0000FF"/>
              </a:solidFill>
            </a:rPr>
            <a:t>Responsables </a:t>
          </a:r>
          <a:r>
            <a:rPr lang="es-AR" sz="1100" b="1" i="1" kern="1200" dirty="0">
              <a:solidFill>
                <a:srgbClr val="0000FF"/>
              </a:solidFill>
            </a:rPr>
            <a:t>Primarias</a:t>
          </a:r>
          <a:r>
            <a:rPr lang="es-AR" sz="1100" b="1" kern="1200" dirty="0">
              <a:solidFill>
                <a:srgbClr val="0000FF"/>
              </a:solidFill>
            </a:rPr>
            <a:t>  de Gestión</a:t>
          </a:r>
        </a:p>
      </dsp:txBody>
      <dsp:txXfrm>
        <a:off x="2287879" y="892345"/>
        <a:ext cx="1063041" cy="679273"/>
      </dsp:txXfrm>
    </dsp:sp>
    <dsp:sp modelId="{EEE8DDF3-2A40-4B76-B7D3-BC4CF872049C}">
      <dsp:nvSpPr>
        <dsp:cNvPr id="0" name=""/>
        <dsp:cNvSpPr/>
      </dsp:nvSpPr>
      <dsp:spPr>
        <a:xfrm rot="17692822">
          <a:off x="3067685" y="739776"/>
          <a:ext cx="1050860" cy="31082"/>
        </a:xfrm>
        <a:custGeom>
          <a:avLst/>
          <a:gdLst/>
          <a:ahLst/>
          <a:cxnLst/>
          <a:rect l="0" t="0" r="0" b="0"/>
          <a:pathLst>
            <a:path>
              <a:moveTo>
                <a:pt x="0" y="15541"/>
              </a:moveTo>
              <a:lnTo>
                <a:pt x="1050860" y="15541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b="1" kern="1200"/>
        </a:p>
      </dsp:txBody>
      <dsp:txXfrm>
        <a:off x="3566844" y="729046"/>
        <a:ext cx="52543" cy="52543"/>
      </dsp:txXfrm>
    </dsp:sp>
    <dsp:sp modelId="{6935EB68-6FFF-4317-BD6E-1850D25D7CCD}">
      <dsp:nvSpPr>
        <dsp:cNvPr id="0" name=""/>
        <dsp:cNvSpPr/>
      </dsp:nvSpPr>
      <dsp:spPr>
        <a:xfrm>
          <a:off x="3814177" y="2326"/>
          <a:ext cx="1105307" cy="55265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i="1" kern="1200" dirty="0">
              <a:solidFill>
                <a:srgbClr val="0000FF"/>
              </a:solidFill>
            </a:rPr>
            <a:t>Área Obras Públicas / Transporte</a:t>
          </a:r>
        </a:p>
      </dsp:txBody>
      <dsp:txXfrm>
        <a:off x="3830364" y="18513"/>
        <a:ext cx="1072933" cy="520279"/>
      </dsp:txXfrm>
    </dsp:sp>
    <dsp:sp modelId="{62D4FFA6-9DD2-4457-8135-39621C77E077}">
      <dsp:nvSpPr>
        <dsp:cNvPr id="0" name=""/>
        <dsp:cNvSpPr/>
      </dsp:nvSpPr>
      <dsp:spPr>
        <a:xfrm rot="19457599">
          <a:off x="3320877" y="1057552"/>
          <a:ext cx="544476" cy="31082"/>
        </a:xfrm>
        <a:custGeom>
          <a:avLst/>
          <a:gdLst/>
          <a:ahLst/>
          <a:cxnLst/>
          <a:rect l="0" t="0" r="0" b="0"/>
          <a:pathLst>
            <a:path>
              <a:moveTo>
                <a:pt x="0" y="15541"/>
              </a:moveTo>
              <a:lnTo>
                <a:pt x="544476" y="15541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b="1" kern="1200"/>
        </a:p>
      </dsp:txBody>
      <dsp:txXfrm>
        <a:off x="3579504" y="1059481"/>
        <a:ext cx="27223" cy="27223"/>
      </dsp:txXfrm>
    </dsp:sp>
    <dsp:sp modelId="{C1084334-6F0C-49B7-AA34-11D638A8FBFD}">
      <dsp:nvSpPr>
        <dsp:cNvPr id="0" name=""/>
        <dsp:cNvSpPr/>
      </dsp:nvSpPr>
      <dsp:spPr>
        <a:xfrm>
          <a:off x="3814177" y="637878"/>
          <a:ext cx="1105307" cy="55265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i="1" kern="1200" dirty="0">
              <a:solidFill>
                <a:srgbClr val="0000FF"/>
              </a:solidFill>
            </a:rPr>
            <a:t>Área de Defensa y Seguridad Pública</a:t>
          </a:r>
          <a:endParaRPr lang="es-AR" sz="1200" b="1" kern="1200" dirty="0">
            <a:solidFill>
              <a:srgbClr val="0000FF"/>
            </a:solidFill>
          </a:endParaRPr>
        </a:p>
      </dsp:txBody>
      <dsp:txXfrm>
        <a:off x="3830364" y="654065"/>
        <a:ext cx="1072933" cy="520279"/>
      </dsp:txXfrm>
    </dsp:sp>
    <dsp:sp modelId="{7E5C3863-A9B6-4A3F-A989-1A955F7DC24A}">
      <dsp:nvSpPr>
        <dsp:cNvPr id="0" name=""/>
        <dsp:cNvSpPr/>
      </dsp:nvSpPr>
      <dsp:spPr>
        <a:xfrm rot="2142401">
          <a:off x="3320877" y="1375328"/>
          <a:ext cx="544476" cy="31082"/>
        </a:xfrm>
        <a:custGeom>
          <a:avLst/>
          <a:gdLst/>
          <a:ahLst/>
          <a:cxnLst/>
          <a:rect l="0" t="0" r="0" b="0"/>
          <a:pathLst>
            <a:path>
              <a:moveTo>
                <a:pt x="0" y="15541"/>
              </a:moveTo>
              <a:lnTo>
                <a:pt x="544476" y="15541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b="1" kern="1200"/>
        </a:p>
      </dsp:txBody>
      <dsp:txXfrm>
        <a:off x="3579504" y="1377257"/>
        <a:ext cx="27223" cy="27223"/>
      </dsp:txXfrm>
    </dsp:sp>
    <dsp:sp modelId="{2A8ABA13-69B8-4550-8FE9-FE16591BB966}">
      <dsp:nvSpPr>
        <dsp:cNvPr id="0" name=""/>
        <dsp:cNvSpPr/>
      </dsp:nvSpPr>
      <dsp:spPr>
        <a:xfrm>
          <a:off x="3814177" y="1273430"/>
          <a:ext cx="1105307" cy="55265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i="1" kern="1200" dirty="0">
              <a:solidFill>
                <a:srgbClr val="0000FF"/>
              </a:solidFill>
            </a:rPr>
            <a:t>Área de Cultura</a:t>
          </a:r>
          <a:endParaRPr lang="es-AR" sz="1200" b="1" kern="1200" dirty="0">
            <a:solidFill>
              <a:srgbClr val="0000FF"/>
            </a:solidFill>
          </a:endParaRPr>
        </a:p>
      </dsp:txBody>
      <dsp:txXfrm>
        <a:off x="3830364" y="1289617"/>
        <a:ext cx="1072933" cy="520279"/>
      </dsp:txXfrm>
    </dsp:sp>
    <dsp:sp modelId="{1BCF924F-775A-4BBB-A24C-89070081330B}">
      <dsp:nvSpPr>
        <dsp:cNvPr id="0" name=""/>
        <dsp:cNvSpPr/>
      </dsp:nvSpPr>
      <dsp:spPr>
        <a:xfrm rot="3907178">
          <a:off x="3067685" y="1693104"/>
          <a:ext cx="1050860" cy="31082"/>
        </a:xfrm>
        <a:custGeom>
          <a:avLst/>
          <a:gdLst/>
          <a:ahLst/>
          <a:cxnLst/>
          <a:rect l="0" t="0" r="0" b="0"/>
          <a:pathLst>
            <a:path>
              <a:moveTo>
                <a:pt x="0" y="15541"/>
              </a:moveTo>
              <a:lnTo>
                <a:pt x="1050860" y="15541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b="1" kern="1200"/>
        </a:p>
      </dsp:txBody>
      <dsp:txXfrm>
        <a:off x="3566844" y="1682374"/>
        <a:ext cx="52543" cy="52543"/>
      </dsp:txXfrm>
    </dsp:sp>
    <dsp:sp modelId="{E246E068-05CD-4FC4-933E-56C85AAD11ED}">
      <dsp:nvSpPr>
        <dsp:cNvPr id="0" name=""/>
        <dsp:cNvSpPr/>
      </dsp:nvSpPr>
      <dsp:spPr>
        <a:xfrm>
          <a:off x="3814177" y="1908982"/>
          <a:ext cx="1105307" cy="55265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i="1" kern="1200" dirty="0">
              <a:solidFill>
                <a:srgbClr val="0000FF"/>
              </a:solidFill>
            </a:rPr>
            <a:t>Área de Recursos Naturales</a:t>
          </a:r>
          <a:endParaRPr lang="es-AR" sz="1200" b="1" kern="1200" dirty="0">
            <a:solidFill>
              <a:srgbClr val="0000FF"/>
            </a:solidFill>
          </a:endParaRPr>
        </a:p>
      </dsp:txBody>
      <dsp:txXfrm>
        <a:off x="3830364" y="1925169"/>
        <a:ext cx="1072933" cy="520279"/>
      </dsp:txXfrm>
    </dsp:sp>
    <dsp:sp modelId="{CBDD1046-771F-4991-85FD-2039C1A7B467}">
      <dsp:nvSpPr>
        <dsp:cNvPr id="0" name=""/>
        <dsp:cNvSpPr/>
      </dsp:nvSpPr>
      <dsp:spPr>
        <a:xfrm rot="3638951">
          <a:off x="1594682" y="2412210"/>
          <a:ext cx="902005" cy="31082"/>
        </a:xfrm>
        <a:custGeom>
          <a:avLst/>
          <a:gdLst/>
          <a:ahLst/>
          <a:cxnLst/>
          <a:rect l="0" t="0" r="0" b="0"/>
          <a:pathLst>
            <a:path>
              <a:moveTo>
                <a:pt x="0" y="15541"/>
              </a:moveTo>
              <a:lnTo>
                <a:pt x="902005" y="1554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b="1" kern="1200"/>
        </a:p>
      </dsp:txBody>
      <dsp:txXfrm>
        <a:off x="2023134" y="2405202"/>
        <a:ext cx="45100" cy="45100"/>
      </dsp:txXfrm>
    </dsp:sp>
    <dsp:sp modelId="{ECA04E61-737F-436A-A079-648983691279}">
      <dsp:nvSpPr>
        <dsp:cNvPr id="0" name=""/>
        <dsp:cNvSpPr/>
      </dsp:nvSpPr>
      <dsp:spPr>
        <a:xfrm>
          <a:off x="2266746" y="2443650"/>
          <a:ext cx="1105307" cy="75442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100" b="1" i="1" kern="1200" dirty="0">
              <a:solidFill>
                <a:srgbClr val="0000FF"/>
              </a:solidFill>
            </a:rPr>
            <a:t>Unidades </a:t>
          </a:r>
          <a:r>
            <a:rPr lang="es-AR" sz="1100" b="1" i="1" kern="1200" dirty="0" smtClean="0">
              <a:solidFill>
                <a:srgbClr val="0000FF"/>
              </a:solidFill>
            </a:rPr>
            <a:t>Responsables </a:t>
          </a:r>
          <a:r>
            <a:rPr lang="es-AR" sz="1100" b="1" i="1" kern="1200" dirty="0">
              <a:solidFill>
                <a:srgbClr val="0000FF"/>
              </a:solidFill>
            </a:rPr>
            <a:t>Secundarias de Gestión</a:t>
          </a:r>
          <a:r>
            <a:rPr lang="es-AR" sz="1100" b="1" u="sng" kern="1200" dirty="0">
              <a:solidFill>
                <a:srgbClr val="0000FF"/>
              </a:solidFill>
            </a:rPr>
            <a:t> </a:t>
          </a:r>
          <a:endParaRPr lang="es-AR" sz="1100" b="1" kern="1200" dirty="0">
            <a:solidFill>
              <a:srgbClr val="0000FF"/>
            </a:solidFill>
          </a:endParaRPr>
        </a:p>
      </dsp:txBody>
      <dsp:txXfrm>
        <a:off x="2288842" y="2465746"/>
        <a:ext cx="1061115" cy="710230"/>
      </dsp:txXfrm>
    </dsp:sp>
    <dsp:sp modelId="{1BDD3010-0DA5-48F3-A7AF-EA036A1C55D9}">
      <dsp:nvSpPr>
        <dsp:cNvPr id="0" name=""/>
        <dsp:cNvSpPr/>
      </dsp:nvSpPr>
      <dsp:spPr>
        <a:xfrm>
          <a:off x="3372054" y="2805320"/>
          <a:ext cx="442123" cy="31082"/>
        </a:xfrm>
        <a:custGeom>
          <a:avLst/>
          <a:gdLst/>
          <a:ahLst/>
          <a:cxnLst/>
          <a:rect l="0" t="0" r="0" b="0"/>
          <a:pathLst>
            <a:path>
              <a:moveTo>
                <a:pt x="0" y="15541"/>
              </a:moveTo>
              <a:lnTo>
                <a:pt x="442123" y="15541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b="1" kern="1200"/>
        </a:p>
      </dsp:txBody>
      <dsp:txXfrm>
        <a:off x="3582062" y="2809808"/>
        <a:ext cx="22106" cy="22106"/>
      </dsp:txXfrm>
    </dsp:sp>
    <dsp:sp modelId="{9CC9DE61-86F9-4865-9B31-E0FC4B6E2217}">
      <dsp:nvSpPr>
        <dsp:cNvPr id="0" name=""/>
        <dsp:cNvSpPr/>
      </dsp:nvSpPr>
      <dsp:spPr>
        <a:xfrm>
          <a:off x="3814177" y="2544534"/>
          <a:ext cx="1105307" cy="55265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kern="1200" dirty="0">
              <a:solidFill>
                <a:srgbClr val="0000FF"/>
              </a:solidFill>
            </a:rPr>
            <a:t>Las URSG se encuentran en las instituciones </a:t>
          </a:r>
        </a:p>
      </dsp:txBody>
      <dsp:txXfrm>
        <a:off x="3830364" y="2560721"/>
        <a:ext cx="1072933" cy="52027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826BDB-F7FF-4B97-A62D-4488C11E542D}">
      <dsp:nvSpPr>
        <dsp:cNvPr id="0" name=""/>
        <dsp:cNvSpPr/>
      </dsp:nvSpPr>
      <dsp:spPr>
        <a:xfrm>
          <a:off x="0" y="2285233"/>
          <a:ext cx="5151659" cy="25007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Inspecciones y auditorías </a:t>
          </a:r>
          <a:endParaRPr lang="es-AR" sz="14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0" y="2285233"/>
        <a:ext cx="5151659" cy="250071"/>
      </dsp:txXfrm>
    </dsp:sp>
    <dsp:sp modelId="{CF5C96B9-13AE-4E26-AB6C-A2CBB6E49AC6}">
      <dsp:nvSpPr>
        <dsp:cNvPr id="0" name=""/>
        <dsp:cNvSpPr/>
      </dsp:nvSpPr>
      <dsp:spPr>
        <a:xfrm rot="10800000">
          <a:off x="0" y="1904373"/>
          <a:ext cx="5151659" cy="384610"/>
        </a:xfrm>
        <a:prstGeom prst="upArrowCallout">
          <a:avLst/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b="1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Preparación y presentación de reportes</a:t>
          </a:r>
          <a:endParaRPr lang="es-AR" sz="14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 rot="10800000">
        <a:off x="0" y="1904373"/>
        <a:ext cx="5151659" cy="249908"/>
      </dsp:txXfrm>
    </dsp:sp>
    <dsp:sp modelId="{3103A6C4-3E7C-4AE3-951F-0DC013912D9B}">
      <dsp:nvSpPr>
        <dsp:cNvPr id="0" name=""/>
        <dsp:cNvSpPr/>
      </dsp:nvSpPr>
      <dsp:spPr>
        <a:xfrm rot="10800000">
          <a:off x="0" y="1523514"/>
          <a:ext cx="5151659" cy="384610"/>
        </a:xfrm>
        <a:prstGeom prst="upArrowCallou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b="1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Conciliaciones</a:t>
          </a:r>
          <a:endParaRPr lang="es-AR" sz="14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 rot="10800000">
        <a:off x="0" y="1523514"/>
        <a:ext cx="5151659" cy="249908"/>
      </dsp:txXfrm>
    </dsp:sp>
    <dsp:sp modelId="{E8EFE2F7-90B6-455C-8EA9-1FA05C1F14B0}">
      <dsp:nvSpPr>
        <dsp:cNvPr id="0" name=""/>
        <dsp:cNvSpPr/>
      </dsp:nvSpPr>
      <dsp:spPr>
        <a:xfrm rot="10800000">
          <a:off x="0" y="1142655"/>
          <a:ext cx="5151659" cy="384610"/>
        </a:xfrm>
        <a:prstGeom prst="upArrowCallou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b="1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Realización de registros contables</a:t>
          </a:r>
          <a:endParaRPr lang="es-AR" sz="14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 rot="10800000">
        <a:off x="0" y="1142655"/>
        <a:ext cx="5151659" cy="249908"/>
      </dsp:txXfrm>
    </dsp:sp>
    <dsp:sp modelId="{8D954DAD-6A2C-432C-93C4-B4E4021D5222}">
      <dsp:nvSpPr>
        <dsp:cNvPr id="0" name=""/>
        <dsp:cNvSpPr/>
      </dsp:nvSpPr>
      <dsp:spPr>
        <a:xfrm rot="10800000">
          <a:off x="0" y="761795"/>
          <a:ext cx="5151659" cy="384610"/>
        </a:xfrm>
        <a:prstGeom prst="upArrowCallou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b="1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Valuación</a:t>
          </a:r>
          <a:endParaRPr lang="es-AR" sz="14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 rot="10800000">
        <a:off x="0" y="761795"/>
        <a:ext cx="5151659" cy="249908"/>
      </dsp:txXfrm>
    </dsp:sp>
    <dsp:sp modelId="{6B4518A6-3847-4DF4-BF80-472770F029E6}">
      <dsp:nvSpPr>
        <dsp:cNvPr id="0" name=""/>
        <dsp:cNvSpPr/>
      </dsp:nvSpPr>
      <dsp:spPr>
        <a:xfrm rot="10800000">
          <a:off x="0" y="380936"/>
          <a:ext cx="5151659" cy="384610"/>
        </a:xfrm>
        <a:prstGeom prst="upArrowCallout">
          <a:avLst/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b="1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Regularización</a:t>
          </a:r>
          <a:endParaRPr lang="es-AR" sz="14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 rot="10800000">
        <a:off x="0" y="380936"/>
        <a:ext cx="5151659" cy="249908"/>
      </dsp:txXfrm>
    </dsp:sp>
    <dsp:sp modelId="{4BC0949C-D77A-476A-8259-DF6005573CF6}">
      <dsp:nvSpPr>
        <dsp:cNvPr id="0" name=""/>
        <dsp:cNvSpPr/>
      </dsp:nvSpPr>
      <dsp:spPr>
        <a:xfrm rot="10800000">
          <a:off x="0" y="76"/>
          <a:ext cx="5151659" cy="384610"/>
        </a:xfrm>
        <a:prstGeom prst="upArrowCallou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b="1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Registros administrativos</a:t>
          </a:r>
          <a:endParaRPr lang="es-AR" sz="14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 rot="10800000">
        <a:off x="0" y="76"/>
        <a:ext cx="5151659" cy="24990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81E308-2404-494C-96C9-552713A206D6}">
      <dsp:nvSpPr>
        <dsp:cNvPr id="0" name=""/>
        <dsp:cNvSpPr/>
      </dsp:nvSpPr>
      <dsp:spPr>
        <a:xfrm>
          <a:off x="6873" y="0"/>
          <a:ext cx="1320328" cy="495300"/>
        </a:xfrm>
        <a:prstGeom prst="roundRect">
          <a:avLst>
            <a:gd name="adj" fmla="val 10000"/>
          </a:avLst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Altas de Activos</a:t>
          </a:r>
        </a:p>
      </dsp:txBody>
      <dsp:txXfrm>
        <a:off x="21380" y="14507"/>
        <a:ext cx="1291314" cy="466286"/>
      </dsp:txXfrm>
    </dsp:sp>
    <dsp:sp modelId="{8864B475-1C9D-4A47-AB76-1E597C96BB85}">
      <dsp:nvSpPr>
        <dsp:cNvPr id="0" name=""/>
        <dsp:cNvSpPr/>
      </dsp:nvSpPr>
      <dsp:spPr>
        <a:xfrm>
          <a:off x="1459235" y="83929"/>
          <a:ext cx="279909" cy="327441"/>
        </a:xfrm>
        <a:prstGeom prst="rightArrow">
          <a:avLst>
            <a:gd name="adj1" fmla="val 60000"/>
            <a:gd name="adj2" fmla="val 50000"/>
          </a:avLst>
        </a:prstGeom>
        <a:solidFill>
          <a:srgbClr val="ED7D31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4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459235" y="149417"/>
        <a:ext cx="195936" cy="196465"/>
      </dsp:txXfrm>
    </dsp:sp>
    <dsp:sp modelId="{D6D84E92-64BE-4789-BE0D-63333A803332}">
      <dsp:nvSpPr>
        <dsp:cNvPr id="0" name=""/>
        <dsp:cNvSpPr/>
      </dsp:nvSpPr>
      <dsp:spPr>
        <a:xfrm>
          <a:off x="1855334" y="0"/>
          <a:ext cx="1320328" cy="495300"/>
        </a:xfrm>
        <a:prstGeom prst="roundRect">
          <a:avLst>
            <a:gd name="adj" fmla="val 10000"/>
          </a:avLst>
        </a:prstGeom>
        <a:solidFill>
          <a:srgbClr val="ED7D31">
            <a:hueOff val="-727682"/>
            <a:satOff val="-41964"/>
            <a:lumOff val="4314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 smtClean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Modificación </a:t>
          </a:r>
          <a:r>
            <a:rPr lang="es-AR" sz="1400" b="1" kern="1200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de Activos </a:t>
          </a:r>
        </a:p>
      </dsp:txBody>
      <dsp:txXfrm>
        <a:off x="1869841" y="14507"/>
        <a:ext cx="1291314" cy="466286"/>
      </dsp:txXfrm>
    </dsp:sp>
    <dsp:sp modelId="{CF49FBA6-398F-47C9-A18E-1ABE37087E25}">
      <dsp:nvSpPr>
        <dsp:cNvPr id="0" name=""/>
        <dsp:cNvSpPr/>
      </dsp:nvSpPr>
      <dsp:spPr>
        <a:xfrm>
          <a:off x="3307696" y="83929"/>
          <a:ext cx="279909" cy="327441"/>
        </a:xfrm>
        <a:prstGeom prst="rightArrow">
          <a:avLst>
            <a:gd name="adj1" fmla="val 60000"/>
            <a:gd name="adj2" fmla="val 50000"/>
          </a:avLst>
        </a:prstGeom>
        <a:solidFill>
          <a:srgbClr val="ED7D31">
            <a:hueOff val="-1455363"/>
            <a:satOff val="-83928"/>
            <a:lumOff val="8628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4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307696" y="149417"/>
        <a:ext cx="195936" cy="196465"/>
      </dsp:txXfrm>
    </dsp:sp>
    <dsp:sp modelId="{51286690-4536-4B41-AFB2-DD465EBF4BC4}">
      <dsp:nvSpPr>
        <dsp:cNvPr id="0" name=""/>
        <dsp:cNvSpPr/>
      </dsp:nvSpPr>
      <dsp:spPr>
        <a:xfrm>
          <a:off x="3703795" y="0"/>
          <a:ext cx="1320328" cy="495300"/>
        </a:xfrm>
        <a:prstGeom prst="roundRect">
          <a:avLst>
            <a:gd name="adj" fmla="val 10000"/>
          </a:avLst>
        </a:prstGeom>
        <a:solidFill>
          <a:srgbClr val="ED7D31">
            <a:hueOff val="-1455363"/>
            <a:satOff val="-83928"/>
            <a:lumOff val="8628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Baja de Activos</a:t>
          </a:r>
        </a:p>
      </dsp:txBody>
      <dsp:txXfrm>
        <a:off x="3718302" y="14507"/>
        <a:ext cx="1291314" cy="46628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827D8C-24D5-4513-820B-418498AFFB95}">
      <dsp:nvSpPr>
        <dsp:cNvPr id="0" name=""/>
        <dsp:cNvSpPr/>
      </dsp:nvSpPr>
      <dsp:spPr>
        <a:xfrm>
          <a:off x="0" y="451545"/>
          <a:ext cx="3277218" cy="29626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>
              <a:solidFill>
                <a:schemeClr val="tx1">
                  <a:lumMod val="95000"/>
                  <a:lumOff val="5000"/>
                </a:schemeClr>
              </a:solidFill>
            </a:rPr>
            <a:t>Valuación</a:t>
          </a:r>
        </a:p>
      </dsp:txBody>
      <dsp:txXfrm>
        <a:off x="0" y="451545"/>
        <a:ext cx="3277218" cy="296262"/>
      </dsp:txXfrm>
    </dsp:sp>
    <dsp:sp modelId="{4BC0949C-D77A-476A-8259-DF6005573CF6}">
      <dsp:nvSpPr>
        <dsp:cNvPr id="0" name=""/>
        <dsp:cNvSpPr/>
      </dsp:nvSpPr>
      <dsp:spPr>
        <a:xfrm rot="10800000">
          <a:off x="0" y="337"/>
          <a:ext cx="3277218" cy="455652"/>
        </a:xfrm>
        <a:prstGeom prst="upArrowCallou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>
              <a:solidFill>
                <a:schemeClr val="tx1">
                  <a:lumMod val="95000"/>
                  <a:lumOff val="5000"/>
                </a:schemeClr>
              </a:solidFill>
            </a:rPr>
            <a:t>Toma inventarios</a:t>
          </a:r>
        </a:p>
      </dsp:txBody>
      <dsp:txXfrm rot="10800000">
        <a:off x="0" y="337"/>
        <a:ext cx="3277218" cy="29606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3975C4-3B1C-4BA1-8788-C016A7BEE7EC}">
      <dsp:nvSpPr>
        <dsp:cNvPr id="0" name=""/>
        <dsp:cNvSpPr/>
      </dsp:nvSpPr>
      <dsp:spPr>
        <a:xfrm>
          <a:off x="4201" y="143"/>
          <a:ext cx="11683504" cy="1777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b="1" i="1" kern="1200" dirty="0"/>
            <a:t>Salidas de Información </a:t>
          </a:r>
        </a:p>
      </dsp:txBody>
      <dsp:txXfrm>
        <a:off x="9407" y="5349"/>
        <a:ext cx="11673092" cy="167326"/>
      </dsp:txXfrm>
    </dsp:sp>
    <dsp:sp modelId="{D85603D1-31FD-4EFE-883B-9AACCE1B91F9}">
      <dsp:nvSpPr>
        <dsp:cNvPr id="0" name=""/>
        <dsp:cNvSpPr/>
      </dsp:nvSpPr>
      <dsp:spPr>
        <a:xfrm>
          <a:off x="4201" y="384728"/>
          <a:ext cx="3687974" cy="1777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b="1" kern="1200" dirty="0"/>
            <a:t>Inventarios </a:t>
          </a:r>
        </a:p>
      </dsp:txBody>
      <dsp:txXfrm>
        <a:off x="9407" y="389934"/>
        <a:ext cx="3677562" cy="167326"/>
      </dsp:txXfrm>
    </dsp:sp>
    <dsp:sp modelId="{7D2E9590-B0AD-402C-8D8E-BDA7976686AF}">
      <dsp:nvSpPr>
        <dsp:cNvPr id="0" name=""/>
        <dsp:cNvSpPr/>
      </dsp:nvSpPr>
      <dsp:spPr>
        <a:xfrm>
          <a:off x="4001966" y="384728"/>
          <a:ext cx="3687974" cy="1777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b="1" kern="1200" dirty="0"/>
            <a:t>EEFF y Notas</a:t>
          </a:r>
        </a:p>
      </dsp:txBody>
      <dsp:txXfrm>
        <a:off x="4007172" y="389934"/>
        <a:ext cx="3677562" cy="167326"/>
      </dsp:txXfrm>
    </dsp:sp>
    <dsp:sp modelId="{A190416C-853F-4496-AA03-98006539A4EA}">
      <dsp:nvSpPr>
        <dsp:cNvPr id="0" name=""/>
        <dsp:cNvSpPr/>
      </dsp:nvSpPr>
      <dsp:spPr>
        <a:xfrm>
          <a:off x="7999731" y="384728"/>
          <a:ext cx="3687974" cy="1777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b="1" kern="1200" dirty="0"/>
            <a:t>Estados Complementarios </a:t>
          </a:r>
        </a:p>
      </dsp:txBody>
      <dsp:txXfrm>
        <a:off x="8004937" y="389934"/>
        <a:ext cx="3677562" cy="1673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BendingPictureBlocks">
  <dgm:title val=""/>
  <dgm:desc val=""/>
  <dgm:catLst>
    <dgm:cat type="picture" pri="8000"/>
    <dgm:cat type="pictureconvert" pri="8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61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908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3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.63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477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3853" y="0"/>
            <a:ext cx="302477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AA613E-A809-4EB9-83CD-A0B2318FD834}" type="datetimeFigureOut">
              <a:rPr lang="en-US" smtClean="0"/>
              <a:t>7/28/2016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46125" y="1143000"/>
            <a:ext cx="5487988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024" y="4400550"/>
            <a:ext cx="558419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302477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3853" y="8685214"/>
            <a:ext cx="302477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FDDF0-2791-4A62-94D9-0FFDC1062D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435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FDDF0-2791-4A62-94D9-0FFDC1062D5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9913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FDDF0-2791-4A62-94D9-0FFDC1062D5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5902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FDDF0-2791-4A62-94D9-0FFDC1062D5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5821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FDDF0-2791-4A62-94D9-0FFDC1062D5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3342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FDDF0-2791-4A62-94D9-0FFDC1062D5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0919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FDDF0-2791-4A62-94D9-0FFDC1062D5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9260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FDDF0-2791-4A62-94D9-0FFDC1062D5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7922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FDDF0-2791-4A62-94D9-0FFDC1062D5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3864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FDDF0-2791-4A62-94D9-0FFDC1062D5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905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FDDF0-2791-4A62-94D9-0FFDC1062D5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690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FDDF0-2791-4A62-94D9-0FFDC1062D5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95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FDDF0-2791-4A62-94D9-0FFDC1062D5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293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FDDF0-2791-4A62-94D9-0FFDC1062D5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4444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FDDF0-2791-4A62-94D9-0FFDC1062D5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84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FDDF0-2791-4A62-94D9-0FFDC1062D5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6306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FDDF0-2791-4A62-94D9-0FFDC1062D5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2077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FDDF0-2791-4A62-94D9-0FFDC1062D5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339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28/07/2016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96192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28/07/2016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951286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28/07/2016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255312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28/07/2016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136028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28/07/2016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180234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28/07/2016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812867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28/07/2016</a:t>
            </a:fld>
            <a:endParaRPr lang="es-PY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57993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28/07/2016</a:t>
            </a:fld>
            <a:endParaRPr lang="es-PY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526670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28/07/2016</a:t>
            </a:fld>
            <a:endParaRPr lang="es-PY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086470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28/07/2016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900656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28/07/2016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84722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ED55B-FE1A-4BDE-B551-8E55D82D705F}" type="datetimeFigureOut">
              <a:rPr lang="es-PY" smtClean="0"/>
              <a:t>28/07/2016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974641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diagramData" Target="../diagrams/data5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17" Type="http://schemas.microsoft.com/office/2007/relationships/diagramDrawing" Target="../diagrams/drawing5.xml"/><Relationship Id="rId2" Type="http://schemas.openxmlformats.org/officeDocument/2006/relationships/notesSlide" Target="../notesSlides/notesSlide15.xml"/><Relationship Id="rId16" Type="http://schemas.openxmlformats.org/officeDocument/2006/relationships/diagramColors" Target="../diagrams/colors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Relationship Id="rId14" Type="http://schemas.openxmlformats.org/officeDocument/2006/relationships/diagramLayout" Target="../diagrams/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13" Type="http://schemas.openxmlformats.org/officeDocument/2006/relationships/diagramColors" Target="../diagrams/colors7.xml"/><Relationship Id="rId3" Type="http://schemas.openxmlformats.org/officeDocument/2006/relationships/image" Target="../media/image36.png"/><Relationship Id="rId7" Type="http://schemas.openxmlformats.org/officeDocument/2006/relationships/diagramColors" Target="../diagrams/colors6.xml"/><Relationship Id="rId12" Type="http://schemas.openxmlformats.org/officeDocument/2006/relationships/diagramQuickStyle" Target="../diagrams/quickStyle7.xml"/><Relationship Id="rId17" Type="http://schemas.openxmlformats.org/officeDocument/2006/relationships/image" Target="../media/image40.jpe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11" Type="http://schemas.openxmlformats.org/officeDocument/2006/relationships/diagramLayout" Target="../diagrams/layout7.xml"/><Relationship Id="rId5" Type="http://schemas.openxmlformats.org/officeDocument/2006/relationships/diagramLayout" Target="../diagrams/layout6.xml"/><Relationship Id="rId15" Type="http://schemas.openxmlformats.org/officeDocument/2006/relationships/image" Target="../media/image38.jpeg"/><Relationship Id="rId10" Type="http://schemas.openxmlformats.org/officeDocument/2006/relationships/diagramData" Target="../diagrams/data7.xml"/><Relationship Id="rId4" Type="http://schemas.openxmlformats.org/officeDocument/2006/relationships/diagramData" Target="../diagrams/data6.xml"/><Relationship Id="rId9" Type="http://schemas.openxmlformats.org/officeDocument/2006/relationships/image" Target="../media/image37.png"/><Relationship Id="rId14" Type="http://schemas.microsoft.com/office/2007/relationships/diagramDrawing" Target="../diagrams/drawing7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36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image" Target="../media/image44.jpeg"/><Relationship Id="rId7" Type="http://schemas.openxmlformats.org/officeDocument/2006/relationships/diagramQuickStyle" Target="../diagrams/quickStyle9.xm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45.jpeg"/><Relationship Id="rId9" Type="http://schemas.microsoft.com/office/2007/relationships/diagramDrawing" Target="../diagrams/drawing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mailto:jserranomachorro@worldbank.org" TargetMode="External"/><Relationship Id="rId7" Type="http://schemas.openxmlformats.org/officeDocument/2006/relationships/image" Target="../media/image3.png"/><Relationship Id="rId2" Type="http://schemas.openxmlformats.org/officeDocument/2006/relationships/hyperlink" Target="mailto:sklimenko@worldbank.or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hyperlink" Target="mailto:carmenipalladino@gmail.com" TargetMode="External"/><Relationship Id="rId4" Type="http://schemas.openxmlformats.org/officeDocument/2006/relationships/hyperlink" Target="mailto:dgourfinkel@worldbank.or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790092" y="0"/>
            <a:ext cx="9401908" cy="1730326"/>
          </a:xfrm>
        </p:spPr>
        <p:txBody>
          <a:bodyPr>
            <a:noAutofit/>
          </a:bodyPr>
          <a:lstStyle/>
          <a:p>
            <a:r>
              <a:rPr lang="es-PY" sz="4000" dirty="0"/>
              <a:t>Estudio Regional sobre Contabilización y Administración de Activos Fijos </a:t>
            </a:r>
            <a:r>
              <a:rPr lang="es-MX" sz="4000" dirty="0"/>
              <a:t>para el Crecimiento Social y Económico de la Región</a:t>
            </a:r>
            <a:endParaRPr lang="es-PY" sz="4000" dirty="0"/>
          </a:p>
        </p:txBody>
      </p:sp>
      <p:sp>
        <p:nvSpPr>
          <p:cNvPr id="4" name="CuadroTexto 3"/>
          <p:cNvSpPr txBox="1"/>
          <p:nvPr/>
        </p:nvSpPr>
        <p:spPr>
          <a:xfrm>
            <a:off x="2874498" y="2158350"/>
            <a:ext cx="32215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27, 28  y 29 de julio de 2016</a:t>
            </a:r>
          </a:p>
          <a:p>
            <a:r>
              <a:rPr lang="es-MX" sz="2000" b="1" dirty="0" smtClean="0">
                <a:solidFill>
                  <a:schemeClr val="bg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Sheraton Asunción Hotel</a:t>
            </a:r>
          </a:p>
          <a:p>
            <a:endParaRPr lang="es-PY" sz="2000" b="1" dirty="0">
              <a:solidFill>
                <a:schemeClr val="bg1"/>
              </a:solidFill>
              <a:latin typeface="Aparajita" panose="020B0604020202020204" pitchFamily="34" charset="0"/>
              <a:cs typeface="Aparajit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91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168504" y="969962"/>
            <a:ext cx="10154417" cy="473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MX" sz="2400" dirty="0" smtClean="0">
                <a:cs typeface="Times New Roman" panose="02020603050405020304" pitchFamily="18" charset="0"/>
              </a:rPr>
              <a:t>Capítulo 1. Contexto y antecedentes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MX" sz="2400" dirty="0" smtClean="0">
                <a:cs typeface="Times New Roman" panose="02020603050405020304" pitchFamily="18" charset="0"/>
              </a:rPr>
              <a:t>Capítulo 2. Objetivos, alcance y metodología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MX" sz="2400" dirty="0" smtClean="0">
                <a:cs typeface="Times New Roman" panose="02020603050405020304" pitchFamily="18" charset="0"/>
              </a:rPr>
              <a:t>Capítulo 3. La importancia de una adecuada administración y control de los AF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MX" sz="2400" dirty="0" smtClean="0">
                <a:cs typeface="Times New Roman" panose="02020603050405020304" pitchFamily="18" charset="0"/>
              </a:rPr>
              <a:t>Capítulo 4. Análisis de las principales situaciones y problemáticas generales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MX" sz="2400" dirty="0" smtClean="0">
                <a:cs typeface="Times New Roman" panose="02020603050405020304" pitchFamily="18" charset="0"/>
              </a:rPr>
              <a:t>Capítulo 5. Retos, oportunidades y recomendaciones en la contabilización y administración de AF en la región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MX" sz="2400" dirty="0" smtClean="0">
                <a:cs typeface="Times New Roman" panose="02020603050405020304" pitchFamily="18" charset="0"/>
              </a:rPr>
              <a:t>Capítulo 6. Guía conceptual de implementación de AF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MX" sz="2400" dirty="0" smtClean="0">
                <a:cs typeface="Times New Roman" panose="02020603050405020304" pitchFamily="18" charset="0"/>
              </a:rPr>
              <a:t>Capítulo 7. Lecciones aprendidas y conclusiones</a:t>
            </a:r>
            <a:endParaRPr lang="es-MX" altLang="es-PY" sz="2200" dirty="0" smtClean="0">
              <a:solidFill>
                <a:sysClr val="windowText" lastClr="000000"/>
              </a:solidFill>
              <a:cs typeface="Times New Roman" panose="02020603050405020304" pitchFamily="18" charset="0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marL="0" lvl="0" indent="0">
              <a:buNone/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1137762" y="13176"/>
            <a:ext cx="8746532" cy="621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altLang="es-PY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076B4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Estructura del Informe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49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168504" y="1549400"/>
            <a:ext cx="10154417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AR" sz="2400" dirty="0"/>
              <a:t>Marcos legales y normativos incompletos y desactualizados</a:t>
            </a:r>
            <a:endParaRPr lang="es-MX" sz="2400" dirty="0"/>
          </a:p>
          <a:p>
            <a:pPr marL="342900" lvl="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AR" sz="2400" dirty="0"/>
              <a:t>Enfoque teórico y retrasos en </a:t>
            </a:r>
            <a:r>
              <a:rPr lang="es-AR" sz="2400" dirty="0" smtClean="0"/>
              <a:t>la implementación </a:t>
            </a:r>
            <a:r>
              <a:rPr lang="es-AR" sz="2400" dirty="0"/>
              <a:t>de buenas prácticas internacionales</a:t>
            </a:r>
            <a:endParaRPr lang="es-MX" sz="2400" dirty="0"/>
          </a:p>
          <a:p>
            <a:pPr marL="342900" lvl="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AR" sz="2400" dirty="0"/>
              <a:t>Falta de integración entre los sistemas de administración financiera</a:t>
            </a:r>
            <a:endParaRPr lang="es-MX" sz="2400" dirty="0"/>
          </a:p>
          <a:p>
            <a:pPr marL="342900" lvl="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AR" sz="2400" dirty="0"/>
              <a:t>Falta de integración entre las clasificaciones administrativas, contables y presupuestarias</a:t>
            </a:r>
            <a:endParaRPr lang="es-MX" sz="2400" dirty="0"/>
          </a:p>
          <a:p>
            <a:pPr marL="342900" lvl="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AR" sz="2400" dirty="0"/>
              <a:t>Necesidad de desarrollo e implementación de un Sistema de Administración y Control de Activos (SACA</a:t>
            </a:r>
            <a:r>
              <a:rPr lang="es-AR" sz="2400" dirty="0" smtClean="0"/>
              <a:t>)</a:t>
            </a:r>
            <a:endParaRPr lang="es-MX" sz="2400" dirty="0"/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1125062" y="33812"/>
            <a:ext cx="8746532" cy="621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lvl="0" algn="ctr">
              <a:defRPr/>
            </a:pPr>
            <a:r>
              <a:rPr lang="es-AR" dirty="0">
                <a:solidFill>
                  <a:srgbClr val="6076B4"/>
                </a:solidFill>
                <a:latin typeface="Corbel" panose="020B0503020204020204"/>
              </a:rPr>
              <a:t>Situaciones problemáticas detectas</a:t>
            </a:r>
            <a:endParaRPr lang="es-PY" altLang="es-PY" dirty="0">
              <a:solidFill>
                <a:srgbClr val="6076B4"/>
              </a:solidFill>
              <a:latin typeface="Corbel" panose="020B050302020402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453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168504" y="1425347"/>
            <a:ext cx="10154417" cy="432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AR" sz="2400" dirty="0" smtClean="0"/>
              <a:t>Poca </a:t>
            </a:r>
            <a:r>
              <a:rPr lang="es-AR" sz="2400" dirty="0"/>
              <a:t>razonabilidad de la información presentada en los reportes financieros y administrativos, debido a la falta de regularización, verificación, actualización y conciliación periódicas de los diferentes rubros de AF</a:t>
            </a:r>
            <a:endParaRPr lang="es-MX" sz="2400" dirty="0"/>
          </a:p>
          <a:p>
            <a:pPr marL="342900" lvl="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AR" sz="2400" dirty="0"/>
              <a:t>Falta de mecanismos de consolidación y rendición de cuentas</a:t>
            </a:r>
            <a:endParaRPr lang="es-MX" sz="2400" dirty="0"/>
          </a:p>
          <a:p>
            <a:pPr marL="342900" lvl="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AR" sz="2400" dirty="0"/>
              <a:t>Limitados controles administrativos de los AF públicos</a:t>
            </a:r>
            <a:endParaRPr lang="es-MX" sz="2400" dirty="0"/>
          </a:p>
          <a:p>
            <a:pPr marL="342900" lvl="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MX" sz="2400" dirty="0"/>
              <a:t>Falta de coordinación y comunicación </a:t>
            </a:r>
            <a:r>
              <a:rPr lang="es-MX" sz="2400" dirty="0" err="1"/>
              <a:t>intra</a:t>
            </a:r>
            <a:r>
              <a:rPr lang="es-MX" sz="2400" dirty="0"/>
              <a:t> e interinstitucional</a:t>
            </a:r>
          </a:p>
          <a:p>
            <a:pPr marL="342900" lvl="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AR" sz="2400" dirty="0"/>
              <a:t>Subestimación de impactos de los AF en la información financiera de los gobiernos</a:t>
            </a:r>
            <a:endParaRPr lang="es-MX" sz="2400" dirty="0"/>
          </a:p>
          <a:p>
            <a:pPr marL="342900" lvl="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AR" sz="2400" dirty="0"/>
              <a:t>Poca atención a gestión de cambio: capacitación y </a:t>
            </a:r>
            <a:r>
              <a:rPr lang="es-AR" sz="2400" dirty="0" smtClean="0"/>
              <a:t>concientización</a:t>
            </a: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1252062" y="67468"/>
            <a:ext cx="8746532" cy="621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lvl="0" algn="ctr">
              <a:defRPr/>
            </a:pPr>
            <a:r>
              <a:rPr lang="es-AR" dirty="0">
                <a:solidFill>
                  <a:srgbClr val="6076B4"/>
                </a:solidFill>
                <a:latin typeface="Corbel" panose="020B0503020204020204"/>
              </a:rPr>
              <a:t>Situaciones problemáticas detectas</a:t>
            </a:r>
            <a:endParaRPr lang="es-PY" altLang="es-PY" dirty="0">
              <a:solidFill>
                <a:srgbClr val="6076B4"/>
              </a:solidFill>
              <a:latin typeface="Corbel" panose="020B050302020402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74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 bwMode="auto">
          <a:xfrm>
            <a:off x="1074262" y="-74068"/>
            <a:ext cx="8746532" cy="49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lvl="0" algn="ctr">
              <a:defRPr/>
            </a:pPr>
            <a:r>
              <a:rPr lang="es-AR" dirty="0" smtClean="0">
                <a:solidFill>
                  <a:srgbClr val="6076B4"/>
                </a:solidFill>
                <a:latin typeface="Corbel" panose="020B0503020204020204"/>
              </a:rPr>
              <a:t>Sistema </a:t>
            </a:r>
            <a:r>
              <a:rPr lang="es-AR" dirty="0">
                <a:solidFill>
                  <a:srgbClr val="6076B4"/>
                </a:solidFill>
                <a:latin typeface="Corbel" panose="020B0503020204020204"/>
              </a:rPr>
              <a:t>de Administración y Control de </a:t>
            </a:r>
            <a:r>
              <a:rPr lang="es-AR" dirty="0" smtClean="0">
                <a:solidFill>
                  <a:srgbClr val="6076B4"/>
                </a:solidFill>
                <a:latin typeface="Corbel" panose="020B0503020204020204"/>
              </a:rPr>
              <a:t>Activos (SACA)</a:t>
            </a:r>
            <a:endParaRPr lang="es-PY" altLang="es-PY" dirty="0">
              <a:solidFill>
                <a:srgbClr val="6076B4"/>
              </a:solidFill>
              <a:latin typeface="Corbel" panose="020B050302020402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5812" y="396654"/>
            <a:ext cx="6139921" cy="641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49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 bwMode="auto">
          <a:xfrm>
            <a:off x="744062" y="-74068"/>
            <a:ext cx="8746532" cy="49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lvl="0" algn="ctr">
              <a:defRPr/>
            </a:pPr>
            <a:r>
              <a:rPr lang="es-AR" dirty="0" smtClean="0">
                <a:solidFill>
                  <a:srgbClr val="6076B4"/>
                </a:solidFill>
                <a:latin typeface="Corbel" panose="020B0503020204020204"/>
              </a:rPr>
              <a:t>Secuencia </a:t>
            </a:r>
            <a:r>
              <a:rPr lang="es-AR" dirty="0">
                <a:solidFill>
                  <a:srgbClr val="6076B4"/>
                </a:solidFill>
                <a:latin typeface="Corbel" panose="020B0503020204020204"/>
              </a:rPr>
              <a:t>l</a:t>
            </a:r>
            <a:r>
              <a:rPr lang="es-AR" dirty="0" smtClean="0">
                <a:solidFill>
                  <a:srgbClr val="6076B4"/>
                </a:solidFill>
                <a:latin typeface="Corbel" panose="020B0503020204020204"/>
              </a:rPr>
              <a:t>ógica </a:t>
            </a:r>
            <a:r>
              <a:rPr lang="es-AR" dirty="0">
                <a:solidFill>
                  <a:srgbClr val="6076B4"/>
                </a:solidFill>
                <a:latin typeface="Corbel" panose="020B0503020204020204"/>
              </a:rPr>
              <a:t>de los s</a:t>
            </a:r>
            <a:r>
              <a:rPr lang="es-AR" dirty="0" smtClean="0">
                <a:solidFill>
                  <a:srgbClr val="6076B4"/>
                </a:solidFill>
                <a:latin typeface="Corbel" panose="020B0503020204020204"/>
              </a:rPr>
              <a:t>ubprocesos del SACA</a:t>
            </a:r>
            <a:r>
              <a:rPr lang="es-AR" b="1" dirty="0" smtClean="0"/>
              <a:t> </a:t>
            </a:r>
            <a:endParaRPr lang="es-PY" altLang="es-PY" dirty="0">
              <a:solidFill>
                <a:srgbClr val="6076B4"/>
              </a:solidFill>
              <a:latin typeface="Corbel" panose="020B050302020402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3970" y="390202"/>
            <a:ext cx="7495719" cy="643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63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 bwMode="auto">
          <a:xfrm>
            <a:off x="281353" y="169816"/>
            <a:ext cx="9972990" cy="572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algn="ctr">
              <a:defRPr/>
            </a:pPr>
            <a:r>
              <a:rPr lang="es-AR" sz="2400" b="1" cap="all" dirty="0" smtClean="0"/>
              <a:t>sistema de administración y control de activos</a:t>
            </a:r>
            <a:endParaRPr kumimoji="0" lang="es-PY" altLang="es-PY" sz="2400" b="1" strike="noStrike" kern="1200" cap="none" spc="0" normalizeH="0" baseline="0" noProof="0" dirty="0" smtClean="0">
              <a:ln>
                <a:noFill/>
              </a:ln>
              <a:solidFill>
                <a:srgbClr val="6076B4"/>
              </a:solidFill>
              <a:effectLst/>
              <a:uLnTx/>
              <a:uFillTx/>
              <a:latin typeface="Corbel" panose="020B050302020402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5329" y="4519883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4946" y="2620769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8 Grupo"/>
          <p:cNvGrpSpPr/>
          <p:nvPr/>
        </p:nvGrpSpPr>
        <p:grpSpPr>
          <a:xfrm>
            <a:off x="282041" y="1288473"/>
            <a:ext cx="10247414" cy="5073137"/>
            <a:chOff x="282041" y="1288473"/>
            <a:chExt cx="10247414" cy="5073137"/>
          </a:xfrm>
        </p:grpSpPr>
        <p:sp>
          <p:nvSpPr>
            <p:cNvPr id="4" name="Marcador de posición de contenido 2"/>
            <p:cNvSpPr txBox="1">
              <a:spLocks/>
            </p:cNvSpPr>
            <p:nvPr/>
          </p:nvSpPr>
          <p:spPr bwMode="auto">
            <a:xfrm>
              <a:off x="3255819" y="1288473"/>
              <a:ext cx="7273636" cy="3832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79" tIns="34289" rIns="68579" bIns="34289" numCol="1" anchor="t" anchorCtr="0" compatLnSpc="1">
              <a:prstTxWarp prst="textNoShape">
                <a:avLst/>
              </a:prstTxWarp>
            </a:bodyPr>
            <a:lstStyle>
              <a:lvl1pPr marL="157163" indent="-157163" algn="l" defTabSz="684213" rtl="0" eaLnBrk="1" fontAlgn="base" hangingPunct="1">
                <a:lnSpc>
                  <a:spcPct val="90000"/>
                </a:lnSpc>
                <a:spcBef>
                  <a:spcPts val="82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es-ES"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28613" indent="-115888" algn="l" defTabSz="684213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es-ES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06413" indent="-115888" algn="l" defTabSz="684213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es-ES"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77863" indent="-115888" algn="l" defTabSz="684213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es-ES"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849313" indent="-115888" algn="l" defTabSz="684213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lang="es-ES"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21817" indent="-116583" algn="l" defTabSz="685783" rtl="0" eaLnBrk="1" latinLnBrk="0" hangingPunct="1">
                <a:lnSpc>
                  <a:spcPct val="9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lang="es-ES"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93262" indent="-116583" algn="l" defTabSz="685783" rtl="0" eaLnBrk="1" latinLnBrk="0" hangingPunct="1">
                <a:lnSpc>
                  <a:spcPct val="9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lang="es-ES"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64708" indent="-116583" algn="l" defTabSz="685783" rtl="0" eaLnBrk="1" latinLnBrk="0" hangingPunct="1">
                <a:lnSpc>
                  <a:spcPct val="9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lang="es-ES"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54" indent="-116583" algn="l" defTabSz="685783" rtl="0" eaLnBrk="1" latinLnBrk="0" hangingPunct="1">
                <a:lnSpc>
                  <a:spcPct val="9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lang="es-ES"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57163" marR="0" lvl="0" indent="-157163" algn="ctr" defTabSz="684213" rtl="0" eaLnBrk="1" fontAlgn="base" latinLnBrk="0" hangingPunct="1">
                <a:lnSpc>
                  <a:spcPct val="200000"/>
                </a:lnSpc>
                <a:spcBef>
                  <a:spcPts val="825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s-PY" altLang="es-PY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itchFamily="66" charset="0"/>
              </a:endParaRPr>
            </a:p>
            <a:p>
              <a:pPr marL="292100" lvl="0" indent="-292100">
                <a:lnSpc>
                  <a:spcPct val="150000"/>
                </a:lnSpc>
                <a:buFont typeface="Wingdings" panose="05000000000000000000" pitchFamily="2" charset="2"/>
                <a:buChar char="ü"/>
                <a:defRPr/>
              </a:pPr>
              <a:r>
                <a:rPr lang="es-AR" sz="2400" dirty="0" smtClean="0"/>
                <a:t>Alcance y Activos Comprendidos</a:t>
              </a:r>
            </a:p>
            <a:p>
              <a:pPr marL="292100" lvl="0" indent="-292100">
                <a:lnSpc>
                  <a:spcPct val="150000"/>
                </a:lnSpc>
                <a:buFont typeface="Wingdings" panose="05000000000000000000" pitchFamily="2" charset="2"/>
                <a:buChar char="ü"/>
                <a:defRPr/>
              </a:pPr>
              <a:r>
                <a:rPr lang="es-AR" sz="2400" dirty="0" smtClean="0"/>
                <a:t>Gestión del Cambio</a:t>
              </a:r>
            </a:p>
            <a:p>
              <a:pPr marL="292100" lvl="0" indent="-292100">
                <a:lnSpc>
                  <a:spcPct val="150000"/>
                </a:lnSpc>
                <a:buFont typeface="Wingdings" panose="05000000000000000000" pitchFamily="2" charset="2"/>
                <a:buChar char="ü"/>
                <a:defRPr/>
              </a:pPr>
              <a:r>
                <a:rPr lang="es-AR" sz="2400" dirty="0" smtClean="0"/>
                <a:t>Sistema de Administración y Control de Activos (SACA)</a:t>
              </a:r>
            </a:p>
            <a:p>
              <a:pPr marL="292100" lvl="0" indent="-292100">
                <a:lnSpc>
                  <a:spcPct val="150000"/>
                </a:lnSpc>
                <a:buFont typeface="Wingdings" panose="05000000000000000000" pitchFamily="2" charset="2"/>
                <a:buChar char="ü"/>
                <a:defRPr/>
              </a:pPr>
              <a:r>
                <a:rPr lang="es-AR" sz="2400" dirty="0" smtClean="0"/>
                <a:t>Conclusiones</a:t>
              </a:r>
            </a:p>
          </p:txBody>
        </p:sp>
        <p:pic>
          <p:nvPicPr>
            <p:cNvPr id="7" name="6 Imagen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041" y="1332410"/>
              <a:ext cx="3017520" cy="502920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53489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 bwMode="auto">
          <a:xfrm>
            <a:off x="4715690" y="0"/>
            <a:ext cx="6727371" cy="572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algn="ctr">
              <a:defRPr/>
            </a:pPr>
            <a:r>
              <a:rPr lang="es-AR" sz="1800" b="1" i="1" dirty="0" smtClean="0"/>
              <a:t>Guía conceptual de implementación de activos fijos</a:t>
            </a:r>
            <a:endParaRPr kumimoji="0" lang="es-PY" altLang="es-PY" sz="1800" b="1" i="1" strike="noStrike" kern="1200" cap="none" spc="0" normalizeH="0" baseline="0" noProof="0" dirty="0" smtClean="0">
              <a:ln>
                <a:noFill/>
              </a:ln>
              <a:solidFill>
                <a:srgbClr val="6076B4"/>
              </a:solidFill>
              <a:effectLst/>
              <a:uLnTx/>
              <a:uFillTx/>
              <a:latin typeface="Corbel" panose="020B0503020204020204"/>
              <a:ea typeface="+mj-ea"/>
              <a:cs typeface="+mj-cs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74572" y="659150"/>
            <a:ext cx="5512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es-PY" altLang="es-PY" sz="2400" b="1" dirty="0" smtClean="0">
                <a:solidFill>
                  <a:srgbClr val="0000FF"/>
                </a:solidFill>
                <a:latin typeface="Comic Sans MS" pitchFamily="66" charset="0"/>
              </a:rPr>
              <a:t>Alcance y Activos Comprendidos</a:t>
            </a:r>
          </a:p>
          <a:p>
            <a:endParaRPr lang="es-AR" sz="2400" dirty="0">
              <a:solidFill>
                <a:srgbClr val="0000FF"/>
              </a:solidFill>
            </a:endParaRPr>
          </a:p>
        </p:txBody>
      </p:sp>
      <p:grpSp>
        <p:nvGrpSpPr>
          <p:cNvPr id="5" name="27 Grupo"/>
          <p:cNvGrpSpPr/>
          <p:nvPr/>
        </p:nvGrpSpPr>
        <p:grpSpPr>
          <a:xfrm>
            <a:off x="5154315" y="1216784"/>
            <a:ext cx="2756262" cy="2031325"/>
            <a:chOff x="7876904" y="1123407"/>
            <a:chExt cx="2756262" cy="2031325"/>
          </a:xfrm>
        </p:grpSpPr>
        <p:sp>
          <p:nvSpPr>
            <p:cNvPr id="29" name="28 CuadroTexto"/>
            <p:cNvSpPr txBox="1"/>
            <p:nvPr/>
          </p:nvSpPr>
          <p:spPr>
            <a:xfrm>
              <a:off x="7876904" y="1123407"/>
              <a:ext cx="2756262" cy="203132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00FF"/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s-AR" sz="1400" b="1" dirty="0" err="1" smtClean="0">
                  <a:solidFill>
                    <a:sysClr val="windowText" lastClr="000000"/>
                  </a:solidFill>
                </a:rPr>
                <a:t>PPyE</a:t>
              </a:r>
              <a:endParaRPr lang="es-AR" sz="1400" b="1" dirty="0" smtClean="0">
                <a:solidFill>
                  <a:sysClr val="windowText" lastClr="000000"/>
                </a:solidFill>
              </a:endParaRP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      Edificios para uso</a:t>
              </a:r>
            </a:p>
            <a:p>
              <a:pPr lvl="1" algn="ctr"/>
              <a:r>
                <a:rPr lang="es-AR" sz="1400" b="1" dirty="0" smtClean="0">
                  <a:solidFill>
                    <a:sysClr val="windowText" lastClr="000000"/>
                  </a:solidFill>
                </a:rPr>
                <a:t>Edificio para inversión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      Terrenos para uso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Terrenos para inversión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Vehículos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Maquinarias y equipos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Muebles y Útiles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Semovientes.</a:t>
              </a:r>
              <a:endParaRPr lang="es-AR" sz="1400" dirty="0"/>
            </a:p>
          </p:txBody>
        </p:sp>
        <p:sp>
          <p:nvSpPr>
            <p:cNvPr id="30" name="29 Elipse"/>
            <p:cNvSpPr/>
            <p:nvPr/>
          </p:nvSpPr>
          <p:spPr>
            <a:xfrm>
              <a:off x="7932194" y="1424066"/>
              <a:ext cx="586104" cy="665776"/>
            </a:xfrm>
            <a:prstGeom prst="ellipse">
              <a:avLst/>
            </a:prstGeom>
            <a:blipFill rotWithShape="1">
              <a:blip r:embed="rId2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6" name="30 Grupo"/>
          <p:cNvGrpSpPr/>
          <p:nvPr/>
        </p:nvGrpSpPr>
        <p:grpSpPr>
          <a:xfrm>
            <a:off x="8319459" y="999121"/>
            <a:ext cx="2312126" cy="954107"/>
            <a:chOff x="8190411" y="4140927"/>
            <a:chExt cx="2312126" cy="954107"/>
          </a:xfrm>
        </p:grpSpPr>
        <p:sp>
          <p:nvSpPr>
            <p:cNvPr id="32" name="31 CuadroTexto"/>
            <p:cNvSpPr txBox="1"/>
            <p:nvPr/>
          </p:nvSpPr>
          <p:spPr>
            <a:xfrm>
              <a:off x="8190411" y="4140927"/>
              <a:ext cx="2312126" cy="954107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8575">
              <a:solidFill>
                <a:srgbClr val="0000FF"/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s-AR" sz="1400" b="1" dirty="0" smtClean="0">
                  <a:solidFill>
                    <a:sysClr val="windowText" lastClr="000000"/>
                  </a:solidFill>
                </a:rPr>
                <a:t>Biológicos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Plantas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Animales</a:t>
              </a:r>
            </a:p>
            <a:p>
              <a:endParaRPr lang="es-AR" sz="1400" dirty="0"/>
            </a:p>
          </p:txBody>
        </p:sp>
        <p:sp>
          <p:nvSpPr>
            <p:cNvPr id="33" name="32 Elipse"/>
            <p:cNvSpPr/>
            <p:nvPr/>
          </p:nvSpPr>
          <p:spPr>
            <a:xfrm>
              <a:off x="9591177" y="4217821"/>
              <a:ext cx="586104" cy="590796"/>
            </a:xfrm>
            <a:prstGeom prst="ellipse">
              <a:avLst/>
            </a:prstGeom>
            <a:blipFill rotWithShape="1">
              <a:blip r:embed="rId3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7" name="33 Grupo"/>
          <p:cNvGrpSpPr/>
          <p:nvPr/>
        </p:nvGrpSpPr>
        <p:grpSpPr>
          <a:xfrm>
            <a:off x="8224440" y="2331775"/>
            <a:ext cx="3751476" cy="1169551"/>
            <a:chOff x="6204858" y="3056708"/>
            <a:chExt cx="3751476" cy="1169551"/>
          </a:xfrm>
        </p:grpSpPr>
        <p:sp>
          <p:nvSpPr>
            <p:cNvPr id="35" name="34 CuadroTexto"/>
            <p:cNvSpPr txBox="1"/>
            <p:nvPr/>
          </p:nvSpPr>
          <p:spPr>
            <a:xfrm>
              <a:off x="6204858" y="3056708"/>
              <a:ext cx="3751476" cy="116955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rgbClr val="0000FF"/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s-AR" sz="1400" b="1" dirty="0" smtClean="0">
                  <a:solidFill>
                    <a:sysClr val="windowText" lastClr="000000"/>
                  </a:solidFill>
                </a:rPr>
                <a:t>Intangibles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Programas de informática y base de datos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Derechos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Licencias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Obras en Procesos </a:t>
              </a:r>
              <a:endParaRPr lang="es-AR" sz="1400" dirty="0"/>
            </a:p>
          </p:txBody>
        </p:sp>
        <p:sp>
          <p:nvSpPr>
            <p:cNvPr id="36" name="35 Elipse"/>
            <p:cNvSpPr/>
            <p:nvPr/>
          </p:nvSpPr>
          <p:spPr>
            <a:xfrm>
              <a:off x="8428581" y="3508261"/>
              <a:ext cx="586104" cy="599124"/>
            </a:xfrm>
            <a:prstGeom prst="ellipse">
              <a:avLst/>
            </a:prstGeom>
            <a:blipFill rotWithShape="1">
              <a:blip r:embed="rId4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13" name="36 Grupo"/>
          <p:cNvGrpSpPr/>
          <p:nvPr/>
        </p:nvGrpSpPr>
        <p:grpSpPr>
          <a:xfrm>
            <a:off x="5063304" y="3892032"/>
            <a:ext cx="3377078" cy="1169551"/>
            <a:chOff x="1110343" y="5355771"/>
            <a:chExt cx="3377078" cy="1169551"/>
          </a:xfrm>
        </p:grpSpPr>
        <p:sp>
          <p:nvSpPr>
            <p:cNvPr id="38" name="37 CuadroTexto"/>
            <p:cNvSpPr txBox="1"/>
            <p:nvPr/>
          </p:nvSpPr>
          <p:spPr>
            <a:xfrm>
              <a:off x="1110343" y="5355771"/>
              <a:ext cx="3377078" cy="116955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rgbClr val="0000FF"/>
              </a:solidFill>
            </a:ln>
          </p:spPr>
          <p:txBody>
            <a:bodyPr wrap="none" rtlCol="0">
              <a:spAutoFit/>
            </a:bodyPr>
            <a:lstStyle/>
            <a:p>
              <a:pPr lvl="0"/>
              <a:r>
                <a:rPr lang="es-AR" sz="1400" b="1" dirty="0" smtClean="0"/>
                <a:t>Bienes de Infraestructura</a:t>
              </a:r>
            </a:p>
            <a:p>
              <a:pPr lvl="1"/>
              <a:r>
                <a:rPr lang="es-AR" sz="1400" b="1" dirty="0" smtClean="0"/>
                <a:t>Caminos y puentes</a:t>
              </a:r>
            </a:p>
            <a:p>
              <a:pPr lvl="1"/>
              <a:r>
                <a:rPr lang="es-AR" sz="1400" b="1" dirty="0" smtClean="0"/>
                <a:t>Vías Ferroviarias</a:t>
              </a:r>
            </a:p>
            <a:p>
              <a:pPr lvl="1"/>
              <a:r>
                <a:rPr lang="es-AR" sz="1400" b="1" dirty="0" smtClean="0"/>
                <a:t>Centrales de Energía y Comunicación</a:t>
              </a:r>
            </a:p>
            <a:p>
              <a:pPr lvl="1"/>
              <a:r>
                <a:rPr lang="es-AR" sz="1400" b="1" dirty="0" smtClean="0"/>
                <a:t>Obras en Procesos.</a:t>
              </a:r>
              <a:endParaRPr lang="es-AR" sz="1400" dirty="0"/>
            </a:p>
          </p:txBody>
        </p:sp>
        <p:sp>
          <p:nvSpPr>
            <p:cNvPr id="39" name="38 Elipse"/>
            <p:cNvSpPr/>
            <p:nvPr/>
          </p:nvSpPr>
          <p:spPr>
            <a:xfrm>
              <a:off x="3464697" y="5402375"/>
              <a:ext cx="586104" cy="599124"/>
            </a:xfrm>
            <a:prstGeom prst="ellipse">
              <a:avLst/>
            </a:prstGeom>
            <a:blipFill rotWithShape="1">
              <a:blip r:embed="rId5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3" name="39 Grupo"/>
          <p:cNvGrpSpPr/>
          <p:nvPr/>
        </p:nvGrpSpPr>
        <p:grpSpPr>
          <a:xfrm>
            <a:off x="8535807" y="4931998"/>
            <a:ext cx="3440109" cy="1600438"/>
            <a:chOff x="4376057" y="4976949"/>
            <a:chExt cx="3440109" cy="1600438"/>
          </a:xfrm>
        </p:grpSpPr>
        <p:sp>
          <p:nvSpPr>
            <p:cNvPr id="41" name="40 CuadroTexto"/>
            <p:cNvSpPr txBox="1"/>
            <p:nvPr/>
          </p:nvSpPr>
          <p:spPr>
            <a:xfrm>
              <a:off x="4376057" y="4976949"/>
              <a:ext cx="3440109" cy="1600438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0000FF"/>
              </a:solidFill>
            </a:ln>
          </p:spPr>
          <p:txBody>
            <a:bodyPr wrap="none" rtlCol="0">
              <a:spAutoFit/>
            </a:bodyPr>
            <a:lstStyle/>
            <a:p>
              <a:pPr lvl="0"/>
              <a:r>
                <a:rPr lang="es-AR" sz="1400" b="1" dirty="0" smtClean="0">
                  <a:solidFill>
                    <a:sysClr val="windowText" lastClr="000000"/>
                  </a:solidFill>
                </a:rPr>
                <a:t>Equipamientos de defensa y seguridad 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Armas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Embarcaciones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Aeronaves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Vehículos de defensa y seguridad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Otros equipos de defensa y seguridad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Obras en Procesos</a:t>
              </a:r>
              <a:endParaRPr lang="es-AR" sz="1400" dirty="0"/>
            </a:p>
          </p:txBody>
        </p:sp>
        <p:sp>
          <p:nvSpPr>
            <p:cNvPr id="42" name="41 Elipse"/>
            <p:cNvSpPr/>
            <p:nvPr/>
          </p:nvSpPr>
          <p:spPr>
            <a:xfrm>
              <a:off x="6560594" y="5224944"/>
              <a:ext cx="586104" cy="614352"/>
            </a:xfrm>
            <a:prstGeom prst="ellipse">
              <a:avLst/>
            </a:prstGeom>
            <a:blipFill rotWithShape="1">
              <a:blip r:embed="rId6" cstate="print"/>
              <a:stretch>
                <a:fillRect/>
              </a:stretch>
            </a:blipFill>
            <a:ln w="28575">
              <a:solidFill>
                <a:srgbClr val="0000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7" name="42 Grupo"/>
          <p:cNvGrpSpPr/>
          <p:nvPr/>
        </p:nvGrpSpPr>
        <p:grpSpPr>
          <a:xfrm>
            <a:off x="4784265" y="5423141"/>
            <a:ext cx="2537852" cy="954107"/>
            <a:chOff x="2724944" y="3804884"/>
            <a:chExt cx="2537852" cy="954107"/>
          </a:xfrm>
        </p:grpSpPr>
        <p:sp>
          <p:nvSpPr>
            <p:cNvPr id="44" name="43 CuadroTexto"/>
            <p:cNvSpPr txBox="1"/>
            <p:nvPr/>
          </p:nvSpPr>
          <p:spPr>
            <a:xfrm>
              <a:off x="2790003" y="3804884"/>
              <a:ext cx="2472793" cy="95410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8575">
              <a:solidFill>
                <a:srgbClr val="0000FF"/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s-AR" sz="1400" b="1" dirty="0" smtClean="0">
                  <a:solidFill>
                    <a:sysClr val="windowText" lastClr="000000"/>
                  </a:solidFill>
                </a:rPr>
                <a:t>Patrimonio Histórico y Cultural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Activos Tangibles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Activos Intangibles.</a:t>
              </a:r>
            </a:p>
            <a:p>
              <a:pPr lvl="1"/>
              <a:endParaRPr lang="es-AR" sz="1400" dirty="0"/>
            </a:p>
          </p:txBody>
        </p:sp>
        <p:sp>
          <p:nvSpPr>
            <p:cNvPr id="45" name="44 Elipse"/>
            <p:cNvSpPr/>
            <p:nvPr/>
          </p:nvSpPr>
          <p:spPr>
            <a:xfrm>
              <a:off x="2724944" y="4095844"/>
              <a:ext cx="586104" cy="582468"/>
            </a:xfrm>
            <a:prstGeom prst="ellipse">
              <a:avLst/>
            </a:prstGeom>
            <a:blipFill rotWithShape="1">
              <a:blip r:embed="rId7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6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8" name="45 Grupo"/>
          <p:cNvGrpSpPr/>
          <p:nvPr/>
        </p:nvGrpSpPr>
        <p:grpSpPr>
          <a:xfrm>
            <a:off x="1101415" y="4526441"/>
            <a:ext cx="3469342" cy="954107"/>
            <a:chOff x="5123328" y="5903893"/>
            <a:chExt cx="3469342" cy="954107"/>
          </a:xfrm>
        </p:grpSpPr>
        <p:sp>
          <p:nvSpPr>
            <p:cNvPr id="47" name="46 CuadroTexto"/>
            <p:cNvSpPr txBox="1"/>
            <p:nvPr/>
          </p:nvSpPr>
          <p:spPr>
            <a:xfrm>
              <a:off x="5123328" y="5903893"/>
              <a:ext cx="3469342" cy="95410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rgbClr val="0000FF"/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s-AR" sz="1400" b="1" dirty="0" smtClean="0">
                  <a:solidFill>
                    <a:sysClr val="windowText" lastClr="000000"/>
                  </a:solidFill>
                </a:rPr>
                <a:t>Recursos Naturales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      Recursos Naturales Renovables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      Recursos Naturales No Renovables</a:t>
              </a:r>
            </a:p>
            <a:p>
              <a:endParaRPr lang="es-AR" sz="1400" dirty="0"/>
            </a:p>
          </p:txBody>
        </p:sp>
        <p:sp>
          <p:nvSpPr>
            <p:cNvPr id="48" name="47 Elipse"/>
            <p:cNvSpPr/>
            <p:nvPr/>
          </p:nvSpPr>
          <p:spPr>
            <a:xfrm>
              <a:off x="5211276" y="6109566"/>
              <a:ext cx="586104" cy="582468"/>
            </a:xfrm>
            <a:prstGeom prst="ellipse">
              <a:avLst/>
            </a:prstGeom>
            <a:blipFill rotWithShape="1">
              <a:blip r:embed="rId8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31" name="48 Grupo"/>
          <p:cNvGrpSpPr/>
          <p:nvPr/>
        </p:nvGrpSpPr>
        <p:grpSpPr>
          <a:xfrm>
            <a:off x="1003356" y="2073870"/>
            <a:ext cx="2469213" cy="1169551"/>
            <a:chOff x="672353" y="5136776"/>
            <a:chExt cx="2469213" cy="1169551"/>
          </a:xfrm>
        </p:grpSpPr>
        <p:sp>
          <p:nvSpPr>
            <p:cNvPr id="50" name="49 CuadroTexto"/>
            <p:cNvSpPr txBox="1"/>
            <p:nvPr/>
          </p:nvSpPr>
          <p:spPr>
            <a:xfrm>
              <a:off x="672353" y="5136776"/>
              <a:ext cx="2469213" cy="116955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rgbClr val="0000FF"/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es-AR" sz="1400" b="1" dirty="0" smtClean="0">
                  <a:solidFill>
                    <a:sysClr val="windowText" lastClr="000000"/>
                  </a:solidFill>
                </a:rPr>
                <a:t>Existencias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     Bienes Consumibles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   Producción en proceso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Bienes para la Venta</a:t>
              </a:r>
            </a:p>
            <a:p>
              <a:pPr lvl="1"/>
              <a:r>
                <a:rPr lang="es-AR" sz="1400" b="1" dirty="0" smtClean="0">
                  <a:solidFill>
                    <a:sysClr val="windowText" lastClr="000000"/>
                  </a:solidFill>
                </a:rPr>
                <a:t>Obras en Procesos</a:t>
              </a:r>
              <a:endParaRPr lang="es-AR" sz="1400" dirty="0"/>
            </a:p>
          </p:txBody>
        </p:sp>
        <p:sp>
          <p:nvSpPr>
            <p:cNvPr id="51" name="50 Elipse"/>
            <p:cNvSpPr/>
            <p:nvPr/>
          </p:nvSpPr>
          <p:spPr>
            <a:xfrm>
              <a:off x="693066" y="5368669"/>
              <a:ext cx="586104" cy="665768"/>
            </a:xfrm>
            <a:prstGeom prst="ellipse">
              <a:avLst/>
            </a:prstGeom>
            <a:blipFill rotWithShape="1">
              <a:blip r:embed="rId9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cxnSp>
        <p:nvCxnSpPr>
          <p:cNvPr id="57" name="56 Conector recto de flecha"/>
          <p:cNvCxnSpPr/>
          <p:nvPr/>
        </p:nvCxnSpPr>
        <p:spPr>
          <a:xfrm rot="5400000">
            <a:off x="7070883" y="901164"/>
            <a:ext cx="587828" cy="1306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64 Conector recto"/>
          <p:cNvCxnSpPr/>
          <p:nvPr/>
        </p:nvCxnSpPr>
        <p:spPr>
          <a:xfrm rot="16200000" flipH="1">
            <a:off x="1998617" y="5747656"/>
            <a:ext cx="2181497" cy="39189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1172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78 CuadroTexto"/>
          <p:cNvSpPr txBox="1"/>
          <p:nvPr/>
        </p:nvSpPr>
        <p:spPr>
          <a:xfrm>
            <a:off x="3186545" y="1759527"/>
            <a:ext cx="1463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>
                <a:solidFill>
                  <a:srgbClr val="0000FF"/>
                </a:solidFill>
                <a:latin typeface="Comic Sans MS" pitchFamily="66" charset="0"/>
              </a:rPr>
              <a:t>Actividades</a:t>
            </a:r>
            <a:endParaRPr lang="es-AR" dirty="0">
              <a:solidFill>
                <a:srgbClr val="0000FF"/>
              </a:solidFill>
              <a:latin typeface="Comic Sans MS" pitchFamily="66" charset="0"/>
            </a:endParaRPr>
          </a:p>
        </p:txBody>
      </p:sp>
      <p:grpSp>
        <p:nvGrpSpPr>
          <p:cNvPr id="2" name="91 Grupo"/>
          <p:cNvGrpSpPr/>
          <p:nvPr/>
        </p:nvGrpSpPr>
        <p:grpSpPr>
          <a:xfrm>
            <a:off x="2964871" y="803564"/>
            <a:ext cx="1925782" cy="831273"/>
            <a:chOff x="3103418" y="872836"/>
            <a:chExt cx="1925782" cy="831273"/>
          </a:xfrm>
        </p:grpSpPr>
        <p:sp>
          <p:nvSpPr>
            <p:cNvPr id="80" name="79 Rectángulo"/>
            <p:cNvSpPr/>
            <p:nvPr/>
          </p:nvSpPr>
          <p:spPr>
            <a:xfrm>
              <a:off x="3103418" y="872836"/>
              <a:ext cx="942109" cy="817417"/>
            </a:xfrm>
            <a:prstGeom prst="rect">
              <a:avLst/>
            </a:prstGeom>
            <a:blipFill rotWithShape="1">
              <a:blip r:embed="rId3"/>
              <a:stretch>
                <a:fillRect/>
              </a:stretch>
            </a:blip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1" name="80 Rectángulo"/>
            <p:cNvSpPr/>
            <p:nvPr/>
          </p:nvSpPr>
          <p:spPr>
            <a:xfrm>
              <a:off x="4003964" y="886690"/>
              <a:ext cx="1025236" cy="8174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b="1" dirty="0" smtClean="0">
                  <a:solidFill>
                    <a:srgbClr val="0000FF"/>
                  </a:solidFill>
                </a:rPr>
                <a:t>Gestión</a:t>
              </a:r>
              <a:endParaRPr lang="es-AR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3" name="84 Grupo"/>
          <p:cNvGrpSpPr/>
          <p:nvPr/>
        </p:nvGrpSpPr>
        <p:grpSpPr>
          <a:xfrm>
            <a:off x="983671" y="1579418"/>
            <a:ext cx="2064327" cy="900545"/>
            <a:chOff x="3089564" y="1856510"/>
            <a:chExt cx="2064327" cy="900545"/>
          </a:xfrm>
        </p:grpSpPr>
        <p:sp>
          <p:nvSpPr>
            <p:cNvPr id="83" name="82 Rectángulo"/>
            <p:cNvSpPr/>
            <p:nvPr/>
          </p:nvSpPr>
          <p:spPr>
            <a:xfrm>
              <a:off x="3089564" y="1856510"/>
              <a:ext cx="1012745" cy="894982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4" name="83 Rectángulo"/>
            <p:cNvSpPr/>
            <p:nvPr/>
          </p:nvSpPr>
          <p:spPr>
            <a:xfrm>
              <a:off x="4100945" y="1870364"/>
              <a:ext cx="1052946" cy="8866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b="1" dirty="0" smtClean="0">
                  <a:solidFill>
                    <a:srgbClr val="0000FF"/>
                  </a:solidFill>
                </a:rPr>
                <a:t>Contable</a:t>
              </a:r>
              <a:endParaRPr lang="es-AR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6" name="87 Grupo"/>
          <p:cNvGrpSpPr/>
          <p:nvPr/>
        </p:nvGrpSpPr>
        <p:grpSpPr>
          <a:xfrm>
            <a:off x="3034145" y="2396835"/>
            <a:ext cx="1828799" cy="678873"/>
            <a:chOff x="3103419" y="2895600"/>
            <a:chExt cx="1828799" cy="678873"/>
          </a:xfrm>
        </p:grpSpPr>
        <p:sp>
          <p:nvSpPr>
            <p:cNvPr id="86" name="85 Rectángulo"/>
            <p:cNvSpPr/>
            <p:nvPr/>
          </p:nvSpPr>
          <p:spPr>
            <a:xfrm>
              <a:off x="3103419" y="2895602"/>
              <a:ext cx="914399" cy="659454"/>
            </a:xfrm>
            <a:prstGeom prst="rect">
              <a:avLst/>
            </a:prstGeom>
            <a:blipFill rotWithShape="1">
              <a:blip r:embed="rId5"/>
              <a:stretch>
                <a:fillRect/>
              </a:stretch>
            </a:blip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7" name="86 Rectángulo"/>
            <p:cNvSpPr/>
            <p:nvPr/>
          </p:nvSpPr>
          <p:spPr>
            <a:xfrm>
              <a:off x="4017818" y="2895600"/>
              <a:ext cx="914400" cy="6788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b="1" dirty="0" smtClean="0">
                  <a:solidFill>
                    <a:srgbClr val="0000FF"/>
                  </a:solidFill>
                </a:rPr>
                <a:t>Legal</a:t>
              </a:r>
              <a:endParaRPr lang="es-AR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0" name="90 Grupo"/>
          <p:cNvGrpSpPr/>
          <p:nvPr/>
        </p:nvGrpSpPr>
        <p:grpSpPr>
          <a:xfrm>
            <a:off x="4821382" y="1648691"/>
            <a:ext cx="1842653" cy="761999"/>
            <a:chOff x="3103419" y="3671456"/>
            <a:chExt cx="1842653" cy="761999"/>
          </a:xfrm>
        </p:grpSpPr>
        <p:sp>
          <p:nvSpPr>
            <p:cNvPr id="89" name="88 Rectángulo"/>
            <p:cNvSpPr/>
            <p:nvPr/>
          </p:nvSpPr>
          <p:spPr>
            <a:xfrm>
              <a:off x="3103419" y="3671456"/>
              <a:ext cx="886690" cy="742582"/>
            </a:xfrm>
            <a:prstGeom prst="rect">
              <a:avLst/>
            </a:prstGeom>
            <a:blipFill rotWithShape="1">
              <a:blip r:embed="rId6"/>
              <a:stretch>
                <a:fillRect/>
              </a:stretch>
            </a:blip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0" name="89 Rectángulo"/>
            <p:cNvSpPr/>
            <p:nvPr/>
          </p:nvSpPr>
          <p:spPr>
            <a:xfrm>
              <a:off x="3948545" y="3685309"/>
              <a:ext cx="997527" cy="7481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b="1" dirty="0" smtClean="0">
                  <a:solidFill>
                    <a:srgbClr val="0000FF"/>
                  </a:solidFill>
                </a:rPr>
                <a:t>Control</a:t>
              </a:r>
              <a:endParaRPr lang="es-AR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1" name="94 Grupo"/>
          <p:cNvGrpSpPr/>
          <p:nvPr/>
        </p:nvGrpSpPr>
        <p:grpSpPr>
          <a:xfrm>
            <a:off x="566056" y="426016"/>
            <a:ext cx="8352657" cy="2899867"/>
            <a:chOff x="803564" y="439078"/>
            <a:chExt cx="8352657" cy="2899867"/>
          </a:xfrm>
        </p:grpSpPr>
        <p:sp>
          <p:nvSpPr>
            <p:cNvPr id="93" name="92 Elipse"/>
            <p:cNvSpPr/>
            <p:nvPr/>
          </p:nvSpPr>
          <p:spPr>
            <a:xfrm>
              <a:off x="803564" y="706582"/>
              <a:ext cx="6234545" cy="2632363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4" name="93 Rectángulo"/>
            <p:cNvSpPr/>
            <p:nvPr/>
          </p:nvSpPr>
          <p:spPr>
            <a:xfrm>
              <a:off x="5951113" y="439078"/>
              <a:ext cx="320510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s-ES" sz="5400" b="1" cap="none" spc="0" dirty="0" smtClean="0">
                  <a:ln w="31550" cmpd="sng">
                    <a:gradFill>
                      <a:gsLst>
                        <a:gs pos="25000">
                          <a:schemeClr val="accent1">
                            <a:shade val="25000"/>
                            <a:satMod val="190000"/>
                          </a:schemeClr>
                        </a:gs>
                        <a:gs pos="80000">
                          <a:schemeClr val="accent1">
                            <a:tint val="75000"/>
                            <a:satMod val="190000"/>
                          </a:schemeClr>
                        </a:gs>
                      </a:gsLst>
                      <a:lin ang="5400000"/>
                    </a:gradFill>
                    <a:prstDash val="solid"/>
                  </a:ln>
                  <a:solidFill>
                    <a:srgbClr val="0000FF"/>
                  </a:solidFill>
                  <a:effectLst>
                    <a:outerShdw blurRad="41275" dist="12700" dir="12000000" algn="tl" rotWithShape="0">
                      <a:srgbClr val="000000">
                        <a:alpha val="40000"/>
                      </a:srgbClr>
                    </a:outerShdw>
                  </a:effectLst>
                </a:rPr>
                <a:t>Integradas</a:t>
              </a:r>
              <a:endParaRPr lang="es-ES" sz="5400" b="1" cap="none" spc="0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25" name="24 Grupo"/>
          <p:cNvGrpSpPr/>
          <p:nvPr/>
        </p:nvGrpSpPr>
        <p:grpSpPr>
          <a:xfrm>
            <a:off x="169817" y="360218"/>
            <a:ext cx="11795760" cy="6301839"/>
            <a:chOff x="169817" y="613954"/>
            <a:chExt cx="11795760" cy="6048103"/>
          </a:xfrm>
        </p:grpSpPr>
        <p:sp>
          <p:nvSpPr>
            <p:cNvPr id="26" name="25 Rectángulo"/>
            <p:cNvSpPr/>
            <p:nvPr/>
          </p:nvSpPr>
          <p:spPr>
            <a:xfrm>
              <a:off x="169817" y="613954"/>
              <a:ext cx="11795760" cy="6048103"/>
            </a:xfrm>
            <a:prstGeom prst="rect">
              <a:avLst/>
            </a:prstGeom>
            <a:noFill/>
            <a:ln w="38100">
              <a:solidFill>
                <a:srgbClr val="0000FF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7" name="Text Box 29"/>
            <p:cNvSpPr txBox="1">
              <a:spLocks noChangeArrowheads="1"/>
            </p:cNvSpPr>
            <p:nvPr/>
          </p:nvSpPr>
          <p:spPr bwMode="auto">
            <a:xfrm rot="16200000">
              <a:off x="-1564228" y="4264669"/>
              <a:ext cx="4140925" cy="523220"/>
            </a:xfrm>
            <a:prstGeom prst="rect">
              <a:avLst/>
            </a:prstGeom>
            <a:solidFill>
              <a:srgbClr val="0000FF"/>
            </a:solidFill>
            <a:ln>
              <a:headEnd/>
              <a:tailEnd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GESTION DEL CAMBIO </a:t>
              </a:r>
              <a:endParaRPr lang="es-E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28" name="27 CuadroTexto"/>
          <p:cNvSpPr txBox="1"/>
          <p:nvPr/>
        </p:nvSpPr>
        <p:spPr>
          <a:xfrm>
            <a:off x="8882743" y="679269"/>
            <a:ext cx="2872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s-AR" b="1" i="1" dirty="0" smtClean="0">
                <a:solidFill>
                  <a:srgbClr val="FF0000"/>
                </a:solidFill>
              </a:rPr>
              <a:t>Modelo Organizacional, </a:t>
            </a:r>
          </a:p>
          <a:p>
            <a:pPr marL="342900" indent="-342900"/>
            <a:r>
              <a:rPr lang="es-AR" b="1" i="1" dirty="0" smtClean="0">
                <a:solidFill>
                  <a:srgbClr val="FF0000"/>
                </a:solidFill>
              </a:rPr>
              <a:t>      sustentado en:</a:t>
            </a:r>
            <a:endParaRPr lang="es-AR" b="1" i="1" dirty="0">
              <a:solidFill>
                <a:srgbClr val="FF0000"/>
              </a:solidFill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901337" y="3370217"/>
            <a:ext cx="2232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i="1" dirty="0" smtClean="0">
                <a:solidFill>
                  <a:srgbClr val="FF0000"/>
                </a:solidFill>
              </a:rPr>
              <a:t>2. Registro de Activos</a:t>
            </a:r>
            <a:endParaRPr lang="es-AR" b="1" i="1" dirty="0">
              <a:solidFill>
                <a:srgbClr val="FF0000"/>
              </a:solidFill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783767" y="6152606"/>
            <a:ext cx="3715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i="1" dirty="0" smtClean="0">
                <a:solidFill>
                  <a:srgbClr val="FF0000"/>
                </a:solidFill>
              </a:rPr>
              <a:t>4. Desarrollo del Sistema Informático</a:t>
            </a:r>
            <a:endParaRPr lang="es-AR" b="1" i="1" dirty="0">
              <a:solidFill>
                <a:srgbClr val="FF0000"/>
              </a:solidFill>
            </a:endParaRPr>
          </a:p>
        </p:txBody>
      </p:sp>
      <p:graphicFrame>
        <p:nvGraphicFramePr>
          <p:cNvPr id="32" name="3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49886"/>
              </p:ext>
            </p:extLst>
          </p:nvPr>
        </p:nvGraphicFramePr>
        <p:xfrm>
          <a:off x="6766560" y="1354184"/>
          <a:ext cx="5172892" cy="15544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815737"/>
                <a:gridCol w="1645920"/>
                <a:gridCol w="1711235"/>
              </a:tblGrid>
              <a:tr h="431073">
                <a:tc>
                  <a:txBody>
                    <a:bodyPr/>
                    <a:lstStyle/>
                    <a:p>
                      <a:pPr algn="ctr"/>
                      <a:r>
                        <a:rPr lang="es-AR" sz="1400" dirty="0" smtClean="0">
                          <a:solidFill>
                            <a:srgbClr val="0000FF"/>
                          </a:solidFill>
                        </a:rPr>
                        <a:t>CENTRALIZACIÓN NORMATIVA</a:t>
                      </a:r>
                      <a:endParaRPr lang="es-AR" sz="14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AR" sz="1400" dirty="0" smtClean="0">
                          <a:solidFill>
                            <a:srgbClr val="0000FF"/>
                          </a:solidFill>
                        </a:rPr>
                        <a:t>DESCENTRALIZACIÓN OPERATIVA</a:t>
                      </a:r>
                      <a:endParaRPr lang="es-AR" sz="14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AR" sz="14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19">
                <a:tc rowSpan="2">
                  <a:txBody>
                    <a:bodyPr/>
                    <a:lstStyle/>
                    <a:p>
                      <a:pPr algn="ctr"/>
                      <a:endParaRPr lang="es-AR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s-AR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s-A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Órgano Centralizado</a:t>
                      </a:r>
                      <a:endParaRPr lang="es-AR" sz="14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A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Unidades Periféricas Responsables</a:t>
                      </a:r>
                      <a:endParaRPr lang="es-AR" sz="14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AR" sz="12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600891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Responsables  Primarias de Gestión (URPG)</a:t>
                      </a:r>
                      <a:endParaRPr lang="es-AR" sz="14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Responsables Secundarias de Gestión (URSG)</a:t>
                      </a:r>
                      <a:endParaRPr lang="es-AR" sz="14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33" name="32 CuadroTexto"/>
          <p:cNvSpPr txBox="1"/>
          <p:nvPr/>
        </p:nvSpPr>
        <p:spPr>
          <a:xfrm>
            <a:off x="757644" y="3762103"/>
            <a:ext cx="27728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/>
              <a:t>¿Dónde nace el registro?</a:t>
            </a:r>
          </a:p>
          <a:p>
            <a:endParaRPr lang="es-AR" b="1" dirty="0" smtClean="0"/>
          </a:p>
          <a:p>
            <a:r>
              <a:rPr lang="es-AR" b="1" dirty="0" smtClean="0"/>
              <a:t>¿Quién registra?</a:t>
            </a:r>
          </a:p>
          <a:p>
            <a:r>
              <a:rPr lang="es-AR" b="1" dirty="0" smtClean="0"/>
              <a:t>¿Cuántas veces se registra?</a:t>
            </a:r>
          </a:p>
          <a:p>
            <a:r>
              <a:rPr lang="es-AR" b="1" dirty="0" smtClean="0"/>
              <a:t>¿Qué efectos genera?</a:t>
            </a:r>
            <a:endParaRPr lang="es-AR" dirty="0"/>
          </a:p>
        </p:txBody>
      </p:sp>
      <p:sp>
        <p:nvSpPr>
          <p:cNvPr id="34" name="33 CuadroTexto"/>
          <p:cNvSpPr txBox="1"/>
          <p:nvPr/>
        </p:nvSpPr>
        <p:spPr>
          <a:xfrm>
            <a:off x="836021" y="3722914"/>
            <a:ext cx="5252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i="1" dirty="0" smtClean="0">
                <a:solidFill>
                  <a:srgbClr val="0000FF"/>
                </a:solidFill>
              </a:rPr>
              <a:t>                                             </a:t>
            </a:r>
          </a:p>
          <a:p>
            <a:r>
              <a:rPr lang="es-AR" sz="1400" b="1" i="1" dirty="0" smtClean="0">
                <a:solidFill>
                  <a:srgbClr val="0000FF"/>
                </a:solidFill>
              </a:rPr>
              <a:t>Lo más cerca posible al lugar donde se genera el evento.</a:t>
            </a:r>
            <a:endParaRPr lang="es-AR" sz="1400" b="1" dirty="0">
              <a:solidFill>
                <a:srgbClr val="0000FF"/>
              </a:solidFill>
            </a:endParaRPr>
          </a:p>
        </p:txBody>
      </p:sp>
      <p:sp>
        <p:nvSpPr>
          <p:cNvPr id="36" name="35 CuadroTexto"/>
          <p:cNvSpPr txBox="1"/>
          <p:nvPr/>
        </p:nvSpPr>
        <p:spPr>
          <a:xfrm>
            <a:off x="2377437" y="4363640"/>
            <a:ext cx="30704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i="1" dirty="0" smtClean="0">
                <a:solidFill>
                  <a:srgbClr val="0000FF"/>
                </a:solidFill>
              </a:rPr>
              <a:t>El responsable de la gestión del Activo.</a:t>
            </a:r>
            <a:endParaRPr lang="es-AR" sz="1400" b="1" dirty="0">
              <a:solidFill>
                <a:srgbClr val="0000FF"/>
              </a:solidFill>
            </a:endParaRPr>
          </a:p>
        </p:txBody>
      </p:sp>
      <p:sp>
        <p:nvSpPr>
          <p:cNvPr id="37" name="36 CuadroTexto"/>
          <p:cNvSpPr txBox="1"/>
          <p:nvPr/>
        </p:nvSpPr>
        <p:spPr>
          <a:xfrm>
            <a:off x="3379084" y="4631992"/>
            <a:ext cx="21745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i="1" dirty="0" smtClean="0">
                <a:solidFill>
                  <a:srgbClr val="0000FF"/>
                </a:solidFill>
              </a:rPr>
              <a:t>Una sola vez en el sistema.</a:t>
            </a:r>
            <a:endParaRPr lang="es-AR" sz="1400" b="1" dirty="0">
              <a:solidFill>
                <a:srgbClr val="0000FF"/>
              </a:solidFill>
            </a:endParaRPr>
          </a:p>
        </p:txBody>
      </p:sp>
      <p:sp>
        <p:nvSpPr>
          <p:cNvPr id="38" name="37 CuadroTexto"/>
          <p:cNvSpPr txBox="1"/>
          <p:nvPr/>
        </p:nvSpPr>
        <p:spPr>
          <a:xfrm>
            <a:off x="758093" y="4873214"/>
            <a:ext cx="46898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i="1" dirty="0" smtClean="0">
                <a:solidFill>
                  <a:srgbClr val="0000FF"/>
                </a:solidFill>
              </a:rPr>
              <a:t>                                       </a:t>
            </a:r>
          </a:p>
          <a:p>
            <a:r>
              <a:rPr lang="es-AR" sz="1400" b="1" i="1" dirty="0" smtClean="0">
                <a:solidFill>
                  <a:srgbClr val="0000FF"/>
                </a:solidFill>
              </a:rPr>
              <a:t>Múltiples: </a:t>
            </a:r>
            <a:r>
              <a:rPr lang="es-MX" sz="1400" b="1" i="1" dirty="0" smtClean="0">
                <a:solidFill>
                  <a:srgbClr val="0000FF"/>
                </a:solidFill>
              </a:rPr>
              <a:t>se ingresa al sistema al inicio (entrada) y, dentro del mismo, va pasando de evento en evento de acuerdo a los cambios en la transacción (recepción del activo – facturación – pago).</a:t>
            </a:r>
            <a:endParaRPr lang="es-AR" sz="1400" b="1" dirty="0">
              <a:solidFill>
                <a:srgbClr val="0000FF"/>
              </a:solidFill>
            </a:endParaRPr>
          </a:p>
        </p:txBody>
      </p:sp>
      <p:graphicFrame>
        <p:nvGraphicFramePr>
          <p:cNvPr id="39" name="3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98983"/>
              </p:ext>
            </p:extLst>
          </p:nvPr>
        </p:nvGraphicFramePr>
        <p:xfrm>
          <a:off x="5490646" y="3169522"/>
          <a:ext cx="4138265" cy="2743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19843"/>
                <a:gridCol w="1004711"/>
                <a:gridCol w="1298222"/>
                <a:gridCol w="1015489"/>
              </a:tblGrid>
              <a:tr h="261258">
                <a:tc>
                  <a:txBody>
                    <a:bodyPr/>
                    <a:lstStyle/>
                    <a:p>
                      <a:pPr algn="ctr"/>
                      <a:r>
                        <a:rPr lang="es-AR" sz="1200" b="1" dirty="0" smtClean="0">
                          <a:solidFill>
                            <a:schemeClr val="tx1"/>
                          </a:solidFill>
                        </a:rPr>
                        <a:t>Niveles</a:t>
                      </a:r>
                      <a:endParaRPr lang="es-AR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1200" b="1" dirty="0" smtClean="0">
                          <a:solidFill>
                            <a:schemeClr val="tx1"/>
                          </a:solidFill>
                        </a:rPr>
                        <a:t>Contabilidad</a:t>
                      </a:r>
                      <a:endParaRPr lang="es-AR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1200" b="1" dirty="0" smtClean="0">
                          <a:solidFill>
                            <a:schemeClr val="tx1"/>
                          </a:solidFill>
                        </a:rPr>
                        <a:t>Presupuesto</a:t>
                      </a:r>
                      <a:endParaRPr lang="es-AR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1200" b="1" dirty="0" smtClean="0">
                          <a:solidFill>
                            <a:schemeClr val="tx1"/>
                          </a:solidFill>
                        </a:rPr>
                        <a:t>Bienes</a:t>
                      </a:r>
                      <a:endParaRPr lang="es-AR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09006">
                <a:tc>
                  <a:txBody>
                    <a:bodyPr/>
                    <a:lstStyle/>
                    <a:p>
                      <a:pPr algn="ctr"/>
                      <a:r>
                        <a:rPr lang="es-AR" sz="1200" b="1" dirty="0" smtClean="0"/>
                        <a:t>1</a:t>
                      </a:r>
                      <a:endParaRPr lang="es-AR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 dirty="0"/>
                        <a:t>Título</a:t>
                      </a:r>
                      <a:endParaRPr lang="es-AR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 dirty="0"/>
                        <a:t>Elemento</a:t>
                      </a:r>
                      <a:endParaRPr lang="es-AR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s-AR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26423">
                <a:tc>
                  <a:txBody>
                    <a:bodyPr/>
                    <a:lstStyle/>
                    <a:p>
                      <a:pPr algn="ctr"/>
                      <a:r>
                        <a:rPr lang="es-AR" sz="1200" b="1" dirty="0" smtClean="0"/>
                        <a:t>2</a:t>
                      </a:r>
                      <a:endParaRPr lang="es-AR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 dirty="0"/>
                        <a:t>Grupo</a:t>
                      </a:r>
                      <a:endParaRPr lang="es-AR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 dirty="0"/>
                        <a:t>Económico</a:t>
                      </a:r>
                      <a:endParaRPr lang="es-AR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s-AR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3840">
                <a:tc>
                  <a:txBody>
                    <a:bodyPr/>
                    <a:lstStyle/>
                    <a:p>
                      <a:pPr algn="ctr"/>
                      <a:r>
                        <a:rPr lang="es-AR" sz="1200" b="1" dirty="0" smtClean="0"/>
                        <a:t>3</a:t>
                      </a:r>
                      <a:endParaRPr lang="es-AR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/>
                        <a:t>Subgrupo</a:t>
                      </a:r>
                      <a:endParaRPr lang="es-AR" sz="12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 dirty="0"/>
                        <a:t>Rubro</a:t>
                      </a:r>
                      <a:endParaRPr lang="es-AR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s-AR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6508">
                <a:tc>
                  <a:txBody>
                    <a:bodyPr/>
                    <a:lstStyle/>
                    <a:p>
                      <a:pPr algn="ctr"/>
                      <a:r>
                        <a:rPr lang="es-AR" sz="1200" b="1" dirty="0" smtClean="0"/>
                        <a:t>4</a:t>
                      </a:r>
                      <a:endParaRPr lang="es-AR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/>
                        <a:t>Cuenta</a:t>
                      </a:r>
                      <a:endParaRPr lang="es-AR" sz="12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 dirty="0"/>
                        <a:t>Cuenta</a:t>
                      </a:r>
                      <a:endParaRPr lang="es-AR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s-AR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00297">
                <a:tc>
                  <a:txBody>
                    <a:bodyPr/>
                    <a:lstStyle/>
                    <a:p>
                      <a:pPr algn="ctr"/>
                      <a:r>
                        <a:rPr lang="es-AR" sz="1200" b="1" dirty="0" smtClean="0"/>
                        <a:t>5</a:t>
                      </a:r>
                      <a:endParaRPr lang="es-AR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 dirty="0"/>
                        <a:t>Subcuenta</a:t>
                      </a:r>
                      <a:endParaRPr lang="es-AR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 dirty="0"/>
                        <a:t>Subcuenta</a:t>
                      </a:r>
                      <a:endParaRPr lang="es-AR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1200" b="1" kern="1200" dirty="0" smtClean="0"/>
                        <a:t>Segmento</a:t>
                      </a:r>
                      <a:endParaRPr lang="es-AR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ctr"/>
                      <a:r>
                        <a:rPr lang="es-AR" sz="1200" b="1" dirty="0" smtClean="0"/>
                        <a:t>6</a:t>
                      </a:r>
                      <a:endParaRPr lang="es-AR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 dirty="0"/>
                        <a:t>Analítica</a:t>
                      </a:r>
                      <a:endParaRPr lang="es-AR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AR" sz="1200" b="1" kern="1200" dirty="0" smtClean="0"/>
                        <a:t>Objeto específico</a:t>
                      </a:r>
                      <a:endParaRPr lang="es-AR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 dirty="0"/>
                        <a:t>Familia</a:t>
                      </a:r>
                      <a:endParaRPr lang="es-AR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26423">
                <a:tc>
                  <a:txBody>
                    <a:bodyPr/>
                    <a:lstStyle/>
                    <a:p>
                      <a:pPr algn="ctr"/>
                      <a:r>
                        <a:rPr lang="es-AR" sz="1200" b="1" dirty="0" smtClean="0"/>
                        <a:t>7</a:t>
                      </a:r>
                      <a:endParaRPr lang="es-AR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 dirty="0"/>
                        <a:t>Sub-analítica</a:t>
                      </a:r>
                      <a:endParaRPr lang="es-AR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s-AR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 dirty="0"/>
                        <a:t>Clase</a:t>
                      </a:r>
                      <a:endParaRPr lang="es-AR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8526">
                <a:tc>
                  <a:txBody>
                    <a:bodyPr/>
                    <a:lstStyle/>
                    <a:p>
                      <a:pPr algn="ctr"/>
                      <a:r>
                        <a:rPr lang="es-AR" sz="1200" b="1" dirty="0" smtClean="0"/>
                        <a:t>8</a:t>
                      </a:r>
                      <a:endParaRPr lang="es-AR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 dirty="0"/>
                        <a:t>Artículo</a:t>
                      </a:r>
                      <a:endParaRPr lang="es-AR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95943">
                <a:tc>
                  <a:txBody>
                    <a:bodyPr/>
                    <a:lstStyle/>
                    <a:p>
                      <a:pPr algn="ctr"/>
                      <a:r>
                        <a:rPr lang="es-AR" sz="1200" b="1" kern="1200" dirty="0" smtClean="0"/>
                        <a:t>Auxiliares</a:t>
                      </a:r>
                      <a:endParaRPr lang="es-AR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AR" sz="1200" b="1" kern="1200" dirty="0" smtClean="0"/>
                        <a:t>Datos Asociados</a:t>
                      </a:r>
                      <a:endParaRPr lang="es-AR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3" name="52 Grupo"/>
          <p:cNvGrpSpPr/>
          <p:nvPr/>
        </p:nvGrpSpPr>
        <p:grpSpPr>
          <a:xfrm>
            <a:off x="9687918" y="3418480"/>
            <a:ext cx="2286000" cy="2549234"/>
            <a:chOff x="9642762" y="4073237"/>
            <a:chExt cx="2286000" cy="2549234"/>
          </a:xfrm>
        </p:grpSpPr>
        <p:sp>
          <p:nvSpPr>
            <p:cNvPr id="42" name="41 Rectángulo redondeado"/>
            <p:cNvSpPr/>
            <p:nvPr/>
          </p:nvSpPr>
          <p:spPr>
            <a:xfrm>
              <a:off x="10848108" y="4073237"/>
              <a:ext cx="1066800" cy="346363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b="1" dirty="0" smtClean="0"/>
                <a:t>UNSPSC</a:t>
              </a:r>
              <a:endParaRPr lang="es-AR" b="1" dirty="0"/>
            </a:p>
          </p:txBody>
        </p:sp>
        <p:sp>
          <p:nvSpPr>
            <p:cNvPr id="43" name="42 Rectángulo redondeado"/>
            <p:cNvSpPr/>
            <p:nvPr/>
          </p:nvSpPr>
          <p:spPr>
            <a:xfrm>
              <a:off x="9642762" y="4281055"/>
              <a:ext cx="1149927" cy="374072"/>
            </a:xfrm>
            <a:prstGeom prst="roundRect">
              <a:avLst/>
            </a:prstGeom>
            <a:solidFill>
              <a:schemeClr val="accent2"/>
            </a:solidFill>
            <a:ln w="2857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s-AR" sz="1200" b="1" dirty="0" smtClean="0">
                  <a:solidFill>
                    <a:srgbClr val="0000FF"/>
                  </a:solidFill>
                </a:rPr>
                <a:t>Segmento (00)</a:t>
              </a:r>
              <a:endParaRPr lang="es-AR" sz="1200" b="1" dirty="0">
                <a:solidFill>
                  <a:srgbClr val="0000FF"/>
                </a:solidFill>
              </a:endParaRPr>
            </a:p>
          </p:txBody>
        </p:sp>
        <p:sp>
          <p:nvSpPr>
            <p:cNvPr id="44" name="43 Flecha doblada hacia arriba"/>
            <p:cNvSpPr/>
            <p:nvPr/>
          </p:nvSpPr>
          <p:spPr>
            <a:xfrm rot="5400000">
              <a:off x="9712034" y="4696691"/>
              <a:ext cx="318658" cy="263238"/>
            </a:xfrm>
            <a:prstGeom prst="bentUpArrow">
              <a:avLst/>
            </a:prstGeom>
            <a:solidFill>
              <a:schemeClr val="bg1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5" name="44 Rectángulo redondeado"/>
            <p:cNvSpPr/>
            <p:nvPr/>
          </p:nvSpPr>
          <p:spPr>
            <a:xfrm>
              <a:off x="10016836" y="4779818"/>
              <a:ext cx="1193030" cy="374072"/>
            </a:xfrm>
            <a:prstGeom prst="roundRect">
              <a:avLst/>
            </a:prstGeom>
            <a:solidFill>
              <a:schemeClr val="accent4"/>
            </a:solidFill>
            <a:ln w="2857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s-AR" sz="1200" b="1" dirty="0" smtClean="0">
                  <a:solidFill>
                    <a:srgbClr val="0000FF"/>
                  </a:solidFill>
                </a:rPr>
                <a:t>Familia (00-00)</a:t>
              </a:r>
              <a:endParaRPr lang="es-AR" sz="1200" b="1" dirty="0">
                <a:solidFill>
                  <a:srgbClr val="0000FF"/>
                </a:solidFill>
              </a:endParaRPr>
            </a:p>
          </p:txBody>
        </p:sp>
        <p:sp>
          <p:nvSpPr>
            <p:cNvPr id="46" name="45 Rectángulo redondeado"/>
            <p:cNvSpPr/>
            <p:nvPr/>
          </p:nvSpPr>
          <p:spPr>
            <a:xfrm>
              <a:off x="10280074" y="5264726"/>
              <a:ext cx="1274618" cy="374072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s-AR" sz="1200" b="1" dirty="0" smtClean="0">
                  <a:solidFill>
                    <a:srgbClr val="0000FF"/>
                  </a:solidFill>
                </a:rPr>
                <a:t>Clase (00-00-00)</a:t>
              </a:r>
              <a:endParaRPr lang="es-AR" sz="1200" b="1" dirty="0">
                <a:solidFill>
                  <a:srgbClr val="0000FF"/>
                </a:solidFill>
              </a:endParaRPr>
            </a:p>
          </p:txBody>
        </p:sp>
        <p:sp>
          <p:nvSpPr>
            <p:cNvPr id="47" name="46 Rectángulo redondeado"/>
            <p:cNvSpPr/>
            <p:nvPr/>
          </p:nvSpPr>
          <p:spPr>
            <a:xfrm>
              <a:off x="10598727" y="5735781"/>
              <a:ext cx="1149927" cy="374072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2857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s-AR" sz="1200" b="1" dirty="0" smtClean="0">
                  <a:solidFill>
                    <a:srgbClr val="0000FF"/>
                  </a:solidFill>
                </a:rPr>
                <a:t>Artículo (00-00-00-00)</a:t>
              </a:r>
              <a:endParaRPr lang="es-AR" sz="1200" b="1" dirty="0">
                <a:solidFill>
                  <a:srgbClr val="0000FF"/>
                </a:solidFill>
              </a:endParaRPr>
            </a:p>
          </p:txBody>
        </p:sp>
        <p:sp>
          <p:nvSpPr>
            <p:cNvPr id="48" name="47 Rectángulo redondeado"/>
            <p:cNvSpPr/>
            <p:nvPr/>
          </p:nvSpPr>
          <p:spPr>
            <a:xfrm>
              <a:off x="10778835" y="6248399"/>
              <a:ext cx="1149927" cy="374072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857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s-AR" sz="1200" b="1" dirty="0" smtClean="0">
                  <a:solidFill>
                    <a:srgbClr val="0000FF"/>
                  </a:solidFill>
                </a:rPr>
                <a:t>Datos Asociados</a:t>
              </a:r>
              <a:endParaRPr lang="es-AR" sz="1200" b="1" dirty="0">
                <a:solidFill>
                  <a:srgbClr val="0000FF"/>
                </a:solidFill>
              </a:endParaRPr>
            </a:p>
          </p:txBody>
        </p:sp>
        <p:sp>
          <p:nvSpPr>
            <p:cNvPr id="50" name="49 Flecha doblada hacia arriba"/>
            <p:cNvSpPr/>
            <p:nvPr/>
          </p:nvSpPr>
          <p:spPr>
            <a:xfrm rot="5400000">
              <a:off x="10058398" y="5195454"/>
              <a:ext cx="318658" cy="263238"/>
            </a:xfrm>
            <a:prstGeom prst="bentUpArrow">
              <a:avLst/>
            </a:prstGeom>
            <a:solidFill>
              <a:schemeClr val="bg1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1" name="50 Flecha doblada hacia arriba"/>
            <p:cNvSpPr/>
            <p:nvPr/>
          </p:nvSpPr>
          <p:spPr>
            <a:xfrm rot="5400000">
              <a:off x="10307780" y="5652655"/>
              <a:ext cx="318658" cy="263238"/>
            </a:xfrm>
            <a:prstGeom prst="bentUpArrow">
              <a:avLst/>
            </a:prstGeom>
            <a:solidFill>
              <a:schemeClr val="bg1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2" name="51 Flecha doblada hacia arriba"/>
            <p:cNvSpPr/>
            <p:nvPr/>
          </p:nvSpPr>
          <p:spPr>
            <a:xfrm rot="5400000">
              <a:off x="10571017" y="6151418"/>
              <a:ext cx="318658" cy="263238"/>
            </a:xfrm>
            <a:prstGeom prst="bentUpArrow">
              <a:avLst/>
            </a:prstGeom>
            <a:solidFill>
              <a:schemeClr val="bg1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54" name="53 CuadroTexto"/>
          <p:cNvSpPr txBox="1"/>
          <p:nvPr/>
        </p:nvSpPr>
        <p:spPr>
          <a:xfrm>
            <a:off x="9311046" y="2858626"/>
            <a:ext cx="2477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i="1" dirty="0" smtClean="0">
                <a:solidFill>
                  <a:srgbClr val="FF0000"/>
                </a:solidFill>
              </a:rPr>
              <a:t>3. Catálogos de Cuentas</a:t>
            </a:r>
            <a:endParaRPr lang="es-AR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778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28" grpId="0"/>
      <p:bldP spid="29" grpId="0"/>
      <p:bldP spid="31" grpId="0"/>
      <p:bldP spid="33" grpId="0"/>
      <p:bldP spid="34" grpId="0"/>
      <p:bldP spid="36" grpId="0"/>
      <p:bldP spid="37" grpId="0"/>
      <p:bldP spid="38" grpId="0"/>
      <p:bldP spid="5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10 Diagrama"/>
          <p:cNvGraphicFramePr/>
          <p:nvPr>
            <p:extLst>
              <p:ext uri="{D42A27DB-BD31-4B8C-83A1-F6EECF244321}">
                <p14:modId xmlns:p14="http://schemas.microsoft.com/office/powerpoint/2010/main" val="1788670736"/>
              </p:ext>
            </p:extLst>
          </p:nvPr>
        </p:nvGraphicFramePr>
        <p:xfrm>
          <a:off x="817417" y="1122218"/>
          <a:ext cx="11014365" cy="1260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12 CuadroTexto"/>
          <p:cNvSpPr txBox="1"/>
          <p:nvPr/>
        </p:nvSpPr>
        <p:spPr>
          <a:xfrm>
            <a:off x="180108" y="2673925"/>
            <a:ext cx="455814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>
                <a:solidFill>
                  <a:srgbClr val="0000FF"/>
                </a:solidFill>
                <a:latin typeface="Comic Sans MS" pitchFamily="66" charset="0"/>
              </a:rPr>
              <a:t>El SACA será parte del Sistema Integrado de Administración Financiera</a:t>
            </a:r>
            <a:endParaRPr lang="es-AR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48" name="47 CuadroTexto"/>
          <p:cNvSpPr txBox="1"/>
          <p:nvPr/>
        </p:nvSpPr>
        <p:spPr>
          <a:xfrm>
            <a:off x="6331528" y="2757057"/>
            <a:ext cx="534473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s-AR" b="1" i="1" dirty="0" smtClean="0">
                <a:solidFill>
                  <a:srgbClr val="0000FF"/>
                </a:solidFill>
                <a:latin typeface="Comic Sans MS" pitchFamily="66" charset="0"/>
              </a:rPr>
              <a:t>Las premisas en las que  se sustenta el SACA</a:t>
            </a:r>
            <a:endParaRPr lang="es-AR" b="1" i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grpSp>
        <p:nvGrpSpPr>
          <p:cNvPr id="52" name="51 Grupo"/>
          <p:cNvGrpSpPr/>
          <p:nvPr/>
        </p:nvGrpSpPr>
        <p:grpSpPr>
          <a:xfrm>
            <a:off x="5700625" y="3283527"/>
            <a:ext cx="6297411" cy="3311237"/>
            <a:chOff x="5700625" y="3283527"/>
            <a:chExt cx="6297411" cy="3311237"/>
          </a:xfrm>
        </p:grpSpPr>
        <p:graphicFrame>
          <p:nvGraphicFramePr>
            <p:cNvPr id="49" name="48 Diagrama"/>
            <p:cNvGraphicFramePr/>
            <p:nvPr>
              <p:extLst>
                <p:ext uri="{D42A27DB-BD31-4B8C-83A1-F6EECF244321}">
                  <p14:modId xmlns:p14="http://schemas.microsoft.com/office/powerpoint/2010/main" val="1513004990"/>
                </p:ext>
              </p:extLst>
            </p:nvPr>
          </p:nvGraphicFramePr>
          <p:xfrm>
            <a:off x="5700625" y="3292186"/>
            <a:ext cx="6297411" cy="330257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sp>
          <p:nvSpPr>
            <p:cNvPr id="51" name="50 Rectángulo"/>
            <p:cNvSpPr/>
            <p:nvPr/>
          </p:nvSpPr>
          <p:spPr>
            <a:xfrm>
              <a:off x="5749637" y="3283527"/>
              <a:ext cx="6123708" cy="3144982"/>
            </a:xfrm>
            <a:prstGeom prst="rect">
              <a:avLst/>
            </a:prstGeom>
            <a:noFill/>
            <a:ln w="28575">
              <a:solidFill>
                <a:srgbClr val="0000FF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54" name="53 Grupo"/>
          <p:cNvGrpSpPr/>
          <p:nvPr/>
        </p:nvGrpSpPr>
        <p:grpSpPr>
          <a:xfrm>
            <a:off x="180109" y="3519052"/>
            <a:ext cx="4613564" cy="3255818"/>
            <a:chOff x="180109" y="3519052"/>
            <a:chExt cx="4613564" cy="3255818"/>
          </a:xfrm>
        </p:grpSpPr>
        <p:sp>
          <p:nvSpPr>
            <p:cNvPr id="16" name="15 Almacenamiento de acceso secuencial"/>
            <p:cNvSpPr/>
            <p:nvPr/>
          </p:nvSpPr>
          <p:spPr>
            <a:xfrm>
              <a:off x="1814944" y="4710551"/>
              <a:ext cx="1052945" cy="831274"/>
            </a:xfrm>
            <a:prstGeom prst="flowChartMagneticTape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b="1" dirty="0" smtClean="0"/>
                <a:t>SACA</a:t>
              </a:r>
              <a:endParaRPr lang="es-AR" b="1" dirty="0"/>
            </a:p>
          </p:txBody>
        </p:sp>
        <p:sp>
          <p:nvSpPr>
            <p:cNvPr id="3073" name="Almacenamiento de acceso secuencial 991"/>
            <p:cNvSpPr>
              <a:spLocks/>
            </p:cNvSpPr>
            <p:nvPr/>
          </p:nvSpPr>
          <p:spPr bwMode="auto">
            <a:xfrm>
              <a:off x="1704107" y="3613301"/>
              <a:ext cx="1370301" cy="750887"/>
            </a:xfrm>
            <a:prstGeom prst="flowChartMagneticTape">
              <a:avLst/>
            </a:prstGeom>
            <a:gradFill rotWithShape="1">
              <a:gsLst>
                <a:gs pos="0">
                  <a:srgbClr val="D2D2D2"/>
                </a:gs>
                <a:gs pos="50000">
                  <a:srgbClr val="C8C8C8"/>
                </a:gs>
                <a:gs pos="100000">
                  <a:srgbClr val="C0C0C0"/>
                </a:gs>
              </a:gsLst>
              <a:lin ang="5400000"/>
            </a:gra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s-AR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Sistema de Planificación</a:t>
              </a:r>
              <a:endParaRPr kumimoji="0" lang="es-AR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4" name="Almacenamiento de acceso secuencial 989"/>
            <p:cNvSpPr>
              <a:spLocks/>
            </p:cNvSpPr>
            <p:nvPr/>
          </p:nvSpPr>
          <p:spPr bwMode="auto">
            <a:xfrm>
              <a:off x="3074408" y="4184945"/>
              <a:ext cx="1523998" cy="719138"/>
            </a:xfrm>
            <a:prstGeom prst="flowChartMagneticTape">
              <a:avLst/>
            </a:prstGeom>
            <a:gradFill rotWithShape="1">
              <a:gsLst>
                <a:gs pos="0">
                  <a:srgbClr val="FFDD9C"/>
                </a:gs>
                <a:gs pos="50000">
                  <a:srgbClr val="FFD78E"/>
                </a:gs>
                <a:gs pos="100000">
                  <a:srgbClr val="FFD479"/>
                </a:gs>
              </a:gsLst>
              <a:lin ang="5400000"/>
            </a:gradFill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s-AR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Sistema de Compras y Contrataciones </a:t>
              </a:r>
              <a:endParaRPr kumimoji="0" lang="es-A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5" name="Almacenamiento de acceso secuencial 988"/>
            <p:cNvSpPr>
              <a:spLocks/>
            </p:cNvSpPr>
            <p:nvPr/>
          </p:nvSpPr>
          <p:spPr bwMode="auto">
            <a:xfrm>
              <a:off x="3333605" y="4997456"/>
              <a:ext cx="1404649" cy="641350"/>
            </a:xfrm>
            <a:prstGeom prst="flowChartMagneticTape">
              <a:avLst/>
            </a:prstGeom>
            <a:gradFill rotWithShape="1">
              <a:gsLst>
                <a:gs pos="0">
                  <a:srgbClr val="B5D5A7"/>
                </a:gs>
                <a:gs pos="50000">
                  <a:srgbClr val="AACE99"/>
                </a:gs>
                <a:gs pos="100000">
                  <a:srgbClr val="9CCA86"/>
                </a:gs>
              </a:gsLst>
              <a:lin ang="5400000"/>
            </a:gradFill>
            <a:ln w="28575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s-AR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Sistema de Presupuesto</a:t>
              </a:r>
              <a:endParaRPr kumimoji="0" lang="es-A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6" name="Almacenamiento de acceso secuencial 987"/>
            <p:cNvSpPr>
              <a:spLocks/>
            </p:cNvSpPr>
            <p:nvPr/>
          </p:nvSpPr>
          <p:spPr bwMode="auto">
            <a:xfrm>
              <a:off x="3074409" y="5785434"/>
              <a:ext cx="1663845" cy="850900"/>
            </a:xfrm>
            <a:prstGeom prst="flowChartMagneticTape">
              <a:avLst/>
            </a:prstGeom>
            <a:gradFill rotWithShape="1">
              <a:gsLst>
                <a:gs pos="0">
                  <a:srgbClr val="A8B7DF"/>
                </a:gs>
                <a:gs pos="50000">
                  <a:srgbClr val="9AABD9"/>
                </a:gs>
                <a:gs pos="100000">
                  <a:srgbClr val="879ED7"/>
                </a:gs>
              </a:gsLst>
              <a:lin ang="5400000"/>
            </a:gradFill>
            <a:ln w="28575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s-AR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Sistema de Contabilidad Gubernamental </a:t>
              </a:r>
              <a:endParaRPr kumimoji="0" lang="es-A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7" name="Almacenamiento de acceso secuencial 986"/>
            <p:cNvSpPr>
              <a:spLocks/>
            </p:cNvSpPr>
            <p:nvPr/>
          </p:nvSpPr>
          <p:spPr bwMode="auto">
            <a:xfrm>
              <a:off x="1740477" y="6170762"/>
              <a:ext cx="1235075" cy="479425"/>
            </a:xfrm>
            <a:prstGeom prst="flowChartMagneticTape">
              <a:avLst/>
            </a:prstGeom>
            <a:gradFill rotWithShape="1">
              <a:gsLst>
                <a:gs pos="0">
                  <a:srgbClr val="F7BDA4"/>
                </a:gs>
                <a:gs pos="50000">
                  <a:srgbClr val="F5B195"/>
                </a:gs>
                <a:gs pos="100000">
                  <a:srgbClr val="F8A581"/>
                </a:gs>
              </a:gsLst>
              <a:lin ang="5400000"/>
            </a:gradFill>
            <a:ln w="28575">
              <a:solidFill>
                <a:schemeClr val="accent2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s-AR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Sistema de Crédito Público</a:t>
              </a:r>
              <a:endParaRPr kumimoji="0" lang="es-A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8" name="Almacenamiento de acceso secuencial 985"/>
            <p:cNvSpPr>
              <a:spLocks/>
            </p:cNvSpPr>
            <p:nvPr/>
          </p:nvSpPr>
          <p:spPr bwMode="auto">
            <a:xfrm>
              <a:off x="528781" y="5645302"/>
              <a:ext cx="1025525" cy="571500"/>
            </a:xfrm>
            <a:prstGeom prst="flowChartMagneticTape">
              <a:avLst/>
            </a:prstGeom>
            <a:gradFill rotWithShape="1">
              <a:gsLst>
                <a:gs pos="0">
                  <a:srgbClr val="9B9B9B"/>
                </a:gs>
                <a:gs pos="50000">
                  <a:srgbClr val="8E8E8E"/>
                </a:gs>
                <a:gs pos="100000">
                  <a:srgbClr val="797979"/>
                </a:gs>
              </a:gsLst>
              <a:lin ang="5400000"/>
            </a:gra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s-AR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Sistema de Tesorería</a:t>
              </a:r>
              <a:endParaRPr kumimoji="0" lang="es-A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9" name="Almacenamiento de acceso secuencial 983"/>
            <p:cNvSpPr>
              <a:spLocks/>
            </p:cNvSpPr>
            <p:nvPr/>
          </p:nvSpPr>
          <p:spPr bwMode="auto">
            <a:xfrm>
              <a:off x="265546" y="3688348"/>
              <a:ext cx="1288183" cy="830262"/>
            </a:xfrm>
            <a:prstGeom prst="flowChartMagneticTape">
              <a:avLst/>
            </a:prstGeom>
            <a:gradFill rotWithShape="1">
              <a:gsLst>
                <a:gs pos="0">
                  <a:srgbClr val="81B861"/>
                </a:gs>
                <a:gs pos="50000">
                  <a:srgbClr val="6FB242"/>
                </a:gs>
                <a:gs pos="100000">
                  <a:srgbClr val="61A235"/>
                </a:gs>
              </a:gsLst>
              <a:lin ang="5400000"/>
            </a:gradFill>
            <a:ln w="28575">
              <a:solidFill>
                <a:schemeClr val="accent6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s-AR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Sistema de Recursos Humanos  </a:t>
              </a:r>
              <a:endParaRPr kumimoji="0" lang="es-A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0" name="Almacenamiento de acceso secuencial 984"/>
            <p:cNvSpPr>
              <a:spLocks/>
            </p:cNvSpPr>
            <p:nvPr/>
          </p:nvSpPr>
          <p:spPr bwMode="auto">
            <a:xfrm>
              <a:off x="265546" y="4654700"/>
              <a:ext cx="1250876" cy="814387"/>
            </a:xfrm>
            <a:prstGeom prst="flowChartMagneticTap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s-AR" sz="1100" b="1" i="0" u="none" strike="noStrike" cap="none" normalizeH="0" baseline="0" dirty="0" smtClean="0">
                  <a:ln>
                    <a:noFill/>
                  </a:ln>
                  <a:effectLst/>
                  <a:latin typeface="Calibri" pitchFamily="34" charset="0"/>
                  <a:cs typeface="Arial" pitchFamily="34" charset="0"/>
                </a:rPr>
                <a:t>Sistema de Inversión Pública </a:t>
              </a:r>
              <a:endParaRPr kumimoji="0" lang="es-AR" sz="11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2" name="31 Conector recto de flecha"/>
            <p:cNvCxnSpPr>
              <a:stCxn id="3074" idx="1"/>
            </p:cNvCxnSpPr>
            <p:nvPr/>
          </p:nvCxnSpPr>
          <p:spPr>
            <a:xfrm flipH="1">
              <a:off x="2687780" y="4544514"/>
              <a:ext cx="386628" cy="276874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33 Conector recto de flecha"/>
            <p:cNvCxnSpPr/>
            <p:nvPr/>
          </p:nvCxnSpPr>
          <p:spPr>
            <a:xfrm rot="10800000">
              <a:off x="2867889" y="5237025"/>
              <a:ext cx="451860" cy="67252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35 Conector recto de flecha"/>
            <p:cNvCxnSpPr/>
            <p:nvPr/>
          </p:nvCxnSpPr>
          <p:spPr>
            <a:xfrm rot="10800000">
              <a:off x="2757055" y="5583389"/>
              <a:ext cx="443345" cy="360219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37 Conector recto de flecha"/>
            <p:cNvCxnSpPr>
              <a:stCxn id="3077" idx="0"/>
              <a:endCxn id="16" idx="2"/>
            </p:cNvCxnSpPr>
            <p:nvPr/>
          </p:nvCxnSpPr>
          <p:spPr>
            <a:xfrm rot="16200000" flipV="1">
              <a:off x="2035248" y="5847995"/>
              <a:ext cx="628937" cy="16598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39 Conector recto de flecha"/>
            <p:cNvCxnSpPr/>
            <p:nvPr/>
          </p:nvCxnSpPr>
          <p:spPr>
            <a:xfrm flipV="1">
              <a:off x="1496290" y="5458697"/>
              <a:ext cx="498764" cy="346364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41 Conector recto de flecha"/>
            <p:cNvCxnSpPr>
              <a:stCxn id="3080" idx="3"/>
              <a:endCxn id="16" idx="1"/>
            </p:cNvCxnSpPr>
            <p:nvPr/>
          </p:nvCxnSpPr>
          <p:spPr>
            <a:xfrm>
              <a:off x="1516422" y="5061894"/>
              <a:ext cx="298522" cy="64294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43 Conector recto de flecha"/>
            <p:cNvCxnSpPr/>
            <p:nvPr/>
          </p:nvCxnSpPr>
          <p:spPr>
            <a:xfrm>
              <a:off x="1413163" y="4488879"/>
              <a:ext cx="568036" cy="346364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45 Conector recto de flecha"/>
            <p:cNvCxnSpPr>
              <a:stCxn id="3073" idx="2"/>
              <a:endCxn id="16" idx="0"/>
            </p:cNvCxnSpPr>
            <p:nvPr/>
          </p:nvCxnSpPr>
          <p:spPr>
            <a:xfrm flipH="1">
              <a:off x="2341417" y="4364188"/>
              <a:ext cx="47841" cy="346363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52 Rectángulo"/>
            <p:cNvSpPr/>
            <p:nvPr/>
          </p:nvSpPr>
          <p:spPr>
            <a:xfrm>
              <a:off x="180109" y="3519052"/>
              <a:ext cx="4613564" cy="3255818"/>
            </a:xfrm>
            <a:prstGeom prst="rect">
              <a:avLst/>
            </a:prstGeom>
            <a:noFill/>
            <a:ln w="28575">
              <a:solidFill>
                <a:srgbClr val="0000FF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55" name="54 Rectángulo"/>
          <p:cNvSpPr/>
          <p:nvPr/>
        </p:nvSpPr>
        <p:spPr>
          <a:xfrm>
            <a:off x="915580" y="307263"/>
            <a:ext cx="1061207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Sistema de Administración y Control de Activos (SACA)</a:t>
            </a:r>
            <a:endParaRPr lang="es-ES" sz="3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6997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  <p:bldP spid="13" grpId="0" animBg="1"/>
      <p:bldP spid="48" grpId="0" animBg="1"/>
      <p:bldP spid="5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8 Diagrama"/>
          <p:cNvGraphicFramePr/>
          <p:nvPr>
            <p:extLst>
              <p:ext uri="{D42A27DB-BD31-4B8C-83A1-F6EECF244321}">
                <p14:modId xmlns:p14="http://schemas.microsoft.com/office/powerpoint/2010/main" val="1445618237"/>
              </p:ext>
            </p:extLst>
          </p:nvPr>
        </p:nvGraphicFramePr>
        <p:xfrm>
          <a:off x="462844" y="1403919"/>
          <a:ext cx="5951810" cy="1639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9 Rectángulo"/>
          <p:cNvSpPr/>
          <p:nvPr/>
        </p:nvSpPr>
        <p:spPr>
          <a:xfrm>
            <a:off x="860162" y="224135"/>
            <a:ext cx="1061207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Sistema de Administración y Control de Activos (SACA)</a:t>
            </a:r>
            <a:endParaRPr lang="es-ES" sz="3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11" name="10 Diagrama"/>
          <p:cNvGraphicFramePr/>
          <p:nvPr>
            <p:extLst>
              <p:ext uri="{D42A27DB-BD31-4B8C-83A1-F6EECF244321}">
                <p14:modId xmlns:p14="http://schemas.microsoft.com/office/powerpoint/2010/main" val="2922013229"/>
              </p:ext>
            </p:extLst>
          </p:nvPr>
        </p:nvGraphicFramePr>
        <p:xfrm>
          <a:off x="6359239" y="2258291"/>
          <a:ext cx="5554477" cy="4322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14" name="13 Grupo"/>
          <p:cNvGrpSpPr/>
          <p:nvPr/>
        </p:nvGrpSpPr>
        <p:grpSpPr>
          <a:xfrm>
            <a:off x="5638800" y="1274617"/>
            <a:ext cx="2976790" cy="1050577"/>
            <a:chOff x="5638800" y="1274617"/>
            <a:chExt cx="2976790" cy="1050577"/>
          </a:xfrm>
        </p:grpSpPr>
        <p:sp>
          <p:nvSpPr>
            <p:cNvPr id="12" name="11 Flecha curvada hacia abajo"/>
            <p:cNvSpPr/>
            <p:nvPr/>
          </p:nvSpPr>
          <p:spPr>
            <a:xfrm>
              <a:off x="5638800" y="1274617"/>
              <a:ext cx="1717964" cy="592975"/>
            </a:xfrm>
            <a:prstGeom prst="curvedDownArrow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3" name="12 Rectángulo"/>
            <p:cNvSpPr/>
            <p:nvPr/>
          </p:nvSpPr>
          <p:spPr>
            <a:xfrm>
              <a:off x="6374271" y="1678863"/>
              <a:ext cx="2241319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s-ES" sz="3600" b="1" cap="none" spc="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Funciones:</a:t>
              </a:r>
              <a:endParaRPr lang="es-ES" sz="36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sp>
        <p:nvSpPr>
          <p:cNvPr id="15" name="14 Rectángulo"/>
          <p:cNvSpPr/>
          <p:nvPr/>
        </p:nvSpPr>
        <p:spPr>
          <a:xfrm>
            <a:off x="0" y="902914"/>
            <a:ext cx="2192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AR" b="1" dirty="0" smtClean="0"/>
              <a:t>Órgano Centralizado:</a:t>
            </a:r>
            <a:endParaRPr lang="es-AR" dirty="0">
              <a:solidFill>
                <a:srgbClr val="0000FF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0" y="3078080"/>
            <a:ext cx="3543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AR" b="1" dirty="0" smtClean="0"/>
              <a:t>Unidades Periféricas Responsables:</a:t>
            </a:r>
            <a:endParaRPr lang="es-AR" dirty="0">
              <a:solidFill>
                <a:srgbClr val="0000FF"/>
              </a:solidFill>
            </a:endParaRPr>
          </a:p>
        </p:txBody>
      </p:sp>
      <p:graphicFrame>
        <p:nvGraphicFramePr>
          <p:cNvPr id="17" name="16 Diagrama"/>
          <p:cNvGraphicFramePr/>
          <p:nvPr>
            <p:extLst>
              <p:ext uri="{D42A27DB-BD31-4B8C-83A1-F6EECF244321}">
                <p14:modId xmlns:p14="http://schemas.microsoft.com/office/powerpoint/2010/main" val="2639992263"/>
              </p:ext>
            </p:extLst>
          </p:nvPr>
        </p:nvGraphicFramePr>
        <p:xfrm>
          <a:off x="-1" y="3311232"/>
          <a:ext cx="5638801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pSp>
        <p:nvGrpSpPr>
          <p:cNvPr id="29" name="28 Grupo"/>
          <p:cNvGrpSpPr/>
          <p:nvPr/>
        </p:nvGrpSpPr>
        <p:grpSpPr>
          <a:xfrm>
            <a:off x="4874234" y="3312263"/>
            <a:ext cx="1517331" cy="3307706"/>
            <a:chOff x="4862945" y="3255818"/>
            <a:chExt cx="1517331" cy="3307706"/>
          </a:xfrm>
        </p:grpSpPr>
        <p:sp>
          <p:nvSpPr>
            <p:cNvPr id="18" name="17 Rectángulo"/>
            <p:cNvSpPr/>
            <p:nvPr/>
          </p:nvSpPr>
          <p:spPr>
            <a:xfrm>
              <a:off x="5216494" y="3255818"/>
              <a:ext cx="1163782" cy="51261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AR" sz="1200" dirty="0" smtClean="0"/>
                <a:t>Infraestructura</a:t>
              </a:r>
              <a:endParaRPr lang="es-AR" sz="1200" dirty="0"/>
            </a:p>
          </p:txBody>
        </p:sp>
        <p:sp>
          <p:nvSpPr>
            <p:cNvPr id="19" name="18 Rectángulo"/>
            <p:cNvSpPr/>
            <p:nvPr/>
          </p:nvSpPr>
          <p:spPr>
            <a:xfrm>
              <a:off x="5216493" y="3948546"/>
              <a:ext cx="1163782" cy="51261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AR" sz="1200" dirty="0" smtClean="0"/>
                <a:t>Defensa y seguridad</a:t>
              </a:r>
              <a:endParaRPr lang="es-AR" sz="1200" dirty="0"/>
            </a:p>
          </p:txBody>
        </p:sp>
        <p:sp>
          <p:nvSpPr>
            <p:cNvPr id="20" name="19 Rectángulo"/>
            <p:cNvSpPr/>
            <p:nvPr/>
          </p:nvSpPr>
          <p:spPr>
            <a:xfrm>
              <a:off x="5174930" y="4641273"/>
              <a:ext cx="1163782" cy="51261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AR" sz="1200" dirty="0" smtClean="0"/>
                <a:t>Históricos y culturales </a:t>
              </a:r>
              <a:endParaRPr lang="es-AR" sz="1200" dirty="0"/>
            </a:p>
          </p:txBody>
        </p:sp>
        <p:sp>
          <p:nvSpPr>
            <p:cNvPr id="21" name="20 Rectángulo"/>
            <p:cNvSpPr/>
            <p:nvPr/>
          </p:nvSpPr>
          <p:spPr>
            <a:xfrm>
              <a:off x="5188785" y="5264726"/>
              <a:ext cx="1163782" cy="51261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AR" sz="1200" dirty="0" smtClean="0"/>
                <a:t>Recursos  Naturales</a:t>
              </a:r>
              <a:endParaRPr lang="es-AR" sz="1200" dirty="0"/>
            </a:p>
          </p:txBody>
        </p:sp>
        <p:sp>
          <p:nvSpPr>
            <p:cNvPr id="22" name="21 Rectángulo"/>
            <p:cNvSpPr/>
            <p:nvPr/>
          </p:nvSpPr>
          <p:spPr>
            <a:xfrm>
              <a:off x="5205974" y="5856942"/>
              <a:ext cx="1101693" cy="70658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AR" sz="1200" dirty="0" err="1" smtClean="0"/>
                <a:t>PPy</a:t>
              </a:r>
              <a:r>
                <a:rPr lang="es-AR" sz="1200" dirty="0" smtClean="0"/>
                <a:t> E,</a:t>
              </a:r>
            </a:p>
            <a:p>
              <a:pPr algn="ctr"/>
              <a:r>
                <a:rPr lang="es-AR" sz="1200" dirty="0" smtClean="0"/>
                <a:t>PI, Intangibles , Biológicos  y Existencias </a:t>
              </a:r>
              <a:endParaRPr lang="es-AR" sz="1200" dirty="0"/>
            </a:p>
          </p:txBody>
        </p:sp>
        <p:sp>
          <p:nvSpPr>
            <p:cNvPr id="23" name="22 Flecha derecha"/>
            <p:cNvSpPr/>
            <p:nvPr/>
          </p:nvSpPr>
          <p:spPr>
            <a:xfrm>
              <a:off x="4918363" y="3311237"/>
              <a:ext cx="290945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4" name="23 Flecha derecha"/>
            <p:cNvSpPr/>
            <p:nvPr/>
          </p:nvSpPr>
          <p:spPr>
            <a:xfrm>
              <a:off x="4876799" y="4599710"/>
              <a:ext cx="290945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5" name="24 Flecha derecha"/>
            <p:cNvSpPr/>
            <p:nvPr/>
          </p:nvSpPr>
          <p:spPr>
            <a:xfrm>
              <a:off x="4876800" y="5250873"/>
              <a:ext cx="290945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6" name="25 Flecha derecha"/>
            <p:cNvSpPr/>
            <p:nvPr/>
          </p:nvSpPr>
          <p:spPr>
            <a:xfrm>
              <a:off x="4862945" y="5860473"/>
              <a:ext cx="290945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7" name="26 Flecha derecha"/>
            <p:cNvSpPr/>
            <p:nvPr/>
          </p:nvSpPr>
          <p:spPr>
            <a:xfrm>
              <a:off x="4918363" y="3976255"/>
              <a:ext cx="290945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822222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Graphic spid="11" grpId="0">
        <p:bldAsOne/>
      </p:bldGraphic>
      <p:bldP spid="15" grpId="0"/>
      <p:bldP spid="16" grpId="0"/>
      <p:bldGraphic spid="17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270065" y="902923"/>
            <a:ext cx="10154417" cy="5667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8138" indent="-338138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338138" algn="l"/>
              </a:tabLst>
              <a:defRPr/>
            </a:pPr>
            <a:r>
              <a:rPr lang="es-AR" sz="2400" dirty="0" smtClean="0"/>
              <a:t>Finanzas públicas sólidas son críticas para la estabilización de la actividad económica a corto plazo y promoción del crecimiento económico a largo plazo;</a:t>
            </a:r>
          </a:p>
          <a:p>
            <a:pPr marL="338138" indent="-338138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338138" algn="l"/>
              </a:tabLst>
              <a:defRPr/>
            </a:pPr>
            <a:r>
              <a:rPr lang="es-AR" sz="2400" dirty="0" smtClean="0"/>
              <a:t>Mejor administración de riegos fiscales contribuye a fortalecimiento de finanzas públicas;</a:t>
            </a:r>
          </a:p>
          <a:p>
            <a:pPr marL="338138" indent="-338138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338138" algn="l"/>
              </a:tabLst>
              <a:defRPr/>
            </a:pPr>
            <a:r>
              <a:rPr lang="es-AR" sz="2400" dirty="0" smtClean="0"/>
              <a:t>Riesgos fiscales son factores que originan las desviaciones entre los resultados </a:t>
            </a:r>
            <a:r>
              <a:rPr lang="es-AR" sz="2400" dirty="0" err="1" smtClean="0"/>
              <a:t>fiscles</a:t>
            </a:r>
            <a:r>
              <a:rPr lang="es-AR" sz="2400" dirty="0" smtClean="0"/>
              <a:t> </a:t>
            </a:r>
            <a:r>
              <a:rPr lang="es-AR" sz="2400" dirty="0" smtClean="0"/>
              <a:t>y las expectativas y pronósticos originales. Estos riesgos pueden surgir de shocks macroeconómicos o realización de pasivos contingentes; </a:t>
            </a:r>
          </a:p>
          <a:p>
            <a:pPr marL="338138" indent="-338138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338138" algn="l"/>
              </a:tabLst>
              <a:defRPr/>
            </a:pPr>
            <a:r>
              <a:rPr lang="es-AR" sz="2400" dirty="0" smtClean="0"/>
              <a:t>Pasivos contingentes pueden ser explícitos (de carácter legal o garantías otorgadas por los gobiernos) o implícitos (expectativas públicas de las responsabilidades de los gobiernos no establecidas en las leyes.)</a:t>
            </a:r>
          </a:p>
          <a:p>
            <a:pPr marL="338138" indent="-338138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338138" algn="l"/>
              </a:tabLst>
              <a:defRPr/>
            </a:pPr>
            <a:r>
              <a:rPr lang="es-AR" sz="2400" dirty="0" smtClean="0"/>
              <a:t>Identificación y medición oportuna y precisa de los pasivos contingentes es la clave para la capacidad de los gobiernos de administrar los riesgos fiscales.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903807" y="-268342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Y" altLang="es-PY" sz="2600" b="1" i="0" u="none" strike="noStrike" kern="1200" cap="none" spc="0" normalizeH="0" baseline="0" noProof="0" dirty="0" smtClean="0">
              <a:ln>
                <a:noFill/>
              </a:ln>
              <a:solidFill>
                <a:srgbClr val="6076B4"/>
              </a:solidFill>
              <a:effectLst/>
              <a:uLnTx/>
              <a:uFillTx/>
              <a:latin typeface="Corbel" panose="020B0503020204020204"/>
            </a:endParaRP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PY" altLang="es-PY" b="1" dirty="0" smtClean="0">
                <a:solidFill>
                  <a:srgbClr val="6076B4"/>
                </a:solidFill>
                <a:latin typeface="Corbel" panose="020B0503020204020204"/>
              </a:rPr>
              <a:t>Administración de Activos Fijos and Riesgos Financieros</a:t>
            </a:r>
            <a:endParaRPr kumimoji="0" lang="es-PY" altLang="es-PY" sz="2600" b="1" i="0" u="none" strike="noStrike" kern="1200" cap="none" spc="0" normalizeH="0" baseline="0" noProof="0" dirty="0" smtClean="0">
              <a:ln>
                <a:noFill/>
              </a:ln>
              <a:solidFill>
                <a:srgbClr val="6076B4"/>
              </a:solidFill>
              <a:effectLst/>
              <a:uLnTx/>
              <a:uFillTx/>
              <a:latin typeface="Corbel" panose="020B050302020402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8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929435" y="0"/>
            <a:ext cx="1061207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Sistema de Administración y Control de Activos (SACA)</a:t>
            </a:r>
            <a:endParaRPr lang="es-ES" sz="3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7" name="6 Grupo"/>
          <p:cNvGrpSpPr/>
          <p:nvPr/>
        </p:nvGrpSpPr>
        <p:grpSpPr>
          <a:xfrm>
            <a:off x="266303" y="1620635"/>
            <a:ext cx="5178533" cy="2798965"/>
            <a:chOff x="307867" y="1398963"/>
            <a:chExt cx="5452553" cy="2798965"/>
          </a:xfrm>
        </p:grpSpPr>
        <p:pic>
          <p:nvPicPr>
            <p:cNvPr id="2" name="Diagrama 6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5916"/>
            <a:stretch>
              <a:fillRect/>
            </a:stretch>
          </p:blipFill>
          <p:spPr bwMode="auto">
            <a:xfrm>
              <a:off x="307867" y="1398963"/>
              <a:ext cx="5452553" cy="236220"/>
            </a:xfrm>
            <a:prstGeom prst="rect">
              <a:avLst/>
            </a:prstGeom>
            <a:noFill/>
            <a:ln>
              <a:noFill/>
            </a:ln>
          </p:spPr>
        </p:pic>
        <p:graphicFrame>
          <p:nvGraphicFramePr>
            <p:cNvPr id="5" name="4 Diagrama"/>
            <p:cNvGraphicFramePr/>
            <p:nvPr>
              <p:extLst>
                <p:ext uri="{D42A27DB-BD31-4B8C-83A1-F6EECF244321}">
                  <p14:modId xmlns:p14="http://schemas.microsoft.com/office/powerpoint/2010/main" val="128411643"/>
                </p:ext>
              </p:extLst>
            </p:nvPr>
          </p:nvGraphicFramePr>
          <p:xfrm>
            <a:off x="325379" y="1662546"/>
            <a:ext cx="5424257" cy="253538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</p:grpSp>
      <p:grpSp>
        <p:nvGrpSpPr>
          <p:cNvPr id="9" name="8 Grupo"/>
          <p:cNvGrpSpPr/>
          <p:nvPr/>
        </p:nvGrpSpPr>
        <p:grpSpPr>
          <a:xfrm>
            <a:off x="292331" y="704850"/>
            <a:ext cx="5138651" cy="768928"/>
            <a:chOff x="320040" y="884959"/>
            <a:chExt cx="5455920" cy="768928"/>
          </a:xfrm>
        </p:grpSpPr>
        <p:pic>
          <p:nvPicPr>
            <p:cNvPr id="6" name="Diagrama 22"/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1497"/>
            <a:stretch>
              <a:fillRect/>
            </a:stretch>
          </p:blipFill>
          <p:spPr bwMode="auto">
            <a:xfrm>
              <a:off x="320040" y="884959"/>
              <a:ext cx="5455920" cy="266700"/>
            </a:xfrm>
            <a:prstGeom prst="rect">
              <a:avLst/>
            </a:prstGeom>
            <a:noFill/>
            <a:ln>
              <a:noFill/>
            </a:ln>
          </p:spPr>
        </p:pic>
        <p:graphicFrame>
          <p:nvGraphicFramePr>
            <p:cNvPr id="8" name="7 Diagrama"/>
            <p:cNvGraphicFramePr/>
            <p:nvPr>
              <p:extLst>
                <p:ext uri="{D42A27DB-BD31-4B8C-83A1-F6EECF244321}">
                  <p14:modId xmlns:p14="http://schemas.microsoft.com/office/powerpoint/2010/main" val="2201849227"/>
                </p:ext>
              </p:extLst>
            </p:nvPr>
          </p:nvGraphicFramePr>
          <p:xfrm>
            <a:off x="335626" y="1158587"/>
            <a:ext cx="5341620" cy="4953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0" r:lo="rId11" r:qs="rId12" r:cs="rId13"/>
            </a:graphicData>
          </a:graphic>
        </p:graphicFrame>
      </p:grpSp>
      <p:sp>
        <p:nvSpPr>
          <p:cNvPr id="11" name="10 Cerrar llave"/>
          <p:cNvSpPr/>
          <p:nvPr/>
        </p:nvSpPr>
        <p:spPr>
          <a:xfrm>
            <a:off x="5403273" y="1579420"/>
            <a:ext cx="277091" cy="2867890"/>
          </a:xfrm>
          <a:prstGeom prst="rightBrac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Text Box 29"/>
          <p:cNvSpPr txBox="1">
            <a:spLocks noChangeArrowheads="1"/>
          </p:cNvSpPr>
          <p:nvPr/>
        </p:nvSpPr>
        <p:spPr bwMode="auto">
          <a:xfrm rot="16200000">
            <a:off x="4773436" y="2703262"/>
            <a:ext cx="2576945" cy="523220"/>
          </a:xfrm>
          <a:prstGeom prst="rect">
            <a:avLst/>
          </a:prstGeom>
          <a:solidFill>
            <a:srgbClr val="0000FF"/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Pasos Previos</a:t>
            </a:r>
            <a:endParaRPr lang="es-ES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7" name="16 Grupo"/>
          <p:cNvGrpSpPr/>
          <p:nvPr/>
        </p:nvGrpSpPr>
        <p:grpSpPr>
          <a:xfrm>
            <a:off x="6456219" y="831273"/>
            <a:ext cx="5181600" cy="954107"/>
            <a:chOff x="6497782" y="1011382"/>
            <a:chExt cx="5181600" cy="954107"/>
          </a:xfrm>
        </p:grpSpPr>
        <p:sp>
          <p:nvSpPr>
            <p:cNvPr id="13" name="12 Rectángulo"/>
            <p:cNvSpPr/>
            <p:nvPr/>
          </p:nvSpPr>
          <p:spPr>
            <a:xfrm>
              <a:off x="6497782" y="1011382"/>
              <a:ext cx="5181600" cy="914400"/>
            </a:xfrm>
            <a:prstGeom prst="rect">
              <a:avLst/>
            </a:prstGeom>
            <a:ln w="3810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  <p:pic>
          <p:nvPicPr>
            <p:cNvPr id="15" name="14 Imagen" descr="Resultado de imagen para fotos de manuales"/>
            <p:cNvPicPr/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5489" y="1052945"/>
              <a:ext cx="1025237" cy="8589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15 CuadroTexto"/>
            <p:cNvSpPr txBox="1"/>
            <p:nvPr/>
          </p:nvSpPr>
          <p:spPr>
            <a:xfrm>
              <a:off x="7453746" y="1011382"/>
              <a:ext cx="4015715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es-AR" sz="1400" b="1" i="1" dirty="0" smtClean="0"/>
                <a:t>Manuales de Políticas y Procedimientos de Gestión</a:t>
              </a:r>
            </a:p>
            <a:p>
              <a:pPr>
                <a:buFont typeface="Arial" pitchFamily="34" charset="0"/>
                <a:buChar char="•"/>
              </a:pPr>
              <a:r>
                <a:rPr lang="es-AR" sz="1400" b="1" i="1" dirty="0" smtClean="0"/>
                <a:t>Manual de Normas Contables</a:t>
              </a:r>
            </a:p>
            <a:p>
              <a:pPr>
                <a:buFont typeface="Arial" pitchFamily="34" charset="0"/>
                <a:buChar char="•"/>
              </a:pPr>
              <a:r>
                <a:rPr lang="es-AR" sz="1400" b="1" i="1" dirty="0" smtClean="0"/>
                <a:t>Manual de Políticas Contables Generales</a:t>
              </a:r>
            </a:p>
            <a:p>
              <a:pPr>
                <a:buFont typeface="Arial" pitchFamily="34" charset="0"/>
                <a:buChar char="•"/>
              </a:pPr>
              <a:r>
                <a:rPr lang="es-AR" sz="1400" b="1" dirty="0" smtClean="0"/>
                <a:t>Manual de Procedimientos Contables</a:t>
              </a:r>
              <a:endParaRPr lang="es-AR" sz="1400" b="1" i="1" dirty="0"/>
            </a:p>
          </p:txBody>
        </p:sp>
      </p:grpSp>
      <p:grpSp>
        <p:nvGrpSpPr>
          <p:cNvPr id="22" name="21 Grupo"/>
          <p:cNvGrpSpPr/>
          <p:nvPr/>
        </p:nvGrpSpPr>
        <p:grpSpPr>
          <a:xfrm>
            <a:off x="6470072" y="1911915"/>
            <a:ext cx="5223163" cy="1080655"/>
            <a:chOff x="6511636" y="2646218"/>
            <a:chExt cx="5223163" cy="1080655"/>
          </a:xfrm>
        </p:grpSpPr>
        <p:sp>
          <p:nvSpPr>
            <p:cNvPr id="19" name="18 Rectángulo"/>
            <p:cNvSpPr/>
            <p:nvPr/>
          </p:nvSpPr>
          <p:spPr>
            <a:xfrm>
              <a:off x="6511636" y="2646218"/>
              <a:ext cx="5223163" cy="1080655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20" name="19 Imagen" descr="Resultado de imagen para fotos de manuales"/>
            <p:cNvPicPr/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4762" y="2699905"/>
              <a:ext cx="1246911" cy="9992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20 CuadroTexto"/>
            <p:cNvSpPr txBox="1"/>
            <p:nvPr/>
          </p:nvSpPr>
          <p:spPr>
            <a:xfrm>
              <a:off x="7689273" y="2687781"/>
              <a:ext cx="3941528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es-AR" sz="1400" b="1" dirty="0" smtClean="0"/>
                <a:t> </a:t>
              </a:r>
              <a:r>
                <a:rPr lang="es-AR" sz="1400" b="1" i="1" dirty="0" smtClean="0"/>
                <a:t>Clasificador Presupuestario por  Objeto del Gasto</a:t>
              </a:r>
            </a:p>
            <a:p>
              <a:pPr>
                <a:buFont typeface="Arial" pitchFamily="34" charset="0"/>
                <a:buChar char="•"/>
              </a:pPr>
              <a:r>
                <a:rPr lang="es-AR" sz="1400" b="1" i="1" dirty="0" smtClean="0"/>
                <a:t> Plan de Cuentas Contable</a:t>
              </a:r>
            </a:p>
            <a:p>
              <a:pPr>
                <a:buFont typeface="Arial" pitchFamily="34" charset="0"/>
                <a:buChar char="•"/>
              </a:pPr>
              <a:r>
                <a:rPr lang="es-AR" sz="1400" b="1" i="1" dirty="0" smtClean="0"/>
                <a:t>Catálogos de Bienes</a:t>
              </a:r>
            </a:p>
            <a:p>
              <a:pPr>
                <a:buFont typeface="Arial" pitchFamily="34" charset="0"/>
                <a:buChar char="•"/>
              </a:pPr>
              <a:r>
                <a:rPr lang="es-AR" sz="1400" b="1" i="1" dirty="0" smtClean="0"/>
                <a:t>Integración de los catálogos</a:t>
              </a:r>
              <a:endParaRPr lang="es-AR" sz="1400" b="1" i="1" dirty="0"/>
            </a:p>
          </p:txBody>
        </p:sp>
      </p:grpSp>
      <p:grpSp>
        <p:nvGrpSpPr>
          <p:cNvPr id="26" name="25 Grupo"/>
          <p:cNvGrpSpPr/>
          <p:nvPr/>
        </p:nvGrpSpPr>
        <p:grpSpPr>
          <a:xfrm>
            <a:off x="6483927" y="3063905"/>
            <a:ext cx="5223163" cy="1440621"/>
            <a:chOff x="6539345" y="3394363"/>
            <a:chExt cx="5223163" cy="1260763"/>
          </a:xfrm>
        </p:grpSpPr>
        <p:sp>
          <p:nvSpPr>
            <p:cNvPr id="23" name="22 Rectángulo"/>
            <p:cNvSpPr/>
            <p:nvPr/>
          </p:nvSpPr>
          <p:spPr>
            <a:xfrm>
              <a:off x="6539345" y="3394363"/>
              <a:ext cx="5223163" cy="1260763"/>
            </a:xfrm>
            <a:prstGeom prst="rect">
              <a:avLst/>
            </a:prstGeom>
            <a:ln w="3810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24" name="23 Imagen" descr="Resultado de imagen para fotos de comisiones"/>
            <p:cNvPicPr/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4969" y="3394363"/>
              <a:ext cx="971904" cy="12469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" name="24 CuadroTexto"/>
            <p:cNvSpPr txBox="1"/>
            <p:nvPr/>
          </p:nvSpPr>
          <p:spPr>
            <a:xfrm>
              <a:off x="7509163" y="3408217"/>
              <a:ext cx="4184074" cy="1212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es-AR" sz="1400" b="1" i="1" dirty="0" smtClean="0"/>
                <a:t>Conformar la Comisión de Inventario, integrada por:</a:t>
              </a:r>
            </a:p>
            <a:p>
              <a:pPr lvl="1"/>
              <a:r>
                <a:rPr lang="es-AR" sz="1400" b="1" i="1" dirty="0" smtClean="0"/>
                <a:t>Área de Gestión de Activos,</a:t>
              </a:r>
            </a:p>
            <a:p>
              <a:pPr lvl="1"/>
              <a:r>
                <a:rPr lang="es-AR" sz="1400" b="1" i="1" dirty="0" smtClean="0"/>
                <a:t>Área de Contabilidad,</a:t>
              </a:r>
            </a:p>
            <a:p>
              <a:pPr lvl="1"/>
              <a:r>
                <a:rPr lang="es-AR" sz="1400" b="1" i="1" dirty="0" smtClean="0"/>
                <a:t>Área Legal, y </a:t>
              </a:r>
            </a:p>
            <a:p>
              <a:pPr>
                <a:tabLst>
                  <a:tab pos="463550" algn="l"/>
                </a:tabLst>
              </a:pPr>
              <a:r>
                <a:rPr lang="es-AR" sz="1400" b="1" i="1" dirty="0" smtClean="0"/>
                <a:t>            Área de Control para que participe en calidad           	de veedor o aportando sugerencias</a:t>
              </a:r>
              <a:endParaRPr lang="es-AR" sz="1400" b="1" i="1" dirty="0"/>
            </a:p>
          </p:txBody>
        </p:sp>
      </p:grpSp>
      <p:graphicFrame>
        <p:nvGraphicFramePr>
          <p:cNvPr id="28" name="2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551500"/>
              </p:ext>
            </p:extLst>
          </p:nvPr>
        </p:nvGraphicFramePr>
        <p:xfrm>
          <a:off x="124178" y="4684437"/>
          <a:ext cx="11582912" cy="2133600"/>
        </p:xfrm>
        <a:graphic>
          <a:graphicData uri="http://schemas.openxmlformats.org/drawingml/2006/table">
            <a:tbl>
              <a:tblPr/>
              <a:tblGrid>
                <a:gridCol w="11582912"/>
              </a:tblGrid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AR" sz="1400" b="0" dirty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Formular los lineamientos para la </a:t>
                      </a:r>
                      <a:r>
                        <a:rPr lang="es-AR" sz="1400" b="0" dirty="0" smtClean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primera toma </a:t>
                      </a:r>
                      <a:r>
                        <a:rPr lang="es-AR" sz="1400" b="0" dirty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de inventario físico de los activos</a:t>
                      </a:r>
                      <a:r>
                        <a:rPr lang="es-AR" sz="1400" b="0" dirty="0" smtClean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; </a:t>
                      </a:r>
                      <a:endParaRPr lang="es-AR" sz="1400" b="0" dirty="0">
                        <a:solidFill>
                          <a:srgbClr val="0000FF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AR" sz="1400" b="0" dirty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Identificar los requisitos de información asociados con </a:t>
                      </a:r>
                      <a:r>
                        <a:rPr lang="es-AR" sz="1400" b="0" dirty="0" smtClean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políticas contables </a:t>
                      </a:r>
                      <a:r>
                        <a:rPr lang="es-AR" sz="1400" b="0" dirty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y otra información relacionada </a:t>
                      </a:r>
                      <a:r>
                        <a:rPr lang="es-AR" sz="1400" b="0" dirty="0" smtClean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con la administración </a:t>
                      </a:r>
                      <a:r>
                        <a:rPr lang="es-AR" sz="1400" b="0" dirty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de los activos;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AR" sz="1400" b="0" dirty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Planificar márgenes de tiempo para la recopilación y verificación de datos;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763" lvl="0" indent="-4763" algn="just" defTabSz="141288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/>
                      </a:pPr>
                      <a:r>
                        <a:rPr lang="es-ES" sz="14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Depurar los saldos contables existentes</a:t>
                      </a:r>
                      <a:r>
                        <a:rPr lang="es-AR" sz="1400" b="0" dirty="0" smtClean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 bajo las nuevas normas, partiendo</a:t>
                      </a:r>
                      <a:r>
                        <a:rPr lang="es-AR" sz="1400" b="0" baseline="0" dirty="0" smtClean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 del resultado de la toma física del inventario, </a:t>
                      </a:r>
                    </a:p>
                    <a:p>
                      <a:pPr marL="4763" lvl="0" indent="-4763" algn="just" defTabSz="141288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/>
                      </a:pPr>
                      <a:r>
                        <a:rPr lang="es-AR" sz="1400" b="0" baseline="0" dirty="0" smtClean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Generar </a:t>
                      </a:r>
                      <a:r>
                        <a:rPr lang="es-AR" sz="1400" b="0" dirty="0" smtClean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el registro </a:t>
                      </a:r>
                      <a:r>
                        <a:rPr lang="es-AR" sz="1400" b="0" dirty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de </a:t>
                      </a:r>
                      <a:r>
                        <a:rPr lang="es-AR" sz="1400" b="0" dirty="0" smtClean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activos, determinar </a:t>
                      </a:r>
                      <a:r>
                        <a:rPr lang="es-AR" sz="1400" b="0" dirty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saldos </a:t>
                      </a:r>
                      <a:r>
                        <a:rPr lang="es-AR" sz="1400" b="0" dirty="0" smtClean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de apertura</a:t>
                      </a:r>
                      <a:r>
                        <a:rPr lang="es-AR" sz="1400" b="0" dirty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, identificar activos y </a:t>
                      </a:r>
                      <a:r>
                        <a:rPr lang="es-AR" sz="1400" b="0" dirty="0" smtClean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su clasificarlos </a:t>
                      </a:r>
                      <a:r>
                        <a:rPr lang="es-AR" sz="1400" b="0" dirty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según el plan de cuentas </a:t>
                      </a:r>
                      <a:r>
                        <a:rPr lang="es-AR" sz="1400" b="0" dirty="0" smtClean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contable, determinando </a:t>
                      </a:r>
                      <a:r>
                        <a:rPr lang="es-AR" sz="1400" b="0" dirty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la valuación que se </a:t>
                      </a:r>
                      <a:r>
                        <a:rPr lang="es-AR" sz="1400" b="0" dirty="0" smtClean="0">
                          <a:solidFill>
                            <a:srgbClr val="0000FF"/>
                          </a:solidFill>
                          <a:latin typeface="+mn-lt"/>
                          <a:ea typeface="Calibri"/>
                          <a:cs typeface="Times New Roman"/>
                        </a:rPr>
                        <a:t>aplicará (costo histórico o Valor Razonable);</a:t>
                      </a:r>
                      <a:endParaRPr lang="es-AR" sz="1400" b="0" dirty="0">
                        <a:solidFill>
                          <a:srgbClr val="0000FF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AR" sz="1400" b="0" dirty="0">
                          <a:solidFill>
                            <a:srgbClr val="0000FF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Documentar todos los tipos de activos que tenga la </a:t>
                      </a:r>
                      <a:r>
                        <a:rPr lang="es-AR" sz="1400" b="0" dirty="0" smtClean="0">
                          <a:solidFill>
                            <a:srgbClr val="0000FF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entidad</a:t>
                      </a:r>
                      <a:r>
                        <a:rPr lang="es-AR" sz="1400" b="0" baseline="0" dirty="0" smtClean="0">
                          <a:solidFill>
                            <a:srgbClr val="0000FF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 y generar los faltantes de documentación legal;</a:t>
                      </a:r>
                      <a:endParaRPr lang="es-AR" sz="1400" b="0" dirty="0">
                        <a:solidFill>
                          <a:srgbClr val="0000FF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AR" sz="1400" b="0" dirty="0">
                          <a:solidFill>
                            <a:srgbClr val="0000FF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Evaluar la precisión y la integridad de la información existente;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AR" sz="1400" b="0" dirty="0">
                          <a:solidFill>
                            <a:srgbClr val="0000FF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Determinar saldos de apertura precisos para cada categoría (identificación, aplicación de la definición de activo y medición), 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AR" sz="1400" b="0" dirty="0">
                          <a:solidFill>
                            <a:srgbClr val="0000FF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Otras actividades que surjan de acuerdo </a:t>
                      </a:r>
                      <a:r>
                        <a:rPr lang="es-AR" sz="1400" b="0" dirty="0" smtClean="0">
                          <a:solidFill>
                            <a:srgbClr val="0000FF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con </a:t>
                      </a:r>
                      <a:r>
                        <a:rPr lang="es-AR" sz="1400" b="0" dirty="0">
                          <a:solidFill>
                            <a:srgbClr val="0000FF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las características de los activos.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9" name="28 Abrir llave"/>
          <p:cNvSpPr/>
          <p:nvPr/>
        </p:nvSpPr>
        <p:spPr>
          <a:xfrm rot="16200000">
            <a:off x="8922332" y="1981196"/>
            <a:ext cx="318647" cy="5250872"/>
          </a:xfrm>
          <a:prstGeom prst="leftBrace">
            <a:avLst>
              <a:gd name="adj1" fmla="val 8333"/>
              <a:gd name="adj2" fmla="val 51667"/>
            </a:avLst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4028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29435" y="0"/>
            <a:ext cx="1061207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Sistema de Administración y Control de Activos (SACA)</a:t>
            </a:r>
            <a:endParaRPr lang="es-ES" sz="3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3" name="2 Grupo"/>
          <p:cNvGrpSpPr/>
          <p:nvPr/>
        </p:nvGrpSpPr>
        <p:grpSpPr>
          <a:xfrm>
            <a:off x="266304" y="733944"/>
            <a:ext cx="3294314" cy="1011730"/>
            <a:chOff x="307867" y="1398963"/>
            <a:chExt cx="5452553" cy="1011730"/>
          </a:xfrm>
        </p:grpSpPr>
        <p:pic>
          <p:nvPicPr>
            <p:cNvPr id="4" name="Diagrama 6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5916"/>
            <a:stretch>
              <a:fillRect/>
            </a:stretch>
          </p:blipFill>
          <p:spPr bwMode="auto">
            <a:xfrm>
              <a:off x="307867" y="1398963"/>
              <a:ext cx="5452553" cy="236220"/>
            </a:xfrm>
            <a:prstGeom prst="rect">
              <a:avLst/>
            </a:prstGeom>
            <a:noFill/>
            <a:ln>
              <a:noFill/>
            </a:ln>
          </p:spPr>
        </p:pic>
        <p:graphicFrame>
          <p:nvGraphicFramePr>
            <p:cNvPr id="5" name="4 Diagrama"/>
            <p:cNvGraphicFramePr/>
            <p:nvPr>
              <p:extLst>
                <p:ext uri="{D42A27DB-BD31-4B8C-83A1-F6EECF244321}">
                  <p14:modId xmlns:p14="http://schemas.microsoft.com/office/powerpoint/2010/main" val="1931566189"/>
                </p:ext>
              </p:extLst>
            </p:nvPr>
          </p:nvGraphicFramePr>
          <p:xfrm>
            <a:off x="325379" y="1662547"/>
            <a:ext cx="5424257" cy="74814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</p:grp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086217"/>
              </p:ext>
            </p:extLst>
          </p:nvPr>
        </p:nvGraphicFramePr>
        <p:xfrm>
          <a:off x="3985493" y="1029008"/>
          <a:ext cx="8174189" cy="5746583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186707"/>
                <a:gridCol w="1701800"/>
                <a:gridCol w="428568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AR" sz="1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Identificar profesionales aptos para la valuación </a:t>
                      </a:r>
                      <a:endParaRPr lang="es-A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1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Tipo activo</a:t>
                      </a:r>
                      <a:endParaRPr lang="es-A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1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Profesional apto</a:t>
                      </a:r>
                      <a:endParaRPr lang="es-AR" sz="1400" dirty="0"/>
                    </a:p>
                  </a:txBody>
                  <a:tcPr/>
                </a:tc>
              </a:tr>
              <a:tr h="370840"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AR" dirty="0"/>
                    </a:p>
                  </a:txBody>
                  <a:tcPr>
                    <a:lnR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latin typeface="+mn-lt"/>
                          <a:ea typeface="Calibri"/>
                          <a:cs typeface="Times New Roman"/>
                        </a:rPr>
                        <a:t>Infraestructura 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 smtClean="0">
                          <a:latin typeface="+mn-lt"/>
                          <a:ea typeface="Calibri"/>
                          <a:cs typeface="Times New Roman"/>
                        </a:rPr>
                        <a:t>Ingenieros </a:t>
                      </a:r>
                      <a:r>
                        <a:rPr lang="es-AR" sz="1400" dirty="0" smtClean="0">
                          <a:latin typeface="+mn-lt"/>
                          <a:ea typeface="Calibri"/>
                          <a:cs typeface="Times New Roman"/>
                        </a:rPr>
                        <a:t>Civiles</a:t>
                      </a:r>
                      <a:r>
                        <a:rPr lang="es-AR" sz="1400" dirty="0" smtClean="0">
                          <a:latin typeface="+mn-lt"/>
                          <a:ea typeface="Calibri"/>
                          <a:cs typeface="Times New Roman"/>
                        </a:rPr>
                        <a:t>, ferroviarios</a:t>
                      </a:r>
                      <a:r>
                        <a:rPr lang="es-AR" sz="1400" baseline="0" dirty="0" smtClean="0">
                          <a:latin typeface="+mn-lt"/>
                          <a:ea typeface="Calibri"/>
                          <a:cs typeface="Times New Roman"/>
                        </a:rPr>
                        <a:t> y o</a:t>
                      </a:r>
                      <a:r>
                        <a:rPr lang="es-AR" sz="1400" dirty="0" smtClean="0">
                          <a:latin typeface="+mn-lt"/>
                          <a:ea typeface="Calibri"/>
                          <a:cs typeface="Times New Roman"/>
                        </a:rPr>
                        <a:t>tras </a:t>
                      </a:r>
                      <a:r>
                        <a:rPr lang="es-AR" sz="1400" dirty="0">
                          <a:latin typeface="+mn-lt"/>
                          <a:ea typeface="Calibri"/>
                          <a:cs typeface="Times New Roman"/>
                        </a:rPr>
                        <a:t>ramas de la ingeniería. </a:t>
                      </a:r>
                    </a:p>
                  </a:txBody>
                  <a:tcPr marL="68580" marR="68580" marT="0" marB="0"/>
                </a:tc>
              </a:tr>
              <a:tr h="210512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latin typeface="+mn-lt"/>
                          <a:ea typeface="Calibri"/>
                          <a:cs typeface="Times New Roman"/>
                        </a:rPr>
                        <a:t> Defensa y Seguridad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latin typeface="+mn-lt"/>
                          <a:ea typeface="Calibri"/>
                          <a:cs typeface="Times New Roman"/>
                        </a:rPr>
                        <a:t>Ingenieros </a:t>
                      </a:r>
                      <a:r>
                        <a:rPr lang="es-AR" sz="1400" dirty="0" smtClean="0">
                          <a:latin typeface="+mn-lt"/>
                          <a:ea typeface="Calibri"/>
                          <a:cs typeface="Times New Roman"/>
                        </a:rPr>
                        <a:t>navales, aeronáuticos, mecánicos y químicos</a:t>
                      </a:r>
                      <a:r>
                        <a:rPr lang="es-AR" sz="1400" dirty="0">
                          <a:latin typeface="+mn-lt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/>
                </a:tc>
              </a:tr>
              <a:tr h="111452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latin typeface="+mn-lt"/>
                          <a:ea typeface="Calibri"/>
                          <a:cs typeface="Times New Roman"/>
                        </a:rPr>
                        <a:t>Recursos Naturales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latin typeface="+mn-lt"/>
                          <a:ea typeface="Calibri"/>
                          <a:cs typeface="Times New Roman"/>
                        </a:rPr>
                        <a:t>Ingenieros </a:t>
                      </a:r>
                      <a:r>
                        <a:rPr lang="es-AR" sz="1400" dirty="0" smtClean="0">
                          <a:latin typeface="+mn-lt"/>
                          <a:ea typeface="Calibri"/>
                          <a:cs typeface="Times New Roman"/>
                        </a:rPr>
                        <a:t>geofísicos</a:t>
                      </a:r>
                      <a:r>
                        <a:rPr lang="es-AR" sz="1400" baseline="0" dirty="0" smtClean="0">
                          <a:latin typeface="+mn-lt"/>
                          <a:ea typeface="Calibri"/>
                          <a:cs typeface="Times New Roman"/>
                        </a:rPr>
                        <a:t> y </a:t>
                      </a:r>
                      <a:r>
                        <a:rPr lang="es-AR" sz="1400" dirty="0" smtClean="0">
                          <a:latin typeface="+mn-lt"/>
                          <a:ea typeface="Calibri"/>
                          <a:cs typeface="Times New Roman"/>
                        </a:rPr>
                        <a:t>en </a:t>
                      </a:r>
                      <a:r>
                        <a:rPr lang="es-AR" sz="1400" dirty="0">
                          <a:latin typeface="+mn-lt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es-AR" sz="1400" dirty="0" smtClean="0">
                          <a:latin typeface="+mn-lt"/>
                          <a:ea typeface="Calibri"/>
                          <a:cs typeface="Times New Roman"/>
                        </a:rPr>
                        <a:t>ecursos </a:t>
                      </a:r>
                      <a:r>
                        <a:rPr lang="es-AR" sz="1400" dirty="0">
                          <a:latin typeface="+mn-lt"/>
                          <a:ea typeface="Calibri"/>
                          <a:cs typeface="Times New Roman"/>
                        </a:rPr>
                        <a:t>n</a:t>
                      </a:r>
                      <a:r>
                        <a:rPr lang="es-AR" sz="1400" dirty="0" smtClean="0">
                          <a:latin typeface="+mn-lt"/>
                          <a:ea typeface="Calibri"/>
                          <a:cs typeface="Times New Roman"/>
                        </a:rPr>
                        <a:t>aturales</a:t>
                      </a:r>
                      <a:endParaRPr lang="es-AR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 err="1">
                          <a:latin typeface="+mn-lt"/>
                          <a:ea typeface="Calibri"/>
                          <a:cs typeface="Times New Roman"/>
                        </a:rPr>
                        <a:t>PPyE</a:t>
                      </a:r>
                      <a:r>
                        <a:rPr lang="es-AR" sz="1400" dirty="0">
                          <a:latin typeface="+mn-lt"/>
                          <a:ea typeface="Calibri"/>
                          <a:cs typeface="Times New Roman"/>
                        </a:rPr>
                        <a:t> y PI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latin typeface="+mn-lt"/>
                          <a:ea typeface="Calibri"/>
                          <a:cs typeface="Times New Roman"/>
                        </a:rPr>
                        <a:t>Direcciones de Catastros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latin typeface="+mn-lt"/>
                          <a:ea typeface="Calibri"/>
                          <a:cs typeface="Times New Roman"/>
                        </a:rPr>
                        <a:t>Tribunal de Tasaciones </a:t>
                      </a:r>
                    </a:p>
                  </a:txBody>
                  <a:tcPr marL="68580" marR="68580" marT="0" marB="0"/>
                </a:tc>
              </a:tr>
              <a:tr h="213669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latin typeface="+mn-lt"/>
                          <a:ea typeface="Calibri"/>
                          <a:cs typeface="Times New Roman"/>
                        </a:rPr>
                        <a:t>Activos Intangibles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latin typeface="+mn-lt"/>
                          <a:ea typeface="Calibri"/>
                          <a:cs typeface="Times New Roman"/>
                        </a:rPr>
                        <a:t>Ingenieros en Sistemas</a:t>
                      </a:r>
                    </a:p>
                  </a:txBody>
                  <a:tcPr marL="68580" marR="68580" marT="0" marB="0"/>
                </a:tc>
              </a:tr>
              <a:tr h="229394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latin typeface="+mn-lt"/>
                          <a:ea typeface="Calibri"/>
                          <a:cs typeface="Times New Roman"/>
                        </a:rPr>
                        <a:t>Activos Biológicos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latin typeface="+mn-lt"/>
                          <a:ea typeface="Calibri"/>
                          <a:cs typeface="Times New Roman"/>
                        </a:rPr>
                        <a:t>Ingenieros </a:t>
                      </a:r>
                      <a:r>
                        <a:rPr lang="es-AR" sz="1400" dirty="0" smtClean="0">
                          <a:latin typeface="+mn-lt"/>
                          <a:ea typeface="Calibri"/>
                          <a:cs typeface="Times New Roman"/>
                        </a:rPr>
                        <a:t>Agrónomos y Veterinarios</a:t>
                      </a:r>
                      <a:endParaRPr lang="es-AR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2738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latin typeface="+mn-lt"/>
                          <a:ea typeface="Calibri"/>
                          <a:cs typeface="Times New Roman"/>
                        </a:rPr>
                        <a:t>Resto de </a:t>
                      </a:r>
                      <a:r>
                        <a:rPr lang="es-AR" sz="1400" dirty="0" smtClean="0">
                          <a:latin typeface="+mn-lt"/>
                          <a:ea typeface="Calibri"/>
                          <a:cs typeface="Times New Roman"/>
                        </a:rPr>
                        <a:t>Activos</a:t>
                      </a:r>
                      <a:endParaRPr lang="es-AR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 smtClean="0">
                          <a:latin typeface="+mn-lt"/>
                          <a:ea typeface="Calibri"/>
                          <a:cs typeface="Times New Roman"/>
                        </a:rPr>
                        <a:t>Otros profesionales según las </a:t>
                      </a:r>
                      <a:r>
                        <a:rPr lang="es-AR" sz="1400" dirty="0">
                          <a:latin typeface="+mn-lt"/>
                          <a:ea typeface="Calibri"/>
                          <a:cs typeface="Times New Roman"/>
                        </a:rPr>
                        <a:t>características </a:t>
                      </a:r>
                      <a:r>
                        <a:rPr lang="es-AR" sz="1400" dirty="0" smtClean="0">
                          <a:latin typeface="+mn-lt"/>
                          <a:ea typeface="Calibri"/>
                          <a:cs typeface="Times New Roman"/>
                        </a:rPr>
                        <a:t>de activos</a:t>
                      </a:r>
                      <a:endParaRPr lang="es-AR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3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AR" sz="1400" b="1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Preparar instrucción para los valuadores </a:t>
                      </a:r>
                      <a:endParaRPr lang="es-AR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Los evaluadores</a:t>
                      </a:r>
                      <a:r>
                        <a:rPr lang="es-AR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s-AR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necesitarán instrucciones detalladas sobre las políticas de valuación y datos específicos de los activos a valuar. En especial, es importante saber que la eficacia de una valuación dependerá</a:t>
                      </a:r>
                      <a:r>
                        <a:rPr lang="es-AR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s-AR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de la calidad de las instrucciones.</a:t>
                      </a:r>
                    </a:p>
                    <a:p>
                      <a:pPr algn="just"/>
                      <a:r>
                        <a:rPr lang="es-AR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Puntos a incluir en la redacción de instrucciones destinadas a los tasadores: 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es-AR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Exigir a los tasadores que determinen la integridad de la lista de activos de un lugar determinado. 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es-AR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Exigir a los tasadores que determinen un valor y una vida útil estimada para cada activo. 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es-AR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Explicitar los casos donde las valuaciones deben incluir o excluir los impuestos o derechos correspondientes.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es-AR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Indicar el conjunto de directrices de valuación profesional que se puede aplicar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27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AR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 vMerge="1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273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AR" sz="1400" b="1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Información requerida a los valuadores </a:t>
                      </a:r>
                      <a:endParaRPr lang="es-AR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es-AR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La información a requerir dependerá del tipo de Activos que se tenga que valuar.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7 Imagen" descr="C:\Users\Carmen\AppData\Roaming\Skype\carmen.palladino\media_messaging\media_cache_v3\^558D811EA3CC951FA4194483450FBFC48B1F0E601263BB8B92^pimgpsh_fullsize_distr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195" y="1675263"/>
            <a:ext cx="1879715" cy="1995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8 Imagen" descr="C:\Users\Carmen\AppData\Roaming\Skype\carmen.palladino\media_messaging\media_cache_v3\^2843C29DA75884CB94961A3E4DF2D8AB31F0D53D4F63AEB0AD^pimgpsh_fullsize_distr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914" y="4586245"/>
            <a:ext cx="1684020" cy="145542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10 Abrir llave"/>
          <p:cNvSpPr/>
          <p:nvPr/>
        </p:nvSpPr>
        <p:spPr>
          <a:xfrm rot="16200000">
            <a:off x="1627150" y="130850"/>
            <a:ext cx="555702" cy="3477493"/>
          </a:xfrm>
          <a:prstGeom prst="leftBrace">
            <a:avLst>
              <a:gd name="adj1" fmla="val 105566"/>
              <a:gd name="adj2" fmla="val 51667"/>
            </a:avLst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581891" y="2149917"/>
            <a:ext cx="258564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Valor Razonable</a:t>
            </a:r>
            <a:endParaRPr lang="es-ES" sz="28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706582" y="2770909"/>
            <a:ext cx="2299855" cy="44334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b="1" dirty="0" smtClean="0"/>
              <a:t>Valor de Mercado</a:t>
            </a:r>
            <a:endParaRPr lang="es-AR" b="1" dirty="0"/>
          </a:p>
        </p:txBody>
      </p:sp>
      <p:sp>
        <p:nvSpPr>
          <p:cNvPr id="16" name="15 Rectángulo"/>
          <p:cNvSpPr/>
          <p:nvPr/>
        </p:nvSpPr>
        <p:spPr>
          <a:xfrm>
            <a:off x="665018" y="3366655"/>
            <a:ext cx="2382981" cy="415636"/>
          </a:xfrm>
          <a:prstGeom prst="rect">
            <a:avLst/>
          </a:prstGeom>
          <a:solidFill>
            <a:srgbClr val="FFFF99"/>
          </a:solidFill>
          <a:ln w="28575">
            <a:solidFill>
              <a:srgbClr val="FFFF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s-AR" sz="1600" b="1" dirty="0" smtClean="0"/>
              <a:t>Costo de reposición depreciado</a:t>
            </a:r>
            <a:endParaRPr lang="es-AR" sz="1600" b="1" dirty="0"/>
          </a:p>
        </p:txBody>
      </p:sp>
      <p:sp>
        <p:nvSpPr>
          <p:cNvPr id="17" name="16 Rectángulo"/>
          <p:cNvSpPr/>
          <p:nvPr/>
        </p:nvSpPr>
        <p:spPr>
          <a:xfrm>
            <a:off x="651164" y="3948546"/>
            <a:ext cx="2341418" cy="4017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s-AR" b="1" dirty="0" smtClean="0"/>
              <a:t>Valor de tasación</a:t>
            </a:r>
            <a:endParaRPr lang="es-AR" dirty="0"/>
          </a:p>
        </p:txBody>
      </p:sp>
      <p:grpSp>
        <p:nvGrpSpPr>
          <p:cNvPr id="35" name="34 Grupo"/>
          <p:cNvGrpSpPr/>
          <p:nvPr/>
        </p:nvGrpSpPr>
        <p:grpSpPr>
          <a:xfrm>
            <a:off x="2992582" y="651165"/>
            <a:ext cx="8991602" cy="3499860"/>
            <a:chOff x="2992582" y="651165"/>
            <a:chExt cx="8991602" cy="3499860"/>
          </a:xfrm>
        </p:grpSpPr>
        <p:sp>
          <p:nvSpPr>
            <p:cNvPr id="6" name="5 CuadroTexto"/>
            <p:cNvSpPr txBox="1"/>
            <p:nvPr/>
          </p:nvSpPr>
          <p:spPr>
            <a:xfrm>
              <a:off x="5043053" y="651165"/>
              <a:ext cx="6941131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s-ES" sz="1600" b="1" i="1" dirty="0" smtClean="0">
                  <a:solidFill>
                    <a:schemeClr val="accent6">
                      <a:lumMod val="75000"/>
                    </a:schemeClr>
                  </a:solidFill>
                </a:rPr>
                <a:t>Aspectos de gestión a considerar ante la necesidad de Valuación por Tasadores:</a:t>
              </a:r>
              <a:endParaRPr lang="es-AR" sz="16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cxnSp>
          <p:nvCxnSpPr>
            <p:cNvPr id="28" name="27 Conector recto de flecha"/>
            <p:cNvCxnSpPr>
              <a:stCxn id="17" idx="3"/>
              <a:endCxn id="17" idx="3"/>
            </p:cNvCxnSpPr>
            <p:nvPr/>
          </p:nvCxnSpPr>
          <p:spPr>
            <a:xfrm>
              <a:off x="2992582" y="4149437"/>
              <a:ext cx="158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29 Conector recto"/>
            <p:cNvCxnSpPr>
              <a:stCxn id="17" idx="3"/>
            </p:cNvCxnSpPr>
            <p:nvPr/>
          </p:nvCxnSpPr>
          <p:spPr>
            <a:xfrm flipV="1">
              <a:off x="2992582" y="4142509"/>
              <a:ext cx="789709" cy="6928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31 Conector recto"/>
            <p:cNvCxnSpPr/>
            <p:nvPr/>
          </p:nvCxnSpPr>
          <p:spPr>
            <a:xfrm rot="5400000" flipH="1" flipV="1">
              <a:off x="2105891" y="2466110"/>
              <a:ext cx="3325091" cy="1588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33 Conector recto de flecha"/>
            <p:cNvCxnSpPr>
              <a:endCxn id="6" idx="1"/>
            </p:cNvCxnSpPr>
            <p:nvPr/>
          </p:nvCxnSpPr>
          <p:spPr>
            <a:xfrm>
              <a:off x="3796145" y="803564"/>
              <a:ext cx="1246908" cy="16878"/>
            </a:xfrm>
            <a:prstGeom prst="straightConnector1">
              <a:avLst/>
            </a:prstGeom>
            <a:ln w="28575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19 Abrir llave"/>
          <p:cNvSpPr/>
          <p:nvPr/>
        </p:nvSpPr>
        <p:spPr>
          <a:xfrm rot="16200000">
            <a:off x="1704110" y="2909453"/>
            <a:ext cx="486437" cy="3420549"/>
          </a:xfrm>
          <a:prstGeom prst="leftBrace">
            <a:avLst>
              <a:gd name="adj1" fmla="val 8333"/>
              <a:gd name="adj2" fmla="val 51667"/>
            </a:avLst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20 Rectángulo"/>
          <p:cNvSpPr/>
          <p:nvPr/>
        </p:nvSpPr>
        <p:spPr>
          <a:xfrm>
            <a:off x="195144" y="5045517"/>
            <a:ext cx="3643946" cy="923330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NICSP / NIIF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398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4" grpId="0" animBg="1"/>
      <p:bldP spid="16" grpId="0" animBg="1"/>
      <p:bldP spid="17" grpId="0" animBg="1"/>
      <p:bldP spid="20" grpId="0" animBg="1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929435" y="0"/>
            <a:ext cx="1061207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Sistema de Administración y Control de Activos (SACA)</a:t>
            </a:r>
            <a:endParaRPr lang="es-ES" sz="3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11" name="10 Grupo"/>
          <p:cNvGrpSpPr/>
          <p:nvPr/>
        </p:nvGrpSpPr>
        <p:grpSpPr>
          <a:xfrm>
            <a:off x="207817" y="1030779"/>
            <a:ext cx="1219201" cy="1684712"/>
            <a:chOff x="374072" y="919942"/>
            <a:chExt cx="1468582" cy="1684712"/>
          </a:xfrm>
        </p:grpSpPr>
        <p:pic>
          <p:nvPicPr>
            <p:cNvPr id="9" name="8 Imagen" descr="Resultado de imagen para fotos de funciones de control de inventarios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844" y="919942"/>
              <a:ext cx="1438102" cy="12275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9 Rectángulo"/>
            <p:cNvSpPr/>
            <p:nvPr/>
          </p:nvSpPr>
          <p:spPr>
            <a:xfrm>
              <a:off x="374072" y="2161309"/>
              <a:ext cx="1468582" cy="44334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b="1" dirty="0" smtClean="0">
                  <a:solidFill>
                    <a:schemeClr val="tx1"/>
                  </a:solidFill>
                </a:rPr>
                <a:t>CONTROL</a:t>
              </a:r>
              <a:endParaRPr lang="es-AR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17 Grupo"/>
          <p:cNvGrpSpPr/>
          <p:nvPr/>
        </p:nvGrpSpPr>
        <p:grpSpPr>
          <a:xfrm>
            <a:off x="1752947" y="581889"/>
            <a:ext cx="976399" cy="1371601"/>
            <a:chOff x="2584219" y="595744"/>
            <a:chExt cx="976399" cy="1371601"/>
          </a:xfrm>
        </p:grpSpPr>
        <p:pic>
          <p:nvPicPr>
            <p:cNvPr id="12" name="11 Imagen" descr="Resultado de imagen para fotos sobre procesos de auditoria de estados financieros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4219" y="595744"/>
              <a:ext cx="948690" cy="10560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12 Rectángulo"/>
            <p:cNvSpPr/>
            <p:nvPr/>
          </p:nvSpPr>
          <p:spPr>
            <a:xfrm>
              <a:off x="2590800" y="1662545"/>
              <a:ext cx="969818" cy="3048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b="1" dirty="0" smtClean="0">
                  <a:solidFill>
                    <a:schemeClr val="tx1"/>
                  </a:solidFill>
                </a:rPr>
                <a:t>Interno</a:t>
              </a:r>
              <a:endParaRPr lang="es-AR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16 Grupo"/>
          <p:cNvGrpSpPr/>
          <p:nvPr/>
        </p:nvGrpSpPr>
        <p:grpSpPr>
          <a:xfrm>
            <a:off x="1759527" y="2218798"/>
            <a:ext cx="969818" cy="1480358"/>
            <a:chOff x="2590800" y="2191096"/>
            <a:chExt cx="969818" cy="1480358"/>
          </a:xfrm>
        </p:grpSpPr>
        <p:pic>
          <p:nvPicPr>
            <p:cNvPr id="14" name="13 Imagen" descr="Resultado de imagen para fotos de funciones de control de inventarios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2230" y="2191096"/>
              <a:ext cx="958388" cy="11734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14 Rectángulo"/>
            <p:cNvSpPr/>
            <p:nvPr/>
          </p:nvSpPr>
          <p:spPr>
            <a:xfrm>
              <a:off x="2590800" y="3366654"/>
              <a:ext cx="969818" cy="3048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b="1" dirty="0" smtClean="0">
                  <a:solidFill>
                    <a:schemeClr val="tx1"/>
                  </a:solidFill>
                </a:rPr>
                <a:t>Externo</a:t>
              </a:r>
              <a:endParaRPr lang="es-AR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6" name="15 Abrir llave"/>
          <p:cNvSpPr/>
          <p:nvPr/>
        </p:nvSpPr>
        <p:spPr>
          <a:xfrm>
            <a:off x="1440872" y="692727"/>
            <a:ext cx="304801" cy="274320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19" name="18 CuadroTexto"/>
          <p:cNvSpPr txBox="1"/>
          <p:nvPr/>
        </p:nvSpPr>
        <p:spPr>
          <a:xfrm>
            <a:off x="2701637" y="609599"/>
            <a:ext cx="94044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AR" b="1" i="1" dirty="0" smtClean="0"/>
              <a:t>Verificar el cumplimiento de las normas, políticas y procedimientos de gestión y contables sobre</a:t>
            </a:r>
          </a:p>
          <a:p>
            <a:r>
              <a:rPr lang="es-AR" b="1" i="1" dirty="0" smtClean="0"/>
              <a:t> altas, mantenimiento, resguardo y baja de  los Activos en la entidad</a:t>
            </a:r>
            <a:endParaRPr lang="es-AR" b="1" i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2715490" y="1233055"/>
            <a:ext cx="8155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AR" b="1" i="1" dirty="0" smtClean="0"/>
              <a:t>Verificar que se haya ingresado en el SACA la totalidad de los Activos de la entidad</a:t>
            </a:r>
            <a:endParaRPr lang="es-AR" b="1" i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2715490" y="1662544"/>
            <a:ext cx="8276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b="1" i="1" dirty="0" smtClean="0"/>
              <a:t>Participar en todos los procesos de toma física de inventarios iníciales y posteriores</a:t>
            </a:r>
            <a:endParaRPr lang="es-AR" b="1" i="1" dirty="0"/>
          </a:p>
        </p:txBody>
      </p:sp>
      <p:sp>
        <p:nvSpPr>
          <p:cNvPr id="22" name="21 CuadroTexto"/>
          <p:cNvSpPr txBox="1"/>
          <p:nvPr/>
        </p:nvSpPr>
        <p:spPr>
          <a:xfrm>
            <a:off x="2743189" y="2244433"/>
            <a:ext cx="2264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AR" b="1" i="1" dirty="0" smtClean="0"/>
              <a:t>Auditoria de los EEFF</a:t>
            </a:r>
            <a:endParaRPr lang="es-AR" b="1" i="1" dirty="0"/>
          </a:p>
        </p:txBody>
      </p:sp>
      <p:sp>
        <p:nvSpPr>
          <p:cNvPr id="23" name="22 CuadroTexto"/>
          <p:cNvSpPr txBox="1"/>
          <p:nvPr/>
        </p:nvSpPr>
        <p:spPr>
          <a:xfrm>
            <a:off x="2715483" y="2646214"/>
            <a:ext cx="4886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AR" b="1" i="1" dirty="0" smtClean="0"/>
              <a:t>Verificación de saldos de los Activos en los EEFF</a:t>
            </a:r>
            <a:endParaRPr lang="es-AR" b="1" i="1" dirty="0"/>
          </a:p>
        </p:txBody>
      </p:sp>
      <p:sp>
        <p:nvSpPr>
          <p:cNvPr id="24" name="23 CuadroTexto"/>
          <p:cNvSpPr txBox="1"/>
          <p:nvPr/>
        </p:nvSpPr>
        <p:spPr>
          <a:xfrm>
            <a:off x="2673916" y="3117268"/>
            <a:ext cx="9189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AR" b="1" i="1" dirty="0" smtClean="0"/>
              <a:t>Participar, por muestreo, en los procesos de toma física de inventarios </a:t>
            </a:r>
            <a:r>
              <a:rPr lang="es-ES" b="1" i="1" dirty="0" smtClean="0"/>
              <a:t>iníciales y posteriores</a:t>
            </a:r>
            <a:r>
              <a:rPr lang="es-AR" b="1" i="1" dirty="0" smtClean="0"/>
              <a:t>.</a:t>
            </a:r>
            <a:endParaRPr lang="es-AR" b="1" i="1" dirty="0"/>
          </a:p>
        </p:txBody>
      </p:sp>
      <p:graphicFrame>
        <p:nvGraphicFramePr>
          <p:cNvPr id="25" name="24 Diagrama"/>
          <p:cNvGraphicFramePr/>
          <p:nvPr/>
        </p:nvGraphicFramePr>
        <p:xfrm>
          <a:off x="236855" y="3729586"/>
          <a:ext cx="11691908" cy="562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6" name="25 CuadroTexto"/>
          <p:cNvSpPr txBox="1"/>
          <p:nvPr/>
        </p:nvSpPr>
        <p:spPr>
          <a:xfrm>
            <a:off x="180109" y="4502727"/>
            <a:ext cx="408709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AR" sz="1400" b="1" dirty="0" smtClean="0"/>
              <a:t>Total de los Activos, agrupados por tipo de activo,</a:t>
            </a:r>
          </a:p>
          <a:p>
            <a:pPr>
              <a:buFont typeface="Arial" pitchFamily="34" charset="0"/>
              <a:buChar char="•"/>
            </a:pPr>
            <a:r>
              <a:rPr lang="es-AR" sz="1400" b="1" dirty="0" smtClean="0"/>
              <a:t>Total de Propiedades de Inversión,</a:t>
            </a:r>
          </a:p>
          <a:p>
            <a:pPr>
              <a:buFont typeface="Arial" pitchFamily="34" charset="0"/>
              <a:buChar char="•"/>
            </a:pPr>
            <a:r>
              <a:rPr lang="es-AR" sz="1400" b="1" dirty="0" smtClean="0"/>
              <a:t>Total de los Activos  por institución,</a:t>
            </a:r>
          </a:p>
          <a:p>
            <a:pPr>
              <a:buFont typeface="Arial" pitchFamily="34" charset="0"/>
              <a:buChar char="•"/>
            </a:pPr>
            <a:r>
              <a:rPr lang="es-AR" sz="1400" b="1" dirty="0" smtClean="0"/>
              <a:t>Activos adquiridos por arrendamientos financieros,</a:t>
            </a:r>
          </a:p>
          <a:p>
            <a:pPr>
              <a:buFont typeface="Arial" pitchFamily="34" charset="0"/>
              <a:buChar char="•"/>
            </a:pPr>
            <a:r>
              <a:rPr lang="es-AR" sz="1400" b="1" dirty="0" smtClean="0"/>
              <a:t>Stock al cierre de las existencias,</a:t>
            </a:r>
          </a:p>
          <a:p>
            <a:pPr>
              <a:buFont typeface="Arial" pitchFamily="34" charset="0"/>
              <a:buChar char="•"/>
            </a:pPr>
            <a:r>
              <a:rPr lang="es-AR" sz="1400" b="1" dirty="0" smtClean="0"/>
              <a:t>El estado de deterioros del total de Activos,</a:t>
            </a:r>
          </a:p>
          <a:p>
            <a:pPr>
              <a:buFont typeface="Arial" pitchFamily="34" charset="0"/>
              <a:buChar char="•"/>
            </a:pPr>
            <a:r>
              <a:rPr lang="es-AR" sz="1400" b="1" dirty="0" smtClean="0"/>
              <a:t>Total de Activos donados,</a:t>
            </a:r>
          </a:p>
          <a:p>
            <a:pPr>
              <a:buFont typeface="Arial" pitchFamily="34" charset="0"/>
              <a:buChar char="•"/>
            </a:pPr>
            <a:r>
              <a:rPr lang="es-AR" sz="1400" b="1" dirty="0" smtClean="0"/>
              <a:t>Total de Activos recibidos en donación, y</a:t>
            </a:r>
          </a:p>
          <a:p>
            <a:pPr>
              <a:buFont typeface="Arial" pitchFamily="34" charset="0"/>
              <a:buChar char="•"/>
            </a:pPr>
            <a:r>
              <a:rPr lang="es-AR" sz="1400" b="1" dirty="0" smtClean="0"/>
              <a:t>Activos Históricos y Culturales.</a:t>
            </a:r>
            <a:endParaRPr lang="es-AR" sz="1400" b="1" dirty="0"/>
          </a:p>
        </p:txBody>
      </p:sp>
      <p:sp>
        <p:nvSpPr>
          <p:cNvPr id="27" name="26 CuadroTexto"/>
          <p:cNvSpPr txBox="1"/>
          <p:nvPr/>
        </p:nvSpPr>
        <p:spPr>
          <a:xfrm>
            <a:off x="4156363" y="4294909"/>
            <a:ext cx="423949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AR" sz="1400" b="1" dirty="0" smtClean="0"/>
              <a:t>Estado de Situación Financiera:</a:t>
            </a:r>
          </a:p>
          <a:p>
            <a:pPr lvl="0">
              <a:buFont typeface="Arial" pitchFamily="34" charset="0"/>
              <a:buChar char="•"/>
            </a:pPr>
            <a:r>
              <a:rPr lang="es-AR" sz="1400" b="1" dirty="0" smtClean="0"/>
              <a:t>Estado de Rendimiento Financiero,</a:t>
            </a:r>
          </a:p>
          <a:p>
            <a:pPr lvl="0">
              <a:buFont typeface="Arial" pitchFamily="34" charset="0"/>
              <a:buChar char="•"/>
            </a:pPr>
            <a:r>
              <a:rPr lang="es-AR" sz="1400" b="1" dirty="0" smtClean="0"/>
              <a:t>Estado de Cambios en los Activos Netos/Pat., y</a:t>
            </a:r>
          </a:p>
          <a:p>
            <a:pPr lvl="0">
              <a:buFont typeface="Arial" pitchFamily="34" charset="0"/>
              <a:buChar char="•"/>
            </a:pPr>
            <a:r>
              <a:rPr lang="es-AR" sz="1400" b="1" dirty="0" smtClean="0"/>
              <a:t>Notas a los EEFF:</a:t>
            </a:r>
          </a:p>
          <a:p>
            <a:pPr lvl="1"/>
            <a:r>
              <a:rPr lang="es-AR" sz="1200" b="1" dirty="0" smtClean="0"/>
              <a:t>Existencias,</a:t>
            </a:r>
          </a:p>
          <a:p>
            <a:pPr lvl="1"/>
            <a:r>
              <a:rPr lang="es-AR" sz="1200" b="1" dirty="0" smtClean="0"/>
              <a:t>Propiedades, Planta y Equipo,</a:t>
            </a:r>
          </a:p>
          <a:p>
            <a:pPr lvl="1"/>
            <a:r>
              <a:rPr lang="es-AR" sz="1200" b="1" dirty="0" smtClean="0"/>
              <a:t>Propiedades de Inversión,</a:t>
            </a:r>
          </a:p>
          <a:p>
            <a:pPr lvl="1"/>
            <a:r>
              <a:rPr lang="es-AR" sz="1200" b="1" dirty="0" smtClean="0"/>
              <a:t>Activos de Infraestructura,</a:t>
            </a:r>
          </a:p>
          <a:p>
            <a:pPr lvl="1"/>
            <a:r>
              <a:rPr lang="es-AR" sz="1200" b="1" dirty="0" smtClean="0"/>
              <a:t>Activos Concesionados,</a:t>
            </a:r>
          </a:p>
          <a:p>
            <a:pPr lvl="1"/>
            <a:r>
              <a:rPr lang="es-AR" sz="1200" b="1" dirty="0" smtClean="0"/>
              <a:t>Activos Intangibles, </a:t>
            </a:r>
          </a:p>
          <a:p>
            <a:pPr lvl="1"/>
            <a:r>
              <a:rPr lang="es-AR" sz="1200" b="1" dirty="0" smtClean="0"/>
              <a:t>Activos Biológicos, y</a:t>
            </a:r>
          </a:p>
          <a:p>
            <a:pPr lvl="1"/>
            <a:r>
              <a:rPr lang="es-AR" sz="1200" b="1" dirty="0" smtClean="0"/>
              <a:t>Recursos Naturales en explotación</a:t>
            </a:r>
            <a:endParaRPr lang="es-AR" sz="1200" b="1" dirty="0"/>
          </a:p>
        </p:txBody>
      </p:sp>
      <p:sp>
        <p:nvSpPr>
          <p:cNvPr id="28" name="27 CuadroTexto"/>
          <p:cNvSpPr txBox="1"/>
          <p:nvPr/>
        </p:nvSpPr>
        <p:spPr>
          <a:xfrm>
            <a:off x="8146985" y="4423497"/>
            <a:ext cx="3876702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 smtClean="0"/>
              <a:t>Estado de Situación y Evolución de Activos Fijos:</a:t>
            </a:r>
          </a:p>
          <a:p>
            <a:pPr lvl="1">
              <a:buFont typeface="Arial" pitchFamily="34" charset="0"/>
              <a:buChar char="•"/>
            </a:pPr>
            <a:r>
              <a:rPr lang="es-AR" sz="1200" b="1" dirty="0" smtClean="0"/>
              <a:t>Valor de Origen </a:t>
            </a:r>
          </a:p>
          <a:p>
            <a:pPr lvl="1">
              <a:buFont typeface="Arial" pitchFamily="34" charset="0"/>
              <a:buChar char="•"/>
            </a:pPr>
            <a:r>
              <a:rPr lang="es-AR" sz="1200" b="1" dirty="0" smtClean="0"/>
              <a:t>Depreciaciones Acumuladas </a:t>
            </a:r>
          </a:p>
          <a:p>
            <a:pPr lvl="1">
              <a:buFont typeface="Arial" pitchFamily="34" charset="0"/>
              <a:buChar char="•"/>
            </a:pPr>
            <a:r>
              <a:rPr lang="es-AR" sz="1200" b="1" dirty="0" smtClean="0"/>
              <a:t>Deterioros </a:t>
            </a:r>
          </a:p>
          <a:p>
            <a:pPr lvl="1">
              <a:buFont typeface="Arial" pitchFamily="34" charset="0"/>
              <a:buChar char="•"/>
            </a:pPr>
            <a:r>
              <a:rPr lang="es-AR" sz="1200" b="1" dirty="0" smtClean="0"/>
              <a:t>Saldos de Revalúo </a:t>
            </a:r>
          </a:p>
          <a:p>
            <a:pPr lvl="1">
              <a:buFont typeface="Arial" pitchFamily="34" charset="0"/>
              <a:buChar char="•"/>
            </a:pPr>
            <a:r>
              <a:rPr lang="es-AR" sz="1200" b="1" dirty="0" smtClean="0"/>
              <a:t>Mejoras </a:t>
            </a:r>
          </a:p>
          <a:p>
            <a:pPr lvl="1">
              <a:buFont typeface="Arial" pitchFamily="34" charset="0"/>
              <a:buChar char="•"/>
            </a:pPr>
            <a:r>
              <a:rPr lang="es-AR" sz="1200" b="1" dirty="0" smtClean="0"/>
              <a:t>Vida útil restante por cada Activos</a:t>
            </a:r>
          </a:p>
          <a:p>
            <a:pPr lvl="1">
              <a:buFont typeface="Arial" pitchFamily="34" charset="0"/>
              <a:buChar char="•"/>
            </a:pPr>
            <a:r>
              <a:rPr lang="es-AR" sz="1200" b="1" dirty="0" smtClean="0"/>
              <a:t>Recupero de los deterioros</a:t>
            </a:r>
          </a:p>
          <a:p>
            <a:pPr lvl="1">
              <a:buFont typeface="Arial" pitchFamily="34" charset="0"/>
              <a:buChar char="•"/>
            </a:pPr>
            <a:r>
              <a:rPr lang="es-AR" sz="1200" b="1" dirty="0" smtClean="0"/>
              <a:t>Informe de bajas por cada Activo,</a:t>
            </a:r>
          </a:p>
          <a:p>
            <a:pPr lvl="1"/>
            <a:r>
              <a:rPr lang="es-AR" sz="1200" b="1" dirty="0" smtClean="0"/>
              <a:t>Información sobre Activos valuados al costo y a VR</a:t>
            </a:r>
          </a:p>
          <a:p>
            <a:pPr lvl="1"/>
            <a:r>
              <a:rPr lang="es-AR" sz="1200" b="1" dirty="0" smtClean="0"/>
              <a:t>Activos generadores y no generadores de efectivo</a:t>
            </a:r>
            <a:endParaRPr lang="es-AR" sz="1200" b="1" dirty="0"/>
          </a:p>
        </p:txBody>
      </p:sp>
    </p:spTree>
    <p:extLst>
      <p:ext uri="{BB962C8B-B14F-4D97-AF65-F5344CB8AC3E}">
        <p14:creationId xmlns:p14="http://schemas.microsoft.com/office/powerpoint/2010/main" val="322528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/>
      <p:bldP spid="20" grpId="0"/>
      <p:bldP spid="21" grpId="0"/>
      <p:bldP spid="22" grpId="0"/>
      <p:bldP spid="23" grpId="0"/>
      <p:bldP spid="24" grpId="0"/>
      <p:bldGraphic spid="25" grpId="0">
        <p:bldAsOne/>
      </p:bldGraphic>
      <p:bldP spid="26" grpId="0"/>
      <p:bldP spid="27" grpId="0"/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CuadroTexto"/>
          <p:cNvSpPr txBox="1"/>
          <p:nvPr/>
        </p:nvSpPr>
        <p:spPr>
          <a:xfrm>
            <a:off x="469899" y="2008011"/>
            <a:ext cx="974090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AR" sz="2400" b="1" i="1" dirty="0" smtClean="0">
                <a:solidFill>
                  <a:srgbClr val="0000FF"/>
                </a:solidFill>
              </a:rPr>
              <a:t>Fortalecer/actualizar los marcos </a:t>
            </a:r>
            <a:r>
              <a:rPr lang="es-AR" sz="2400" b="1" i="1" dirty="0">
                <a:solidFill>
                  <a:srgbClr val="0000FF"/>
                </a:solidFill>
              </a:rPr>
              <a:t>l</a:t>
            </a:r>
            <a:r>
              <a:rPr lang="es-AR" sz="2400" b="1" i="1" dirty="0" smtClean="0">
                <a:solidFill>
                  <a:srgbClr val="0000FF"/>
                </a:solidFill>
              </a:rPr>
              <a:t>egales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AR" sz="2400" b="1" i="1" dirty="0" smtClean="0">
                <a:solidFill>
                  <a:srgbClr val="FF0000"/>
                </a:solidFill>
              </a:rPr>
              <a:t>Promover cambio organizacional con </a:t>
            </a:r>
            <a:r>
              <a:rPr lang="es-AR" sz="2400" b="1" i="1" dirty="0">
                <a:solidFill>
                  <a:srgbClr val="FF0000"/>
                </a:solidFill>
              </a:rPr>
              <a:t>fuerte apoyo </a:t>
            </a:r>
            <a:r>
              <a:rPr lang="es-AR" sz="2400" b="1" i="1" dirty="0" smtClean="0">
                <a:solidFill>
                  <a:srgbClr val="FF0000"/>
                </a:solidFill>
              </a:rPr>
              <a:t>político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AR" sz="2400" b="1" i="1" dirty="0" smtClean="0">
                <a:solidFill>
                  <a:schemeClr val="bg1">
                    <a:lumMod val="50000"/>
                  </a:schemeClr>
                </a:solidFill>
              </a:rPr>
              <a:t>Desarrollar </a:t>
            </a:r>
            <a:r>
              <a:rPr lang="es-AR" sz="2400" b="1" i="1" dirty="0">
                <a:solidFill>
                  <a:schemeClr val="bg1">
                    <a:lumMod val="50000"/>
                  </a:schemeClr>
                </a:solidFill>
              </a:rPr>
              <a:t>del </a:t>
            </a:r>
            <a:r>
              <a:rPr lang="es-AR" sz="2400" b="1" i="1" dirty="0" smtClean="0">
                <a:solidFill>
                  <a:schemeClr val="bg1">
                    <a:lumMod val="50000"/>
                  </a:schemeClr>
                </a:solidFill>
              </a:rPr>
              <a:t>SACA: </a:t>
            </a:r>
            <a:r>
              <a:rPr lang="es-AR" sz="2400" b="1" i="1" dirty="0">
                <a:solidFill>
                  <a:schemeClr val="bg1">
                    <a:lumMod val="50000"/>
                  </a:schemeClr>
                </a:solidFill>
              </a:rPr>
              <a:t>primero funcional y luego </a:t>
            </a:r>
            <a:r>
              <a:rPr lang="es-AR" sz="2400" b="1" i="1" dirty="0" smtClean="0">
                <a:solidFill>
                  <a:schemeClr val="bg1">
                    <a:lumMod val="50000"/>
                  </a:schemeClr>
                </a:solidFill>
              </a:rPr>
              <a:t>informático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AR" sz="2400" b="1" i="1" dirty="0" smtClean="0">
                <a:solidFill>
                  <a:srgbClr val="7030A0"/>
                </a:solidFill>
              </a:rPr>
              <a:t>Generar </a:t>
            </a:r>
            <a:r>
              <a:rPr lang="es-AR" sz="2400" b="1" i="1" dirty="0">
                <a:solidFill>
                  <a:srgbClr val="7030A0"/>
                </a:solidFill>
              </a:rPr>
              <a:t>confiabilidad </a:t>
            </a:r>
            <a:r>
              <a:rPr lang="es-AR" sz="2400" b="1" i="1" dirty="0" smtClean="0">
                <a:solidFill>
                  <a:srgbClr val="7030A0"/>
                </a:solidFill>
              </a:rPr>
              <a:t>con base en </a:t>
            </a:r>
            <a:r>
              <a:rPr lang="es-AR" sz="2400" b="1" i="1" dirty="0">
                <a:solidFill>
                  <a:srgbClr val="7030A0"/>
                </a:solidFill>
              </a:rPr>
              <a:t>los registros contables </a:t>
            </a:r>
            <a:endParaRPr lang="es-AR" sz="2400" b="1" i="1" dirty="0" smtClean="0">
              <a:solidFill>
                <a:srgbClr val="7030A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AR" sz="2400" b="1" i="1" dirty="0" smtClean="0">
                <a:solidFill>
                  <a:schemeClr val="accent2"/>
                </a:solidFill>
              </a:rPr>
              <a:t>Fortalecer </a:t>
            </a:r>
            <a:r>
              <a:rPr lang="es-AR" sz="2400" b="1" i="1" dirty="0">
                <a:solidFill>
                  <a:schemeClr val="accent2"/>
                </a:solidFill>
              </a:rPr>
              <a:t>los sistemas de control </a:t>
            </a:r>
            <a:endParaRPr lang="es-AR" sz="2400" b="1" i="1" dirty="0" smtClean="0">
              <a:solidFill>
                <a:schemeClr val="accent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AR" sz="2400" b="1" i="1" dirty="0" smtClean="0">
                <a:solidFill>
                  <a:schemeClr val="accent6">
                    <a:lumMod val="75000"/>
                  </a:schemeClr>
                </a:solidFill>
              </a:rPr>
              <a:t>Mejorar </a:t>
            </a:r>
            <a:r>
              <a:rPr lang="es-AR" sz="2400" b="1" i="1" dirty="0">
                <a:solidFill>
                  <a:schemeClr val="accent6">
                    <a:lumMod val="75000"/>
                  </a:schemeClr>
                </a:solidFill>
              </a:rPr>
              <a:t>la prestación de los </a:t>
            </a:r>
            <a:r>
              <a:rPr lang="es-AR" sz="2400" b="1" i="1" dirty="0" smtClean="0">
                <a:solidFill>
                  <a:schemeClr val="accent6">
                    <a:lumMod val="75000"/>
                  </a:schemeClr>
                </a:solidFill>
              </a:rPr>
              <a:t>servicios públicos </a:t>
            </a:r>
            <a:r>
              <a:rPr lang="es-AR" sz="2400" b="1" i="1" dirty="0">
                <a:solidFill>
                  <a:schemeClr val="accent6">
                    <a:lumMod val="75000"/>
                  </a:schemeClr>
                </a:solidFill>
              </a:rPr>
              <a:t>a través de una administración </a:t>
            </a:r>
            <a:r>
              <a:rPr lang="es-AR" sz="2400" b="1" i="1" dirty="0" smtClean="0">
                <a:solidFill>
                  <a:schemeClr val="accent6">
                    <a:lumMod val="75000"/>
                  </a:schemeClr>
                </a:solidFill>
              </a:rPr>
              <a:t>de activos </a:t>
            </a:r>
            <a:r>
              <a:rPr lang="es-AR" sz="2400" b="1" i="1" dirty="0">
                <a:solidFill>
                  <a:schemeClr val="accent6">
                    <a:lumMod val="75000"/>
                  </a:schemeClr>
                </a:solidFill>
              </a:rPr>
              <a:t>INTEGRAL e INTEGRADA.  </a:t>
            </a:r>
            <a:endParaRPr lang="es-AR" sz="2400" b="1" i="1" dirty="0">
              <a:solidFill>
                <a:srgbClr val="0000FF"/>
              </a:solidFill>
            </a:endParaRPr>
          </a:p>
        </p:txBody>
      </p:sp>
      <p:grpSp>
        <p:nvGrpSpPr>
          <p:cNvPr id="20" name="19 Grupo"/>
          <p:cNvGrpSpPr/>
          <p:nvPr/>
        </p:nvGrpSpPr>
        <p:grpSpPr>
          <a:xfrm>
            <a:off x="7240161" y="1917029"/>
            <a:ext cx="4835227" cy="3546764"/>
            <a:chOff x="7384474" y="96985"/>
            <a:chExt cx="4835227" cy="3546764"/>
          </a:xfrm>
        </p:grpSpPr>
        <p:sp>
          <p:nvSpPr>
            <p:cNvPr id="17" name="16 Flecha doblada hacia arriba"/>
            <p:cNvSpPr/>
            <p:nvPr/>
          </p:nvSpPr>
          <p:spPr>
            <a:xfrm>
              <a:off x="9642756" y="96985"/>
              <a:ext cx="2576945" cy="3546764"/>
            </a:xfrm>
            <a:prstGeom prst="bentUpArrow">
              <a:avLst>
                <a:gd name="adj1" fmla="val 25000"/>
                <a:gd name="adj2" fmla="val 26894"/>
                <a:gd name="adj3" fmla="val 25000"/>
              </a:avLst>
            </a:prstGeom>
            <a:solidFill>
              <a:srgbClr val="0000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>
                <a:solidFill>
                  <a:srgbClr val="0000FF"/>
                </a:solidFill>
              </a:endParaRPr>
            </a:p>
          </p:txBody>
        </p:sp>
        <p:sp>
          <p:nvSpPr>
            <p:cNvPr id="18" name="Text Box 29"/>
            <p:cNvSpPr txBox="1">
              <a:spLocks noChangeArrowheads="1"/>
            </p:cNvSpPr>
            <p:nvPr/>
          </p:nvSpPr>
          <p:spPr bwMode="auto">
            <a:xfrm rot="16200000">
              <a:off x="10031237" y="1712663"/>
              <a:ext cx="2978727" cy="523220"/>
            </a:xfrm>
            <a:prstGeom prst="rect">
              <a:avLst/>
            </a:prstGeom>
            <a:solidFill>
              <a:srgbClr val="0000FF"/>
            </a:solidFill>
            <a:ln>
              <a:headEnd/>
              <a:tailEnd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TRANSPARENCIA </a:t>
              </a:r>
              <a:endParaRPr lang="es-E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9" name="18 Rectángulo"/>
            <p:cNvSpPr/>
            <p:nvPr/>
          </p:nvSpPr>
          <p:spPr>
            <a:xfrm>
              <a:off x="7384474" y="2992582"/>
              <a:ext cx="3782290" cy="637309"/>
            </a:xfrm>
            <a:prstGeom prst="rect">
              <a:avLst/>
            </a:prstGeom>
            <a:solidFill>
              <a:srgbClr val="0000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sz="2800" dirty="0" smtClean="0"/>
                <a:t>RENDICIÓN DE CUENTAS</a:t>
              </a:r>
              <a:endParaRPr lang="es-AR" sz="2800" dirty="0"/>
            </a:p>
          </p:txBody>
        </p:sp>
      </p:grpSp>
      <p:sp>
        <p:nvSpPr>
          <p:cNvPr id="21" name="Título 1"/>
          <p:cNvSpPr txBox="1">
            <a:spLocks/>
          </p:cNvSpPr>
          <p:nvPr/>
        </p:nvSpPr>
        <p:spPr bwMode="auto">
          <a:xfrm>
            <a:off x="1125062" y="33812"/>
            <a:ext cx="8746532" cy="621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lvl="0" algn="ctr">
              <a:defRPr/>
            </a:pPr>
            <a:r>
              <a:rPr lang="es-AR" dirty="0" smtClean="0">
                <a:solidFill>
                  <a:srgbClr val="6076B4"/>
                </a:solidFill>
                <a:latin typeface="Corbel" panose="020B0503020204020204"/>
              </a:rPr>
              <a:t>Conclusiones</a:t>
            </a:r>
            <a:endParaRPr lang="es-PY" altLang="es-PY" dirty="0">
              <a:solidFill>
                <a:srgbClr val="6076B4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409866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281353" y="1461189"/>
            <a:ext cx="10154417" cy="2453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342900" algn="l"/>
              </a:tabLst>
              <a:defRPr/>
            </a:pPr>
            <a:r>
              <a:rPr lang="es-MX" altLang="es-PY" sz="2400" dirty="0" smtClean="0">
                <a:solidFill>
                  <a:sysClr val="windowText" lastClr="000000"/>
                </a:solidFill>
              </a:rPr>
              <a:t>Finalización del </a:t>
            </a:r>
            <a:r>
              <a:rPr lang="es-MX" altLang="es-PY" sz="2400" dirty="0">
                <a:solidFill>
                  <a:sysClr val="windowText" lastClr="000000"/>
                </a:solidFill>
              </a:rPr>
              <a:t>Informe </a:t>
            </a:r>
            <a:r>
              <a:rPr lang="es-MX" altLang="es-PY" sz="2400" dirty="0" smtClean="0">
                <a:solidFill>
                  <a:sysClr val="windowText" lastClr="000000"/>
                </a:solidFill>
              </a:rPr>
              <a:t>en sus versiones en español e inglés en </a:t>
            </a:r>
            <a:r>
              <a:rPr lang="es-MX" altLang="es-PY" sz="2400" dirty="0">
                <a:solidFill>
                  <a:sysClr val="windowText" lastClr="000000"/>
                </a:solidFill>
              </a:rPr>
              <a:t>el mes de septiembre 2016.</a:t>
            </a:r>
          </a:p>
          <a:p>
            <a:pPr marL="342900" lvl="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342900" algn="l"/>
              </a:tabLst>
              <a:defRPr/>
            </a:pPr>
            <a:r>
              <a:rPr lang="es-MX" altLang="es-PY" sz="2400" dirty="0" smtClean="0">
                <a:solidFill>
                  <a:sysClr val="windowText" lastClr="000000"/>
                </a:solidFill>
              </a:rPr>
              <a:t>Publicación y realización de actividades de difusión.</a:t>
            </a:r>
            <a:endParaRPr lang="es-MX" altLang="es-PY" sz="220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1081607" y="-117924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PY" altLang="es-PY" dirty="0" smtClean="0">
                <a:solidFill>
                  <a:srgbClr val="6076B4"/>
                </a:solidFill>
                <a:latin typeface="Corbel" panose="020B0503020204020204"/>
              </a:rPr>
              <a:t>Siguientes pasos</a:t>
            </a:r>
            <a:endParaRPr kumimoji="0" lang="es-PY" altLang="es-PY" sz="2600" b="0" i="0" u="none" strike="noStrike" kern="1200" cap="none" spc="0" normalizeH="0" baseline="0" noProof="0" dirty="0" smtClean="0">
              <a:ln>
                <a:noFill/>
              </a:ln>
              <a:solidFill>
                <a:srgbClr val="6076B4"/>
              </a:solidFill>
              <a:effectLst/>
              <a:uLnTx/>
              <a:uFillTx/>
              <a:latin typeface="Corbel" panose="020B0503020204020204"/>
              <a:ea typeface="+mj-ea"/>
              <a:cs typeface="+mj-cs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73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66821"/>
            <a:ext cx="10515600" cy="1325563"/>
          </a:xfrm>
        </p:spPr>
        <p:txBody>
          <a:bodyPr/>
          <a:lstStyle/>
          <a:p>
            <a:pPr marL="0" lvl="0" indent="0">
              <a:spcAft>
                <a:spcPts val="1200"/>
              </a:spcAft>
              <a:defRPr/>
            </a:pPr>
            <a:r>
              <a:rPr lang="es-MX" altLang="es-PY" b="1" dirty="0" smtClean="0">
                <a:solidFill>
                  <a:sysClr val="windowText" lastClr="000000"/>
                </a:solidFill>
                <a:latin typeface="Corbel" panose="020B0503020204020204"/>
              </a:rPr>
              <a:t>Muchas gracias por su atención!!</a:t>
            </a:r>
            <a:endParaRPr lang="es-MX" altLang="es-PY" b="1" dirty="0">
              <a:solidFill>
                <a:sysClr val="windowText" lastClr="000000"/>
              </a:solidFill>
              <a:latin typeface="Corbel" panose="020B0503020204020204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023517" y="1157320"/>
            <a:ext cx="3962835" cy="5503455"/>
          </a:xfrm>
        </p:spPr>
        <p:txBody>
          <a:bodyPr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s-MX" altLang="es-PY" sz="1800" b="1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Datos de contacto 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s-MX" altLang="es-PY" sz="1800" b="1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Equipo del Banco Mundial: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s-MX" altLang="es-PY" sz="1800" b="1" dirty="0" smtClean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s-MX" altLang="es-PY" sz="1800" b="1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Svetlana Klimenko</a:t>
            </a:r>
            <a:endParaRPr lang="es-MX" altLang="es-PY" sz="1800" dirty="0" smtClean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s-MX" altLang="es-PY" sz="1800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Especialista en Gestión Financiera Líder y Oficial del Proyecto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s-MX" altLang="es-PY" sz="1800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(</a:t>
            </a:r>
            <a:r>
              <a:rPr lang="es-MX" altLang="es-PY" sz="1800" dirty="0" smtClean="0">
                <a:solidFill>
                  <a:sysClr val="windowText" lastClr="000000"/>
                </a:solidFill>
                <a:latin typeface="Calibri" panose="020F0502020204030204" pitchFamily="34" charset="0"/>
                <a:hlinkClick r:id="rId2"/>
              </a:rPr>
              <a:t>sklimenko@worldbank.org</a:t>
            </a:r>
            <a:r>
              <a:rPr lang="es-MX" altLang="es-PY" sz="1800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s-MX" altLang="es-PY" sz="1800" dirty="0" smtClean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s-MX" altLang="es-PY" sz="1800" b="1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Juan Carlos Serrano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s-MX" altLang="es-PY" sz="1800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Especialista en Gestión Financiera Senior (</a:t>
            </a:r>
            <a:r>
              <a:rPr lang="es-MX" altLang="es-PY" sz="1800" dirty="0" smtClean="0">
                <a:solidFill>
                  <a:sysClr val="windowText" lastClr="000000"/>
                </a:solidFill>
                <a:latin typeface="Calibri" panose="020F0502020204030204" pitchFamily="34" charset="0"/>
                <a:hlinkClick r:id="rId3"/>
              </a:rPr>
              <a:t>jserranomachorro@worldbank.org</a:t>
            </a:r>
            <a:r>
              <a:rPr lang="es-MX" altLang="es-PY" sz="1800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s-MX" altLang="es-PY" sz="1800" b="1" dirty="0" smtClean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s-MX" altLang="es-PY" sz="1800" b="1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Dmitri Gourfinkel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s-MX" altLang="es-PY" sz="1800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Especialista en Gestión Financiera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s-MX" altLang="es-PY" sz="1800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(</a:t>
            </a:r>
            <a:r>
              <a:rPr lang="es-MX" altLang="es-PY" sz="1800" dirty="0" smtClean="0">
                <a:solidFill>
                  <a:sysClr val="windowText" lastClr="000000"/>
                </a:solidFill>
                <a:latin typeface="Calibri" panose="020F0502020204030204" pitchFamily="34" charset="0"/>
                <a:hlinkClick r:id="rId4"/>
              </a:rPr>
              <a:t>dgourfinkel@worldbank.org</a:t>
            </a:r>
            <a:r>
              <a:rPr lang="es-MX" altLang="es-PY" sz="1800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s-MX" altLang="es-PY" sz="1800" dirty="0" smtClean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s-MX" altLang="es-PY" sz="1800" b="1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Carmen Palladino</a:t>
            </a:r>
            <a:endParaRPr lang="es-MX" altLang="es-PY" sz="1800" dirty="0" smtClean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s-MX" altLang="es-PY" sz="1800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Consultora (</a:t>
            </a:r>
            <a:r>
              <a:rPr lang="es-MX" altLang="es-PY" sz="1800" dirty="0" smtClean="0">
                <a:solidFill>
                  <a:sysClr val="windowText" lastClr="000000"/>
                </a:solidFill>
                <a:latin typeface="Calibri" panose="020F0502020204030204" pitchFamily="34" charset="0"/>
                <a:hlinkClick r:id="rId5"/>
              </a:rPr>
              <a:t>carmenipalladino@gmail.com</a:t>
            </a:r>
            <a:r>
              <a:rPr lang="es-MX" altLang="es-PY" sz="1800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)</a:t>
            </a:r>
            <a:endParaRPr lang="es-MX" sz="2000" dirty="0">
              <a:latin typeface="Calibri" panose="020F050202020403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21" y="1849438"/>
            <a:ext cx="3010108" cy="4084387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703" y="2064204"/>
            <a:ext cx="3758144" cy="153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299" y="3599543"/>
            <a:ext cx="3552643" cy="229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57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406332" y="874658"/>
            <a:ext cx="10154417" cy="5667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s-AR" sz="2400" dirty="0" smtClean="0"/>
              <a:t>Shocks macroeconómicos suceden, en promedio, cada 12 años con un costo estimado en términos del PIB del 9%;</a:t>
            </a:r>
          </a:p>
          <a:p>
            <a:pPr marL="34290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s-AR" sz="2400" dirty="0" smtClean="0"/>
              <a:t>En caso del sector financiero: en promedio cada 24 </a:t>
            </a:r>
            <a:r>
              <a:rPr lang="es-AR" sz="2400" dirty="0"/>
              <a:t>años con un costo estimado </a:t>
            </a:r>
            <a:r>
              <a:rPr lang="es-AR" sz="2400" dirty="0" smtClean="0"/>
              <a:t>del 10% </a:t>
            </a:r>
            <a:r>
              <a:rPr lang="es-AR" sz="2400" dirty="0"/>
              <a:t>del </a:t>
            </a:r>
            <a:r>
              <a:rPr lang="es-AR" sz="2400" dirty="0" smtClean="0"/>
              <a:t>PIB;</a:t>
            </a:r>
            <a:endParaRPr lang="es-AR" sz="2400" dirty="0"/>
          </a:p>
          <a:p>
            <a:pPr marL="34290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s-AR" sz="2400" dirty="0" smtClean="0"/>
              <a:t>En caso de gobiernos sub-nacionales son menos frecuentes, pero más significativos ( 4-12% del PIB);</a:t>
            </a:r>
          </a:p>
          <a:p>
            <a:pPr marL="34290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s-AR" sz="2400" dirty="0" smtClean="0"/>
              <a:t>Empresas públicas</a:t>
            </a:r>
            <a:r>
              <a:rPr lang="es-AR" sz="2400" dirty="0"/>
              <a:t>: </a:t>
            </a:r>
            <a:r>
              <a:rPr lang="es-AR" sz="2400" dirty="0" smtClean="0"/>
              <a:t>más significativos (3-15% </a:t>
            </a:r>
            <a:r>
              <a:rPr lang="es-AR" sz="2400" dirty="0"/>
              <a:t>del </a:t>
            </a:r>
            <a:r>
              <a:rPr lang="es-AR" sz="2400" dirty="0" smtClean="0"/>
              <a:t>PIB);</a:t>
            </a:r>
          </a:p>
          <a:p>
            <a:pPr marL="34290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s-AR" sz="2400" dirty="0" smtClean="0"/>
              <a:t>Asociaciones Público-Privadas: menos frecuentes (1-2</a:t>
            </a:r>
            <a:r>
              <a:rPr lang="es-AR" sz="2400" dirty="0"/>
              <a:t>% del PIB</a:t>
            </a:r>
            <a:r>
              <a:rPr lang="es-AR" sz="2400" dirty="0" smtClean="0"/>
              <a:t>);</a:t>
            </a:r>
          </a:p>
          <a:p>
            <a:pPr marL="34290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s-AR" sz="2400" dirty="0" smtClean="0"/>
              <a:t>La prueba de estrés fiscal </a:t>
            </a:r>
            <a:r>
              <a:rPr lang="es-AR" sz="2400" dirty="0"/>
              <a:t>(Fiscal Stress </a:t>
            </a:r>
            <a:r>
              <a:rPr lang="es-AR" sz="2400" dirty="0" smtClean="0"/>
              <a:t>Test) es utilizado para evaluar </a:t>
            </a:r>
            <a:r>
              <a:rPr lang="es-AR" sz="2400" dirty="0"/>
              <a:t>potenciales </a:t>
            </a:r>
            <a:r>
              <a:rPr lang="es-AR" sz="2400" dirty="0" smtClean="0"/>
              <a:t>impactos de riesgos fiscales, tomando en consideración el rango y probabilidad de realización de pasivos continentes explícitos e implícitos.</a:t>
            </a:r>
            <a:endParaRPr lang="es-AR" sz="2400" b="1" dirty="0"/>
          </a:p>
          <a:p>
            <a:pPr>
              <a:defRPr/>
            </a:pPr>
            <a:endParaRPr lang="es-AR" sz="2400" b="1" dirty="0" smtClean="0"/>
          </a:p>
          <a:p>
            <a:pPr>
              <a:defRPr/>
            </a:pPr>
            <a:endParaRPr lang="es-AR" sz="2400" b="1" dirty="0" smtClean="0"/>
          </a:p>
          <a:p>
            <a:pPr>
              <a:defRPr/>
            </a:pPr>
            <a:endParaRPr lang="es-AR" sz="2400" b="1" dirty="0" smtClean="0"/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1348307" y="-242942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altLang="es-PY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076B4"/>
                </a:solidFill>
                <a:effectLst/>
                <a:uLnTx/>
                <a:uFillTx/>
                <a:latin typeface="Corbel" panose="020B0503020204020204"/>
              </a:rPr>
              <a:t>Fuentes de riegos financieros  (FMI, 2016)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9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406332" y="874658"/>
            <a:ext cx="10154417" cy="5667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s-AR" sz="2400" dirty="0" smtClean="0"/>
              <a:t>Un balance general completo y confiable, que incluye activos y pasivos financieros, no financieros y contingentes, permite llevar a cabo la prueba de estrés fiscal y ayuda a identificar la forma adecuada de administración de riegos y estrategia de mitigación; </a:t>
            </a:r>
          </a:p>
          <a:p>
            <a:pPr marL="34290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s-AR" sz="2400" dirty="0" smtClean="0"/>
              <a:t>Según el FMI, las estrategias de mitigación de riesgos más típicos pueden estar enfocadas en:</a:t>
            </a:r>
          </a:p>
          <a:p>
            <a:pPr marL="342900" lvl="1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AR" sz="2100" dirty="0" smtClean="0"/>
              <a:t>Controles directos y techos financieros;</a:t>
            </a:r>
          </a:p>
          <a:p>
            <a:pPr marL="342900" lvl="1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AR" sz="2100" dirty="0" smtClean="0"/>
              <a:t>Regulación y otras medidas indirectas;</a:t>
            </a:r>
          </a:p>
          <a:p>
            <a:pPr marL="342900" lvl="1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s-AR" sz="2100" dirty="0" smtClean="0"/>
              <a:t>Transferencia de riesgos y mecanismos de aseguramiento.</a:t>
            </a:r>
          </a:p>
          <a:p>
            <a:pPr marL="34290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s-AR" sz="2400" dirty="0" smtClean="0"/>
              <a:t>Activos fijos representan uno de los principales orígenes de pasivos </a:t>
            </a:r>
            <a:r>
              <a:rPr lang="es-AR" sz="2400" dirty="0" smtClean="0"/>
              <a:t>contingentes </a:t>
            </a:r>
            <a:r>
              <a:rPr lang="es-AR" sz="2400" dirty="0" smtClean="0"/>
              <a:t>tanto explícitos como implícitos. Dichos activos también representan una importante fuente de gastos y ingresos futuros;</a:t>
            </a:r>
          </a:p>
          <a:p>
            <a:pPr marL="34290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s-AR" sz="2400" dirty="0" smtClean="0"/>
              <a:t>Por lo que reconocimiento y medición adecuada de activos fijos es crítica para la administración tanto de riesgos fiscales como de inversiones públicas.</a:t>
            </a:r>
            <a:endParaRPr lang="es-AR" sz="2400" b="1" dirty="0" smtClean="0"/>
          </a:p>
          <a:p>
            <a:pPr>
              <a:defRPr/>
            </a:pPr>
            <a:endParaRPr lang="es-AR" sz="2400" b="1" dirty="0" smtClean="0"/>
          </a:p>
          <a:p>
            <a:pPr marL="0" indent="0">
              <a:buNone/>
              <a:defRPr/>
            </a:pPr>
            <a:endParaRPr lang="es-AR" sz="2400" b="1" dirty="0" smtClean="0"/>
          </a:p>
          <a:p>
            <a:pPr>
              <a:defRPr/>
            </a:pPr>
            <a:endParaRPr lang="es-AR" sz="2400" b="1" dirty="0"/>
          </a:p>
          <a:p>
            <a:pPr>
              <a:defRPr/>
            </a:pPr>
            <a:endParaRPr lang="es-AR" sz="2400" b="1" dirty="0" smtClean="0"/>
          </a:p>
          <a:p>
            <a:pPr>
              <a:defRPr/>
            </a:pPr>
            <a:endParaRPr lang="es-AR" sz="2400" b="1" dirty="0" smtClean="0"/>
          </a:p>
          <a:p>
            <a:pPr>
              <a:defRPr/>
            </a:pPr>
            <a:endParaRPr lang="es-AR" sz="2400" b="1" dirty="0" smtClean="0"/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1107007" y="-230242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altLang="es-PY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076B4"/>
                </a:solidFill>
                <a:effectLst/>
                <a:uLnTx/>
                <a:uFillTx/>
                <a:latin typeface="Corbel" panose="020B0503020204020204"/>
              </a:rPr>
              <a:t>Rol del balance general y activos fijos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94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296280" y="650875"/>
            <a:ext cx="10154417" cy="5166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spcAft>
                <a:spcPts val="600"/>
              </a:spcAft>
              <a:buNone/>
              <a:defRPr/>
            </a:pPr>
            <a:r>
              <a:rPr lang="es-MX" altLang="es-PY" sz="2200" dirty="0" smtClean="0">
                <a:solidFill>
                  <a:sysClr val="windowText" lastClr="000000"/>
                </a:solidFill>
              </a:rPr>
              <a:t>Resultados del reporte “Contabilidad Gubernamental e Información Financiera en América Latina”, emitido en abril de 2015 por el Banco Mundial, muestra los siguientes resultados del análisis realizado sobre el reconocimiento y medición de PPE en 15 países encuestados:</a:t>
            </a:r>
          </a:p>
          <a:p>
            <a:pPr marL="0" lvl="0" indent="0">
              <a:spcAft>
                <a:spcPts val="600"/>
              </a:spcAft>
              <a:buNone/>
              <a:defRPr/>
            </a:pPr>
            <a:endParaRPr lang="es-MX" altLang="es-PY" sz="2200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marL="0" lvl="0" indent="0">
              <a:spcAft>
                <a:spcPts val="600"/>
              </a:spcAft>
              <a:buNone/>
              <a:defRPr/>
            </a:pPr>
            <a:endParaRPr lang="es-MX" altLang="es-PY" sz="2200" dirty="0">
              <a:solidFill>
                <a:sysClr val="windowText" lastClr="000000"/>
              </a:solidFill>
              <a:latin typeface="Corbel" panose="020B0503020204020204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744063" y="-238125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altLang="es-PY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076B4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Antecedentes del estudio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352" y="2041877"/>
            <a:ext cx="9850569" cy="466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99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296280" y="979579"/>
            <a:ext cx="10154417" cy="5166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s-ES" sz="2400" dirty="0"/>
              <a:t>El objetivo principal del Informe consiste en proporcionar un marco referencial, cuya finalidad es el fortalecimiento de la gestión pública en las instituciones </a:t>
            </a:r>
            <a:r>
              <a:rPr lang="es-ES" sz="2400" dirty="0" smtClean="0"/>
              <a:t>con el objetivo de ofrecer </a:t>
            </a:r>
            <a:r>
              <a:rPr lang="es-ES" sz="2400" dirty="0"/>
              <a:t>de manera permanente y en tiempo real información confiable actualizada sobre: </a:t>
            </a:r>
            <a:endParaRPr lang="es-ES" sz="2400" dirty="0" smtClean="0"/>
          </a:p>
          <a:p>
            <a:pPr marL="34290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s-ES" sz="2400" dirty="0"/>
              <a:t>Cantidad de </a:t>
            </a:r>
            <a:r>
              <a:rPr lang="es-ES" sz="2400" dirty="0" smtClean="0"/>
              <a:t>activos fijos </a:t>
            </a:r>
            <a:r>
              <a:rPr lang="es-ES" sz="2400" dirty="0"/>
              <a:t>y sus valores; </a:t>
            </a:r>
          </a:p>
          <a:p>
            <a:pPr marL="34290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s-ES" sz="2400" dirty="0"/>
              <a:t>Estado </a:t>
            </a:r>
            <a:r>
              <a:rPr lang="es-ES" sz="2400" dirty="0" smtClean="0"/>
              <a:t>de su </a:t>
            </a:r>
            <a:r>
              <a:rPr lang="es-ES" sz="2400" dirty="0"/>
              <a:t>conservación; </a:t>
            </a:r>
          </a:p>
          <a:p>
            <a:pPr marL="34290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s-ES" sz="2400" dirty="0"/>
              <a:t>Ubicación institucional y geográfica; </a:t>
            </a:r>
          </a:p>
          <a:p>
            <a:pPr marL="34290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s-ES" sz="2400" dirty="0"/>
              <a:t>Afectación administrativa y contable; </a:t>
            </a:r>
          </a:p>
          <a:p>
            <a:pPr marL="34290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s-ES" sz="2400" dirty="0"/>
              <a:t>Custodia, y </a:t>
            </a:r>
          </a:p>
          <a:p>
            <a:pPr marL="34290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s-ES" sz="2400" dirty="0"/>
              <a:t>Destino de dichos </a:t>
            </a:r>
            <a:r>
              <a:rPr lang="es-ES" sz="2400" dirty="0" smtClean="0"/>
              <a:t>activos</a:t>
            </a:r>
            <a:r>
              <a:rPr lang="es-ES" sz="2400" dirty="0"/>
              <a:t>.</a:t>
            </a:r>
            <a:endParaRPr lang="es-MX" sz="2400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altLang="es-PY" sz="2200" dirty="0">
              <a:solidFill>
                <a:sysClr val="windowText" lastClr="000000"/>
              </a:solidFill>
              <a:latin typeface="Corbel" panose="020B0503020204020204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altLang="es-PY" sz="2200" dirty="0">
              <a:solidFill>
                <a:sysClr val="windowText" lastClr="000000"/>
              </a:solidFill>
              <a:latin typeface="Corbel" panose="020B0503020204020204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744063" y="-238125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altLang="es-PY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076B4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Objetivo principal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30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296280" y="752474"/>
            <a:ext cx="10154417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2200" dirty="0"/>
              <a:t>Desarrollar como parte del Informe una guía conceptual que oriente la administración y control de los AF, aplicando buenas prácticas de gestión y registro.</a:t>
            </a:r>
            <a:endParaRPr lang="es-MX" sz="22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2200" dirty="0"/>
              <a:t>Facilitar y mejorar la gestión de los AF.</a:t>
            </a:r>
            <a:endParaRPr lang="es-MX" sz="22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2200" dirty="0"/>
              <a:t>Identificar los registros contables de los </a:t>
            </a:r>
            <a:r>
              <a:rPr lang="es-ES" sz="2200" dirty="0" smtClean="0"/>
              <a:t>AF </a:t>
            </a:r>
            <a:r>
              <a:rPr lang="es-ES" sz="2200" dirty="0"/>
              <a:t>por tipo de </a:t>
            </a:r>
            <a:r>
              <a:rPr lang="es-ES" sz="2200" dirty="0" smtClean="0"/>
              <a:t>bienes.</a:t>
            </a:r>
            <a:endParaRPr lang="es-MX" sz="22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2200" dirty="0"/>
              <a:t>Mantener de manera </a:t>
            </a:r>
            <a:r>
              <a:rPr lang="es-ES" sz="2200" dirty="0" smtClean="0"/>
              <a:t>actualizada </a:t>
            </a:r>
            <a:r>
              <a:rPr lang="es-ES" sz="2200" dirty="0"/>
              <a:t>y desagregada el inventario de los AF nivel de todas las entidades del </a:t>
            </a:r>
            <a:r>
              <a:rPr lang="es-ES" sz="2200" dirty="0" smtClean="0"/>
              <a:t>sector </a:t>
            </a:r>
            <a:r>
              <a:rPr lang="es-ES" sz="2200" dirty="0"/>
              <a:t>p</a:t>
            </a:r>
            <a:r>
              <a:rPr lang="es-ES" sz="2200" dirty="0" smtClean="0"/>
              <a:t>úblico, </a:t>
            </a:r>
            <a:r>
              <a:rPr lang="es-ES" sz="2200" dirty="0"/>
              <a:t>tomando en consideración su integración con el clasificador por objeto del gasto presupuestario, el plan de cuentas </a:t>
            </a:r>
            <a:r>
              <a:rPr lang="es-ES" sz="2200" dirty="0" smtClean="0"/>
              <a:t>contables </a:t>
            </a:r>
            <a:r>
              <a:rPr lang="es-ES" sz="2200" dirty="0"/>
              <a:t>y el código de bienes del Estado.</a:t>
            </a:r>
            <a:endParaRPr lang="es-MX" sz="22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2200" dirty="0"/>
              <a:t>Generar información administrativa y financiera requerida para llevar a cabo, cuando sea necesario, la regularización legal de los AF.</a:t>
            </a:r>
            <a:endParaRPr lang="es-MX" sz="22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2200" dirty="0"/>
              <a:t>Facilitar el control interno y externo sobre los AF.</a:t>
            </a:r>
            <a:endParaRPr lang="es-MX" sz="2200" dirty="0"/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2200" dirty="0"/>
              <a:t>Proporcionar elementos básicos para facilitar la generación de manera confiable y oportuna de los reportes administrativos y financieros relacionados con el rubro de AF</a:t>
            </a:r>
            <a:r>
              <a:rPr lang="es-ES" sz="2200" dirty="0" smtClean="0"/>
              <a:t>.</a:t>
            </a:r>
            <a:endParaRPr lang="en-US" altLang="es-PY" sz="2200" dirty="0">
              <a:solidFill>
                <a:sysClr val="windowText" lastClr="000000"/>
              </a:solidFill>
              <a:latin typeface="Corbel" panose="020B0503020204020204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744063" y="-238125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altLang="es-PY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076B4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Objetivos específicos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7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281353" y="639762"/>
            <a:ext cx="10154417" cy="557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buFont typeface="Wingdings" panose="05000000000000000000" pitchFamily="2" charset="2"/>
              <a:buChar char="ü"/>
              <a:defRPr/>
            </a:pPr>
            <a:r>
              <a:rPr lang="es-MX" altLang="es-PY" sz="2200" dirty="0" smtClean="0">
                <a:solidFill>
                  <a:sysClr val="windowText" lastClr="000000"/>
                </a:solidFill>
              </a:rPr>
              <a:t>El enfoque principal del Informe es el </a:t>
            </a:r>
            <a:r>
              <a:rPr lang="es-MX" altLang="es-PY" sz="2200" dirty="0">
                <a:solidFill>
                  <a:sysClr val="windowText" lastClr="000000"/>
                </a:solidFill>
              </a:rPr>
              <a:t>s</a:t>
            </a:r>
            <a:r>
              <a:rPr lang="es-MX" altLang="es-PY" sz="2200" dirty="0" smtClean="0">
                <a:solidFill>
                  <a:sysClr val="windowText" lastClr="000000"/>
                </a:solidFill>
              </a:rPr>
              <a:t>ector del Gobierno General, incluyendo administración centralizada y descentralizada, pero excluyendo gobiernos sub-nacionales, como se puede ver a continuación:</a:t>
            </a:r>
          </a:p>
          <a:p>
            <a:pPr lvl="0">
              <a:defRPr/>
            </a:pPr>
            <a:endParaRPr lang="es-MX" altLang="es-PY" sz="2200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marL="0" lvl="0" indent="0">
              <a:buNone/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782162" y="-291624"/>
            <a:ext cx="8746532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altLang="es-PY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076B4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Alcance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198" y="1779423"/>
            <a:ext cx="9134295" cy="47132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8487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281353" y="713725"/>
            <a:ext cx="10154417" cy="557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s-ES" sz="2200" dirty="0"/>
              <a:t>Diseño </a:t>
            </a:r>
            <a:r>
              <a:rPr lang="es-ES" sz="2200" dirty="0" smtClean="0"/>
              <a:t>de </a:t>
            </a:r>
            <a:r>
              <a:rPr lang="es-ES" sz="2200" dirty="0"/>
              <a:t>una encuesta y </a:t>
            </a:r>
            <a:r>
              <a:rPr lang="es-ES" sz="2200" dirty="0" smtClean="0"/>
              <a:t>su aplicación </a:t>
            </a:r>
            <a:r>
              <a:rPr lang="es-ES" sz="2200" dirty="0"/>
              <a:t>a los siguientes cinco países: Chile, México, Panamá, Paraguay y Uruguay.</a:t>
            </a:r>
            <a:endParaRPr lang="es-MX" sz="2200" dirty="0"/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s-ES" sz="2200" dirty="0" smtClean="0"/>
              <a:t>Resultados </a:t>
            </a:r>
            <a:r>
              <a:rPr lang="es-ES" sz="2200" dirty="0"/>
              <a:t>de un taller virtual de intercambio de experiencias, llevado a cabo </a:t>
            </a:r>
            <a:r>
              <a:rPr lang="es-ES" sz="2200" dirty="0" smtClean="0"/>
              <a:t>por vídeo </a:t>
            </a:r>
            <a:r>
              <a:rPr lang="es-ES" sz="2200" dirty="0"/>
              <a:t>conferencia el 15 de marzo de </a:t>
            </a:r>
            <a:r>
              <a:rPr lang="es-ES" sz="2200" dirty="0" smtClean="0"/>
              <a:t>2016, </a:t>
            </a:r>
            <a:r>
              <a:rPr lang="es-ES" sz="2200" dirty="0"/>
              <a:t>con la presentación </a:t>
            </a:r>
            <a:r>
              <a:rPr lang="es-ES" sz="2200" dirty="0" smtClean="0"/>
              <a:t>de </a:t>
            </a:r>
            <a:r>
              <a:rPr lang="es-ES" sz="2200" dirty="0"/>
              <a:t>Chile, Colombia y </a:t>
            </a:r>
            <a:r>
              <a:rPr lang="es-ES" sz="2200" dirty="0" smtClean="0"/>
              <a:t>Panamá, y participación de </a:t>
            </a:r>
            <a:r>
              <a:rPr lang="es-ES" sz="2200" dirty="0"/>
              <a:t>más de cien personas de 15 países diferentes</a:t>
            </a:r>
            <a:r>
              <a:rPr lang="es-ES" sz="2200" dirty="0" smtClean="0"/>
              <a:t>.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s-ES" sz="2200" dirty="0" smtClean="0"/>
              <a:t>Consideración de </a:t>
            </a:r>
            <a:r>
              <a:rPr lang="es-AR" sz="2200" dirty="0" smtClean="0"/>
              <a:t>las </a:t>
            </a:r>
            <a:r>
              <a:rPr lang="es-AR" sz="2200" dirty="0"/>
              <a:t>disposiciones contenidas en los siguientes documentos normativos:</a:t>
            </a:r>
            <a:endParaRPr lang="es-MX" sz="2200" dirty="0"/>
          </a:p>
          <a:p>
            <a:pPr lvl="0">
              <a:defRPr/>
            </a:pPr>
            <a:endParaRPr lang="es-MX" altLang="es-PY" sz="2200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marL="0" lvl="0" indent="0">
              <a:buNone/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  <a:p>
            <a:pPr lvl="0">
              <a:defRPr/>
            </a:pPr>
            <a:endParaRPr lang="es-MX" altLang="es-PY" dirty="0" smtClean="0">
              <a:solidFill>
                <a:sysClr val="windowText" lastClr="000000"/>
              </a:solidFill>
              <a:latin typeface="Corbel" panose="020B0503020204020204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744062" y="-113824"/>
            <a:ext cx="8746532" cy="621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altLang="es-PY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076B4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Metodología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830580"/>
              </p:ext>
            </p:extLst>
          </p:nvPr>
        </p:nvGraphicFramePr>
        <p:xfrm>
          <a:off x="413911" y="3454977"/>
          <a:ext cx="10021859" cy="29337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3072"/>
                <a:gridCol w="6554941"/>
                <a:gridCol w="2803846"/>
              </a:tblGrid>
              <a:tr h="359945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0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#</a:t>
                      </a:r>
                      <a:endParaRPr lang="es-MX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000" b="1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Documento</a:t>
                      </a:r>
                      <a:endParaRPr lang="es-MX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0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Organismo emisor</a:t>
                      </a:r>
                      <a:endParaRPr lang="es-MX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6706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s-MX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0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Manual de Estadísticas de Finanzas Públicas </a:t>
                      </a:r>
                      <a:endParaRPr lang="es-MX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0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FMI</a:t>
                      </a:r>
                      <a:endParaRPr lang="es-MX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6706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s-MX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0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Manual de Transparencia del FMI</a:t>
                      </a:r>
                      <a:endParaRPr lang="es-MX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0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FMI</a:t>
                      </a:r>
                      <a:endParaRPr lang="es-MX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6706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s-MX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0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Marco Conceptual del IPSASB </a:t>
                      </a:r>
                      <a:endParaRPr lang="es-MX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0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IFAC</a:t>
                      </a:r>
                      <a:endParaRPr lang="es-MX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6706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s-MX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0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NICSP </a:t>
                      </a:r>
                      <a:endParaRPr lang="es-MX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0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IFAC</a:t>
                      </a:r>
                      <a:endParaRPr lang="es-MX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3250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s-MX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0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Código Estándar de Producto y </a:t>
                      </a:r>
                      <a:r>
                        <a:rPr lang="es-AR" sz="20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Servicios</a:t>
                      </a:r>
                      <a:endParaRPr lang="es-MX" sz="2000" b="0" i="0" u="none" strike="noStrike" dirty="0">
                        <a:solidFill>
                          <a:srgbClr val="0563C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0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ONSPSC/ONU</a:t>
                      </a:r>
                      <a:endParaRPr lang="es-MX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5994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s-MX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0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Marco COSO</a:t>
                      </a:r>
                      <a:endParaRPr lang="es-MX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0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COSO</a:t>
                      </a:r>
                      <a:endParaRPr lang="es-MX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6706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s-MX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0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ISSAI </a:t>
                      </a:r>
                      <a:endParaRPr lang="es-MX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0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INTOSAI</a:t>
                      </a:r>
                      <a:endParaRPr lang="es-MX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96706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s-MX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000" u="none" strike="noStrike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NIAs</a:t>
                      </a:r>
                      <a:endParaRPr lang="es-MX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0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IFAC</a:t>
                      </a:r>
                      <a:endParaRPr lang="es-MX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755" marR="8755" marT="875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073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ON2016.potx" id="{649CA73D-9296-4028-8083-98461AA802CB}" vid="{439099E9-B8F5-4D00-A9F4-50B1161D3A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1990</TotalTime>
  <Words>2746</Words>
  <Application>Microsoft Office PowerPoint</Application>
  <PresentationFormat>Panorámica</PresentationFormat>
  <Paragraphs>450</Paragraphs>
  <Slides>25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4" baseType="lpstr">
      <vt:lpstr>Aparajita</vt:lpstr>
      <vt:lpstr>Arial</vt:lpstr>
      <vt:lpstr>Calibri</vt:lpstr>
      <vt:lpstr>Calibri Light</vt:lpstr>
      <vt:lpstr>Comic Sans MS</vt:lpstr>
      <vt:lpstr>Corbel</vt:lpstr>
      <vt:lpstr>Times New Roman</vt:lpstr>
      <vt:lpstr>Wingdings</vt:lpstr>
      <vt:lpstr>Tema de Office</vt:lpstr>
      <vt:lpstr>Estudio Regional sobre Contabilización y Administración de Activos Fijos para el Crecimiento Social y Económico de la Región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Muchas gracias por su atención!!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Javier Notario</dc:creator>
  <cp:lastModifiedBy>pm7</cp:lastModifiedBy>
  <cp:revision>158</cp:revision>
  <cp:lastPrinted>2016-07-20T19:46:30Z</cp:lastPrinted>
  <dcterms:created xsi:type="dcterms:W3CDTF">2016-07-05T13:14:43Z</dcterms:created>
  <dcterms:modified xsi:type="dcterms:W3CDTF">2016-07-28T13:42:37Z</dcterms:modified>
</cp:coreProperties>
</file>