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69" r:id="rId4"/>
    <p:sldId id="270" r:id="rId5"/>
    <p:sldId id="264" r:id="rId6"/>
    <p:sldId id="274" r:id="rId7"/>
    <p:sldId id="271" r:id="rId8"/>
    <p:sldId id="265" r:id="rId9"/>
    <p:sldId id="272" r:id="rId10"/>
    <p:sldId id="273" r:id="rId11"/>
    <p:sldId id="275" r:id="rId12"/>
    <p:sldId id="276" r:id="rId13"/>
    <p:sldId id="268" r:id="rId14"/>
  </p:sldIdLst>
  <p:sldSz cx="12192000" cy="6858000"/>
  <p:notesSz cx="6858000" cy="9144000"/>
  <p:defaultTextStyle>
    <a:defPPr>
      <a:defRPr lang="es-P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C9CD6"/>
    <a:srgbClr val="A8D08C"/>
    <a:srgbClr val="CDCDCD"/>
    <a:srgbClr val="EDA761"/>
    <a:srgbClr val="00920E"/>
    <a:srgbClr val="C9FFCA"/>
    <a:srgbClr val="9FFF9F"/>
    <a:srgbClr val="007C0C"/>
    <a:srgbClr val="F07442"/>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FABFCF23-3B69-468F-B69F-88F6DE6A72F2}" styleName="Estilo medio 1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E25E649-3F16-4E02-A733-19D2CDBF48F0}" styleName="Estilo medio 3 - Énfasis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C7853C-536D-4A76-A0AE-DD22124D55A5}" styleName="Estilo temático 1 - Énfasis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92" autoAdjust="0"/>
    <p:restoredTop sz="95501" autoAdjust="0"/>
  </p:normalViewPr>
  <p:slideViewPr>
    <p:cSldViewPr snapToGrid="0">
      <p:cViewPr varScale="1">
        <p:scale>
          <a:sx n="88" d="100"/>
          <a:sy n="88" d="100"/>
        </p:scale>
        <p:origin x="120" y="1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Hoja_de_c_lculo_de_Microsoft_Excel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050" b="1" dirty="0" err="1">
                <a:solidFill>
                  <a:schemeClr val="tx1"/>
                </a:solidFill>
              </a:rPr>
              <a:t>Entorno</a:t>
            </a:r>
            <a:r>
              <a:rPr lang="en-US" sz="1050" b="1" dirty="0">
                <a:solidFill>
                  <a:schemeClr val="tx1"/>
                </a:solidFill>
              </a:rPr>
              <a:t> para </a:t>
            </a:r>
            <a:r>
              <a:rPr lang="en-US" sz="1050" b="1" dirty="0" err="1">
                <a:solidFill>
                  <a:schemeClr val="tx1"/>
                </a:solidFill>
              </a:rPr>
              <a:t>Asociaciones</a:t>
            </a:r>
            <a:r>
              <a:rPr lang="en-US" sz="1050" b="1" dirty="0">
                <a:solidFill>
                  <a:schemeClr val="tx1"/>
                </a:solidFill>
              </a:rPr>
              <a:t> </a:t>
            </a:r>
            <a:r>
              <a:rPr lang="en-US" sz="1050" b="1" dirty="0" err="1">
                <a:solidFill>
                  <a:schemeClr val="tx1"/>
                </a:solidFill>
              </a:rPr>
              <a:t>Público</a:t>
            </a:r>
            <a:r>
              <a:rPr lang="en-US" sz="1050" b="1" dirty="0">
                <a:solidFill>
                  <a:schemeClr val="tx1"/>
                </a:solidFill>
              </a:rPr>
              <a:t> </a:t>
            </a:r>
            <a:r>
              <a:rPr lang="en-US" sz="1050" b="1" dirty="0" err="1">
                <a:solidFill>
                  <a:schemeClr val="tx1"/>
                </a:solidFill>
              </a:rPr>
              <a:t>Privadas</a:t>
            </a:r>
            <a:r>
              <a:rPr lang="en-US" sz="1050" b="1" dirty="0">
                <a:solidFill>
                  <a:schemeClr val="tx1"/>
                </a:solidFill>
              </a:rPr>
              <a:t> </a:t>
            </a:r>
          </a:p>
          <a:p>
            <a:pPr>
              <a:defRPr sz="1100"/>
            </a:pPr>
            <a:r>
              <a:rPr lang="en-US" sz="1050" dirty="0">
                <a:solidFill>
                  <a:schemeClr val="tx1"/>
                </a:solidFill>
              </a:rPr>
              <a:t>(Panamá vs. Costa Rica) </a:t>
            </a:r>
          </a:p>
        </c:rich>
      </c:tx>
      <c:layout/>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es-PY"/>
        </a:p>
      </c:txPr>
    </c:title>
    <c:autoTitleDeleted val="0"/>
    <c:plotArea>
      <c:layout/>
      <c:barChart>
        <c:barDir val="bar"/>
        <c:grouping val="clustered"/>
        <c:varyColors val="0"/>
        <c:ser>
          <c:idx val="0"/>
          <c:order val="0"/>
          <c:tx>
            <c:strRef>
              <c:f>Hoja1!$B$3</c:f>
              <c:strCache>
                <c:ptCount val="1"/>
                <c:pt idx="0">
                  <c:v>Panamá</c:v>
                </c:pt>
              </c:strCache>
            </c:strRef>
          </c:tx>
          <c:spPr>
            <a:solidFill>
              <a:srgbClr val="6076B4"/>
            </a:solidFill>
            <a:ln>
              <a:noFill/>
            </a:ln>
            <a:effectLst/>
          </c:spPr>
          <c:invertIfNegative val="0"/>
          <c:cat>
            <c:strRef>
              <c:f>Hoja1!$A$4:$A$11</c:f>
              <c:strCache>
                <c:ptCount val="8"/>
                <c:pt idx="0">
                  <c:v>Clasificación</c:v>
                </c:pt>
                <c:pt idx="1">
                  <c:v>Puntaje General</c:v>
                </c:pt>
                <c:pt idx="2">
                  <c:v>Marco Normativo</c:v>
                </c:pt>
                <c:pt idx="3">
                  <c:v>Marco Institucional</c:v>
                </c:pt>
                <c:pt idx="4">
                  <c:v>Madurez Operacional</c:v>
                </c:pt>
                <c:pt idx="5">
                  <c:v>Clima de Inversión</c:v>
                </c:pt>
                <c:pt idx="6">
                  <c:v>Facilidades Financieras</c:v>
                </c:pt>
                <c:pt idx="7">
                  <c:v>Factor de Ajuste Subnacional</c:v>
                </c:pt>
              </c:strCache>
            </c:strRef>
          </c:cat>
          <c:val>
            <c:numRef>
              <c:f>Hoja1!$B$4:$B$11</c:f>
              <c:numCache>
                <c:formatCode>General</c:formatCode>
                <c:ptCount val="8"/>
                <c:pt idx="0">
                  <c:v>14</c:v>
                </c:pt>
                <c:pt idx="1">
                  <c:v>34</c:v>
                </c:pt>
                <c:pt idx="2">
                  <c:v>34.1</c:v>
                </c:pt>
                <c:pt idx="3">
                  <c:v>25</c:v>
                </c:pt>
                <c:pt idx="4">
                  <c:v>21.9</c:v>
                </c:pt>
                <c:pt idx="5">
                  <c:v>45.7</c:v>
                </c:pt>
                <c:pt idx="6">
                  <c:v>25</c:v>
                </c:pt>
                <c:pt idx="7">
                  <c:v>25</c:v>
                </c:pt>
              </c:numCache>
            </c:numRef>
          </c:val>
        </c:ser>
        <c:ser>
          <c:idx val="1"/>
          <c:order val="1"/>
          <c:tx>
            <c:strRef>
              <c:f>Hoja1!$E$3</c:f>
              <c:strCache>
                <c:ptCount val="1"/>
                <c:pt idx="0">
                  <c:v>Costa Rica</c:v>
                </c:pt>
              </c:strCache>
            </c:strRef>
          </c:tx>
          <c:spPr>
            <a:solidFill>
              <a:srgbClr val="E68422"/>
            </a:solidFill>
            <a:ln>
              <a:noFill/>
            </a:ln>
            <a:effectLst/>
          </c:spPr>
          <c:invertIfNegative val="0"/>
          <c:cat>
            <c:strRef>
              <c:f>Hoja1!$A$4:$A$11</c:f>
              <c:strCache>
                <c:ptCount val="8"/>
                <c:pt idx="0">
                  <c:v>Clasificación</c:v>
                </c:pt>
                <c:pt idx="1">
                  <c:v>Puntaje General</c:v>
                </c:pt>
                <c:pt idx="2">
                  <c:v>Marco Normativo</c:v>
                </c:pt>
                <c:pt idx="3">
                  <c:v>Marco Institucional</c:v>
                </c:pt>
                <c:pt idx="4">
                  <c:v>Madurez Operacional</c:v>
                </c:pt>
                <c:pt idx="5">
                  <c:v>Clima de Inversión</c:v>
                </c:pt>
                <c:pt idx="6">
                  <c:v>Facilidades Financieras</c:v>
                </c:pt>
                <c:pt idx="7">
                  <c:v>Factor de Ajuste Subnacional</c:v>
                </c:pt>
              </c:strCache>
            </c:strRef>
          </c:cat>
          <c:val>
            <c:numRef>
              <c:f>Hoja1!$E$4:$E$11</c:f>
              <c:numCache>
                <c:formatCode>General</c:formatCode>
                <c:ptCount val="8"/>
                <c:pt idx="0">
                  <c:v>10</c:v>
                </c:pt>
                <c:pt idx="1">
                  <c:v>39</c:v>
                </c:pt>
                <c:pt idx="2">
                  <c:v>43.8</c:v>
                </c:pt>
                <c:pt idx="3">
                  <c:v>41.7</c:v>
                </c:pt>
                <c:pt idx="4">
                  <c:v>31.3</c:v>
                </c:pt>
                <c:pt idx="5">
                  <c:v>59.3</c:v>
                </c:pt>
                <c:pt idx="6">
                  <c:v>41.7</c:v>
                </c:pt>
                <c:pt idx="7">
                  <c:v>25</c:v>
                </c:pt>
              </c:numCache>
            </c:numRef>
          </c:val>
        </c:ser>
        <c:dLbls>
          <c:showLegendKey val="0"/>
          <c:showVal val="0"/>
          <c:showCatName val="0"/>
          <c:showSerName val="0"/>
          <c:showPercent val="0"/>
          <c:showBubbleSize val="0"/>
        </c:dLbls>
        <c:gapWidth val="182"/>
        <c:axId val="157315400"/>
        <c:axId val="157316184"/>
      </c:barChart>
      <c:catAx>
        <c:axId val="15731540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PY"/>
          </a:p>
        </c:txPr>
        <c:crossAx val="157316184"/>
        <c:crosses val="autoZero"/>
        <c:auto val="1"/>
        <c:lblAlgn val="ctr"/>
        <c:lblOffset val="100"/>
        <c:noMultiLvlLbl val="0"/>
      </c:catAx>
      <c:valAx>
        <c:axId val="15731618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PY"/>
          </a:p>
        </c:txPr>
        <c:crossAx val="15731540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PY"/>
        </a:p>
      </c:txPr>
    </c:legend>
    <c:plotVisOnly val="1"/>
    <c:dispBlanksAs val="gap"/>
    <c:showDLblsOverMax val="0"/>
  </c:chart>
  <c:spPr>
    <a:noFill/>
    <a:ln>
      <a:noFill/>
    </a:ln>
    <a:effectLst/>
  </c:spPr>
  <c:txPr>
    <a:bodyPr/>
    <a:lstStyle/>
    <a:p>
      <a:pPr>
        <a:defRPr/>
      </a:pPr>
      <a:endParaRPr lang="es-PY"/>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96CF3C-E2A2-4B98-8592-3A00828D53D3}"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s-ES"/>
        </a:p>
      </dgm:t>
    </dgm:pt>
    <dgm:pt modelId="{0BA37713-4A13-4B7D-8C58-9834EEA08715}">
      <dgm:prSet phldrT="[Texto]" custT="1"/>
      <dgm:spPr/>
      <dgm:t>
        <a:bodyPr/>
        <a:lstStyle/>
        <a:p>
          <a:r>
            <a:rPr lang="es-ES" sz="1800" b="1" dirty="0" smtClean="0"/>
            <a:t>Construcción</a:t>
          </a:r>
          <a:endParaRPr lang="es-ES" sz="1800" b="1" dirty="0"/>
        </a:p>
      </dgm:t>
    </dgm:pt>
    <dgm:pt modelId="{7CDABF3F-ED8D-435B-A0E0-4F70E2D9B76B}" type="parTrans" cxnId="{5403C8CB-5EB5-4375-B5B2-C1B606E5A575}">
      <dgm:prSet/>
      <dgm:spPr/>
      <dgm:t>
        <a:bodyPr/>
        <a:lstStyle/>
        <a:p>
          <a:endParaRPr lang="es-ES" sz="2400"/>
        </a:p>
      </dgm:t>
    </dgm:pt>
    <dgm:pt modelId="{1E72612F-6A0B-4879-8BC3-E4A4A8F1BFC3}" type="sibTrans" cxnId="{5403C8CB-5EB5-4375-B5B2-C1B606E5A575}">
      <dgm:prSet/>
      <dgm:spPr/>
      <dgm:t>
        <a:bodyPr/>
        <a:lstStyle/>
        <a:p>
          <a:endParaRPr lang="es-ES" sz="2400"/>
        </a:p>
      </dgm:t>
    </dgm:pt>
    <dgm:pt modelId="{7168340C-BA7F-40E9-9C82-A8501E50165F}">
      <dgm:prSet phldrT="[Texto]" custT="1"/>
      <dgm:spPr/>
      <dgm:t>
        <a:bodyPr/>
        <a:lstStyle/>
        <a:p>
          <a:r>
            <a:rPr lang="es-ES" sz="1800" b="1" dirty="0" smtClean="0"/>
            <a:t>Disponibilidad</a:t>
          </a:r>
          <a:endParaRPr lang="es-ES" sz="1800" b="1" dirty="0"/>
        </a:p>
      </dgm:t>
    </dgm:pt>
    <dgm:pt modelId="{6FFCC874-BBDC-46A5-82BA-6D9C84F32D74}" type="parTrans" cxnId="{40EFAEC5-8E9C-4072-8355-D4578E9BC429}">
      <dgm:prSet/>
      <dgm:spPr/>
      <dgm:t>
        <a:bodyPr/>
        <a:lstStyle/>
        <a:p>
          <a:endParaRPr lang="es-ES" sz="2400"/>
        </a:p>
      </dgm:t>
    </dgm:pt>
    <dgm:pt modelId="{96E050A8-0032-468F-80F4-5D8D26924F12}" type="sibTrans" cxnId="{40EFAEC5-8E9C-4072-8355-D4578E9BC429}">
      <dgm:prSet/>
      <dgm:spPr/>
      <dgm:t>
        <a:bodyPr/>
        <a:lstStyle/>
        <a:p>
          <a:endParaRPr lang="es-ES" sz="2400"/>
        </a:p>
      </dgm:t>
    </dgm:pt>
    <dgm:pt modelId="{96E4AB9C-DE76-43E0-B03D-38FAE7C5C944}">
      <dgm:prSet phldrT="[Texto]" custT="1"/>
      <dgm:spPr/>
      <dgm:t>
        <a:bodyPr/>
        <a:lstStyle/>
        <a:p>
          <a:r>
            <a:rPr lang="es-ES" sz="1800" b="1" dirty="0" smtClean="0"/>
            <a:t>Financieros</a:t>
          </a:r>
          <a:endParaRPr lang="es-ES" sz="1800" b="1" dirty="0"/>
        </a:p>
      </dgm:t>
    </dgm:pt>
    <dgm:pt modelId="{46A5830C-A7F9-4DDF-A684-6B07E393AA36}" type="parTrans" cxnId="{24FBD355-F085-4758-A0CA-1AC3853601D7}">
      <dgm:prSet/>
      <dgm:spPr/>
      <dgm:t>
        <a:bodyPr/>
        <a:lstStyle/>
        <a:p>
          <a:endParaRPr lang="es-ES" sz="2400"/>
        </a:p>
      </dgm:t>
    </dgm:pt>
    <dgm:pt modelId="{566144FD-D38C-4599-942C-072229B15104}" type="sibTrans" cxnId="{24FBD355-F085-4758-A0CA-1AC3853601D7}">
      <dgm:prSet/>
      <dgm:spPr/>
      <dgm:t>
        <a:bodyPr/>
        <a:lstStyle/>
        <a:p>
          <a:endParaRPr lang="es-ES" sz="2400"/>
        </a:p>
      </dgm:t>
    </dgm:pt>
    <dgm:pt modelId="{EB2C402E-6EED-4901-9853-69C0E0291083}">
      <dgm:prSet custT="1"/>
      <dgm:spPr/>
      <dgm:t>
        <a:bodyPr/>
        <a:lstStyle/>
        <a:p>
          <a:r>
            <a:rPr lang="es-ES" sz="1600" dirty="0" smtClean="0"/>
            <a:t>Relacionados a problemas de diseño, sobrecostos de construcción y retrasos.</a:t>
          </a:r>
          <a:endParaRPr lang="es-ES" sz="1600" dirty="0"/>
        </a:p>
      </dgm:t>
    </dgm:pt>
    <dgm:pt modelId="{8E5ACECE-B170-4754-B09C-2D1F99713141}" type="parTrans" cxnId="{1351848D-CAF9-4E1E-A3A4-B265AEA19216}">
      <dgm:prSet/>
      <dgm:spPr/>
      <dgm:t>
        <a:bodyPr/>
        <a:lstStyle/>
        <a:p>
          <a:endParaRPr lang="es-ES" sz="2400"/>
        </a:p>
      </dgm:t>
    </dgm:pt>
    <dgm:pt modelId="{6DFBB0BF-F8B2-437D-ACCC-1C17BC07498F}" type="sibTrans" cxnId="{1351848D-CAF9-4E1E-A3A4-B265AEA19216}">
      <dgm:prSet/>
      <dgm:spPr/>
      <dgm:t>
        <a:bodyPr/>
        <a:lstStyle/>
        <a:p>
          <a:endParaRPr lang="es-ES" sz="2400"/>
        </a:p>
      </dgm:t>
    </dgm:pt>
    <dgm:pt modelId="{DDE0CDF7-D218-403C-B5BD-C9E2BE64B48A}">
      <dgm:prSet phldrT="[Texto]" custT="1"/>
      <dgm:spPr/>
      <dgm:t>
        <a:bodyPr/>
        <a:lstStyle/>
        <a:p>
          <a:r>
            <a:rPr lang="es-ES" sz="1600" dirty="0" smtClean="0"/>
            <a:t>Relacionados a variabilidad en las tasas de interés, tipos de cambio y otros factores que afectan a los costos de financiación</a:t>
          </a:r>
          <a:endParaRPr lang="es-ES" sz="1600" dirty="0"/>
        </a:p>
      </dgm:t>
    </dgm:pt>
    <dgm:pt modelId="{B1A77524-A8E4-48D5-8839-D28AECAF8A34}" type="parTrans" cxnId="{A8F01336-60D6-4E9B-9D51-F337577F116D}">
      <dgm:prSet/>
      <dgm:spPr/>
      <dgm:t>
        <a:bodyPr/>
        <a:lstStyle/>
        <a:p>
          <a:endParaRPr lang="es-ES" sz="2400"/>
        </a:p>
      </dgm:t>
    </dgm:pt>
    <dgm:pt modelId="{BD9CC221-88F3-4F94-8E9B-DEDB41DA8B4A}" type="sibTrans" cxnId="{A8F01336-60D6-4E9B-9D51-F337577F116D}">
      <dgm:prSet/>
      <dgm:spPr/>
      <dgm:t>
        <a:bodyPr/>
        <a:lstStyle/>
        <a:p>
          <a:endParaRPr lang="es-ES" sz="2400"/>
        </a:p>
      </dgm:t>
    </dgm:pt>
    <dgm:pt modelId="{94BA40BA-185A-46DE-897B-A4555D8D71F6}">
      <dgm:prSet phldrT="[Texto]" custT="1"/>
      <dgm:spPr/>
      <dgm:t>
        <a:bodyPr/>
        <a:lstStyle/>
        <a:p>
          <a:r>
            <a:rPr lang="es-ES" sz="1600" dirty="0" smtClean="0"/>
            <a:t>Relacionados con la calidad y continuidad de la provisión de servicios (que a su vez depende de la “disponibilidad” de un activo)</a:t>
          </a:r>
          <a:endParaRPr lang="es-ES" sz="1600" dirty="0"/>
        </a:p>
      </dgm:t>
    </dgm:pt>
    <dgm:pt modelId="{D0113AC4-6EDB-4144-9627-6EDB3A9C3508}" type="parTrans" cxnId="{B64A1C4D-1138-4DAC-9DB3-44C4E1F60C6A}">
      <dgm:prSet/>
      <dgm:spPr/>
      <dgm:t>
        <a:bodyPr/>
        <a:lstStyle/>
        <a:p>
          <a:endParaRPr lang="es-ES" sz="2400"/>
        </a:p>
      </dgm:t>
    </dgm:pt>
    <dgm:pt modelId="{23BBE733-F794-43DA-9806-49A9DAFF2ADF}" type="sibTrans" cxnId="{B64A1C4D-1138-4DAC-9DB3-44C4E1F60C6A}">
      <dgm:prSet/>
      <dgm:spPr/>
      <dgm:t>
        <a:bodyPr/>
        <a:lstStyle/>
        <a:p>
          <a:endParaRPr lang="es-ES" sz="2400"/>
        </a:p>
      </dgm:t>
    </dgm:pt>
    <dgm:pt modelId="{987BA793-764E-49B3-B1C8-294B274DF63E}">
      <dgm:prSet custT="1"/>
      <dgm:spPr/>
      <dgm:t>
        <a:bodyPr/>
        <a:lstStyle/>
        <a:p>
          <a:r>
            <a:rPr lang="es-ES" sz="1800" b="1" dirty="0" smtClean="0"/>
            <a:t>Demanda</a:t>
          </a:r>
          <a:endParaRPr lang="es-ES" sz="1800" b="1" dirty="0"/>
        </a:p>
      </dgm:t>
    </dgm:pt>
    <dgm:pt modelId="{A522D9CB-A9F5-4F2A-A6E0-16589CF60BE2}" type="parTrans" cxnId="{A67F0084-CD31-4F43-AD58-2C33D38CB0E3}">
      <dgm:prSet/>
      <dgm:spPr/>
      <dgm:t>
        <a:bodyPr/>
        <a:lstStyle/>
        <a:p>
          <a:endParaRPr lang="es-ES" sz="2400"/>
        </a:p>
      </dgm:t>
    </dgm:pt>
    <dgm:pt modelId="{1D27897B-9E0A-4032-8E49-38FE6EFEB7B4}" type="sibTrans" cxnId="{A67F0084-CD31-4F43-AD58-2C33D38CB0E3}">
      <dgm:prSet/>
      <dgm:spPr/>
      <dgm:t>
        <a:bodyPr/>
        <a:lstStyle/>
        <a:p>
          <a:endParaRPr lang="es-ES" sz="2400"/>
        </a:p>
      </dgm:t>
    </dgm:pt>
    <dgm:pt modelId="{291059A7-CA3B-4CC6-97E6-F7647787E64B}">
      <dgm:prSet custT="1"/>
      <dgm:spPr/>
      <dgm:t>
        <a:bodyPr/>
        <a:lstStyle/>
        <a:p>
          <a:r>
            <a:rPr lang="es-ES" sz="1600" dirty="0" smtClean="0"/>
            <a:t>Relacionados a la necesidad continua de servicios</a:t>
          </a:r>
          <a:endParaRPr lang="es-ES" sz="1600" dirty="0"/>
        </a:p>
      </dgm:t>
    </dgm:pt>
    <dgm:pt modelId="{EE98C553-3DA1-45A0-8265-BBDCAC6848E7}" type="parTrans" cxnId="{DE9839B2-FD03-4AD3-9A2E-2B36662A26B9}">
      <dgm:prSet/>
      <dgm:spPr/>
      <dgm:t>
        <a:bodyPr/>
        <a:lstStyle/>
        <a:p>
          <a:endParaRPr lang="es-ES" sz="2400"/>
        </a:p>
      </dgm:t>
    </dgm:pt>
    <dgm:pt modelId="{F0C675C4-7977-438E-8026-2D7A13534699}" type="sibTrans" cxnId="{DE9839B2-FD03-4AD3-9A2E-2B36662A26B9}">
      <dgm:prSet/>
      <dgm:spPr/>
      <dgm:t>
        <a:bodyPr/>
        <a:lstStyle/>
        <a:p>
          <a:endParaRPr lang="es-ES" sz="2400"/>
        </a:p>
      </dgm:t>
    </dgm:pt>
    <dgm:pt modelId="{9622EFCC-FD2C-4AEB-8437-BE5640AF34D9}">
      <dgm:prSet custT="1"/>
      <dgm:spPr/>
      <dgm:t>
        <a:bodyPr/>
        <a:lstStyle/>
        <a:p>
          <a:r>
            <a:rPr lang="es-ES" sz="1800" b="1" dirty="0" smtClean="0"/>
            <a:t>Valor Residual</a:t>
          </a:r>
          <a:endParaRPr lang="es-ES" sz="1800" b="1" dirty="0"/>
        </a:p>
      </dgm:t>
    </dgm:pt>
    <dgm:pt modelId="{A97BACB3-E2FF-4247-BCB1-5DC954D91EC1}" type="parTrans" cxnId="{27D79028-39CF-4D71-B8F6-509598AE28C9}">
      <dgm:prSet/>
      <dgm:spPr/>
      <dgm:t>
        <a:bodyPr/>
        <a:lstStyle/>
        <a:p>
          <a:endParaRPr lang="es-ES" sz="2400"/>
        </a:p>
      </dgm:t>
    </dgm:pt>
    <dgm:pt modelId="{7EEBBBB3-0D27-40A4-B8B1-C20DCF618E42}" type="sibTrans" cxnId="{27D79028-39CF-4D71-B8F6-509598AE28C9}">
      <dgm:prSet/>
      <dgm:spPr/>
      <dgm:t>
        <a:bodyPr/>
        <a:lstStyle/>
        <a:p>
          <a:endParaRPr lang="es-ES" sz="2400"/>
        </a:p>
      </dgm:t>
    </dgm:pt>
    <dgm:pt modelId="{B9B622A8-166D-4F37-BF56-712A5B7A61BD}">
      <dgm:prSet custT="1"/>
      <dgm:spPr/>
      <dgm:t>
        <a:bodyPr/>
        <a:lstStyle/>
        <a:p>
          <a:r>
            <a:rPr lang="es-ES" sz="1600" dirty="0" smtClean="0"/>
            <a:t>Relacionados al futuro precio de mercado del activo</a:t>
          </a:r>
          <a:endParaRPr lang="es-ES" sz="1600" dirty="0"/>
        </a:p>
      </dgm:t>
    </dgm:pt>
    <dgm:pt modelId="{E4468CCB-3376-4121-A12D-018D98BEEFAE}" type="parTrans" cxnId="{F243B616-9E18-4CCF-A979-5E3DCB843A42}">
      <dgm:prSet/>
      <dgm:spPr/>
      <dgm:t>
        <a:bodyPr/>
        <a:lstStyle/>
        <a:p>
          <a:endParaRPr lang="es-ES" sz="2400"/>
        </a:p>
      </dgm:t>
    </dgm:pt>
    <dgm:pt modelId="{36E98C40-4EEB-4D17-94A1-EEB309795E88}" type="sibTrans" cxnId="{F243B616-9E18-4CCF-A979-5E3DCB843A42}">
      <dgm:prSet/>
      <dgm:spPr/>
      <dgm:t>
        <a:bodyPr/>
        <a:lstStyle/>
        <a:p>
          <a:endParaRPr lang="es-ES" sz="2400"/>
        </a:p>
      </dgm:t>
    </dgm:pt>
    <dgm:pt modelId="{B304C47C-D036-4B2C-B5A5-C1D350C7CA90}" type="pres">
      <dgm:prSet presAssocID="{A896CF3C-E2A2-4B98-8592-3A00828D53D3}" presName="linear" presStyleCnt="0">
        <dgm:presLayoutVars>
          <dgm:dir/>
          <dgm:animLvl val="lvl"/>
          <dgm:resizeHandles val="exact"/>
        </dgm:presLayoutVars>
      </dgm:prSet>
      <dgm:spPr/>
      <dgm:t>
        <a:bodyPr/>
        <a:lstStyle/>
        <a:p>
          <a:endParaRPr lang="es-ES"/>
        </a:p>
      </dgm:t>
    </dgm:pt>
    <dgm:pt modelId="{69545BAB-8475-4346-A637-ABC784DB3BB0}" type="pres">
      <dgm:prSet presAssocID="{0BA37713-4A13-4B7D-8C58-9834EEA08715}" presName="parentLin" presStyleCnt="0"/>
      <dgm:spPr/>
    </dgm:pt>
    <dgm:pt modelId="{C912BB89-86AB-49E5-96E8-B21EB62815E3}" type="pres">
      <dgm:prSet presAssocID="{0BA37713-4A13-4B7D-8C58-9834EEA08715}" presName="parentLeftMargin" presStyleLbl="node1" presStyleIdx="0" presStyleCnt="5"/>
      <dgm:spPr/>
      <dgm:t>
        <a:bodyPr/>
        <a:lstStyle/>
        <a:p>
          <a:endParaRPr lang="es-ES"/>
        </a:p>
      </dgm:t>
    </dgm:pt>
    <dgm:pt modelId="{D03706F4-F0A3-480B-8599-1F5CB89A0D5C}" type="pres">
      <dgm:prSet presAssocID="{0BA37713-4A13-4B7D-8C58-9834EEA08715}" presName="parentText" presStyleLbl="node1" presStyleIdx="0" presStyleCnt="5">
        <dgm:presLayoutVars>
          <dgm:chMax val="0"/>
          <dgm:bulletEnabled val="1"/>
        </dgm:presLayoutVars>
      </dgm:prSet>
      <dgm:spPr/>
      <dgm:t>
        <a:bodyPr/>
        <a:lstStyle/>
        <a:p>
          <a:endParaRPr lang="es-ES"/>
        </a:p>
      </dgm:t>
    </dgm:pt>
    <dgm:pt modelId="{049A1D0A-1453-4C12-9A30-7FFD9DD14F25}" type="pres">
      <dgm:prSet presAssocID="{0BA37713-4A13-4B7D-8C58-9834EEA08715}" presName="negativeSpace" presStyleCnt="0"/>
      <dgm:spPr/>
    </dgm:pt>
    <dgm:pt modelId="{501254A5-7B2E-4B5E-97F9-FE45FECC308E}" type="pres">
      <dgm:prSet presAssocID="{0BA37713-4A13-4B7D-8C58-9834EEA08715}" presName="childText" presStyleLbl="conFgAcc1" presStyleIdx="0" presStyleCnt="5">
        <dgm:presLayoutVars>
          <dgm:bulletEnabled val="1"/>
        </dgm:presLayoutVars>
      </dgm:prSet>
      <dgm:spPr/>
      <dgm:t>
        <a:bodyPr/>
        <a:lstStyle/>
        <a:p>
          <a:endParaRPr lang="es-ES"/>
        </a:p>
      </dgm:t>
    </dgm:pt>
    <dgm:pt modelId="{A77EAA43-DCF4-4EC1-B29E-748280D7559B}" type="pres">
      <dgm:prSet presAssocID="{1E72612F-6A0B-4879-8BC3-E4A4A8F1BFC3}" presName="spaceBetweenRectangles" presStyleCnt="0"/>
      <dgm:spPr/>
    </dgm:pt>
    <dgm:pt modelId="{FE00C4CB-40D6-4374-9FCD-AAB82D4BA806}" type="pres">
      <dgm:prSet presAssocID="{96E4AB9C-DE76-43E0-B03D-38FAE7C5C944}" presName="parentLin" presStyleCnt="0"/>
      <dgm:spPr/>
    </dgm:pt>
    <dgm:pt modelId="{12D29DCF-D730-4E38-972D-001C3305CD50}" type="pres">
      <dgm:prSet presAssocID="{96E4AB9C-DE76-43E0-B03D-38FAE7C5C944}" presName="parentLeftMargin" presStyleLbl="node1" presStyleIdx="0" presStyleCnt="5"/>
      <dgm:spPr/>
      <dgm:t>
        <a:bodyPr/>
        <a:lstStyle/>
        <a:p>
          <a:endParaRPr lang="es-ES"/>
        </a:p>
      </dgm:t>
    </dgm:pt>
    <dgm:pt modelId="{94EA3EC1-5643-401A-98D9-22D5F9B31998}" type="pres">
      <dgm:prSet presAssocID="{96E4AB9C-DE76-43E0-B03D-38FAE7C5C944}" presName="parentText" presStyleLbl="node1" presStyleIdx="1" presStyleCnt="5">
        <dgm:presLayoutVars>
          <dgm:chMax val="0"/>
          <dgm:bulletEnabled val="1"/>
        </dgm:presLayoutVars>
      </dgm:prSet>
      <dgm:spPr/>
      <dgm:t>
        <a:bodyPr/>
        <a:lstStyle/>
        <a:p>
          <a:endParaRPr lang="es-ES"/>
        </a:p>
      </dgm:t>
    </dgm:pt>
    <dgm:pt modelId="{D36678C9-04C2-44F2-89F2-85B98FD7B6FC}" type="pres">
      <dgm:prSet presAssocID="{96E4AB9C-DE76-43E0-B03D-38FAE7C5C944}" presName="negativeSpace" presStyleCnt="0"/>
      <dgm:spPr/>
    </dgm:pt>
    <dgm:pt modelId="{B4A19B4B-4DEB-4A93-9E14-A4655ACF5488}" type="pres">
      <dgm:prSet presAssocID="{96E4AB9C-DE76-43E0-B03D-38FAE7C5C944}" presName="childText" presStyleLbl="conFgAcc1" presStyleIdx="1" presStyleCnt="5">
        <dgm:presLayoutVars>
          <dgm:bulletEnabled val="1"/>
        </dgm:presLayoutVars>
      </dgm:prSet>
      <dgm:spPr/>
      <dgm:t>
        <a:bodyPr/>
        <a:lstStyle/>
        <a:p>
          <a:endParaRPr lang="es-ES"/>
        </a:p>
      </dgm:t>
    </dgm:pt>
    <dgm:pt modelId="{8C6B884A-9E1C-40A5-9156-CB823235B9D1}" type="pres">
      <dgm:prSet presAssocID="{566144FD-D38C-4599-942C-072229B15104}" presName="spaceBetweenRectangles" presStyleCnt="0"/>
      <dgm:spPr/>
    </dgm:pt>
    <dgm:pt modelId="{CCAED210-2038-462B-8030-995EEDF6C45B}" type="pres">
      <dgm:prSet presAssocID="{7168340C-BA7F-40E9-9C82-A8501E50165F}" presName="parentLin" presStyleCnt="0"/>
      <dgm:spPr/>
    </dgm:pt>
    <dgm:pt modelId="{D3014CBB-A086-4A4C-8B38-214391647558}" type="pres">
      <dgm:prSet presAssocID="{7168340C-BA7F-40E9-9C82-A8501E50165F}" presName="parentLeftMargin" presStyleLbl="node1" presStyleIdx="1" presStyleCnt="5"/>
      <dgm:spPr/>
      <dgm:t>
        <a:bodyPr/>
        <a:lstStyle/>
        <a:p>
          <a:endParaRPr lang="es-ES"/>
        </a:p>
      </dgm:t>
    </dgm:pt>
    <dgm:pt modelId="{5762919F-97A9-4F1F-949A-3F49C1825DAF}" type="pres">
      <dgm:prSet presAssocID="{7168340C-BA7F-40E9-9C82-A8501E50165F}" presName="parentText" presStyleLbl="node1" presStyleIdx="2" presStyleCnt="5">
        <dgm:presLayoutVars>
          <dgm:chMax val="0"/>
          <dgm:bulletEnabled val="1"/>
        </dgm:presLayoutVars>
      </dgm:prSet>
      <dgm:spPr/>
      <dgm:t>
        <a:bodyPr/>
        <a:lstStyle/>
        <a:p>
          <a:endParaRPr lang="es-ES"/>
        </a:p>
      </dgm:t>
    </dgm:pt>
    <dgm:pt modelId="{E539A9F1-ADB3-4DD5-9E5B-26A74C7E5D79}" type="pres">
      <dgm:prSet presAssocID="{7168340C-BA7F-40E9-9C82-A8501E50165F}" presName="negativeSpace" presStyleCnt="0"/>
      <dgm:spPr/>
    </dgm:pt>
    <dgm:pt modelId="{BE7A86E6-733E-4402-9D68-F075ABEE57D9}" type="pres">
      <dgm:prSet presAssocID="{7168340C-BA7F-40E9-9C82-A8501E50165F}" presName="childText" presStyleLbl="conFgAcc1" presStyleIdx="2" presStyleCnt="5">
        <dgm:presLayoutVars>
          <dgm:bulletEnabled val="1"/>
        </dgm:presLayoutVars>
      </dgm:prSet>
      <dgm:spPr/>
      <dgm:t>
        <a:bodyPr/>
        <a:lstStyle/>
        <a:p>
          <a:endParaRPr lang="es-ES"/>
        </a:p>
      </dgm:t>
    </dgm:pt>
    <dgm:pt modelId="{EB48E622-633F-47E8-83A3-18BDCDE3A0C9}" type="pres">
      <dgm:prSet presAssocID="{96E050A8-0032-468F-80F4-5D8D26924F12}" presName="spaceBetweenRectangles" presStyleCnt="0"/>
      <dgm:spPr/>
    </dgm:pt>
    <dgm:pt modelId="{461E6FE3-0857-41AF-B268-FEF1D08DF605}" type="pres">
      <dgm:prSet presAssocID="{987BA793-764E-49B3-B1C8-294B274DF63E}" presName="parentLin" presStyleCnt="0"/>
      <dgm:spPr/>
    </dgm:pt>
    <dgm:pt modelId="{FD8393A7-30CA-4AA6-B609-6AF56A0845E1}" type="pres">
      <dgm:prSet presAssocID="{987BA793-764E-49B3-B1C8-294B274DF63E}" presName="parentLeftMargin" presStyleLbl="node1" presStyleIdx="2" presStyleCnt="5"/>
      <dgm:spPr/>
      <dgm:t>
        <a:bodyPr/>
        <a:lstStyle/>
        <a:p>
          <a:endParaRPr lang="es-ES"/>
        </a:p>
      </dgm:t>
    </dgm:pt>
    <dgm:pt modelId="{F3209477-51B3-439C-87B8-3C4BB7A104D0}" type="pres">
      <dgm:prSet presAssocID="{987BA793-764E-49B3-B1C8-294B274DF63E}" presName="parentText" presStyleLbl="node1" presStyleIdx="3" presStyleCnt="5">
        <dgm:presLayoutVars>
          <dgm:chMax val="0"/>
          <dgm:bulletEnabled val="1"/>
        </dgm:presLayoutVars>
      </dgm:prSet>
      <dgm:spPr/>
      <dgm:t>
        <a:bodyPr/>
        <a:lstStyle/>
        <a:p>
          <a:endParaRPr lang="es-ES"/>
        </a:p>
      </dgm:t>
    </dgm:pt>
    <dgm:pt modelId="{1D38C5AA-6C08-4F9B-9457-07BAB091D0A0}" type="pres">
      <dgm:prSet presAssocID="{987BA793-764E-49B3-B1C8-294B274DF63E}" presName="negativeSpace" presStyleCnt="0"/>
      <dgm:spPr/>
    </dgm:pt>
    <dgm:pt modelId="{FE01D47D-21BC-4E01-B219-255B825D7D49}" type="pres">
      <dgm:prSet presAssocID="{987BA793-764E-49B3-B1C8-294B274DF63E}" presName="childText" presStyleLbl="conFgAcc1" presStyleIdx="3" presStyleCnt="5">
        <dgm:presLayoutVars>
          <dgm:bulletEnabled val="1"/>
        </dgm:presLayoutVars>
      </dgm:prSet>
      <dgm:spPr/>
      <dgm:t>
        <a:bodyPr/>
        <a:lstStyle/>
        <a:p>
          <a:endParaRPr lang="es-ES"/>
        </a:p>
      </dgm:t>
    </dgm:pt>
    <dgm:pt modelId="{F820C49B-1A03-4307-9C74-9D9A7AD6273D}" type="pres">
      <dgm:prSet presAssocID="{1D27897B-9E0A-4032-8E49-38FE6EFEB7B4}" presName="spaceBetweenRectangles" presStyleCnt="0"/>
      <dgm:spPr/>
    </dgm:pt>
    <dgm:pt modelId="{06EAA101-A848-484F-8A51-C2AD948528FE}" type="pres">
      <dgm:prSet presAssocID="{9622EFCC-FD2C-4AEB-8437-BE5640AF34D9}" presName="parentLin" presStyleCnt="0"/>
      <dgm:spPr/>
    </dgm:pt>
    <dgm:pt modelId="{6CD18D56-F5CB-408A-8850-305771059E28}" type="pres">
      <dgm:prSet presAssocID="{9622EFCC-FD2C-4AEB-8437-BE5640AF34D9}" presName="parentLeftMargin" presStyleLbl="node1" presStyleIdx="3" presStyleCnt="5"/>
      <dgm:spPr/>
      <dgm:t>
        <a:bodyPr/>
        <a:lstStyle/>
        <a:p>
          <a:endParaRPr lang="es-ES"/>
        </a:p>
      </dgm:t>
    </dgm:pt>
    <dgm:pt modelId="{2E7835BD-7DB6-4C42-A924-1221DC06F695}" type="pres">
      <dgm:prSet presAssocID="{9622EFCC-FD2C-4AEB-8437-BE5640AF34D9}" presName="parentText" presStyleLbl="node1" presStyleIdx="4" presStyleCnt="5">
        <dgm:presLayoutVars>
          <dgm:chMax val="0"/>
          <dgm:bulletEnabled val="1"/>
        </dgm:presLayoutVars>
      </dgm:prSet>
      <dgm:spPr/>
      <dgm:t>
        <a:bodyPr/>
        <a:lstStyle/>
        <a:p>
          <a:endParaRPr lang="es-ES"/>
        </a:p>
      </dgm:t>
    </dgm:pt>
    <dgm:pt modelId="{8D9D5B46-4448-4478-A86B-A2665E9A7594}" type="pres">
      <dgm:prSet presAssocID="{9622EFCC-FD2C-4AEB-8437-BE5640AF34D9}" presName="negativeSpace" presStyleCnt="0"/>
      <dgm:spPr/>
    </dgm:pt>
    <dgm:pt modelId="{1998425B-B293-4521-B7AB-23276CA562D8}" type="pres">
      <dgm:prSet presAssocID="{9622EFCC-FD2C-4AEB-8437-BE5640AF34D9}" presName="childText" presStyleLbl="conFgAcc1" presStyleIdx="4" presStyleCnt="5">
        <dgm:presLayoutVars>
          <dgm:bulletEnabled val="1"/>
        </dgm:presLayoutVars>
      </dgm:prSet>
      <dgm:spPr/>
      <dgm:t>
        <a:bodyPr/>
        <a:lstStyle/>
        <a:p>
          <a:endParaRPr lang="es-ES"/>
        </a:p>
      </dgm:t>
    </dgm:pt>
  </dgm:ptLst>
  <dgm:cxnLst>
    <dgm:cxn modelId="{C9FA507F-38EB-4D2D-ACF7-D5B7A295AF1D}" type="presOf" srcId="{0BA37713-4A13-4B7D-8C58-9834EEA08715}" destId="{C912BB89-86AB-49E5-96E8-B21EB62815E3}" srcOrd="0" destOrd="0" presId="urn:microsoft.com/office/officeart/2005/8/layout/list1"/>
    <dgm:cxn modelId="{24FBD355-F085-4758-A0CA-1AC3853601D7}" srcId="{A896CF3C-E2A2-4B98-8592-3A00828D53D3}" destId="{96E4AB9C-DE76-43E0-B03D-38FAE7C5C944}" srcOrd="1" destOrd="0" parTransId="{46A5830C-A7F9-4DDF-A684-6B07E393AA36}" sibTransId="{566144FD-D38C-4599-942C-072229B15104}"/>
    <dgm:cxn modelId="{F243B616-9E18-4CCF-A979-5E3DCB843A42}" srcId="{9622EFCC-FD2C-4AEB-8437-BE5640AF34D9}" destId="{B9B622A8-166D-4F37-BF56-712A5B7A61BD}" srcOrd="0" destOrd="0" parTransId="{E4468CCB-3376-4121-A12D-018D98BEEFAE}" sibTransId="{36E98C40-4EEB-4D17-94A1-EEB309795E88}"/>
    <dgm:cxn modelId="{9525B291-2310-480C-8115-AB1F9153A657}" type="presOf" srcId="{987BA793-764E-49B3-B1C8-294B274DF63E}" destId="{F3209477-51B3-439C-87B8-3C4BB7A104D0}" srcOrd="1" destOrd="0" presId="urn:microsoft.com/office/officeart/2005/8/layout/list1"/>
    <dgm:cxn modelId="{A74284D9-1100-4814-A894-0024053C68A2}" type="presOf" srcId="{9622EFCC-FD2C-4AEB-8437-BE5640AF34D9}" destId="{6CD18D56-F5CB-408A-8850-305771059E28}" srcOrd="0" destOrd="0" presId="urn:microsoft.com/office/officeart/2005/8/layout/list1"/>
    <dgm:cxn modelId="{6BB33DEC-73C3-4C86-8C5B-15EEE0F4B971}" type="presOf" srcId="{A896CF3C-E2A2-4B98-8592-3A00828D53D3}" destId="{B304C47C-D036-4B2C-B5A5-C1D350C7CA90}" srcOrd="0" destOrd="0" presId="urn:microsoft.com/office/officeart/2005/8/layout/list1"/>
    <dgm:cxn modelId="{31CE42FB-CAFB-4748-8F52-08522F07E429}" type="presOf" srcId="{96E4AB9C-DE76-43E0-B03D-38FAE7C5C944}" destId="{94EA3EC1-5643-401A-98D9-22D5F9B31998}" srcOrd="1" destOrd="0" presId="urn:microsoft.com/office/officeart/2005/8/layout/list1"/>
    <dgm:cxn modelId="{DD5C2F63-9987-4656-8CC2-D6FD9A88AC06}" type="presOf" srcId="{9622EFCC-FD2C-4AEB-8437-BE5640AF34D9}" destId="{2E7835BD-7DB6-4C42-A924-1221DC06F695}" srcOrd="1" destOrd="0" presId="urn:microsoft.com/office/officeart/2005/8/layout/list1"/>
    <dgm:cxn modelId="{4CF96408-AB7F-45EA-9425-B6BB1D14D9B4}" type="presOf" srcId="{7168340C-BA7F-40E9-9C82-A8501E50165F}" destId="{5762919F-97A9-4F1F-949A-3F49C1825DAF}" srcOrd="1" destOrd="0" presId="urn:microsoft.com/office/officeart/2005/8/layout/list1"/>
    <dgm:cxn modelId="{1DF103BF-FB56-4CBE-8B7F-D4B93BF62D12}" type="presOf" srcId="{EB2C402E-6EED-4901-9853-69C0E0291083}" destId="{501254A5-7B2E-4B5E-97F9-FE45FECC308E}" srcOrd="0" destOrd="0" presId="urn:microsoft.com/office/officeart/2005/8/layout/list1"/>
    <dgm:cxn modelId="{BC533AE2-7062-4221-A653-24634E960DB7}" type="presOf" srcId="{B9B622A8-166D-4F37-BF56-712A5B7A61BD}" destId="{1998425B-B293-4521-B7AB-23276CA562D8}" srcOrd="0" destOrd="0" presId="urn:microsoft.com/office/officeart/2005/8/layout/list1"/>
    <dgm:cxn modelId="{96709A85-E5E1-4F0C-B0EB-9B643F914FC4}" type="presOf" srcId="{7168340C-BA7F-40E9-9C82-A8501E50165F}" destId="{D3014CBB-A086-4A4C-8B38-214391647558}" srcOrd="0" destOrd="0" presId="urn:microsoft.com/office/officeart/2005/8/layout/list1"/>
    <dgm:cxn modelId="{BCF62DE4-16ED-4E04-9AA1-6C9CBAA3F8EE}" type="presOf" srcId="{DDE0CDF7-D218-403C-B5BD-C9E2BE64B48A}" destId="{B4A19B4B-4DEB-4A93-9E14-A4655ACF5488}" srcOrd="0" destOrd="0" presId="urn:microsoft.com/office/officeart/2005/8/layout/list1"/>
    <dgm:cxn modelId="{002E3372-D2C8-4153-AAA6-DDE243B3476A}" type="presOf" srcId="{987BA793-764E-49B3-B1C8-294B274DF63E}" destId="{FD8393A7-30CA-4AA6-B609-6AF56A0845E1}" srcOrd="0" destOrd="0" presId="urn:microsoft.com/office/officeart/2005/8/layout/list1"/>
    <dgm:cxn modelId="{D4B8E464-D7E1-4EB4-9208-4C2C4A888442}" type="presOf" srcId="{96E4AB9C-DE76-43E0-B03D-38FAE7C5C944}" destId="{12D29DCF-D730-4E38-972D-001C3305CD50}" srcOrd="0" destOrd="0" presId="urn:microsoft.com/office/officeart/2005/8/layout/list1"/>
    <dgm:cxn modelId="{40EFAEC5-8E9C-4072-8355-D4578E9BC429}" srcId="{A896CF3C-E2A2-4B98-8592-3A00828D53D3}" destId="{7168340C-BA7F-40E9-9C82-A8501E50165F}" srcOrd="2" destOrd="0" parTransId="{6FFCC874-BBDC-46A5-82BA-6D9C84F32D74}" sibTransId="{96E050A8-0032-468F-80F4-5D8D26924F12}"/>
    <dgm:cxn modelId="{41D22FDD-57A7-44F0-ADBE-DC86F1676903}" type="presOf" srcId="{94BA40BA-185A-46DE-897B-A4555D8D71F6}" destId="{BE7A86E6-733E-4402-9D68-F075ABEE57D9}" srcOrd="0" destOrd="0" presId="urn:microsoft.com/office/officeart/2005/8/layout/list1"/>
    <dgm:cxn modelId="{A8F01336-60D6-4E9B-9D51-F337577F116D}" srcId="{96E4AB9C-DE76-43E0-B03D-38FAE7C5C944}" destId="{DDE0CDF7-D218-403C-B5BD-C9E2BE64B48A}" srcOrd="0" destOrd="0" parTransId="{B1A77524-A8E4-48D5-8839-D28AECAF8A34}" sibTransId="{BD9CC221-88F3-4F94-8E9B-DEDB41DA8B4A}"/>
    <dgm:cxn modelId="{EE404082-66D1-45AC-94BC-AAB5C5795774}" type="presOf" srcId="{291059A7-CA3B-4CC6-97E6-F7647787E64B}" destId="{FE01D47D-21BC-4E01-B219-255B825D7D49}" srcOrd="0" destOrd="0" presId="urn:microsoft.com/office/officeart/2005/8/layout/list1"/>
    <dgm:cxn modelId="{27D79028-39CF-4D71-B8F6-509598AE28C9}" srcId="{A896CF3C-E2A2-4B98-8592-3A00828D53D3}" destId="{9622EFCC-FD2C-4AEB-8437-BE5640AF34D9}" srcOrd="4" destOrd="0" parTransId="{A97BACB3-E2FF-4247-BCB1-5DC954D91EC1}" sibTransId="{7EEBBBB3-0D27-40A4-B8B1-C20DCF618E42}"/>
    <dgm:cxn modelId="{5403C8CB-5EB5-4375-B5B2-C1B606E5A575}" srcId="{A896CF3C-E2A2-4B98-8592-3A00828D53D3}" destId="{0BA37713-4A13-4B7D-8C58-9834EEA08715}" srcOrd="0" destOrd="0" parTransId="{7CDABF3F-ED8D-435B-A0E0-4F70E2D9B76B}" sibTransId="{1E72612F-6A0B-4879-8BC3-E4A4A8F1BFC3}"/>
    <dgm:cxn modelId="{DE9839B2-FD03-4AD3-9A2E-2B36662A26B9}" srcId="{987BA793-764E-49B3-B1C8-294B274DF63E}" destId="{291059A7-CA3B-4CC6-97E6-F7647787E64B}" srcOrd="0" destOrd="0" parTransId="{EE98C553-3DA1-45A0-8265-BBDCAC6848E7}" sibTransId="{F0C675C4-7977-438E-8026-2D7A13534699}"/>
    <dgm:cxn modelId="{A67F0084-CD31-4F43-AD58-2C33D38CB0E3}" srcId="{A896CF3C-E2A2-4B98-8592-3A00828D53D3}" destId="{987BA793-764E-49B3-B1C8-294B274DF63E}" srcOrd="3" destOrd="0" parTransId="{A522D9CB-A9F5-4F2A-A6E0-16589CF60BE2}" sibTransId="{1D27897B-9E0A-4032-8E49-38FE6EFEB7B4}"/>
    <dgm:cxn modelId="{B64A1C4D-1138-4DAC-9DB3-44C4E1F60C6A}" srcId="{7168340C-BA7F-40E9-9C82-A8501E50165F}" destId="{94BA40BA-185A-46DE-897B-A4555D8D71F6}" srcOrd="0" destOrd="0" parTransId="{D0113AC4-6EDB-4144-9627-6EDB3A9C3508}" sibTransId="{23BBE733-F794-43DA-9806-49A9DAFF2ADF}"/>
    <dgm:cxn modelId="{1351848D-CAF9-4E1E-A3A4-B265AEA19216}" srcId="{0BA37713-4A13-4B7D-8C58-9834EEA08715}" destId="{EB2C402E-6EED-4901-9853-69C0E0291083}" srcOrd="0" destOrd="0" parTransId="{8E5ACECE-B170-4754-B09C-2D1F99713141}" sibTransId="{6DFBB0BF-F8B2-437D-ACCC-1C17BC07498F}"/>
    <dgm:cxn modelId="{F238716A-A30F-4F69-8045-E8B51A339FFE}" type="presOf" srcId="{0BA37713-4A13-4B7D-8C58-9834EEA08715}" destId="{D03706F4-F0A3-480B-8599-1F5CB89A0D5C}" srcOrd="1" destOrd="0" presId="urn:microsoft.com/office/officeart/2005/8/layout/list1"/>
    <dgm:cxn modelId="{B1C20E37-4F54-47FE-AC8B-582DE5D44266}" type="presParOf" srcId="{B304C47C-D036-4B2C-B5A5-C1D350C7CA90}" destId="{69545BAB-8475-4346-A637-ABC784DB3BB0}" srcOrd="0" destOrd="0" presId="urn:microsoft.com/office/officeart/2005/8/layout/list1"/>
    <dgm:cxn modelId="{C8AE10D7-726D-4D11-BE63-E8068C8E2D0B}" type="presParOf" srcId="{69545BAB-8475-4346-A637-ABC784DB3BB0}" destId="{C912BB89-86AB-49E5-96E8-B21EB62815E3}" srcOrd="0" destOrd="0" presId="urn:microsoft.com/office/officeart/2005/8/layout/list1"/>
    <dgm:cxn modelId="{0EF0F4AE-6312-4B0F-AC4E-73E162B577FE}" type="presParOf" srcId="{69545BAB-8475-4346-A637-ABC784DB3BB0}" destId="{D03706F4-F0A3-480B-8599-1F5CB89A0D5C}" srcOrd="1" destOrd="0" presId="urn:microsoft.com/office/officeart/2005/8/layout/list1"/>
    <dgm:cxn modelId="{63DE3882-F6B0-44E4-9937-0F225D3DC67F}" type="presParOf" srcId="{B304C47C-D036-4B2C-B5A5-C1D350C7CA90}" destId="{049A1D0A-1453-4C12-9A30-7FFD9DD14F25}" srcOrd="1" destOrd="0" presId="urn:microsoft.com/office/officeart/2005/8/layout/list1"/>
    <dgm:cxn modelId="{29366F2D-5D88-4222-9963-FA01265C5CAE}" type="presParOf" srcId="{B304C47C-D036-4B2C-B5A5-C1D350C7CA90}" destId="{501254A5-7B2E-4B5E-97F9-FE45FECC308E}" srcOrd="2" destOrd="0" presId="urn:microsoft.com/office/officeart/2005/8/layout/list1"/>
    <dgm:cxn modelId="{52B4B3C6-BBA7-4B55-8563-54A644DC69E0}" type="presParOf" srcId="{B304C47C-D036-4B2C-B5A5-C1D350C7CA90}" destId="{A77EAA43-DCF4-4EC1-B29E-748280D7559B}" srcOrd="3" destOrd="0" presId="urn:microsoft.com/office/officeart/2005/8/layout/list1"/>
    <dgm:cxn modelId="{3700A1F2-5C6F-4300-AC3F-9CF24A35F8CF}" type="presParOf" srcId="{B304C47C-D036-4B2C-B5A5-C1D350C7CA90}" destId="{FE00C4CB-40D6-4374-9FCD-AAB82D4BA806}" srcOrd="4" destOrd="0" presId="urn:microsoft.com/office/officeart/2005/8/layout/list1"/>
    <dgm:cxn modelId="{E8D40546-AD86-414F-8DB6-190EE504FC08}" type="presParOf" srcId="{FE00C4CB-40D6-4374-9FCD-AAB82D4BA806}" destId="{12D29DCF-D730-4E38-972D-001C3305CD50}" srcOrd="0" destOrd="0" presId="urn:microsoft.com/office/officeart/2005/8/layout/list1"/>
    <dgm:cxn modelId="{D70517F4-E898-42A4-B5D0-A768E0CE178D}" type="presParOf" srcId="{FE00C4CB-40D6-4374-9FCD-AAB82D4BA806}" destId="{94EA3EC1-5643-401A-98D9-22D5F9B31998}" srcOrd="1" destOrd="0" presId="urn:microsoft.com/office/officeart/2005/8/layout/list1"/>
    <dgm:cxn modelId="{6D57009A-583B-4531-8522-6A3ABE50D798}" type="presParOf" srcId="{B304C47C-D036-4B2C-B5A5-C1D350C7CA90}" destId="{D36678C9-04C2-44F2-89F2-85B98FD7B6FC}" srcOrd="5" destOrd="0" presId="urn:microsoft.com/office/officeart/2005/8/layout/list1"/>
    <dgm:cxn modelId="{16295999-EC69-4A70-B595-F52CE7F1D241}" type="presParOf" srcId="{B304C47C-D036-4B2C-B5A5-C1D350C7CA90}" destId="{B4A19B4B-4DEB-4A93-9E14-A4655ACF5488}" srcOrd="6" destOrd="0" presId="urn:microsoft.com/office/officeart/2005/8/layout/list1"/>
    <dgm:cxn modelId="{AD068BAE-F0EF-48EB-BAC7-506128FAE03E}" type="presParOf" srcId="{B304C47C-D036-4B2C-B5A5-C1D350C7CA90}" destId="{8C6B884A-9E1C-40A5-9156-CB823235B9D1}" srcOrd="7" destOrd="0" presId="urn:microsoft.com/office/officeart/2005/8/layout/list1"/>
    <dgm:cxn modelId="{2B77CA88-1D1C-4FA9-9BFA-5E8E65EF7DA8}" type="presParOf" srcId="{B304C47C-D036-4B2C-B5A5-C1D350C7CA90}" destId="{CCAED210-2038-462B-8030-995EEDF6C45B}" srcOrd="8" destOrd="0" presId="urn:microsoft.com/office/officeart/2005/8/layout/list1"/>
    <dgm:cxn modelId="{4C4666A3-29B0-43D3-A9D8-7C6BBB3E656A}" type="presParOf" srcId="{CCAED210-2038-462B-8030-995EEDF6C45B}" destId="{D3014CBB-A086-4A4C-8B38-214391647558}" srcOrd="0" destOrd="0" presId="urn:microsoft.com/office/officeart/2005/8/layout/list1"/>
    <dgm:cxn modelId="{DD8E6513-C109-4060-840C-19A3E90E41AA}" type="presParOf" srcId="{CCAED210-2038-462B-8030-995EEDF6C45B}" destId="{5762919F-97A9-4F1F-949A-3F49C1825DAF}" srcOrd="1" destOrd="0" presId="urn:microsoft.com/office/officeart/2005/8/layout/list1"/>
    <dgm:cxn modelId="{23103847-E81A-4992-BF21-7017204D58F3}" type="presParOf" srcId="{B304C47C-D036-4B2C-B5A5-C1D350C7CA90}" destId="{E539A9F1-ADB3-4DD5-9E5B-26A74C7E5D79}" srcOrd="9" destOrd="0" presId="urn:microsoft.com/office/officeart/2005/8/layout/list1"/>
    <dgm:cxn modelId="{B930DB48-969A-470E-8E44-B8C322890174}" type="presParOf" srcId="{B304C47C-D036-4B2C-B5A5-C1D350C7CA90}" destId="{BE7A86E6-733E-4402-9D68-F075ABEE57D9}" srcOrd="10" destOrd="0" presId="urn:microsoft.com/office/officeart/2005/8/layout/list1"/>
    <dgm:cxn modelId="{ECF0DAC4-7361-442F-BCB3-A04B12FD5246}" type="presParOf" srcId="{B304C47C-D036-4B2C-B5A5-C1D350C7CA90}" destId="{EB48E622-633F-47E8-83A3-18BDCDE3A0C9}" srcOrd="11" destOrd="0" presId="urn:microsoft.com/office/officeart/2005/8/layout/list1"/>
    <dgm:cxn modelId="{12A05DA8-F554-476F-AE9C-CDA0D5864469}" type="presParOf" srcId="{B304C47C-D036-4B2C-B5A5-C1D350C7CA90}" destId="{461E6FE3-0857-41AF-B268-FEF1D08DF605}" srcOrd="12" destOrd="0" presId="urn:microsoft.com/office/officeart/2005/8/layout/list1"/>
    <dgm:cxn modelId="{CC466852-F602-4775-BD78-E6491E765DCC}" type="presParOf" srcId="{461E6FE3-0857-41AF-B268-FEF1D08DF605}" destId="{FD8393A7-30CA-4AA6-B609-6AF56A0845E1}" srcOrd="0" destOrd="0" presId="urn:microsoft.com/office/officeart/2005/8/layout/list1"/>
    <dgm:cxn modelId="{6ABBB2A9-1541-4A09-8659-2794634D2BFC}" type="presParOf" srcId="{461E6FE3-0857-41AF-B268-FEF1D08DF605}" destId="{F3209477-51B3-439C-87B8-3C4BB7A104D0}" srcOrd="1" destOrd="0" presId="urn:microsoft.com/office/officeart/2005/8/layout/list1"/>
    <dgm:cxn modelId="{375825CD-9749-4B7C-9991-D16F8FAF7B9B}" type="presParOf" srcId="{B304C47C-D036-4B2C-B5A5-C1D350C7CA90}" destId="{1D38C5AA-6C08-4F9B-9457-07BAB091D0A0}" srcOrd="13" destOrd="0" presId="urn:microsoft.com/office/officeart/2005/8/layout/list1"/>
    <dgm:cxn modelId="{BDB423E1-8730-4C93-A140-E4225ADC598C}" type="presParOf" srcId="{B304C47C-D036-4B2C-B5A5-C1D350C7CA90}" destId="{FE01D47D-21BC-4E01-B219-255B825D7D49}" srcOrd="14" destOrd="0" presId="urn:microsoft.com/office/officeart/2005/8/layout/list1"/>
    <dgm:cxn modelId="{5572BC98-C80E-40D1-966C-EFEFA0EC0F69}" type="presParOf" srcId="{B304C47C-D036-4B2C-B5A5-C1D350C7CA90}" destId="{F820C49B-1A03-4307-9C74-9D9A7AD6273D}" srcOrd="15" destOrd="0" presId="urn:microsoft.com/office/officeart/2005/8/layout/list1"/>
    <dgm:cxn modelId="{FEE8FF4A-803B-4457-930E-129A0605F3CF}" type="presParOf" srcId="{B304C47C-D036-4B2C-B5A5-C1D350C7CA90}" destId="{06EAA101-A848-484F-8A51-C2AD948528FE}" srcOrd="16" destOrd="0" presId="urn:microsoft.com/office/officeart/2005/8/layout/list1"/>
    <dgm:cxn modelId="{4A58421E-2CA7-4942-B787-455D6E8BFDA2}" type="presParOf" srcId="{06EAA101-A848-484F-8A51-C2AD948528FE}" destId="{6CD18D56-F5CB-408A-8850-305771059E28}" srcOrd="0" destOrd="0" presId="urn:microsoft.com/office/officeart/2005/8/layout/list1"/>
    <dgm:cxn modelId="{B8C48118-A2A2-40E5-B87B-37E912453901}" type="presParOf" srcId="{06EAA101-A848-484F-8A51-C2AD948528FE}" destId="{2E7835BD-7DB6-4C42-A924-1221DC06F695}" srcOrd="1" destOrd="0" presId="urn:microsoft.com/office/officeart/2005/8/layout/list1"/>
    <dgm:cxn modelId="{F8E68635-64F9-46E4-BB87-7CBE363C70B6}" type="presParOf" srcId="{B304C47C-D036-4B2C-B5A5-C1D350C7CA90}" destId="{8D9D5B46-4448-4478-A86B-A2665E9A7594}" srcOrd="17" destOrd="0" presId="urn:microsoft.com/office/officeart/2005/8/layout/list1"/>
    <dgm:cxn modelId="{1131A59A-A169-4182-A588-1424A0A3C2F4}" type="presParOf" srcId="{B304C47C-D036-4B2C-B5A5-C1D350C7CA90}" destId="{1998425B-B293-4521-B7AB-23276CA562D8}" srcOrd="18"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1254A5-7B2E-4B5E-97F9-FE45FECC308E}">
      <dsp:nvSpPr>
        <dsp:cNvPr id="0" name=""/>
        <dsp:cNvSpPr/>
      </dsp:nvSpPr>
      <dsp:spPr>
        <a:xfrm>
          <a:off x="0" y="219998"/>
          <a:ext cx="9138637" cy="59535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09260" tIns="249936" rIns="709260" bIns="113792" numCol="1" spcCol="1270" anchor="t" anchorCtr="0">
          <a:noAutofit/>
        </a:bodyPr>
        <a:lstStyle/>
        <a:p>
          <a:pPr marL="171450" lvl="1" indent="-171450" algn="l" defTabSz="711200">
            <a:lnSpc>
              <a:spcPct val="90000"/>
            </a:lnSpc>
            <a:spcBef>
              <a:spcPct val="0"/>
            </a:spcBef>
            <a:spcAft>
              <a:spcPct val="15000"/>
            </a:spcAft>
            <a:buChar char="••"/>
          </a:pPr>
          <a:r>
            <a:rPr lang="es-ES" sz="1600" kern="1200" dirty="0" smtClean="0"/>
            <a:t>Relacionados a problemas de diseño, sobrecostos de construcción y retrasos.</a:t>
          </a:r>
          <a:endParaRPr lang="es-ES" sz="1600" kern="1200" dirty="0"/>
        </a:p>
      </dsp:txBody>
      <dsp:txXfrm>
        <a:off x="0" y="219998"/>
        <a:ext cx="9138637" cy="595350"/>
      </dsp:txXfrm>
    </dsp:sp>
    <dsp:sp modelId="{D03706F4-F0A3-480B-8599-1F5CB89A0D5C}">
      <dsp:nvSpPr>
        <dsp:cNvPr id="0" name=""/>
        <dsp:cNvSpPr/>
      </dsp:nvSpPr>
      <dsp:spPr>
        <a:xfrm>
          <a:off x="456931" y="42878"/>
          <a:ext cx="6397045" cy="35424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793" tIns="0" rIns="241793" bIns="0" numCol="1" spcCol="1270" anchor="ctr" anchorCtr="0">
          <a:noAutofit/>
        </a:bodyPr>
        <a:lstStyle/>
        <a:p>
          <a:pPr lvl="0" algn="l" defTabSz="800100">
            <a:lnSpc>
              <a:spcPct val="90000"/>
            </a:lnSpc>
            <a:spcBef>
              <a:spcPct val="0"/>
            </a:spcBef>
            <a:spcAft>
              <a:spcPct val="35000"/>
            </a:spcAft>
          </a:pPr>
          <a:r>
            <a:rPr lang="es-ES" sz="1800" b="1" kern="1200" dirty="0" smtClean="0"/>
            <a:t>Construcción</a:t>
          </a:r>
          <a:endParaRPr lang="es-ES" sz="1800" b="1" kern="1200" dirty="0"/>
        </a:p>
      </dsp:txBody>
      <dsp:txXfrm>
        <a:off x="474224" y="60171"/>
        <a:ext cx="6362459" cy="319654"/>
      </dsp:txXfrm>
    </dsp:sp>
    <dsp:sp modelId="{B4A19B4B-4DEB-4A93-9E14-A4655ACF5488}">
      <dsp:nvSpPr>
        <dsp:cNvPr id="0" name=""/>
        <dsp:cNvSpPr/>
      </dsp:nvSpPr>
      <dsp:spPr>
        <a:xfrm>
          <a:off x="0" y="1057268"/>
          <a:ext cx="9138637" cy="8127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09260" tIns="249936" rIns="709260" bIns="113792" numCol="1" spcCol="1270" anchor="t" anchorCtr="0">
          <a:noAutofit/>
        </a:bodyPr>
        <a:lstStyle/>
        <a:p>
          <a:pPr marL="171450" lvl="1" indent="-171450" algn="l" defTabSz="711200">
            <a:lnSpc>
              <a:spcPct val="90000"/>
            </a:lnSpc>
            <a:spcBef>
              <a:spcPct val="0"/>
            </a:spcBef>
            <a:spcAft>
              <a:spcPct val="15000"/>
            </a:spcAft>
            <a:buChar char="••"/>
          </a:pPr>
          <a:r>
            <a:rPr lang="es-ES" sz="1600" kern="1200" dirty="0" smtClean="0"/>
            <a:t>Relacionados a variabilidad en las tasas de interés, tipos de cambio y otros factores que afectan a los costos de financiación</a:t>
          </a:r>
          <a:endParaRPr lang="es-ES" sz="1600" kern="1200" dirty="0"/>
        </a:p>
      </dsp:txBody>
      <dsp:txXfrm>
        <a:off x="0" y="1057268"/>
        <a:ext cx="9138637" cy="812700"/>
      </dsp:txXfrm>
    </dsp:sp>
    <dsp:sp modelId="{94EA3EC1-5643-401A-98D9-22D5F9B31998}">
      <dsp:nvSpPr>
        <dsp:cNvPr id="0" name=""/>
        <dsp:cNvSpPr/>
      </dsp:nvSpPr>
      <dsp:spPr>
        <a:xfrm>
          <a:off x="456931" y="880148"/>
          <a:ext cx="6397045" cy="35424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793" tIns="0" rIns="241793" bIns="0" numCol="1" spcCol="1270" anchor="ctr" anchorCtr="0">
          <a:noAutofit/>
        </a:bodyPr>
        <a:lstStyle/>
        <a:p>
          <a:pPr lvl="0" algn="l" defTabSz="800100">
            <a:lnSpc>
              <a:spcPct val="90000"/>
            </a:lnSpc>
            <a:spcBef>
              <a:spcPct val="0"/>
            </a:spcBef>
            <a:spcAft>
              <a:spcPct val="35000"/>
            </a:spcAft>
          </a:pPr>
          <a:r>
            <a:rPr lang="es-ES" sz="1800" b="1" kern="1200" dirty="0" smtClean="0"/>
            <a:t>Financieros</a:t>
          </a:r>
          <a:endParaRPr lang="es-ES" sz="1800" b="1" kern="1200" dirty="0"/>
        </a:p>
      </dsp:txBody>
      <dsp:txXfrm>
        <a:off x="474224" y="897441"/>
        <a:ext cx="6362459" cy="319654"/>
      </dsp:txXfrm>
    </dsp:sp>
    <dsp:sp modelId="{BE7A86E6-733E-4402-9D68-F075ABEE57D9}">
      <dsp:nvSpPr>
        <dsp:cNvPr id="0" name=""/>
        <dsp:cNvSpPr/>
      </dsp:nvSpPr>
      <dsp:spPr>
        <a:xfrm>
          <a:off x="0" y="2111888"/>
          <a:ext cx="9138637" cy="8127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09260" tIns="249936" rIns="709260" bIns="113792" numCol="1" spcCol="1270" anchor="t" anchorCtr="0">
          <a:noAutofit/>
        </a:bodyPr>
        <a:lstStyle/>
        <a:p>
          <a:pPr marL="171450" lvl="1" indent="-171450" algn="l" defTabSz="711200">
            <a:lnSpc>
              <a:spcPct val="90000"/>
            </a:lnSpc>
            <a:spcBef>
              <a:spcPct val="0"/>
            </a:spcBef>
            <a:spcAft>
              <a:spcPct val="15000"/>
            </a:spcAft>
            <a:buChar char="••"/>
          </a:pPr>
          <a:r>
            <a:rPr lang="es-ES" sz="1600" kern="1200" dirty="0" smtClean="0"/>
            <a:t>Relacionados con la calidad y continuidad de la provisión de servicios (que a su vez depende de la “disponibilidad” de un activo)</a:t>
          </a:r>
          <a:endParaRPr lang="es-ES" sz="1600" kern="1200" dirty="0"/>
        </a:p>
      </dsp:txBody>
      <dsp:txXfrm>
        <a:off x="0" y="2111888"/>
        <a:ext cx="9138637" cy="812700"/>
      </dsp:txXfrm>
    </dsp:sp>
    <dsp:sp modelId="{5762919F-97A9-4F1F-949A-3F49C1825DAF}">
      <dsp:nvSpPr>
        <dsp:cNvPr id="0" name=""/>
        <dsp:cNvSpPr/>
      </dsp:nvSpPr>
      <dsp:spPr>
        <a:xfrm>
          <a:off x="456931" y="1934768"/>
          <a:ext cx="6397045" cy="35424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793" tIns="0" rIns="241793" bIns="0" numCol="1" spcCol="1270" anchor="ctr" anchorCtr="0">
          <a:noAutofit/>
        </a:bodyPr>
        <a:lstStyle/>
        <a:p>
          <a:pPr lvl="0" algn="l" defTabSz="800100">
            <a:lnSpc>
              <a:spcPct val="90000"/>
            </a:lnSpc>
            <a:spcBef>
              <a:spcPct val="0"/>
            </a:spcBef>
            <a:spcAft>
              <a:spcPct val="35000"/>
            </a:spcAft>
          </a:pPr>
          <a:r>
            <a:rPr lang="es-ES" sz="1800" b="1" kern="1200" dirty="0" smtClean="0"/>
            <a:t>Disponibilidad</a:t>
          </a:r>
          <a:endParaRPr lang="es-ES" sz="1800" b="1" kern="1200" dirty="0"/>
        </a:p>
      </dsp:txBody>
      <dsp:txXfrm>
        <a:off x="474224" y="1952061"/>
        <a:ext cx="6362459" cy="319654"/>
      </dsp:txXfrm>
    </dsp:sp>
    <dsp:sp modelId="{FE01D47D-21BC-4E01-B219-255B825D7D49}">
      <dsp:nvSpPr>
        <dsp:cNvPr id="0" name=""/>
        <dsp:cNvSpPr/>
      </dsp:nvSpPr>
      <dsp:spPr>
        <a:xfrm>
          <a:off x="0" y="3166508"/>
          <a:ext cx="9138637" cy="59535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09260" tIns="249936" rIns="709260" bIns="113792" numCol="1" spcCol="1270" anchor="t" anchorCtr="0">
          <a:noAutofit/>
        </a:bodyPr>
        <a:lstStyle/>
        <a:p>
          <a:pPr marL="171450" lvl="1" indent="-171450" algn="l" defTabSz="711200">
            <a:lnSpc>
              <a:spcPct val="90000"/>
            </a:lnSpc>
            <a:spcBef>
              <a:spcPct val="0"/>
            </a:spcBef>
            <a:spcAft>
              <a:spcPct val="15000"/>
            </a:spcAft>
            <a:buChar char="••"/>
          </a:pPr>
          <a:r>
            <a:rPr lang="es-ES" sz="1600" kern="1200" dirty="0" smtClean="0"/>
            <a:t>Relacionados a la necesidad continua de servicios</a:t>
          </a:r>
          <a:endParaRPr lang="es-ES" sz="1600" kern="1200" dirty="0"/>
        </a:p>
      </dsp:txBody>
      <dsp:txXfrm>
        <a:off x="0" y="3166508"/>
        <a:ext cx="9138637" cy="595350"/>
      </dsp:txXfrm>
    </dsp:sp>
    <dsp:sp modelId="{F3209477-51B3-439C-87B8-3C4BB7A104D0}">
      <dsp:nvSpPr>
        <dsp:cNvPr id="0" name=""/>
        <dsp:cNvSpPr/>
      </dsp:nvSpPr>
      <dsp:spPr>
        <a:xfrm>
          <a:off x="456931" y="2989388"/>
          <a:ext cx="6397045" cy="35424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793" tIns="0" rIns="241793" bIns="0" numCol="1" spcCol="1270" anchor="ctr" anchorCtr="0">
          <a:noAutofit/>
        </a:bodyPr>
        <a:lstStyle/>
        <a:p>
          <a:pPr lvl="0" algn="l" defTabSz="800100">
            <a:lnSpc>
              <a:spcPct val="90000"/>
            </a:lnSpc>
            <a:spcBef>
              <a:spcPct val="0"/>
            </a:spcBef>
            <a:spcAft>
              <a:spcPct val="35000"/>
            </a:spcAft>
          </a:pPr>
          <a:r>
            <a:rPr lang="es-ES" sz="1800" b="1" kern="1200" dirty="0" smtClean="0"/>
            <a:t>Demanda</a:t>
          </a:r>
          <a:endParaRPr lang="es-ES" sz="1800" b="1" kern="1200" dirty="0"/>
        </a:p>
      </dsp:txBody>
      <dsp:txXfrm>
        <a:off x="474224" y="3006681"/>
        <a:ext cx="6362459" cy="319654"/>
      </dsp:txXfrm>
    </dsp:sp>
    <dsp:sp modelId="{1998425B-B293-4521-B7AB-23276CA562D8}">
      <dsp:nvSpPr>
        <dsp:cNvPr id="0" name=""/>
        <dsp:cNvSpPr/>
      </dsp:nvSpPr>
      <dsp:spPr>
        <a:xfrm>
          <a:off x="0" y="4003778"/>
          <a:ext cx="9138637" cy="595350"/>
        </a:xfrm>
        <a:prstGeom prst="rect">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09260" tIns="249936" rIns="709260" bIns="113792" numCol="1" spcCol="1270" anchor="t" anchorCtr="0">
          <a:noAutofit/>
        </a:bodyPr>
        <a:lstStyle/>
        <a:p>
          <a:pPr marL="171450" lvl="1" indent="-171450" algn="l" defTabSz="711200">
            <a:lnSpc>
              <a:spcPct val="90000"/>
            </a:lnSpc>
            <a:spcBef>
              <a:spcPct val="0"/>
            </a:spcBef>
            <a:spcAft>
              <a:spcPct val="15000"/>
            </a:spcAft>
            <a:buChar char="••"/>
          </a:pPr>
          <a:r>
            <a:rPr lang="es-ES" sz="1600" kern="1200" dirty="0" smtClean="0"/>
            <a:t>Relacionados al futuro precio de mercado del activo</a:t>
          </a:r>
          <a:endParaRPr lang="es-ES" sz="1600" kern="1200" dirty="0"/>
        </a:p>
      </dsp:txBody>
      <dsp:txXfrm>
        <a:off x="0" y="4003778"/>
        <a:ext cx="9138637" cy="595350"/>
      </dsp:txXfrm>
    </dsp:sp>
    <dsp:sp modelId="{2E7835BD-7DB6-4C42-A924-1221DC06F695}">
      <dsp:nvSpPr>
        <dsp:cNvPr id="0" name=""/>
        <dsp:cNvSpPr/>
      </dsp:nvSpPr>
      <dsp:spPr>
        <a:xfrm>
          <a:off x="456931" y="3826658"/>
          <a:ext cx="6397045" cy="354240"/>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793" tIns="0" rIns="241793" bIns="0" numCol="1" spcCol="1270" anchor="ctr" anchorCtr="0">
          <a:noAutofit/>
        </a:bodyPr>
        <a:lstStyle/>
        <a:p>
          <a:pPr lvl="0" algn="l" defTabSz="800100">
            <a:lnSpc>
              <a:spcPct val="90000"/>
            </a:lnSpc>
            <a:spcBef>
              <a:spcPct val="0"/>
            </a:spcBef>
            <a:spcAft>
              <a:spcPct val="35000"/>
            </a:spcAft>
          </a:pPr>
          <a:r>
            <a:rPr lang="es-ES" sz="1800" b="1" kern="1200" dirty="0" smtClean="0"/>
            <a:t>Valor Residual</a:t>
          </a:r>
          <a:endParaRPr lang="es-ES" sz="1800" b="1" kern="1200" dirty="0"/>
        </a:p>
      </dsp:txBody>
      <dsp:txXfrm>
        <a:off x="474224" y="3843951"/>
        <a:ext cx="6362459" cy="319654"/>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PY"/>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PY"/>
          </a:p>
        </p:txBody>
      </p:sp>
      <p:sp>
        <p:nvSpPr>
          <p:cNvPr id="4" name="Marcador de fecha 3"/>
          <p:cNvSpPr>
            <a:spLocks noGrp="1"/>
          </p:cNvSpPr>
          <p:nvPr>
            <p:ph type="dt" sz="half" idx="10"/>
          </p:nvPr>
        </p:nvSpPr>
        <p:spPr/>
        <p:txBody>
          <a:bodyPr/>
          <a:lstStyle/>
          <a:p>
            <a:fld id="{987ED55B-FE1A-4BDE-B551-8E55D82D705F}" type="datetimeFigureOut">
              <a:rPr lang="es-PY" smtClean="0"/>
              <a:t>20/07/2016</a:t>
            </a:fld>
            <a:endParaRPr lang="es-PY"/>
          </a:p>
        </p:txBody>
      </p:sp>
      <p:sp>
        <p:nvSpPr>
          <p:cNvPr id="5" name="Marcador de pie de página 4"/>
          <p:cNvSpPr>
            <a:spLocks noGrp="1"/>
          </p:cNvSpPr>
          <p:nvPr>
            <p:ph type="ftr" sz="quarter" idx="11"/>
          </p:nvPr>
        </p:nvSpPr>
        <p:spPr/>
        <p:txBody>
          <a:bodyPr/>
          <a:lstStyle/>
          <a:p>
            <a:endParaRPr lang="es-PY"/>
          </a:p>
        </p:txBody>
      </p:sp>
      <p:sp>
        <p:nvSpPr>
          <p:cNvPr id="6" name="Marcador de número de diapositiva 5"/>
          <p:cNvSpPr>
            <a:spLocks noGrp="1"/>
          </p:cNvSpPr>
          <p:nvPr>
            <p:ph type="sldNum" sz="quarter" idx="12"/>
          </p:nvPr>
        </p:nvSpPr>
        <p:spPr/>
        <p:txBody>
          <a:bodyPr/>
          <a:lstStyle/>
          <a:p>
            <a:fld id="{8196B24D-9D03-4597-B321-7C791400D725}" type="slidenum">
              <a:rPr lang="es-PY" smtClean="0"/>
              <a:t>‹Nº›</a:t>
            </a:fld>
            <a:endParaRPr lang="es-PY"/>
          </a:p>
        </p:txBody>
      </p:sp>
    </p:spTree>
    <p:extLst>
      <p:ext uri="{BB962C8B-B14F-4D97-AF65-F5344CB8AC3E}">
        <p14:creationId xmlns:p14="http://schemas.microsoft.com/office/powerpoint/2010/main" val="2961921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Y"/>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4" name="Marcador de fecha 3"/>
          <p:cNvSpPr>
            <a:spLocks noGrp="1"/>
          </p:cNvSpPr>
          <p:nvPr>
            <p:ph type="dt" sz="half" idx="10"/>
          </p:nvPr>
        </p:nvSpPr>
        <p:spPr/>
        <p:txBody>
          <a:bodyPr/>
          <a:lstStyle/>
          <a:p>
            <a:fld id="{987ED55B-FE1A-4BDE-B551-8E55D82D705F}" type="datetimeFigureOut">
              <a:rPr lang="es-PY" smtClean="0"/>
              <a:t>20/07/2016</a:t>
            </a:fld>
            <a:endParaRPr lang="es-PY"/>
          </a:p>
        </p:txBody>
      </p:sp>
      <p:sp>
        <p:nvSpPr>
          <p:cNvPr id="5" name="Marcador de pie de página 4"/>
          <p:cNvSpPr>
            <a:spLocks noGrp="1"/>
          </p:cNvSpPr>
          <p:nvPr>
            <p:ph type="ftr" sz="quarter" idx="11"/>
          </p:nvPr>
        </p:nvSpPr>
        <p:spPr/>
        <p:txBody>
          <a:bodyPr/>
          <a:lstStyle/>
          <a:p>
            <a:endParaRPr lang="es-PY"/>
          </a:p>
        </p:txBody>
      </p:sp>
      <p:sp>
        <p:nvSpPr>
          <p:cNvPr id="6" name="Marcador de número de diapositiva 5"/>
          <p:cNvSpPr>
            <a:spLocks noGrp="1"/>
          </p:cNvSpPr>
          <p:nvPr>
            <p:ph type="sldNum" sz="quarter" idx="12"/>
          </p:nvPr>
        </p:nvSpPr>
        <p:spPr/>
        <p:txBody>
          <a:bodyPr/>
          <a:lstStyle/>
          <a:p>
            <a:fld id="{8196B24D-9D03-4597-B321-7C791400D725}" type="slidenum">
              <a:rPr lang="es-PY" smtClean="0"/>
              <a:t>‹Nº›</a:t>
            </a:fld>
            <a:endParaRPr lang="es-PY"/>
          </a:p>
        </p:txBody>
      </p:sp>
    </p:spTree>
    <p:extLst>
      <p:ext uri="{BB962C8B-B14F-4D97-AF65-F5344CB8AC3E}">
        <p14:creationId xmlns:p14="http://schemas.microsoft.com/office/powerpoint/2010/main" val="19512866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PY"/>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4" name="Marcador de fecha 3"/>
          <p:cNvSpPr>
            <a:spLocks noGrp="1"/>
          </p:cNvSpPr>
          <p:nvPr>
            <p:ph type="dt" sz="half" idx="10"/>
          </p:nvPr>
        </p:nvSpPr>
        <p:spPr/>
        <p:txBody>
          <a:bodyPr/>
          <a:lstStyle/>
          <a:p>
            <a:fld id="{987ED55B-FE1A-4BDE-B551-8E55D82D705F}" type="datetimeFigureOut">
              <a:rPr lang="es-PY" smtClean="0"/>
              <a:t>20/07/2016</a:t>
            </a:fld>
            <a:endParaRPr lang="es-PY"/>
          </a:p>
        </p:txBody>
      </p:sp>
      <p:sp>
        <p:nvSpPr>
          <p:cNvPr id="5" name="Marcador de pie de página 4"/>
          <p:cNvSpPr>
            <a:spLocks noGrp="1"/>
          </p:cNvSpPr>
          <p:nvPr>
            <p:ph type="ftr" sz="quarter" idx="11"/>
          </p:nvPr>
        </p:nvSpPr>
        <p:spPr/>
        <p:txBody>
          <a:bodyPr/>
          <a:lstStyle/>
          <a:p>
            <a:endParaRPr lang="es-PY"/>
          </a:p>
        </p:txBody>
      </p:sp>
      <p:sp>
        <p:nvSpPr>
          <p:cNvPr id="6" name="Marcador de número de diapositiva 5"/>
          <p:cNvSpPr>
            <a:spLocks noGrp="1"/>
          </p:cNvSpPr>
          <p:nvPr>
            <p:ph type="sldNum" sz="quarter" idx="12"/>
          </p:nvPr>
        </p:nvSpPr>
        <p:spPr/>
        <p:txBody>
          <a:bodyPr/>
          <a:lstStyle/>
          <a:p>
            <a:fld id="{8196B24D-9D03-4597-B321-7C791400D725}" type="slidenum">
              <a:rPr lang="es-PY" smtClean="0"/>
              <a:t>‹Nº›</a:t>
            </a:fld>
            <a:endParaRPr lang="es-PY"/>
          </a:p>
        </p:txBody>
      </p:sp>
    </p:spTree>
    <p:extLst>
      <p:ext uri="{BB962C8B-B14F-4D97-AF65-F5344CB8AC3E}">
        <p14:creationId xmlns:p14="http://schemas.microsoft.com/office/powerpoint/2010/main" val="12553127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Y"/>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4" name="Marcador de fecha 3"/>
          <p:cNvSpPr>
            <a:spLocks noGrp="1"/>
          </p:cNvSpPr>
          <p:nvPr>
            <p:ph type="dt" sz="half" idx="10"/>
          </p:nvPr>
        </p:nvSpPr>
        <p:spPr/>
        <p:txBody>
          <a:bodyPr/>
          <a:lstStyle/>
          <a:p>
            <a:fld id="{987ED55B-FE1A-4BDE-B551-8E55D82D705F}" type="datetimeFigureOut">
              <a:rPr lang="es-PY" smtClean="0"/>
              <a:t>20/07/2016</a:t>
            </a:fld>
            <a:endParaRPr lang="es-PY"/>
          </a:p>
        </p:txBody>
      </p:sp>
      <p:sp>
        <p:nvSpPr>
          <p:cNvPr id="5" name="Marcador de pie de página 4"/>
          <p:cNvSpPr>
            <a:spLocks noGrp="1"/>
          </p:cNvSpPr>
          <p:nvPr>
            <p:ph type="ftr" sz="quarter" idx="11"/>
          </p:nvPr>
        </p:nvSpPr>
        <p:spPr/>
        <p:txBody>
          <a:bodyPr/>
          <a:lstStyle/>
          <a:p>
            <a:endParaRPr lang="es-PY"/>
          </a:p>
        </p:txBody>
      </p:sp>
      <p:sp>
        <p:nvSpPr>
          <p:cNvPr id="6" name="Marcador de número de diapositiva 5"/>
          <p:cNvSpPr>
            <a:spLocks noGrp="1"/>
          </p:cNvSpPr>
          <p:nvPr>
            <p:ph type="sldNum" sz="quarter" idx="12"/>
          </p:nvPr>
        </p:nvSpPr>
        <p:spPr/>
        <p:txBody>
          <a:bodyPr/>
          <a:lstStyle/>
          <a:p>
            <a:fld id="{8196B24D-9D03-4597-B321-7C791400D725}" type="slidenum">
              <a:rPr lang="es-PY" smtClean="0"/>
              <a:t>‹Nº›</a:t>
            </a:fld>
            <a:endParaRPr lang="es-PY"/>
          </a:p>
        </p:txBody>
      </p:sp>
    </p:spTree>
    <p:extLst>
      <p:ext uri="{BB962C8B-B14F-4D97-AF65-F5344CB8AC3E}">
        <p14:creationId xmlns:p14="http://schemas.microsoft.com/office/powerpoint/2010/main" val="3136028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PY"/>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987ED55B-FE1A-4BDE-B551-8E55D82D705F}" type="datetimeFigureOut">
              <a:rPr lang="es-PY" smtClean="0"/>
              <a:t>20/07/2016</a:t>
            </a:fld>
            <a:endParaRPr lang="es-PY"/>
          </a:p>
        </p:txBody>
      </p:sp>
      <p:sp>
        <p:nvSpPr>
          <p:cNvPr id="5" name="Marcador de pie de página 4"/>
          <p:cNvSpPr>
            <a:spLocks noGrp="1"/>
          </p:cNvSpPr>
          <p:nvPr>
            <p:ph type="ftr" sz="quarter" idx="11"/>
          </p:nvPr>
        </p:nvSpPr>
        <p:spPr/>
        <p:txBody>
          <a:bodyPr/>
          <a:lstStyle/>
          <a:p>
            <a:endParaRPr lang="es-PY"/>
          </a:p>
        </p:txBody>
      </p:sp>
      <p:sp>
        <p:nvSpPr>
          <p:cNvPr id="6" name="Marcador de número de diapositiva 5"/>
          <p:cNvSpPr>
            <a:spLocks noGrp="1"/>
          </p:cNvSpPr>
          <p:nvPr>
            <p:ph type="sldNum" sz="quarter" idx="12"/>
          </p:nvPr>
        </p:nvSpPr>
        <p:spPr/>
        <p:txBody>
          <a:bodyPr/>
          <a:lstStyle/>
          <a:p>
            <a:fld id="{8196B24D-9D03-4597-B321-7C791400D725}" type="slidenum">
              <a:rPr lang="es-PY" smtClean="0"/>
              <a:t>‹Nº›</a:t>
            </a:fld>
            <a:endParaRPr lang="es-PY"/>
          </a:p>
        </p:txBody>
      </p:sp>
    </p:spTree>
    <p:extLst>
      <p:ext uri="{BB962C8B-B14F-4D97-AF65-F5344CB8AC3E}">
        <p14:creationId xmlns:p14="http://schemas.microsoft.com/office/powerpoint/2010/main" val="21802340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Y"/>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5" name="Marcador de fecha 4"/>
          <p:cNvSpPr>
            <a:spLocks noGrp="1"/>
          </p:cNvSpPr>
          <p:nvPr>
            <p:ph type="dt" sz="half" idx="10"/>
          </p:nvPr>
        </p:nvSpPr>
        <p:spPr/>
        <p:txBody>
          <a:bodyPr/>
          <a:lstStyle/>
          <a:p>
            <a:fld id="{987ED55B-FE1A-4BDE-B551-8E55D82D705F}" type="datetimeFigureOut">
              <a:rPr lang="es-PY" smtClean="0"/>
              <a:t>20/07/2016</a:t>
            </a:fld>
            <a:endParaRPr lang="es-PY"/>
          </a:p>
        </p:txBody>
      </p:sp>
      <p:sp>
        <p:nvSpPr>
          <p:cNvPr id="6" name="Marcador de pie de página 5"/>
          <p:cNvSpPr>
            <a:spLocks noGrp="1"/>
          </p:cNvSpPr>
          <p:nvPr>
            <p:ph type="ftr" sz="quarter" idx="11"/>
          </p:nvPr>
        </p:nvSpPr>
        <p:spPr/>
        <p:txBody>
          <a:bodyPr/>
          <a:lstStyle/>
          <a:p>
            <a:endParaRPr lang="es-PY"/>
          </a:p>
        </p:txBody>
      </p:sp>
      <p:sp>
        <p:nvSpPr>
          <p:cNvPr id="7" name="Marcador de número de diapositiva 6"/>
          <p:cNvSpPr>
            <a:spLocks noGrp="1"/>
          </p:cNvSpPr>
          <p:nvPr>
            <p:ph type="sldNum" sz="quarter" idx="12"/>
          </p:nvPr>
        </p:nvSpPr>
        <p:spPr/>
        <p:txBody>
          <a:bodyPr/>
          <a:lstStyle/>
          <a:p>
            <a:fld id="{8196B24D-9D03-4597-B321-7C791400D725}" type="slidenum">
              <a:rPr lang="es-PY" smtClean="0"/>
              <a:t>‹Nº›</a:t>
            </a:fld>
            <a:endParaRPr lang="es-PY"/>
          </a:p>
        </p:txBody>
      </p:sp>
    </p:spTree>
    <p:extLst>
      <p:ext uri="{BB962C8B-B14F-4D97-AF65-F5344CB8AC3E}">
        <p14:creationId xmlns:p14="http://schemas.microsoft.com/office/powerpoint/2010/main" val="18128679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PY"/>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7" name="Marcador de fecha 6"/>
          <p:cNvSpPr>
            <a:spLocks noGrp="1"/>
          </p:cNvSpPr>
          <p:nvPr>
            <p:ph type="dt" sz="half" idx="10"/>
          </p:nvPr>
        </p:nvSpPr>
        <p:spPr/>
        <p:txBody>
          <a:bodyPr/>
          <a:lstStyle/>
          <a:p>
            <a:fld id="{987ED55B-FE1A-4BDE-B551-8E55D82D705F}" type="datetimeFigureOut">
              <a:rPr lang="es-PY" smtClean="0"/>
              <a:t>20/07/2016</a:t>
            </a:fld>
            <a:endParaRPr lang="es-PY"/>
          </a:p>
        </p:txBody>
      </p:sp>
      <p:sp>
        <p:nvSpPr>
          <p:cNvPr id="8" name="Marcador de pie de página 7"/>
          <p:cNvSpPr>
            <a:spLocks noGrp="1"/>
          </p:cNvSpPr>
          <p:nvPr>
            <p:ph type="ftr" sz="quarter" idx="11"/>
          </p:nvPr>
        </p:nvSpPr>
        <p:spPr/>
        <p:txBody>
          <a:bodyPr/>
          <a:lstStyle/>
          <a:p>
            <a:endParaRPr lang="es-PY"/>
          </a:p>
        </p:txBody>
      </p:sp>
      <p:sp>
        <p:nvSpPr>
          <p:cNvPr id="9" name="Marcador de número de diapositiva 8"/>
          <p:cNvSpPr>
            <a:spLocks noGrp="1"/>
          </p:cNvSpPr>
          <p:nvPr>
            <p:ph type="sldNum" sz="quarter" idx="12"/>
          </p:nvPr>
        </p:nvSpPr>
        <p:spPr/>
        <p:txBody>
          <a:bodyPr/>
          <a:lstStyle/>
          <a:p>
            <a:fld id="{8196B24D-9D03-4597-B321-7C791400D725}" type="slidenum">
              <a:rPr lang="es-PY" smtClean="0"/>
              <a:t>‹Nº›</a:t>
            </a:fld>
            <a:endParaRPr lang="es-PY"/>
          </a:p>
        </p:txBody>
      </p:sp>
    </p:spTree>
    <p:extLst>
      <p:ext uri="{BB962C8B-B14F-4D97-AF65-F5344CB8AC3E}">
        <p14:creationId xmlns:p14="http://schemas.microsoft.com/office/powerpoint/2010/main" val="257993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Y"/>
          </a:p>
        </p:txBody>
      </p:sp>
      <p:sp>
        <p:nvSpPr>
          <p:cNvPr id="3" name="Marcador de fecha 2"/>
          <p:cNvSpPr>
            <a:spLocks noGrp="1"/>
          </p:cNvSpPr>
          <p:nvPr>
            <p:ph type="dt" sz="half" idx="10"/>
          </p:nvPr>
        </p:nvSpPr>
        <p:spPr/>
        <p:txBody>
          <a:bodyPr/>
          <a:lstStyle/>
          <a:p>
            <a:fld id="{987ED55B-FE1A-4BDE-B551-8E55D82D705F}" type="datetimeFigureOut">
              <a:rPr lang="es-PY" smtClean="0"/>
              <a:t>20/07/2016</a:t>
            </a:fld>
            <a:endParaRPr lang="es-PY"/>
          </a:p>
        </p:txBody>
      </p:sp>
      <p:sp>
        <p:nvSpPr>
          <p:cNvPr id="4" name="Marcador de pie de página 3"/>
          <p:cNvSpPr>
            <a:spLocks noGrp="1"/>
          </p:cNvSpPr>
          <p:nvPr>
            <p:ph type="ftr" sz="quarter" idx="11"/>
          </p:nvPr>
        </p:nvSpPr>
        <p:spPr/>
        <p:txBody>
          <a:bodyPr/>
          <a:lstStyle/>
          <a:p>
            <a:endParaRPr lang="es-PY"/>
          </a:p>
        </p:txBody>
      </p:sp>
      <p:sp>
        <p:nvSpPr>
          <p:cNvPr id="5" name="Marcador de número de diapositiva 4"/>
          <p:cNvSpPr>
            <a:spLocks noGrp="1"/>
          </p:cNvSpPr>
          <p:nvPr>
            <p:ph type="sldNum" sz="quarter" idx="12"/>
          </p:nvPr>
        </p:nvSpPr>
        <p:spPr/>
        <p:txBody>
          <a:bodyPr/>
          <a:lstStyle/>
          <a:p>
            <a:fld id="{8196B24D-9D03-4597-B321-7C791400D725}" type="slidenum">
              <a:rPr lang="es-PY" smtClean="0"/>
              <a:t>‹Nº›</a:t>
            </a:fld>
            <a:endParaRPr lang="es-PY"/>
          </a:p>
        </p:txBody>
      </p:sp>
    </p:spTree>
    <p:extLst>
      <p:ext uri="{BB962C8B-B14F-4D97-AF65-F5344CB8AC3E}">
        <p14:creationId xmlns:p14="http://schemas.microsoft.com/office/powerpoint/2010/main" val="1526670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987ED55B-FE1A-4BDE-B551-8E55D82D705F}" type="datetimeFigureOut">
              <a:rPr lang="es-PY" smtClean="0"/>
              <a:t>20/07/2016</a:t>
            </a:fld>
            <a:endParaRPr lang="es-PY"/>
          </a:p>
        </p:txBody>
      </p:sp>
      <p:sp>
        <p:nvSpPr>
          <p:cNvPr id="3" name="Marcador de pie de página 2"/>
          <p:cNvSpPr>
            <a:spLocks noGrp="1"/>
          </p:cNvSpPr>
          <p:nvPr>
            <p:ph type="ftr" sz="quarter" idx="11"/>
          </p:nvPr>
        </p:nvSpPr>
        <p:spPr/>
        <p:txBody>
          <a:bodyPr/>
          <a:lstStyle/>
          <a:p>
            <a:endParaRPr lang="es-PY"/>
          </a:p>
        </p:txBody>
      </p:sp>
      <p:sp>
        <p:nvSpPr>
          <p:cNvPr id="4" name="Marcador de número de diapositiva 3"/>
          <p:cNvSpPr>
            <a:spLocks noGrp="1"/>
          </p:cNvSpPr>
          <p:nvPr>
            <p:ph type="sldNum" sz="quarter" idx="12"/>
          </p:nvPr>
        </p:nvSpPr>
        <p:spPr/>
        <p:txBody>
          <a:bodyPr/>
          <a:lstStyle/>
          <a:p>
            <a:fld id="{8196B24D-9D03-4597-B321-7C791400D725}" type="slidenum">
              <a:rPr lang="es-PY" smtClean="0"/>
              <a:t>‹Nº›</a:t>
            </a:fld>
            <a:endParaRPr lang="es-PY"/>
          </a:p>
        </p:txBody>
      </p:sp>
    </p:spTree>
    <p:extLst>
      <p:ext uri="{BB962C8B-B14F-4D97-AF65-F5344CB8AC3E}">
        <p14:creationId xmlns:p14="http://schemas.microsoft.com/office/powerpoint/2010/main" val="40864706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PY"/>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987ED55B-FE1A-4BDE-B551-8E55D82D705F}" type="datetimeFigureOut">
              <a:rPr lang="es-PY" smtClean="0"/>
              <a:t>20/07/2016</a:t>
            </a:fld>
            <a:endParaRPr lang="es-PY"/>
          </a:p>
        </p:txBody>
      </p:sp>
      <p:sp>
        <p:nvSpPr>
          <p:cNvPr id="6" name="Marcador de pie de página 5"/>
          <p:cNvSpPr>
            <a:spLocks noGrp="1"/>
          </p:cNvSpPr>
          <p:nvPr>
            <p:ph type="ftr" sz="quarter" idx="11"/>
          </p:nvPr>
        </p:nvSpPr>
        <p:spPr/>
        <p:txBody>
          <a:bodyPr/>
          <a:lstStyle/>
          <a:p>
            <a:endParaRPr lang="es-PY"/>
          </a:p>
        </p:txBody>
      </p:sp>
      <p:sp>
        <p:nvSpPr>
          <p:cNvPr id="7" name="Marcador de número de diapositiva 6"/>
          <p:cNvSpPr>
            <a:spLocks noGrp="1"/>
          </p:cNvSpPr>
          <p:nvPr>
            <p:ph type="sldNum" sz="quarter" idx="12"/>
          </p:nvPr>
        </p:nvSpPr>
        <p:spPr/>
        <p:txBody>
          <a:bodyPr/>
          <a:lstStyle/>
          <a:p>
            <a:fld id="{8196B24D-9D03-4597-B321-7C791400D725}" type="slidenum">
              <a:rPr lang="es-PY" smtClean="0"/>
              <a:t>‹Nº›</a:t>
            </a:fld>
            <a:endParaRPr lang="es-PY"/>
          </a:p>
        </p:txBody>
      </p:sp>
    </p:spTree>
    <p:extLst>
      <p:ext uri="{BB962C8B-B14F-4D97-AF65-F5344CB8AC3E}">
        <p14:creationId xmlns:p14="http://schemas.microsoft.com/office/powerpoint/2010/main" val="19006561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PY"/>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Y"/>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987ED55B-FE1A-4BDE-B551-8E55D82D705F}" type="datetimeFigureOut">
              <a:rPr lang="es-PY" smtClean="0"/>
              <a:t>20/07/2016</a:t>
            </a:fld>
            <a:endParaRPr lang="es-PY"/>
          </a:p>
        </p:txBody>
      </p:sp>
      <p:sp>
        <p:nvSpPr>
          <p:cNvPr id="6" name="Marcador de pie de página 5"/>
          <p:cNvSpPr>
            <a:spLocks noGrp="1"/>
          </p:cNvSpPr>
          <p:nvPr>
            <p:ph type="ftr" sz="quarter" idx="11"/>
          </p:nvPr>
        </p:nvSpPr>
        <p:spPr/>
        <p:txBody>
          <a:bodyPr/>
          <a:lstStyle/>
          <a:p>
            <a:endParaRPr lang="es-PY"/>
          </a:p>
        </p:txBody>
      </p:sp>
      <p:sp>
        <p:nvSpPr>
          <p:cNvPr id="7" name="Marcador de número de diapositiva 6"/>
          <p:cNvSpPr>
            <a:spLocks noGrp="1"/>
          </p:cNvSpPr>
          <p:nvPr>
            <p:ph type="sldNum" sz="quarter" idx="12"/>
          </p:nvPr>
        </p:nvSpPr>
        <p:spPr/>
        <p:txBody>
          <a:bodyPr/>
          <a:lstStyle/>
          <a:p>
            <a:fld id="{8196B24D-9D03-4597-B321-7C791400D725}" type="slidenum">
              <a:rPr lang="es-PY" smtClean="0"/>
              <a:t>‹Nº›</a:t>
            </a:fld>
            <a:endParaRPr lang="es-PY"/>
          </a:p>
        </p:txBody>
      </p:sp>
    </p:spTree>
    <p:extLst>
      <p:ext uri="{BB962C8B-B14F-4D97-AF65-F5344CB8AC3E}">
        <p14:creationId xmlns:p14="http://schemas.microsoft.com/office/powerpoint/2010/main" val="84722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PY"/>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7ED55B-FE1A-4BDE-B551-8E55D82D705F}" type="datetimeFigureOut">
              <a:rPr lang="es-PY" smtClean="0"/>
              <a:t>20/07/2016</a:t>
            </a:fld>
            <a:endParaRPr lang="es-PY"/>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Y"/>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96B24D-9D03-4597-B321-7C791400D725}" type="slidenum">
              <a:rPr lang="es-PY" smtClean="0"/>
              <a:t>‹Nº›</a:t>
            </a:fld>
            <a:endParaRPr lang="es-PY"/>
          </a:p>
        </p:txBody>
      </p:sp>
    </p:spTree>
    <p:extLst>
      <p:ext uri="{BB962C8B-B14F-4D97-AF65-F5344CB8AC3E}">
        <p14:creationId xmlns:p14="http://schemas.microsoft.com/office/powerpoint/2010/main" val="9746410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jpe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hyperlink" Target="https://www.panamatramita.gob.pa/tramite/concesiones-para-exploraci%C3%B3n-o-extracci%C3%B3n-de-minerales-met%C3%A1licos" TargetMode="Externa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microsoft.com/office/2007/relationships/hdphoto" Target="../media/hdphoto1.wdp"/><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chart" Target="../charts/chart1.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3.png"/><Relationship Id="rId7" Type="http://schemas.openxmlformats.org/officeDocument/2006/relationships/diagramQuickStyle" Target="../diagrams/quickStyle1.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4.png"/><Relationship Id="rId9" Type="http://schemas.microsoft.com/office/2007/relationships/diagramDrawing" Target="../diagrams/drawing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2790092" y="0"/>
            <a:ext cx="9401908" cy="1730326"/>
          </a:xfrm>
        </p:spPr>
        <p:txBody>
          <a:bodyPr anchor="ctr">
            <a:normAutofit/>
          </a:bodyPr>
          <a:lstStyle/>
          <a:p>
            <a:pPr algn="l"/>
            <a:r>
              <a:rPr lang="es-PY" sz="4000" b="1" dirty="0" smtClean="0">
                <a:solidFill>
                  <a:srgbClr val="0070C0"/>
                </a:solidFill>
              </a:rPr>
              <a:t>Panamá: Esquema de </a:t>
            </a:r>
            <a:r>
              <a:rPr lang="es-PY" sz="4000" b="1" dirty="0">
                <a:solidFill>
                  <a:srgbClr val="0070C0"/>
                </a:solidFill>
              </a:rPr>
              <a:t>C</a:t>
            </a:r>
            <a:r>
              <a:rPr lang="es-PY" sz="4000" b="1" dirty="0" smtClean="0">
                <a:solidFill>
                  <a:srgbClr val="0070C0"/>
                </a:solidFill>
              </a:rPr>
              <a:t>oncesiones/</a:t>
            </a:r>
            <a:r>
              <a:rPr lang="es-PY" sz="4000" b="1" dirty="0" err="1" smtClean="0">
                <a:solidFill>
                  <a:srgbClr val="0070C0"/>
                </a:solidFill>
              </a:rPr>
              <a:t>APP´s</a:t>
            </a:r>
            <a:r>
              <a:rPr lang="es-PY" sz="4000" b="1" dirty="0" smtClean="0">
                <a:solidFill>
                  <a:srgbClr val="0070C0"/>
                </a:solidFill>
              </a:rPr>
              <a:t> – Riesgos y su enfoque contable</a:t>
            </a:r>
            <a:endParaRPr lang="es-PY" sz="4000" b="1" dirty="0">
              <a:solidFill>
                <a:srgbClr val="0070C0"/>
              </a:solidFill>
            </a:endParaRPr>
          </a:p>
        </p:txBody>
      </p:sp>
      <p:sp>
        <p:nvSpPr>
          <p:cNvPr id="4" name="CuadroTexto 3"/>
          <p:cNvSpPr txBox="1"/>
          <p:nvPr/>
        </p:nvSpPr>
        <p:spPr>
          <a:xfrm>
            <a:off x="3730841" y="5842337"/>
            <a:ext cx="3221502" cy="1015663"/>
          </a:xfrm>
          <a:prstGeom prst="rect">
            <a:avLst/>
          </a:prstGeom>
          <a:noFill/>
        </p:spPr>
        <p:txBody>
          <a:bodyPr wrap="square" rtlCol="0">
            <a:spAutoFit/>
          </a:bodyPr>
          <a:lstStyle/>
          <a:p>
            <a:r>
              <a:rPr lang="es-MX" sz="2000" b="1" dirty="0">
                <a:solidFill>
                  <a:schemeClr val="bg1"/>
                </a:solidFill>
                <a:latin typeface="Aparajita" panose="020B0604020202020204" pitchFamily="34" charset="0"/>
                <a:cs typeface="Aparajita" panose="020B0604020202020204" pitchFamily="34" charset="0"/>
              </a:rPr>
              <a:t>27-29 de julio de 2016</a:t>
            </a:r>
          </a:p>
          <a:p>
            <a:r>
              <a:rPr lang="es-MX" sz="2000" b="1" dirty="0">
                <a:solidFill>
                  <a:schemeClr val="bg1"/>
                </a:solidFill>
                <a:latin typeface="Aparajita" panose="020B0604020202020204" pitchFamily="34" charset="0"/>
                <a:cs typeface="Aparajita" panose="020B0604020202020204" pitchFamily="34" charset="0"/>
              </a:rPr>
              <a:t>Asunción Paraguay</a:t>
            </a:r>
            <a:endParaRPr lang="es-PY" sz="2000" b="1" dirty="0">
              <a:solidFill>
                <a:schemeClr val="bg1"/>
              </a:solidFill>
              <a:latin typeface="Aparajita" panose="020B0604020202020204" pitchFamily="34" charset="0"/>
              <a:cs typeface="Aparajita" panose="020B0604020202020204" pitchFamily="34" charset="0"/>
            </a:endParaRPr>
          </a:p>
          <a:p>
            <a:endParaRPr lang="es-PY" sz="2000" b="1" dirty="0">
              <a:solidFill>
                <a:schemeClr val="bg1"/>
              </a:solidFill>
              <a:latin typeface="Aparajita" panose="020B0604020202020204" pitchFamily="34" charset="0"/>
              <a:cs typeface="Aparajita" panose="020B0604020202020204" pitchFamily="34" charset="0"/>
            </a:endParaRPr>
          </a:p>
        </p:txBody>
      </p:sp>
      <p:sp>
        <p:nvSpPr>
          <p:cNvPr id="5" name="CuadroTexto 4"/>
          <p:cNvSpPr txBox="1"/>
          <p:nvPr/>
        </p:nvSpPr>
        <p:spPr>
          <a:xfrm>
            <a:off x="3730841" y="4453003"/>
            <a:ext cx="3221502" cy="1093940"/>
          </a:xfrm>
          <a:prstGeom prst="rect">
            <a:avLst/>
          </a:prstGeom>
          <a:noFill/>
        </p:spPr>
        <p:txBody>
          <a:bodyPr wrap="square" tIns="108000" bIns="0" rtlCol="0">
            <a:spAutoFit/>
          </a:bodyPr>
          <a:lstStyle/>
          <a:p>
            <a:r>
              <a:rPr lang="es-MX" sz="2800" b="1" dirty="0" err="1" smtClean="0">
                <a:solidFill>
                  <a:schemeClr val="bg1"/>
                </a:solidFill>
                <a:latin typeface="Aparajita" panose="020B0604020202020204" pitchFamily="34" charset="0"/>
                <a:cs typeface="Aparajita" panose="020B0604020202020204" pitchFamily="34" charset="0"/>
              </a:rPr>
              <a:t>Aracelly</a:t>
            </a:r>
            <a:r>
              <a:rPr lang="es-MX" sz="2800" b="1" dirty="0" smtClean="0">
                <a:solidFill>
                  <a:schemeClr val="bg1"/>
                </a:solidFill>
                <a:latin typeface="Aparajita" panose="020B0604020202020204" pitchFamily="34" charset="0"/>
                <a:cs typeface="Aparajita" panose="020B0604020202020204" pitchFamily="34" charset="0"/>
              </a:rPr>
              <a:t> Méndez</a:t>
            </a:r>
          </a:p>
          <a:p>
            <a:r>
              <a:rPr lang="es-MX" b="1" dirty="0" smtClean="0">
                <a:solidFill>
                  <a:schemeClr val="bg1"/>
                </a:solidFill>
                <a:latin typeface="Aparajita" panose="020B0604020202020204" pitchFamily="34" charset="0"/>
                <a:cs typeface="Aparajita" panose="020B0604020202020204" pitchFamily="34" charset="0"/>
              </a:rPr>
              <a:t>Directora Nacional de Contabilidad</a:t>
            </a:r>
          </a:p>
          <a:p>
            <a:r>
              <a:rPr lang="es-MX" b="1" dirty="0" smtClean="0">
                <a:solidFill>
                  <a:schemeClr val="bg1"/>
                </a:solidFill>
                <a:latin typeface="Aparajita" panose="020B0604020202020204" pitchFamily="34" charset="0"/>
                <a:cs typeface="Aparajita" panose="020B0604020202020204" pitchFamily="34" charset="0"/>
              </a:rPr>
              <a:t>Miembro – IPSASB</a:t>
            </a:r>
          </a:p>
        </p:txBody>
      </p:sp>
    </p:spTree>
    <p:extLst>
      <p:ext uri="{BB962C8B-B14F-4D97-AF65-F5344CB8AC3E}">
        <p14:creationId xmlns:p14="http://schemas.microsoft.com/office/powerpoint/2010/main" val="27579181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alpha val="34000"/>
          </a:schemeClr>
        </a:solidFill>
        <a:effectLst/>
      </p:bgPr>
    </p:bg>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60749" y="4644571"/>
            <a:ext cx="1631251" cy="2213429"/>
          </a:xfrm>
          <a:prstGeom prst="rect">
            <a:avLst/>
          </a:prstGeom>
        </p:spPr>
      </p:pic>
      <p:pic>
        <p:nvPicPr>
          <p:cNvPr id="1026" name="Imagen 1" descr="C:\Users\sofia_balbuena\Desktop\LOGO Min de Hacienda BILINGÜE 2015 PN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22921" y="206375"/>
            <a:ext cx="1869079"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ítulo 1"/>
          <p:cNvSpPr txBox="1">
            <a:spLocks/>
          </p:cNvSpPr>
          <p:nvPr/>
        </p:nvSpPr>
        <p:spPr bwMode="auto">
          <a:xfrm>
            <a:off x="530225" y="206375"/>
            <a:ext cx="8970472" cy="985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9" tIns="34289" rIns="68579" bIns="34289" numCol="1" anchor="t" anchorCtr="0" compatLnSpc="1">
            <a:prstTxWarp prst="textNoShape">
              <a:avLst/>
            </a:prstTxWarp>
          </a:bodyPr>
          <a:lstStyle>
            <a:lvl1pPr algn="l" defTabSz="684213" rtl="0" eaLnBrk="1" fontAlgn="base" hangingPunct="1">
              <a:spcBef>
                <a:spcPct val="0"/>
              </a:spcBef>
              <a:spcAft>
                <a:spcPct val="0"/>
              </a:spcAft>
              <a:defRPr lang="es-ES" sz="2600" kern="1200">
                <a:solidFill>
                  <a:schemeClr val="accent1"/>
                </a:solidFill>
                <a:latin typeface="+mj-lt"/>
                <a:ea typeface="+mj-ea"/>
                <a:cs typeface="+mj-cs"/>
              </a:defRPr>
            </a:lvl1pPr>
            <a:lvl2pPr algn="l" defTabSz="684213" rtl="0" eaLnBrk="1" fontAlgn="base" hangingPunct="1">
              <a:spcBef>
                <a:spcPct val="0"/>
              </a:spcBef>
              <a:spcAft>
                <a:spcPct val="0"/>
              </a:spcAft>
              <a:defRPr sz="2600">
                <a:solidFill>
                  <a:schemeClr val="accent1"/>
                </a:solidFill>
                <a:latin typeface="Corbel" panose="020B0503020204020204" pitchFamily="34" charset="0"/>
              </a:defRPr>
            </a:lvl2pPr>
            <a:lvl3pPr algn="l" defTabSz="684213" rtl="0" eaLnBrk="1" fontAlgn="base" hangingPunct="1">
              <a:spcBef>
                <a:spcPct val="0"/>
              </a:spcBef>
              <a:spcAft>
                <a:spcPct val="0"/>
              </a:spcAft>
              <a:defRPr sz="2600">
                <a:solidFill>
                  <a:schemeClr val="accent1"/>
                </a:solidFill>
                <a:latin typeface="Corbel" panose="020B0503020204020204" pitchFamily="34" charset="0"/>
              </a:defRPr>
            </a:lvl3pPr>
            <a:lvl4pPr algn="l" defTabSz="684213" rtl="0" eaLnBrk="1" fontAlgn="base" hangingPunct="1">
              <a:spcBef>
                <a:spcPct val="0"/>
              </a:spcBef>
              <a:spcAft>
                <a:spcPct val="0"/>
              </a:spcAft>
              <a:defRPr sz="2600">
                <a:solidFill>
                  <a:schemeClr val="accent1"/>
                </a:solidFill>
                <a:latin typeface="Corbel" panose="020B0503020204020204" pitchFamily="34" charset="0"/>
              </a:defRPr>
            </a:lvl4pPr>
            <a:lvl5pPr algn="l" defTabSz="684213" rtl="0" eaLnBrk="1" fontAlgn="base" hangingPunct="1">
              <a:spcBef>
                <a:spcPct val="0"/>
              </a:spcBef>
              <a:spcAft>
                <a:spcPct val="0"/>
              </a:spcAft>
              <a:defRPr sz="2600">
                <a:solidFill>
                  <a:schemeClr val="accent1"/>
                </a:solidFill>
                <a:latin typeface="Corbel" panose="020B0503020204020204" pitchFamily="34" charset="0"/>
              </a:defRPr>
            </a:lvl5pPr>
            <a:lvl6pPr marL="457200" algn="l" defTabSz="684213" rtl="0" eaLnBrk="1" fontAlgn="base" hangingPunct="1">
              <a:spcBef>
                <a:spcPct val="0"/>
              </a:spcBef>
              <a:spcAft>
                <a:spcPct val="0"/>
              </a:spcAft>
              <a:defRPr sz="2600">
                <a:solidFill>
                  <a:schemeClr val="accent1"/>
                </a:solidFill>
                <a:latin typeface="Corbel" panose="020B0503020204020204" pitchFamily="34" charset="0"/>
              </a:defRPr>
            </a:lvl6pPr>
            <a:lvl7pPr marL="914400" algn="l" defTabSz="684213" rtl="0" eaLnBrk="1" fontAlgn="base" hangingPunct="1">
              <a:spcBef>
                <a:spcPct val="0"/>
              </a:spcBef>
              <a:spcAft>
                <a:spcPct val="0"/>
              </a:spcAft>
              <a:defRPr sz="2600">
                <a:solidFill>
                  <a:schemeClr val="accent1"/>
                </a:solidFill>
                <a:latin typeface="Corbel" panose="020B0503020204020204" pitchFamily="34" charset="0"/>
              </a:defRPr>
            </a:lvl7pPr>
            <a:lvl8pPr marL="1371600" algn="l" defTabSz="684213" rtl="0" eaLnBrk="1" fontAlgn="base" hangingPunct="1">
              <a:spcBef>
                <a:spcPct val="0"/>
              </a:spcBef>
              <a:spcAft>
                <a:spcPct val="0"/>
              </a:spcAft>
              <a:defRPr sz="2600">
                <a:solidFill>
                  <a:schemeClr val="accent1"/>
                </a:solidFill>
                <a:latin typeface="Corbel" panose="020B0503020204020204" pitchFamily="34" charset="0"/>
              </a:defRPr>
            </a:lvl8pPr>
            <a:lvl9pPr marL="1828800" algn="l" defTabSz="684213" rtl="0" eaLnBrk="1" fontAlgn="base" hangingPunct="1">
              <a:spcBef>
                <a:spcPct val="0"/>
              </a:spcBef>
              <a:spcAft>
                <a:spcPct val="0"/>
              </a:spcAft>
              <a:defRPr sz="2600">
                <a:solidFill>
                  <a:schemeClr val="accent1"/>
                </a:solidFill>
                <a:latin typeface="Corbel" panose="020B0503020204020204" pitchFamily="34" charset="0"/>
              </a:defRPr>
            </a:lvl9pPr>
          </a:lstStyle>
          <a:p>
            <a:pPr>
              <a:defRPr/>
            </a:pPr>
            <a:r>
              <a:rPr lang="es-PY" altLang="es-PY" dirty="0" smtClean="0">
                <a:solidFill>
                  <a:srgbClr val="6076B4"/>
                </a:solidFill>
                <a:latin typeface="Corbel" panose="020B0503020204020204"/>
              </a:rPr>
              <a:t>Estándares Contables</a:t>
            </a:r>
          </a:p>
        </p:txBody>
      </p:sp>
      <p:pic>
        <p:nvPicPr>
          <p:cNvPr id="10" name="Picture 4" descr="http://img.freeflagicons.com/thumb/square_icon/paraguay/paraguay_64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4110" y="2565351"/>
            <a:ext cx="2086700" cy="1349033"/>
          </a:xfrm>
          <a:prstGeom prst="rect">
            <a:avLst/>
          </a:prstGeom>
          <a:noFill/>
          <a:extLst>
            <a:ext uri="{909E8E84-426E-40DD-AFC4-6F175D3DCCD1}">
              <a14:hiddenFill xmlns:a14="http://schemas.microsoft.com/office/drawing/2010/main">
                <a:solidFill>
                  <a:srgbClr val="FFFFFF"/>
                </a:solidFill>
              </a14:hiddenFill>
            </a:ext>
          </a:extLst>
        </p:spPr>
      </p:pic>
      <p:sp>
        <p:nvSpPr>
          <p:cNvPr id="9" name="CuadroTexto 8"/>
          <p:cNvSpPr txBox="1"/>
          <p:nvPr/>
        </p:nvSpPr>
        <p:spPr>
          <a:xfrm>
            <a:off x="1266926" y="897352"/>
            <a:ext cx="4183200" cy="532800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s-MX" b="1" dirty="0" smtClean="0">
                <a:solidFill>
                  <a:prstClr val="black"/>
                </a:solidFill>
              </a:rPr>
              <a:t>Pasivo Contingente:</a:t>
            </a:r>
            <a:r>
              <a:rPr lang="es-PA" b="1" dirty="0" smtClean="0">
                <a:solidFill>
                  <a:prstClr val="black"/>
                </a:solidFill>
              </a:rPr>
              <a:t> </a:t>
            </a:r>
          </a:p>
          <a:p>
            <a:pPr algn="ctr"/>
            <a:endParaRPr lang="es-PA" b="1" dirty="0" smtClean="0">
              <a:solidFill>
                <a:prstClr val="black"/>
              </a:solidFill>
            </a:endParaRPr>
          </a:p>
          <a:p>
            <a:pPr marL="285750" indent="-285750" algn="just">
              <a:buFont typeface="Arial" panose="020B0604020202020204" pitchFamily="34" charset="0"/>
              <a:buChar char="•"/>
            </a:pPr>
            <a:r>
              <a:rPr lang="es-PA" dirty="0" smtClean="0">
                <a:solidFill>
                  <a:prstClr val="black"/>
                </a:solidFill>
              </a:rPr>
              <a:t>Es una </a:t>
            </a:r>
            <a:r>
              <a:rPr lang="es-PA" dirty="0">
                <a:solidFill>
                  <a:prstClr val="black"/>
                </a:solidFill>
              </a:rPr>
              <a:t>posible obligación que surge de eventos pasados, cuya existencia ha de ser confirmada sólo por la ocurrencia o no ocurrencia de uno o más eventos futuros independientes de la voluntad de la </a:t>
            </a:r>
            <a:r>
              <a:rPr lang="es-PA" dirty="0" smtClean="0">
                <a:solidFill>
                  <a:prstClr val="black"/>
                </a:solidFill>
              </a:rPr>
              <a:t>entidad.</a:t>
            </a:r>
            <a:endParaRPr lang="es-PA" dirty="0">
              <a:solidFill>
                <a:prstClr val="black"/>
              </a:solidFill>
            </a:endParaRPr>
          </a:p>
          <a:p>
            <a:pPr marL="285750" indent="-285750" algn="just">
              <a:buFont typeface="Arial" panose="020B0604020202020204" pitchFamily="34" charset="0"/>
              <a:buChar char="•"/>
            </a:pPr>
            <a:r>
              <a:rPr lang="es-PA" dirty="0" smtClean="0">
                <a:solidFill>
                  <a:prstClr val="black"/>
                </a:solidFill>
              </a:rPr>
              <a:t>Es una </a:t>
            </a:r>
            <a:r>
              <a:rPr lang="es-PA" dirty="0">
                <a:solidFill>
                  <a:prstClr val="black"/>
                </a:solidFill>
              </a:rPr>
              <a:t>obligación presente que surge de eventos pasados, </a:t>
            </a:r>
            <a:r>
              <a:rPr lang="es-PA" dirty="0" smtClean="0">
                <a:solidFill>
                  <a:prstClr val="black"/>
                </a:solidFill>
              </a:rPr>
              <a:t>y que no se debe reconocer ya que:</a:t>
            </a:r>
          </a:p>
          <a:p>
            <a:pPr marL="742950" lvl="1" indent="-285750">
              <a:spcBef>
                <a:spcPts val="1200"/>
              </a:spcBef>
              <a:buFont typeface="Wingdings" panose="05000000000000000000" pitchFamily="2" charset="2"/>
              <a:buChar char="ü"/>
            </a:pPr>
            <a:r>
              <a:rPr lang="es-MX" sz="1600" dirty="0" smtClean="0">
                <a:solidFill>
                  <a:prstClr val="black"/>
                </a:solidFill>
              </a:rPr>
              <a:t>No es probable que se requiera de una salida de recursos </a:t>
            </a:r>
            <a:r>
              <a:rPr lang="es-PA" sz="1600" dirty="0" smtClean="0"/>
              <a:t>que</a:t>
            </a:r>
            <a:r>
              <a:rPr lang="es-PA" sz="1600" dirty="0"/>
              <a:t> </a:t>
            </a:r>
            <a:r>
              <a:rPr lang="es-PA" sz="1600" dirty="0" smtClean="0"/>
              <a:t>suponga beneficios</a:t>
            </a:r>
            <a:r>
              <a:rPr lang="es-PA" sz="1600" dirty="0"/>
              <a:t> económicos o potencial de </a:t>
            </a:r>
            <a:r>
              <a:rPr lang="es-PA" sz="1600" dirty="0" smtClean="0"/>
              <a:t>servicio.</a:t>
            </a:r>
          </a:p>
          <a:p>
            <a:pPr marL="742950" lvl="1" indent="-285750">
              <a:spcBef>
                <a:spcPts val="1200"/>
              </a:spcBef>
              <a:buFont typeface="Wingdings" panose="05000000000000000000" pitchFamily="2" charset="2"/>
              <a:buChar char="ü"/>
            </a:pPr>
            <a:r>
              <a:rPr lang="es-MX" sz="1600" dirty="0" smtClean="0"/>
              <a:t>El importe de la obligación no puede ser estimado con la credibilidad necesaria. </a:t>
            </a:r>
            <a:endParaRPr lang="es-PA" sz="1600" dirty="0" smtClean="0"/>
          </a:p>
          <a:p>
            <a:r>
              <a:rPr lang="es-PA" sz="2000" dirty="0" smtClean="0"/>
              <a:t> </a:t>
            </a:r>
            <a:endParaRPr lang="es-PA" sz="2000" dirty="0" smtClean="0">
              <a:solidFill>
                <a:prstClr val="black"/>
              </a:solidFill>
            </a:endParaRPr>
          </a:p>
        </p:txBody>
      </p:sp>
      <p:sp>
        <p:nvSpPr>
          <p:cNvPr id="8" name="CuadroTexto 7"/>
          <p:cNvSpPr txBox="1"/>
          <p:nvPr/>
        </p:nvSpPr>
        <p:spPr>
          <a:xfrm>
            <a:off x="5687438" y="897351"/>
            <a:ext cx="4181610" cy="5328000"/>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s-MX" b="1" dirty="0" smtClean="0">
                <a:solidFill>
                  <a:prstClr val="black"/>
                </a:solidFill>
              </a:rPr>
              <a:t>Provisión:</a:t>
            </a:r>
          </a:p>
          <a:p>
            <a:pPr algn="ctr"/>
            <a:endParaRPr lang="es-PA" b="1" dirty="0" smtClean="0">
              <a:solidFill>
                <a:prstClr val="black"/>
              </a:solidFill>
            </a:endParaRPr>
          </a:p>
          <a:p>
            <a:pPr marL="285750" indent="-285750" algn="just">
              <a:buFont typeface="Arial" panose="020B0604020202020204" pitchFamily="34" charset="0"/>
              <a:buChar char="•"/>
            </a:pPr>
            <a:r>
              <a:rPr lang="es-PA" dirty="0" smtClean="0">
                <a:solidFill>
                  <a:prstClr val="black"/>
                </a:solidFill>
              </a:rPr>
              <a:t>Es </a:t>
            </a:r>
            <a:r>
              <a:rPr lang="es-PA" dirty="0">
                <a:solidFill>
                  <a:prstClr val="black"/>
                </a:solidFill>
              </a:rPr>
              <a:t>un pasivo sobre el que existe incertidumbre acerca de su cuantía o vencimiento. </a:t>
            </a:r>
            <a:r>
              <a:rPr lang="es-PA" dirty="0" smtClean="0"/>
              <a:t> </a:t>
            </a:r>
          </a:p>
          <a:p>
            <a:pPr marL="285750" indent="-285750" algn="just">
              <a:buFont typeface="Arial" panose="020B0604020202020204" pitchFamily="34" charset="0"/>
              <a:buChar char="•"/>
            </a:pPr>
            <a:r>
              <a:rPr lang="es-MX" dirty="0" smtClean="0"/>
              <a:t>Una provisión debe ser reconocida cuando:</a:t>
            </a:r>
            <a:endParaRPr lang="es-PA" dirty="0" smtClean="0"/>
          </a:p>
          <a:p>
            <a:pPr marL="742950" lvl="1" indent="-285750">
              <a:spcBef>
                <a:spcPts val="1200"/>
              </a:spcBef>
              <a:buFont typeface="Wingdings" panose="05000000000000000000" pitchFamily="2" charset="2"/>
              <a:buChar char="ü"/>
            </a:pPr>
            <a:r>
              <a:rPr lang="es-PA" sz="1600" dirty="0" smtClean="0">
                <a:solidFill>
                  <a:prstClr val="black"/>
                </a:solidFill>
              </a:rPr>
              <a:t>La </a:t>
            </a:r>
            <a:r>
              <a:rPr lang="es-PA" sz="1600" dirty="0">
                <a:solidFill>
                  <a:prstClr val="black"/>
                </a:solidFill>
              </a:rPr>
              <a:t>entidad tiene una obligación presente (ya sea legal o implícita) como resultado de un suceso </a:t>
            </a:r>
            <a:r>
              <a:rPr lang="es-PA" sz="1600" dirty="0" smtClean="0">
                <a:solidFill>
                  <a:prstClr val="black"/>
                </a:solidFill>
              </a:rPr>
              <a:t>pasado. </a:t>
            </a:r>
          </a:p>
          <a:p>
            <a:pPr marL="742950" lvl="1" indent="-285750">
              <a:spcBef>
                <a:spcPts val="1200"/>
              </a:spcBef>
              <a:buFont typeface="Wingdings" panose="05000000000000000000" pitchFamily="2" charset="2"/>
              <a:buChar char="ü"/>
            </a:pPr>
            <a:r>
              <a:rPr lang="es-PA" sz="1600" dirty="0"/>
              <a:t>Es probable que </a:t>
            </a:r>
            <a:r>
              <a:rPr lang="es-PA" sz="1600" dirty="0" smtClean="0"/>
              <a:t>vaya a</a:t>
            </a:r>
            <a:r>
              <a:rPr lang="es-PA" sz="1600" dirty="0"/>
              <a:t> ser necesaria una salida de </a:t>
            </a:r>
            <a:r>
              <a:rPr lang="es-PA" sz="1600" dirty="0" smtClean="0"/>
              <a:t>recursos, que suponga beneficios económicos o potencial de servicio, para liquidar</a:t>
            </a:r>
            <a:r>
              <a:rPr lang="es-PA" sz="1600" dirty="0"/>
              <a:t> la obligación. </a:t>
            </a:r>
            <a:endParaRPr lang="es-PA" sz="1600" dirty="0" smtClean="0"/>
          </a:p>
          <a:p>
            <a:pPr marL="742950" lvl="1" indent="-285750">
              <a:spcBef>
                <a:spcPts val="1200"/>
              </a:spcBef>
              <a:buFont typeface="Wingdings" panose="05000000000000000000" pitchFamily="2" charset="2"/>
              <a:buChar char="ü"/>
            </a:pPr>
            <a:r>
              <a:rPr lang="es-PA" sz="1600" dirty="0"/>
              <a:t>P</a:t>
            </a:r>
            <a:r>
              <a:rPr lang="es-PA" sz="1600" dirty="0" smtClean="0"/>
              <a:t>uede</a:t>
            </a:r>
            <a:r>
              <a:rPr lang="es-PA" sz="1600" dirty="0"/>
              <a:t> hacerse una estimación fiable del importe de la obligación.</a:t>
            </a:r>
            <a:endParaRPr lang="es-PA" sz="1600" dirty="0" smtClean="0">
              <a:solidFill>
                <a:prstClr val="black"/>
              </a:solidFill>
            </a:endParaRPr>
          </a:p>
        </p:txBody>
      </p:sp>
    </p:spTree>
    <p:extLst>
      <p:ext uri="{BB962C8B-B14F-4D97-AF65-F5344CB8AC3E}">
        <p14:creationId xmlns:p14="http://schemas.microsoft.com/office/powerpoint/2010/main" val="7353879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alpha val="34000"/>
          </a:schemeClr>
        </a:solidFill>
        <a:effectLst/>
      </p:bgPr>
    </p:bg>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60749" y="4644571"/>
            <a:ext cx="1631251" cy="2213429"/>
          </a:xfrm>
          <a:prstGeom prst="rect">
            <a:avLst/>
          </a:prstGeom>
        </p:spPr>
      </p:pic>
      <p:pic>
        <p:nvPicPr>
          <p:cNvPr id="1026" name="Imagen 1" descr="C:\Users\sofia_balbuena\Desktop\LOGO Min de Hacienda BILINGÜE 2015 PN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22921" y="206375"/>
            <a:ext cx="1869079"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ítulo 1"/>
          <p:cNvSpPr txBox="1">
            <a:spLocks/>
          </p:cNvSpPr>
          <p:nvPr/>
        </p:nvSpPr>
        <p:spPr bwMode="auto">
          <a:xfrm>
            <a:off x="530225" y="206375"/>
            <a:ext cx="8970472" cy="985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9" tIns="34289" rIns="68579" bIns="34289" numCol="1" anchor="t" anchorCtr="0" compatLnSpc="1">
            <a:prstTxWarp prst="textNoShape">
              <a:avLst/>
            </a:prstTxWarp>
          </a:bodyPr>
          <a:lstStyle>
            <a:lvl1pPr algn="l" defTabSz="684213" rtl="0" eaLnBrk="1" fontAlgn="base" hangingPunct="1">
              <a:spcBef>
                <a:spcPct val="0"/>
              </a:spcBef>
              <a:spcAft>
                <a:spcPct val="0"/>
              </a:spcAft>
              <a:defRPr lang="es-ES" sz="2600" kern="1200">
                <a:solidFill>
                  <a:schemeClr val="accent1"/>
                </a:solidFill>
                <a:latin typeface="+mj-lt"/>
                <a:ea typeface="+mj-ea"/>
                <a:cs typeface="+mj-cs"/>
              </a:defRPr>
            </a:lvl1pPr>
            <a:lvl2pPr algn="l" defTabSz="684213" rtl="0" eaLnBrk="1" fontAlgn="base" hangingPunct="1">
              <a:spcBef>
                <a:spcPct val="0"/>
              </a:spcBef>
              <a:spcAft>
                <a:spcPct val="0"/>
              </a:spcAft>
              <a:defRPr sz="2600">
                <a:solidFill>
                  <a:schemeClr val="accent1"/>
                </a:solidFill>
                <a:latin typeface="Corbel" panose="020B0503020204020204" pitchFamily="34" charset="0"/>
              </a:defRPr>
            </a:lvl2pPr>
            <a:lvl3pPr algn="l" defTabSz="684213" rtl="0" eaLnBrk="1" fontAlgn="base" hangingPunct="1">
              <a:spcBef>
                <a:spcPct val="0"/>
              </a:spcBef>
              <a:spcAft>
                <a:spcPct val="0"/>
              </a:spcAft>
              <a:defRPr sz="2600">
                <a:solidFill>
                  <a:schemeClr val="accent1"/>
                </a:solidFill>
                <a:latin typeface="Corbel" panose="020B0503020204020204" pitchFamily="34" charset="0"/>
              </a:defRPr>
            </a:lvl3pPr>
            <a:lvl4pPr algn="l" defTabSz="684213" rtl="0" eaLnBrk="1" fontAlgn="base" hangingPunct="1">
              <a:spcBef>
                <a:spcPct val="0"/>
              </a:spcBef>
              <a:spcAft>
                <a:spcPct val="0"/>
              </a:spcAft>
              <a:defRPr sz="2600">
                <a:solidFill>
                  <a:schemeClr val="accent1"/>
                </a:solidFill>
                <a:latin typeface="Corbel" panose="020B0503020204020204" pitchFamily="34" charset="0"/>
              </a:defRPr>
            </a:lvl4pPr>
            <a:lvl5pPr algn="l" defTabSz="684213" rtl="0" eaLnBrk="1" fontAlgn="base" hangingPunct="1">
              <a:spcBef>
                <a:spcPct val="0"/>
              </a:spcBef>
              <a:spcAft>
                <a:spcPct val="0"/>
              </a:spcAft>
              <a:defRPr sz="2600">
                <a:solidFill>
                  <a:schemeClr val="accent1"/>
                </a:solidFill>
                <a:latin typeface="Corbel" panose="020B0503020204020204" pitchFamily="34" charset="0"/>
              </a:defRPr>
            </a:lvl5pPr>
            <a:lvl6pPr marL="457200" algn="l" defTabSz="684213" rtl="0" eaLnBrk="1" fontAlgn="base" hangingPunct="1">
              <a:spcBef>
                <a:spcPct val="0"/>
              </a:spcBef>
              <a:spcAft>
                <a:spcPct val="0"/>
              </a:spcAft>
              <a:defRPr sz="2600">
                <a:solidFill>
                  <a:schemeClr val="accent1"/>
                </a:solidFill>
                <a:latin typeface="Corbel" panose="020B0503020204020204" pitchFamily="34" charset="0"/>
              </a:defRPr>
            </a:lvl6pPr>
            <a:lvl7pPr marL="914400" algn="l" defTabSz="684213" rtl="0" eaLnBrk="1" fontAlgn="base" hangingPunct="1">
              <a:spcBef>
                <a:spcPct val="0"/>
              </a:spcBef>
              <a:spcAft>
                <a:spcPct val="0"/>
              </a:spcAft>
              <a:defRPr sz="2600">
                <a:solidFill>
                  <a:schemeClr val="accent1"/>
                </a:solidFill>
                <a:latin typeface="Corbel" panose="020B0503020204020204" pitchFamily="34" charset="0"/>
              </a:defRPr>
            </a:lvl7pPr>
            <a:lvl8pPr marL="1371600" algn="l" defTabSz="684213" rtl="0" eaLnBrk="1" fontAlgn="base" hangingPunct="1">
              <a:spcBef>
                <a:spcPct val="0"/>
              </a:spcBef>
              <a:spcAft>
                <a:spcPct val="0"/>
              </a:spcAft>
              <a:defRPr sz="2600">
                <a:solidFill>
                  <a:schemeClr val="accent1"/>
                </a:solidFill>
                <a:latin typeface="Corbel" panose="020B0503020204020204" pitchFamily="34" charset="0"/>
              </a:defRPr>
            </a:lvl8pPr>
            <a:lvl9pPr marL="1828800" algn="l" defTabSz="684213" rtl="0" eaLnBrk="1" fontAlgn="base" hangingPunct="1">
              <a:spcBef>
                <a:spcPct val="0"/>
              </a:spcBef>
              <a:spcAft>
                <a:spcPct val="0"/>
              </a:spcAft>
              <a:defRPr sz="2600">
                <a:solidFill>
                  <a:schemeClr val="accent1"/>
                </a:solidFill>
                <a:latin typeface="Corbel" panose="020B0503020204020204" pitchFamily="34" charset="0"/>
              </a:defRPr>
            </a:lvl9pPr>
          </a:lstStyle>
          <a:p>
            <a:pPr>
              <a:defRPr/>
            </a:pPr>
            <a:r>
              <a:rPr lang="es-PY" altLang="es-PY" dirty="0" smtClean="0">
                <a:solidFill>
                  <a:srgbClr val="6076B4"/>
                </a:solidFill>
                <a:latin typeface="Corbel" panose="020B0503020204020204"/>
              </a:rPr>
              <a:t>Estándares Contables</a:t>
            </a:r>
          </a:p>
        </p:txBody>
      </p:sp>
      <p:pic>
        <p:nvPicPr>
          <p:cNvPr id="10" name="Picture 4" descr="http://img.freeflagicons.com/thumb/square_icon/paraguay/paraguay_64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4110" y="2565351"/>
            <a:ext cx="2086700" cy="1349033"/>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p:cNvSpPr txBox="1"/>
          <p:nvPr/>
        </p:nvSpPr>
        <p:spPr>
          <a:xfrm>
            <a:off x="530224" y="1340308"/>
            <a:ext cx="9683885" cy="461664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s-MX" sz="2400" b="1" i="1" dirty="0" smtClean="0"/>
              <a:t>Requerimientos de IPSAS 19 en cuanto a </a:t>
            </a:r>
          </a:p>
          <a:p>
            <a:pPr algn="ctr"/>
            <a:r>
              <a:rPr lang="es-MX" sz="2400" b="1" i="1" dirty="0" smtClean="0"/>
              <a:t>revelaciones de pasivos contingentes:</a:t>
            </a:r>
          </a:p>
          <a:p>
            <a:pPr algn="just"/>
            <a:endParaRPr lang="es-MX" b="1" i="1" dirty="0" smtClean="0"/>
          </a:p>
          <a:p>
            <a:pPr algn="just"/>
            <a:r>
              <a:rPr lang="es-MX" dirty="0" smtClean="0"/>
              <a:t>A menos que una pérdida sea poco probable, la entidad debe revelar en la fecha de cierre de su balance una descripción breve de la naturaleza de cada clase de pasivo contingente, y además cuando sea posible:</a:t>
            </a:r>
          </a:p>
          <a:p>
            <a:pPr algn="just"/>
            <a:endParaRPr lang="es-MX" dirty="0" smtClean="0"/>
          </a:p>
          <a:p>
            <a:pPr marL="742950" lvl="1" indent="-285750">
              <a:spcBef>
                <a:spcPts val="1200"/>
              </a:spcBef>
              <a:buFont typeface="Wingdings" panose="05000000000000000000" pitchFamily="2" charset="2"/>
              <a:buChar char="ü"/>
            </a:pPr>
            <a:r>
              <a:rPr lang="es-MX" dirty="0" smtClean="0"/>
              <a:t>Una estimación de sus efectos financieros.</a:t>
            </a:r>
          </a:p>
          <a:p>
            <a:pPr marL="742950" lvl="1" indent="-285750">
              <a:spcBef>
                <a:spcPts val="1200"/>
              </a:spcBef>
              <a:buFont typeface="Wingdings" panose="05000000000000000000" pitchFamily="2" charset="2"/>
              <a:buChar char="ü"/>
            </a:pPr>
            <a:r>
              <a:rPr lang="es-PA" dirty="0" smtClean="0"/>
              <a:t>Una </a:t>
            </a:r>
            <a:r>
              <a:rPr lang="es-PA" dirty="0"/>
              <a:t>indicación de las incertidumbres relacionadas con el </a:t>
            </a:r>
            <a:r>
              <a:rPr lang="es-PA" dirty="0" smtClean="0"/>
              <a:t>importe o</a:t>
            </a:r>
            <a:r>
              <a:rPr lang="es-PA" dirty="0"/>
              <a:t> </a:t>
            </a:r>
            <a:r>
              <a:rPr lang="es-PA" dirty="0" smtClean="0"/>
              <a:t>los tiempos en las salidas de recursos correspondientes. </a:t>
            </a:r>
          </a:p>
          <a:p>
            <a:pPr marL="742950" lvl="1" indent="-285750">
              <a:spcBef>
                <a:spcPts val="1200"/>
              </a:spcBef>
              <a:buFont typeface="Wingdings" panose="05000000000000000000" pitchFamily="2" charset="2"/>
              <a:buChar char="ü"/>
            </a:pPr>
            <a:r>
              <a:rPr lang="es-PA" dirty="0" smtClean="0"/>
              <a:t>La </a:t>
            </a:r>
            <a:r>
              <a:rPr lang="es-PA" dirty="0"/>
              <a:t>posibilidad de obtener </a:t>
            </a:r>
            <a:r>
              <a:rPr lang="es-PA" dirty="0" smtClean="0"/>
              <a:t>reembolsos.</a:t>
            </a:r>
            <a:endParaRPr lang="es-PA" dirty="0"/>
          </a:p>
          <a:p>
            <a:pPr marL="742950" lvl="1" indent="-285750" algn="just">
              <a:buFont typeface="Wingdings" panose="05000000000000000000" pitchFamily="2" charset="2"/>
              <a:buChar char="ü"/>
            </a:pPr>
            <a:endParaRPr lang="es-MX" dirty="0" smtClean="0"/>
          </a:p>
          <a:p>
            <a:pPr marL="742950" lvl="1" indent="-285750" algn="just">
              <a:buFont typeface="Wingdings" panose="05000000000000000000" pitchFamily="2" charset="2"/>
              <a:buChar char="ü"/>
            </a:pPr>
            <a:endParaRPr lang="es-MX" dirty="0" smtClean="0"/>
          </a:p>
          <a:p>
            <a:pPr algn="just"/>
            <a:endParaRPr lang="es-PA" dirty="0"/>
          </a:p>
        </p:txBody>
      </p:sp>
    </p:spTree>
    <p:extLst>
      <p:ext uri="{BB962C8B-B14F-4D97-AF65-F5344CB8AC3E}">
        <p14:creationId xmlns:p14="http://schemas.microsoft.com/office/powerpoint/2010/main" val="37865256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alpha val="34000"/>
          </a:schemeClr>
        </a:solidFill>
        <a:effectLst/>
      </p:bgPr>
    </p:bg>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60749" y="4644571"/>
            <a:ext cx="1631251" cy="2213429"/>
          </a:xfrm>
          <a:prstGeom prst="rect">
            <a:avLst/>
          </a:prstGeom>
        </p:spPr>
      </p:pic>
      <p:pic>
        <p:nvPicPr>
          <p:cNvPr id="1026" name="Imagen 1" descr="C:\Users\sofia_balbuena\Desktop\LOGO Min de Hacienda BILINGÜE 2015 PN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22921" y="206375"/>
            <a:ext cx="1869079"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ítulo 1"/>
          <p:cNvSpPr txBox="1">
            <a:spLocks/>
          </p:cNvSpPr>
          <p:nvPr/>
        </p:nvSpPr>
        <p:spPr bwMode="auto">
          <a:xfrm>
            <a:off x="530225" y="206375"/>
            <a:ext cx="8970472" cy="985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9" tIns="34289" rIns="68579" bIns="34289" numCol="1" anchor="t" anchorCtr="0" compatLnSpc="1">
            <a:prstTxWarp prst="textNoShape">
              <a:avLst/>
            </a:prstTxWarp>
          </a:bodyPr>
          <a:lstStyle>
            <a:lvl1pPr algn="l" defTabSz="684213" rtl="0" eaLnBrk="1" fontAlgn="base" hangingPunct="1">
              <a:spcBef>
                <a:spcPct val="0"/>
              </a:spcBef>
              <a:spcAft>
                <a:spcPct val="0"/>
              </a:spcAft>
              <a:defRPr lang="es-ES" sz="2600" kern="1200">
                <a:solidFill>
                  <a:schemeClr val="accent1"/>
                </a:solidFill>
                <a:latin typeface="+mj-lt"/>
                <a:ea typeface="+mj-ea"/>
                <a:cs typeface="+mj-cs"/>
              </a:defRPr>
            </a:lvl1pPr>
            <a:lvl2pPr algn="l" defTabSz="684213" rtl="0" eaLnBrk="1" fontAlgn="base" hangingPunct="1">
              <a:spcBef>
                <a:spcPct val="0"/>
              </a:spcBef>
              <a:spcAft>
                <a:spcPct val="0"/>
              </a:spcAft>
              <a:defRPr sz="2600">
                <a:solidFill>
                  <a:schemeClr val="accent1"/>
                </a:solidFill>
                <a:latin typeface="Corbel" panose="020B0503020204020204" pitchFamily="34" charset="0"/>
              </a:defRPr>
            </a:lvl2pPr>
            <a:lvl3pPr algn="l" defTabSz="684213" rtl="0" eaLnBrk="1" fontAlgn="base" hangingPunct="1">
              <a:spcBef>
                <a:spcPct val="0"/>
              </a:spcBef>
              <a:spcAft>
                <a:spcPct val="0"/>
              </a:spcAft>
              <a:defRPr sz="2600">
                <a:solidFill>
                  <a:schemeClr val="accent1"/>
                </a:solidFill>
                <a:latin typeface="Corbel" panose="020B0503020204020204" pitchFamily="34" charset="0"/>
              </a:defRPr>
            </a:lvl3pPr>
            <a:lvl4pPr algn="l" defTabSz="684213" rtl="0" eaLnBrk="1" fontAlgn="base" hangingPunct="1">
              <a:spcBef>
                <a:spcPct val="0"/>
              </a:spcBef>
              <a:spcAft>
                <a:spcPct val="0"/>
              </a:spcAft>
              <a:defRPr sz="2600">
                <a:solidFill>
                  <a:schemeClr val="accent1"/>
                </a:solidFill>
                <a:latin typeface="Corbel" panose="020B0503020204020204" pitchFamily="34" charset="0"/>
              </a:defRPr>
            </a:lvl4pPr>
            <a:lvl5pPr algn="l" defTabSz="684213" rtl="0" eaLnBrk="1" fontAlgn="base" hangingPunct="1">
              <a:spcBef>
                <a:spcPct val="0"/>
              </a:spcBef>
              <a:spcAft>
                <a:spcPct val="0"/>
              </a:spcAft>
              <a:defRPr sz="2600">
                <a:solidFill>
                  <a:schemeClr val="accent1"/>
                </a:solidFill>
                <a:latin typeface="Corbel" panose="020B0503020204020204" pitchFamily="34" charset="0"/>
              </a:defRPr>
            </a:lvl5pPr>
            <a:lvl6pPr marL="457200" algn="l" defTabSz="684213" rtl="0" eaLnBrk="1" fontAlgn="base" hangingPunct="1">
              <a:spcBef>
                <a:spcPct val="0"/>
              </a:spcBef>
              <a:spcAft>
                <a:spcPct val="0"/>
              </a:spcAft>
              <a:defRPr sz="2600">
                <a:solidFill>
                  <a:schemeClr val="accent1"/>
                </a:solidFill>
                <a:latin typeface="Corbel" panose="020B0503020204020204" pitchFamily="34" charset="0"/>
              </a:defRPr>
            </a:lvl6pPr>
            <a:lvl7pPr marL="914400" algn="l" defTabSz="684213" rtl="0" eaLnBrk="1" fontAlgn="base" hangingPunct="1">
              <a:spcBef>
                <a:spcPct val="0"/>
              </a:spcBef>
              <a:spcAft>
                <a:spcPct val="0"/>
              </a:spcAft>
              <a:defRPr sz="2600">
                <a:solidFill>
                  <a:schemeClr val="accent1"/>
                </a:solidFill>
                <a:latin typeface="Corbel" panose="020B0503020204020204" pitchFamily="34" charset="0"/>
              </a:defRPr>
            </a:lvl7pPr>
            <a:lvl8pPr marL="1371600" algn="l" defTabSz="684213" rtl="0" eaLnBrk="1" fontAlgn="base" hangingPunct="1">
              <a:spcBef>
                <a:spcPct val="0"/>
              </a:spcBef>
              <a:spcAft>
                <a:spcPct val="0"/>
              </a:spcAft>
              <a:defRPr sz="2600">
                <a:solidFill>
                  <a:schemeClr val="accent1"/>
                </a:solidFill>
                <a:latin typeface="Corbel" panose="020B0503020204020204" pitchFamily="34" charset="0"/>
              </a:defRPr>
            </a:lvl8pPr>
            <a:lvl9pPr marL="1828800" algn="l" defTabSz="684213" rtl="0" eaLnBrk="1" fontAlgn="base" hangingPunct="1">
              <a:spcBef>
                <a:spcPct val="0"/>
              </a:spcBef>
              <a:spcAft>
                <a:spcPct val="0"/>
              </a:spcAft>
              <a:defRPr sz="2600">
                <a:solidFill>
                  <a:schemeClr val="accent1"/>
                </a:solidFill>
                <a:latin typeface="Corbel" panose="020B0503020204020204" pitchFamily="34" charset="0"/>
              </a:defRPr>
            </a:lvl9pPr>
          </a:lstStyle>
          <a:p>
            <a:pPr>
              <a:defRPr/>
            </a:pPr>
            <a:r>
              <a:rPr lang="es-PY" altLang="es-PY" dirty="0" smtClean="0">
                <a:solidFill>
                  <a:srgbClr val="6076B4"/>
                </a:solidFill>
                <a:latin typeface="Corbel" panose="020B0503020204020204"/>
              </a:rPr>
              <a:t>Estándares Contables</a:t>
            </a:r>
          </a:p>
        </p:txBody>
      </p:sp>
      <p:pic>
        <p:nvPicPr>
          <p:cNvPr id="10" name="Picture 4" descr="http://img.freeflagicons.com/thumb/square_icon/paraguay/paraguay_64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4110" y="2565351"/>
            <a:ext cx="2086700" cy="1349033"/>
          </a:xfrm>
          <a:prstGeom prst="rect">
            <a:avLst/>
          </a:prstGeom>
          <a:noFill/>
          <a:extLst>
            <a:ext uri="{909E8E84-426E-40DD-AFC4-6F175D3DCCD1}">
              <a14:hiddenFill xmlns:a14="http://schemas.microsoft.com/office/drawing/2010/main">
                <a:solidFill>
                  <a:srgbClr val="FFFFFF"/>
                </a:solidFill>
              </a14:hiddenFill>
            </a:ext>
          </a:extLst>
        </p:spPr>
      </p:pic>
      <p:sp>
        <p:nvSpPr>
          <p:cNvPr id="12" name="CuadroTexto 11"/>
          <p:cNvSpPr txBox="1"/>
          <p:nvPr/>
        </p:nvSpPr>
        <p:spPr>
          <a:xfrm>
            <a:off x="660400" y="1010530"/>
            <a:ext cx="9572040" cy="1661993"/>
          </a:xfrm>
          <a:prstGeom prst="rect">
            <a:avLst/>
          </a:prstGeom>
          <a:solidFill>
            <a:srgbClr val="7C9CD6"/>
          </a:solidFill>
          <a:ln>
            <a:noFill/>
          </a:ln>
        </p:spPr>
        <p:style>
          <a:lnRef idx="3">
            <a:schemeClr val="lt1"/>
          </a:lnRef>
          <a:fillRef idx="1">
            <a:schemeClr val="accent5"/>
          </a:fillRef>
          <a:effectRef idx="1">
            <a:schemeClr val="accent5"/>
          </a:effectRef>
          <a:fontRef idx="minor">
            <a:schemeClr val="lt1"/>
          </a:fontRef>
        </p:style>
        <p:txBody>
          <a:bodyPr wrap="square" rtlCol="0">
            <a:spAutoFit/>
          </a:bodyPr>
          <a:lstStyle/>
          <a:p>
            <a:pPr algn="ctr"/>
            <a:r>
              <a:rPr lang="es-MX" sz="2400" b="1" i="1" dirty="0" smtClean="0">
                <a:solidFill>
                  <a:prstClr val="black"/>
                </a:solidFill>
              </a:rPr>
              <a:t>Requerimientos de IPSAS 19 en cuanto a </a:t>
            </a:r>
          </a:p>
          <a:p>
            <a:pPr algn="ctr"/>
            <a:r>
              <a:rPr lang="es-MX" sz="2400" b="1" i="1" dirty="0" smtClean="0">
                <a:solidFill>
                  <a:prstClr val="black"/>
                </a:solidFill>
              </a:rPr>
              <a:t>revelaciones de las provisiones:</a:t>
            </a:r>
          </a:p>
          <a:p>
            <a:pPr algn="just"/>
            <a:endParaRPr lang="es-MX" b="1" i="1" dirty="0" smtClean="0">
              <a:solidFill>
                <a:prstClr val="black"/>
              </a:solidFill>
            </a:endParaRPr>
          </a:p>
          <a:p>
            <a:pPr algn="just"/>
            <a:r>
              <a:rPr lang="es-MX" dirty="0" smtClean="0">
                <a:solidFill>
                  <a:prstClr val="black"/>
                </a:solidFill>
              </a:rPr>
              <a:t>Para cada clase de provisión la entidad debe revelar lo siguiente:</a:t>
            </a:r>
          </a:p>
          <a:p>
            <a:pPr algn="just"/>
            <a:endParaRPr lang="es-PA" dirty="0">
              <a:solidFill>
                <a:prstClr val="black"/>
              </a:solidFill>
            </a:endParaRPr>
          </a:p>
        </p:txBody>
      </p:sp>
      <p:sp>
        <p:nvSpPr>
          <p:cNvPr id="5" name="Rectángulo 4"/>
          <p:cNvSpPr/>
          <p:nvPr/>
        </p:nvSpPr>
        <p:spPr>
          <a:xfrm>
            <a:off x="660400" y="2096559"/>
            <a:ext cx="9572040" cy="4536000"/>
          </a:xfrm>
          <a:prstGeom prst="rect">
            <a:avLst/>
          </a:prstGeom>
          <a:solidFill>
            <a:srgbClr val="7C9CD6"/>
          </a:solidFill>
          <a:ln>
            <a:noFill/>
          </a:ln>
        </p:spPr>
        <p:style>
          <a:lnRef idx="3">
            <a:schemeClr val="lt1"/>
          </a:lnRef>
          <a:fillRef idx="1">
            <a:schemeClr val="accent5"/>
          </a:fillRef>
          <a:effectRef idx="1">
            <a:schemeClr val="accent5"/>
          </a:effectRef>
          <a:fontRef idx="minor">
            <a:schemeClr val="lt1"/>
          </a:fontRef>
        </p:style>
        <p:txBody>
          <a:bodyPr wrap="square" numCol="2">
            <a:spAutoFit/>
          </a:bodyPr>
          <a:lstStyle/>
          <a:p>
            <a:pPr marL="285750" indent="-285750">
              <a:spcBef>
                <a:spcPts val="600"/>
              </a:spcBef>
              <a:buFont typeface="Wingdings" panose="05000000000000000000" pitchFamily="2" charset="2"/>
              <a:buChar char="ü"/>
            </a:pPr>
            <a:r>
              <a:rPr lang="es-PA" dirty="0">
                <a:solidFill>
                  <a:prstClr val="black"/>
                </a:solidFill>
              </a:rPr>
              <a:t>Los importes en libros, al inicio y al final del ejercicio.</a:t>
            </a:r>
          </a:p>
          <a:p>
            <a:pPr marL="285750" indent="-285750">
              <a:spcBef>
                <a:spcPts val="600"/>
              </a:spcBef>
              <a:buFont typeface="Wingdings" panose="05000000000000000000" pitchFamily="2" charset="2"/>
              <a:buChar char="ü"/>
            </a:pPr>
            <a:r>
              <a:rPr lang="es-PA" dirty="0">
                <a:solidFill>
                  <a:prstClr val="black"/>
                </a:solidFill>
              </a:rPr>
              <a:t>Las provisiones adicionales efectuadas en el ejercicio, incluyendo también los incrementos en las provisiones </a:t>
            </a:r>
            <a:r>
              <a:rPr lang="es-PA" dirty="0" smtClean="0">
                <a:solidFill>
                  <a:prstClr val="black"/>
                </a:solidFill>
              </a:rPr>
              <a:t>existentes.</a:t>
            </a:r>
            <a:endParaRPr lang="es-PA" dirty="0">
              <a:solidFill>
                <a:prstClr val="black"/>
              </a:solidFill>
            </a:endParaRPr>
          </a:p>
          <a:p>
            <a:pPr marL="285750" indent="-285750">
              <a:spcBef>
                <a:spcPts val="600"/>
              </a:spcBef>
              <a:buFont typeface="Wingdings" panose="05000000000000000000" pitchFamily="2" charset="2"/>
              <a:buChar char="ü"/>
            </a:pPr>
            <a:r>
              <a:rPr lang="es-PA" dirty="0">
                <a:solidFill>
                  <a:prstClr val="black"/>
                </a:solidFill>
              </a:rPr>
              <a:t> Los importes utilizados </a:t>
            </a:r>
            <a:r>
              <a:rPr lang="es-PA" dirty="0" smtClean="0">
                <a:solidFill>
                  <a:prstClr val="black"/>
                </a:solidFill>
              </a:rPr>
              <a:t>(aplicados </a:t>
            </a:r>
            <a:r>
              <a:rPr lang="es-PA" dirty="0">
                <a:solidFill>
                  <a:prstClr val="black"/>
                </a:solidFill>
              </a:rPr>
              <a:t>o cargados contra la provisión) en el transcurso del ejercicio.</a:t>
            </a:r>
          </a:p>
          <a:p>
            <a:pPr marL="285750" indent="-285750">
              <a:spcBef>
                <a:spcPts val="600"/>
              </a:spcBef>
              <a:buFont typeface="Wingdings" panose="05000000000000000000" pitchFamily="2" charset="2"/>
              <a:buChar char="ü"/>
            </a:pPr>
            <a:r>
              <a:rPr lang="es-PA" dirty="0">
                <a:solidFill>
                  <a:prstClr val="black"/>
                </a:solidFill>
              </a:rPr>
              <a:t>Los importes no utilizados que han sido objeto de liquidación o reversión en el </a:t>
            </a:r>
            <a:r>
              <a:rPr lang="es-PA" dirty="0" smtClean="0">
                <a:solidFill>
                  <a:prstClr val="black"/>
                </a:solidFill>
              </a:rPr>
              <a:t>ejercicio.</a:t>
            </a:r>
            <a:endParaRPr lang="es-PA" dirty="0">
              <a:solidFill>
                <a:prstClr val="black"/>
              </a:solidFill>
            </a:endParaRPr>
          </a:p>
          <a:p>
            <a:pPr marL="285750" indent="-285750">
              <a:spcBef>
                <a:spcPts val="600"/>
              </a:spcBef>
              <a:buFont typeface="Wingdings" panose="05000000000000000000" pitchFamily="2" charset="2"/>
              <a:buChar char="ü"/>
            </a:pPr>
            <a:r>
              <a:rPr lang="es-PA" dirty="0">
                <a:solidFill>
                  <a:prstClr val="black"/>
                </a:solidFill>
              </a:rPr>
              <a:t>El aumento durante el ejercicio, en los saldos, objeto de descuento por causa del paso del tiempo, así como el efecto que haya podido tener cualquier cambio en el tipo de </a:t>
            </a:r>
            <a:r>
              <a:rPr lang="es-PA" dirty="0" smtClean="0">
                <a:solidFill>
                  <a:prstClr val="black"/>
                </a:solidFill>
              </a:rPr>
              <a:t>descuento.</a:t>
            </a:r>
            <a:endParaRPr lang="es-PA" dirty="0">
              <a:solidFill>
                <a:prstClr val="black"/>
              </a:solidFill>
            </a:endParaRPr>
          </a:p>
          <a:p>
            <a:pPr marL="285750" indent="-285750">
              <a:spcBef>
                <a:spcPts val="600"/>
              </a:spcBef>
              <a:buFont typeface="Wingdings" panose="05000000000000000000" pitchFamily="2" charset="2"/>
              <a:buChar char="ü"/>
            </a:pPr>
            <a:r>
              <a:rPr lang="es-PA" dirty="0">
                <a:solidFill>
                  <a:prstClr val="black"/>
                </a:solidFill>
              </a:rPr>
              <a:t>Una breve descripción de la naturaleza de la obligación contraída, así como el </a:t>
            </a:r>
            <a:r>
              <a:rPr lang="es-PA" dirty="0" smtClean="0">
                <a:solidFill>
                  <a:prstClr val="black"/>
                </a:solidFill>
              </a:rPr>
              <a:t>tiempo esperado </a:t>
            </a:r>
            <a:r>
              <a:rPr lang="es-PA" dirty="0">
                <a:solidFill>
                  <a:prstClr val="black"/>
                </a:solidFill>
              </a:rPr>
              <a:t>de las salidas de beneficios económicos o servicios potenciales, producidos por la misma. </a:t>
            </a:r>
          </a:p>
          <a:p>
            <a:pPr marL="285750" indent="-285750">
              <a:spcBef>
                <a:spcPts val="600"/>
              </a:spcBef>
              <a:buFont typeface="Wingdings" panose="05000000000000000000" pitchFamily="2" charset="2"/>
              <a:buChar char="ü"/>
            </a:pPr>
            <a:r>
              <a:rPr lang="es-PA" dirty="0">
                <a:solidFill>
                  <a:prstClr val="black"/>
                </a:solidFill>
              </a:rPr>
              <a:t>Una indicación acerca de las incertidumbres relativas al importe o al </a:t>
            </a:r>
            <a:r>
              <a:rPr lang="es-PA" dirty="0" smtClean="0">
                <a:solidFill>
                  <a:prstClr val="black"/>
                </a:solidFill>
              </a:rPr>
              <a:t>tiempo </a:t>
            </a:r>
            <a:r>
              <a:rPr lang="es-PA" dirty="0">
                <a:solidFill>
                  <a:prstClr val="black"/>
                </a:solidFill>
              </a:rPr>
              <a:t>de las salidas de recursos que producirá la provisión </a:t>
            </a:r>
            <a:endParaRPr lang="es-PA" dirty="0" smtClean="0">
              <a:solidFill>
                <a:prstClr val="black"/>
              </a:solidFill>
            </a:endParaRPr>
          </a:p>
          <a:p>
            <a:pPr marL="285750" indent="-285750">
              <a:spcBef>
                <a:spcPts val="600"/>
              </a:spcBef>
              <a:buFont typeface="Wingdings" panose="05000000000000000000" pitchFamily="2" charset="2"/>
              <a:buChar char="ü"/>
            </a:pPr>
            <a:r>
              <a:rPr lang="es-PA" dirty="0" smtClean="0">
                <a:solidFill>
                  <a:prstClr val="black"/>
                </a:solidFill>
              </a:rPr>
              <a:t>El </a:t>
            </a:r>
            <a:r>
              <a:rPr lang="es-PA" dirty="0">
                <a:solidFill>
                  <a:prstClr val="black"/>
                </a:solidFill>
              </a:rPr>
              <a:t>importe de </a:t>
            </a:r>
            <a:r>
              <a:rPr lang="es-PA" dirty="0" smtClean="0">
                <a:solidFill>
                  <a:prstClr val="black"/>
                </a:solidFill>
              </a:rPr>
              <a:t>cualquier reembolso esperado, </a:t>
            </a:r>
            <a:r>
              <a:rPr lang="es-PA" dirty="0">
                <a:solidFill>
                  <a:prstClr val="black"/>
                </a:solidFill>
              </a:rPr>
              <a:t>informando además sobre la cuantía de los activos que hayan sido reconocidos para </a:t>
            </a:r>
            <a:r>
              <a:rPr lang="es-PA" dirty="0" smtClean="0">
                <a:solidFill>
                  <a:prstClr val="black"/>
                </a:solidFill>
              </a:rPr>
              <a:t> ese reembolso esperado. </a:t>
            </a:r>
            <a:endParaRPr lang="es-PA" dirty="0">
              <a:solidFill>
                <a:prstClr val="black"/>
              </a:solidFill>
            </a:endParaRPr>
          </a:p>
        </p:txBody>
      </p:sp>
    </p:spTree>
    <p:extLst>
      <p:ext uri="{BB962C8B-B14F-4D97-AF65-F5344CB8AC3E}">
        <p14:creationId xmlns:p14="http://schemas.microsoft.com/office/powerpoint/2010/main" val="34168226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alpha val="34000"/>
          </a:schemeClr>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es-PY" sz="6000" b="1" i="1" dirty="0" smtClean="0"/>
              <a:t>Gracias</a:t>
            </a:r>
            <a:endParaRPr lang="es-PY" sz="6000" b="1" i="1" dirty="0"/>
          </a:p>
        </p:txBody>
      </p:sp>
      <p:sp>
        <p:nvSpPr>
          <p:cNvPr id="3" name="Marcador de contenido 2"/>
          <p:cNvSpPr>
            <a:spLocks noGrp="1"/>
          </p:cNvSpPr>
          <p:nvPr>
            <p:ph idx="1"/>
          </p:nvPr>
        </p:nvSpPr>
        <p:spPr>
          <a:xfrm>
            <a:off x="8098971" y="1825625"/>
            <a:ext cx="3254828" cy="4351338"/>
          </a:xfrm>
        </p:spPr>
        <p:txBody>
          <a:bodyPr/>
          <a:lstStyle/>
          <a:p>
            <a:endParaRPr lang="es-PY" dirty="0"/>
          </a:p>
        </p:txBody>
      </p:sp>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6521" y="1849438"/>
            <a:ext cx="3010108" cy="4084387"/>
          </a:xfrm>
          <a:prstGeom prst="rect">
            <a:avLst/>
          </a:prstGeom>
        </p:spPr>
      </p:pic>
      <p:pic>
        <p:nvPicPr>
          <p:cNvPr id="5" name="Imagen 1" descr="C:\Users\sofia_balbuena\Desktop\LOGO Min de Hacienda BILINGÜE 2015 PN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42703" y="2064204"/>
            <a:ext cx="3758144" cy="1535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http://img.freeflagicons.com/thumb/square_icon/paraguay/paraguay_640.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09299" y="3599543"/>
            <a:ext cx="3552643" cy="22967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75779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alpha val="34000"/>
          </a:schemeClr>
        </a:solidFill>
        <a:effectLst/>
      </p:bgPr>
    </p:bg>
    <p:spTree>
      <p:nvGrpSpPr>
        <p:cNvPr id="1" name=""/>
        <p:cNvGrpSpPr/>
        <p:nvPr/>
      </p:nvGrpSpPr>
      <p:grpSpPr>
        <a:xfrm>
          <a:off x="0" y="0"/>
          <a:ext cx="0" cy="0"/>
          <a:chOff x="0" y="0"/>
          <a:chExt cx="0" cy="0"/>
        </a:xfrm>
      </p:grpSpPr>
      <p:sp>
        <p:nvSpPr>
          <p:cNvPr id="5" name="Título 1"/>
          <p:cNvSpPr txBox="1">
            <a:spLocks/>
          </p:cNvSpPr>
          <p:nvPr/>
        </p:nvSpPr>
        <p:spPr bwMode="auto">
          <a:xfrm>
            <a:off x="281353" y="-238125"/>
            <a:ext cx="8746532"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9" tIns="34289" rIns="68579" bIns="34289" numCol="1" anchor="b" anchorCtr="0" compatLnSpc="1">
            <a:prstTxWarp prst="textNoShape">
              <a:avLst/>
            </a:prstTxWarp>
          </a:bodyPr>
          <a:lstStyle>
            <a:lvl1pPr algn="l" defTabSz="684213" rtl="0" eaLnBrk="1" fontAlgn="base" hangingPunct="1">
              <a:spcBef>
                <a:spcPct val="0"/>
              </a:spcBef>
              <a:spcAft>
                <a:spcPct val="0"/>
              </a:spcAft>
              <a:defRPr lang="es-ES" sz="2600" kern="1200">
                <a:solidFill>
                  <a:schemeClr val="accent1"/>
                </a:solidFill>
                <a:latin typeface="+mj-lt"/>
                <a:ea typeface="+mj-ea"/>
                <a:cs typeface="+mj-cs"/>
              </a:defRPr>
            </a:lvl1pPr>
            <a:lvl2pPr algn="l" defTabSz="684213" rtl="0" eaLnBrk="1" fontAlgn="base" hangingPunct="1">
              <a:spcBef>
                <a:spcPct val="0"/>
              </a:spcBef>
              <a:spcAft>
                <a:spcPct val="0"/>
              </a:spcAft>
              <a:defRPr sz="2600">
                <a:solidFill>
                  <a:schemeClr val="accent1"/>
                </a:solidFill>
                <a:latin typeface="Corbel" panose="020B0503020204020204" pitchFamily="34" charset="0"/>
              </a:defRPr>
            </a:lvl2pPr>
            <a:lvl3pPr algn="l" defTabSz="684213" rtl="0" eaLnBrk="1" fontAlgn="base" hangingPunct="1">
              <a:spcBef>
                <a:spcPct val="0"/>
              </a:spcBef>
              <a:spcAft>
                <a:spcPct val="0"/>
              </a:spcAft>
              <a:defRPr sz="2600">
                <a:solidFill>
                  <a:schemeClr val="accent1"/>
                </a:solidFill>
                <a:latin typeface="Corbel" panose="020B0503020204020204" pitchFamily="34" charset="0"/>
              </a:defRPr>
            </a:lvl3pPr>
            <a:lvl4pPr algn="l" defTabSz="684213" rtl="0" eaLnBrk="1" fontAlgn="base" hangingPunct="1">
              <a:spcBef>
                <a:spcPct val="0"/>
              </a:spcBef>
              <a:spcAft>
                <a:spcPct val="0"/>
              </a:spcAft>
              <a:defRPr sz="2600">
                <a:solidFill>
                  <a:schemeClr val="accent1"/>
                </a:solidFill>
                <a:latin typeface="Corbel" panose="020B0503020204020204" pitchFamily="34" charset="0"/>
              </a:defRPr>
            </a:lvl4pPr>
            <a:lvl5pPr algn="l" defTabSz="684213" rtl="0" eaLnBrk="1" fontAlgn="base" hangingPunct="1">
              <a:spcBef>
                <a:spcPct val="0"/>
              </a:spcBef>
              <a:spcAft>
                <a:spcPct val="0"/>
              </a:spcAft>
              <a:defRPr sz="2600">
                <a:solidFill>
                  <a:schemeClr val="accent1"/>
                </a:solidFill>
                <a:latin typeface="Corbel" panose="020B0503020204020204" pitchFamily="34" charset="0"/>
              </a:defRPr>
            </a:lvl5pPr>
            <a:lvl6pPr marL="457200" algn="l" defTabSz="684213" rtl="0" eaLnBrk="1" fontAlgn="base" hangingPunct="1">
              <a:spcBef>
                <a:spcPct val="0"/>
              </a:spcBef>
              <a:spcAft>
                <a:spcPct val="0"/>
              </a:spcAft>
              <a:defRPr sz="2600">
                <a:solidFill>
                  <a:schemeClr val="accent1"/>
                </a:solidFill>
                <a:latin typeface="Corbel" panose="020B0503020204020204" pitchFamily="34" charset="0"/>
              </a:defRPr>
            </a:lvl6pPr>
            <a:lvl7pPr marL="914400" algn="l" defTabSz="684213" rtl="0" eaLnBrk="1" fontAlgn="base" hangingPunct="1">
              <a:spcBef>
                <a:spcPct val="0"/>
              </a:spcBef>
              <a:spcAft>
                <a:spcPct val="0"/>
              </a:spcAft>
              <a:defRPr sz="2600">
                <a:solidFill>
                  <a:schemeClr val="accent1"/>
                </a:solidFill>
                <a:latin typeface="Corbel" panose="020B0503020204020204" pitchFamily="34" charset="0"/>
              </a:defRPr>
            </a:lvl7pPr>
            <a:lvl8pPr marL="1371600" algn="l" defTabSz="684213" rtl="0" eaLnBrk="1" fontAlgn="base" hangingPunct="1">
              <a:spcBef>
                <a:spcPct val="0"/>
              </a:spcBef>
              <a:spcAft>
                <a:spcPct val="0"/>
              </a:spcAft>
              <a:defRPr sz="2600">
                <a:solidFill>
                  <a:schemeClr val="accent1"/>
                </a:solidFill>
                <a:latin typeface="Corbel" panose="020B0503020204020204" pitchFamily="34" charset="0"/>
              </a:defRPr>
            </a:lvl8pPr>
            <a:lvl9pPr marL="1828800" algn="l" defTabSz="684213" rtl="0" eaLnBrk="1" fontAlgn="base" hangingPunct="1">
              <a:spcBef>
                <a:spcPct val="0"/>
              </a:spcBef>
              <a:spcAft>
                <a:spcPct val="0"/>
              </a:spcAft>
              <a:defRPr sz="2600">
                <a:solidFill>
                  <a:schemeClr val="accent1"/>
                </a:solidFill>
                <a:latin typeface="Corbel" panose="020B0503020204020204" pitchFamily="34" charset="0"/>
              </a:defRPr>
            </a:lvl9pPr>
          </a:lstStyle>
          <a:p>
            <a:pPr marL="0" marR="0" lvl="0" indent="0" algn="l" defTabSz="684213" rtl="0" eaLnBrk="1" fontAlgn="base" latinLnBrk="0" hangingPunct="1">
              <a:lnSpc>
                <a:spcPct val="100000"/>
              </a:lnSpc>
              <a:spcBef>
                <a:spcPct val="0"/>
              </a:spcBef>
              <a:spcAft>
                <a:spcPct val="0"/>
              </a:spcAft>
              <a:buClrTx/>
              <a:buSzTx/>
              <a:buFontTx/>
              <a:buNone/>
              <a:tabLst/>
              <a:defRPr/>
            </a:pPr>
            <a:r>
              <a:rPr kumimoji="0" lang="es-PY" altLang="es-PY" sz="2600" b="1" i="0" u="none" strike="noStrike" kern="1200" cap="none" spc="0" normalizeH="0" baseline="0" noProof="0" dirty="0" smtClean="0">
                <a:ln>
                  <a:noFill/>
                </a:ln>
                <a:solidFill>
                  <a:srgbClr val="6076B4"/>
                </a:solidFill>
                <a:effectLst/>
                <a:uLnTx/>
                <a:uFillTx/>
                <a:latin typeface="Corbel" panose="020B0503020204020204"/>
              </a:rPr>
              <a:t>Experiencia Panamá: </a:t>
            </a:r>
            <a:r>
              <a:rPr kumimoji="0" lang="es-PY" altLang="es-PY" sz="2600" i="1" u="none" strike="noStrike" kern="1200" cap="none" spc="0" normalizeH="0" baseline="0" noProof="0" dirty="0" smtClean="0">
                <a:ln>
                  <a:noFill/>
                </a:ln>
                <a:solidFill>
                  <a:srgbClr val="6076B4"/>
                </a:solidFill>
                <a:effectLst/>
                <a:uLnTx/>
                <a:uFillTx/>
                <a:latin typeface="Corbel" panose="020B0503020204020204"/>
              </a:rPr>
              <a:t>Evolución de las concesiones hacia </a:t>
            </a:r>
            <a:r>
              <a:rPr kumimoji="0" lang="es-PY" altLang="es-PY" sz="2600" i="1" u="none" strike="noStrike" kern="1200" cap="none" spc="0" normalizeH="0" baseline="0" noProof="0" dirty="0" err="1" smtClean="0">
                <a:ln>
                  <a:noFill/>
                </a:ln>
                <a:solidFill>
                  <a:srgbClr val="6076B4"/>
                </a:solidFill>
                <a:effectLst/>
                <a:uLnTx/>
                <a:uFillTx/>
                <a:latin typeface="Corbel" panose="020B0503020204020204"/>
              </a:rPr>
              <a:t>APP´s</a:t>
            </a:r>
            <a:endParaRPr kumimoji="0" lang="es-PY" altLang="es-PY" sz="2600" b="1" i="0" u="none" strike="noStrike" kern="1200" cap="none" spc="0" normalizeH="0" baseline="0" noProof="0" dirty="0" smtClean="0">
              <a:ln>
                <a:noFill/>
              </a:ln>
              <a:solidFill>
                <a:srgbClr val="6076B4"/>
              </a:solidFill>
              <a:effectLst/>
              <a:uLnTx/>
              <a:uFillTx/>
              <a:latin typeface="Corbel" panose="020B0503020204020204"/>
            </a:endParaRPr>
          </a:p>
        </p:txBody>
      </p:sp>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60749" y="4644571"/>
            <a:ext cx="1631251" cy="2213429"/>
          </a:xfrm>
          <a:prstGeom prst="rect">
            <a:avLst/>
          </a:prstGeom>
        </p:spPr>
      </p:pic>
      <p:pic>
        <p:nvPicPr>
          <p:cNvPr id="1026" name="Imagen 1" descr="C:\Users\sofia_balbuena\Desktop\LOGO Min de Hacienda BILINGÜE 2015 PN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22921" y="206375"/>
            <a:ext cx="1869079"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http://img.freeflagicons.com/thumb/square_icon/paraguay/paraguay_64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55123" y="1159389"/>
            <a:ext cx="2086700" cy="1349033"/>
          </a:xfrm>
          <a:prstGeom prst="rect">
            <a:avLst/>
          </a:prstGeom>
          <a:noFill/>
          <a:extLst>
            <a:ext uri="{909E8E84-426E-40DD-AFC4-6F175D3DCCD1}">
              <a14:hiddenFill xmlns:a14="http://schemas.microsoft.com/office/drawing/2010/main">
                <a:solidFill>
                  <a:srgbClr val="FFFFFF"/>
                </a:solidFill>
              </a14:hiddenFill>
            </a:ext>
          </a:extLst>
        </p:spPr>
      </p:pic>
      <p:sp>
        <p:nvSpPr>
          <p:cNvPr id="7" name="Flecha derecha 6"/>
          <p:cNvSpPr/>
          <p:nvPr/>
        </p:nvSpPr>
        <p:spPr>
          <a:xfrm>
            <a:off x="322366" y="3558246"/>
            <a:ext cx="9932757" cy="222236"/>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s-PA"/>
          </a:p>
        </p:txBody>
      </p:sp>
      <p:cxnSp>
        <p:nvCxnSpPr>
          <p:cNvPr id="9" name="Conector recto 8"/>
          <p:cNvCxnSpPr/>
          <p:nvPr/>
        </p:nvCxnSpPr>
        <p:spPr>
          <a:xfrm>
            <a:off x="760468" y="3708618"/>
            <a:ext cx="0" cy="351148"/>
          </a:xfrm>
          <a:prstGeom prst="line">
            <a:avLst/>
          </a:prstGeom>
        </p:spPr>
        <p:style>
          <a:lnRef idx="3">
            <a:schemeClr val="accent5"/>
          </a:lnRef>
          <a:fillRef idx="0">
            <a:schemeClr val="accent5"/>
          </a:fillRef>
          <a:effectRef idx="2">
            <a:schemeClr val="accent5"/>
          </a:effectRef>
          <a:fontRef idx="minor">
            <a:schemeClr val="tx1"/>
          </a:fontRef>
        </p:style>
      </p:cxnSp>
      <p:sp>
        <p:nvSpPr>
          <p:cNvPr id="10" name="CuadroTexto 9"/>
          <p:cNvSpPr txBox="1"/>
          <p:nvPr/>
        </p:nvSpPr>
        <p:spPr>
          <a:xfrm>
            <a:off x="348988" y="4016995"/>
            <a:ext cx="822960" cy="369332"/>
          </a:xfrm>
          <a:prstGeom prst="rect">
            <a:avLst/>
          </a:prstGeom>
          <a:noFill/>
        </p:spPr>
        <p:txBody>
          <a:bodyPr wrap="square" rtlCol="0">
            <a:spAutoFit/>
          </a:bodyPr>
          <a:lstStyle/>
          <a:p>
            <a:pPr algn="ctr"/>
            <a:r>
              <a:rPr lang="es-MX" b="1" dirty="0" smtClean="0">
                <a:solidFill>
                  <a:srgbClr val="002060"/>
                </a:solidFill>
                <a:latin typeface="Calibri" panose="020F0502020204030204" pitchFamily="34" charset="0"/>
              </a:rPr>
              <a:t>1988</a:t>
            </a:r>
            <a:endParaRPr lang="es-PA" b="1" dirty="0">
              <a:solidFill>
                <a:srgbClr val="002060"/>
              </a:solidFill>
            </a:endParaRPr>
          </a:p>
        </p:txBody>
      </p:sp>
      <p:pic>
        <p:nvPicPr>
          <p:cNvPr id="3074" name="Picture 2" descr="http://www.mop.gob.pa/wp-content/uploads/LOGO-PARA-web1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010" y="4830306"/>
            <a:ext cx="1280160" cy="718881"/>
          </a:xfrm>
          <a:prstGeom prst="ellipse">
            <a:avLst/>
          </a:prstGeom>
          <a:ln w="3175"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12" name="CuadroTexto 11"/>
          <p:cNvSpPr txBox="1"/>
          <p:nvPr/>
        </p:nvSpPr>
        <p:spPr>
          <a:xfrm>
            <a:off x="307975" y="4429372"/>
            <a:ext cx="963066" cy="338554"/>
          </a:xfrm>
          <a:prstGeom prst="rect">
            <a:avLst/>
          </a:prstGeom>
          <a:noFill/>
        </p:spPr>
        <p:txBody>
          <a:bodyPr wrap="square" rtlCol="0">
            <a:spAutoFit/>
          </a:bodyPr>
          <a:lstStyle/>
          <a:p>
            <a:r>
              <a:rPr lang="es-MX" sz="1600" dirty="0" smtClean="0"/>
              <a:t>Ley N</a:t>
            </a:r>
            <a:r>
              <a:rPr lang="es-MX" sz="1600" dirty="0" smtClean="0">
                <a:latin typeface="Calibri" panose="020F0502020204030204" pitchFamily="34" charset="0"/>
              </a:rPr>
              <a:t>ᵒ5</a:t>
            </a:r>
            <a:endParaRPr lang="es-PA" sz="1600" dirty="0"/>
          </a:p>
        </p:txBody>
      </p:sp>
      <p:sp>
        <p:nvSpPr>
          <p:cNvPr id="16" name="CuadroTexto 15"/>
          <p:cNvSpPr txBox="1"/>
          <p:nvPr/>
        </p:nvSpPr>
        <p:spPr>
          <a:xfrm>
            <a:off x="17210" y="5677116"/>
            <a:ext cx="1829165" cy="1015663"/>
          </a:xfrm>
          <a:prstGeom prst="rect">
            <a:avLst/>
          </a:prstGeom>
          <a:noFill/>
        </p:spPr>
        <p:txBody>
          <a:bodyPr wrap="square" rtlCol="0">
            <a:spAutoFit/>
          </a:bodyPr>
          <a:lstStyle/>
          <a:p>
            <a:pPr algn="just"/>
            <a:r>
              <a:rPr lang="es-MX" sz="1200" dirty="0" smtClean="0"/>
              <a:t>Regula los proyectos de concesión, incluyendo carreteras, autopistas y otras obras que califiquen como de interés público. </a:t>
            </a:r>
            <a:endParaRPr lang="es-PA" sz="1200" dirty="0"/>
          </a:p>
        </p:txBody>
      </p:sp>
      <p:cxnSp>
        <p:nvCxnSpPr>
          <p:cNvPr id="17" name="Conector recto 16"/>
          <p:cNvCxnSpPr/>
          <p:nvPr/>
        </p:nvCxnSpPr>
        <p:spPr>
          <a:xfrm>
            <a:off x="4147557" y="3711915"/>
            <a:ext cx="0" cy="351148"/>
          </a:xfrm>
          <a:prstGeom prst="line">
            <a:avLst/>
          </a:prstGeom>
        </p:spPr>
        <p:style>
          <a:lnRef idx="3">
            <a:schemeClr val="accent5"/>
          </a:lnRef>
          <a:fillRef idx="0">
            <a:schemeClr val="accent5"/>
          </a:fillRef>
          <a:effectRef idx="2">
            <a:schemeClr val="accent5"/>
          </a:effectRef>
          <a:fontRef idx="minor">
            <a:schemeClr val="tx1"/>
          </a:fontRef>
        </p:style>
      </p:cxnSp>
      <p:sp>
        <p:nvSpPr>
          <p:cNvPr id="18" name="CuadroTexto 17"/>
          <p:cNvSpPr txBox="1"/>
          <p:nvPr/>
        </p:nvSpPr>
        <p:spPr>
          <a:xfrm>
            <a:off x="3736077" y="3966867"/>
            <a:ext cx="822960" cy="369332"/>
          </a:xfrm>
          <a:prstGeom prst="rect">
            <a:avLst/>
          </a:prstGeom>
          <a:noFill/>
        </p:spPr>
        <p:txBody>
          <a:bodyPr wrap="square" rtlCol="0">
            <a:spAutoFit/>
          </a:bodyPr>
          <a:lstStyle/>
          <a:p>
            <a:pPr algn="ctr"/>
            <a:r>
              <a:rPr lang="es-MX" b="1" dirty="0" smtClean="0">
                <a:solidFill>
                  <a:srgbClr val="002060"/>
                </a:solidFill>
                <a:latin typeface="Calibri" panose="020F0502020204030204" pitchFamily="34" charset="0"/>
              </a:rPr>
              <a:t>1997</a:t>
            </a:r>
            <a:endParaRPr lang="es-PA" b="1" dirty="0">
              <a:solidFill>
                <a:srgbClr val="002060"/>
              </a:solidFill>
            </a:endParaRPr>
          </a:p>
        </p:txBody>
      </p:sp>
      <p:sp>
        <p:nvSpPr>
          <p:cNvPr id="19" name="CuadroTexto 18"/>
          <p:cNvSpPr txBox="1"/>
          <p:nvPr/>
        </p:nvSpPr>
        <p:spPr>
          <a:xfrm>
            <a:off x="3334647" y="4169407"/>
            <a:ext cx="1543793" cy="338554"/>
          </a:xfrm>
          <a:prstGeom prst="rect">
            <a:avLst/>
          </a:prstGeom>
          <a:noFill/>
        </p:spPr>
        <p:txBody>
          <a:bodyPr wrap="square" rtlCol="0">
            <a:spAutoFit/>
          </a:bodyPr>
          <a:lstStyle/>
          <a:p>
            <a:r>
              <a:rPr lang="es-MX" sz="1600" dirty="0" smtClean="0"/>
              <a:t>Decreto Ley N</a:t>
            </a:r>
            <a:r>
              <a:rPr lang="es-MX" sz="1600" dirty="0" smtClean="0">
                <a:latin typeface="Calibri" panose="020F0502020204030204" pitchFamily="34" charset="0"/>
              </a:rPr>
              <a:t>ᵒ2</a:t>
            </a:r>
            <a:endParaRPr lang="es-PA" sz="1600" dirty="0"/>
          </a:p>
        </p:txBody>
      </p:sp>
      <p:sp>
        <p:nvSpPr>
          <p:cNvPr id="13" name="CuadroTexto 12"/>
          <p:cNvSpPr txBox="1"/>
          <p:nvPr/>
        </p:nvSpPr>
        <p:spPr>
          <a:xfrm>
            <a:off x="2779841" y="6435308"/>
            <a:ext cx="2532142" cy="338554"/>
          </a:xfrm>
          <a:prstGeom prst="rect">
            <a:avLst/>
          </a:prstGeom>
          <a:noFill/>
          <a:effectLst>
            <a:outerShdw blurRad="50800" dist="50800" dir="5400000" algn="ctr" rotWithShape="0">
              <a:schemeClr val="accent5"/>
            </a:outerShdw>
          </a:effectLst>
        </p:spPr>
        <p:txBody>
          <a:bodyPr wrap="square" rtlCol="0">
            <a:spAutoFit/>
          </a:bodyPr>
          <a:lstStyle/>
          <a:p>
            <a:pPr algn="ctr"/>
            <a:r>
              <a:rPr lang="es-MX" sz="1600" i="1" dirty="0" smtClean="0"/>
              <a:t>Sector agua y saneamiento</a:t>
            </a:r>
            <a:endParaRPr lang="es-PA" sz="1600" i="1" dirty="0"/>
          </a:p>
        </p:txBody>
      </p:sp>
      <p:sp>
        <p:nvSpPr>
          <p:cNvPr id="21" name="CuadroTexto 20"/>
          <p:cNvSpPr txBox="1"/>
          <p:nvPr/>
        </p:nvSpPr>
        <p:spPr>
          <a:xfrm>
            <a:off x="3014196" y="5378070"/>
            <a:ext cx="2098599" cy="1061829"/>
          </a:xfrm>
          <a:prstGeom prst="rect">
            <a:avLst/>
          </a:prstGeom>
          <a:noFill/>
        </p:spPr>
        <p:txBody>
          <a:bodyPr wrap="square" rtlCol="0">
            <a:spAutoFit/>
          </a:bodyPr>
          <a:lstStyle/>
          <a:p>
            <a:pPr algn="just"/>
            <a:r>
              <a:rPr lang="es-MX" sz="1050" dirty="0" smtClean="0"/>
              <a:t>Establece un </a:t>
            </a:r>
            <a:r>
              <a:rPr lang="es-PA" sz="1050" dirty="0" smtClean="0"/>
              <a:t>marco regulatorio e institucional para la prestación de los servicios de agua potable y alcantarillado sanitario, que</a:t>
            </a:r>
          </a:p>
          <a:p>
            <a:pPr algn="just"/>
            <a:r>
              <a:rPr lang="es-MX" sz="1050" dirty="0"/>
              <a:t>p</a:t>
            </a:r>
            <a:r>
              <a:rPr lang="es-MX" sz="1050" dirty="0" smtClean="0"/>
              <a:t>ermite el capital del sector privado</a:t>
            </a:r>
            <a:endParaRPr lang="es-PA" sz="1050" dirty="0"/>
          </a:p>
        </p:txBody>
      </p:sp>
      <p:cxnSp>
        <p:nvCxnSpPr>
          <p:cNvPr id="22" name="Conector recto 21"/>
          <p:cNvCxnSpPr/>
          <p:nvPr/>
        </p:nvCxnSpPr>
        <p:spPr>
          <a:xfrm>
            <a:off x="2409374" y="3329055"/>
            <a:ext cx="0" cy="351148"/>
          </a:xfrm>
          <a:prstGeom prst="line">
            <a:avLst/>
          </a:prstGeom>
        </p:spPr>
        <p:style>
          <a:lnRef idx="3">
            <a:schemeClr val="accent5"/>
          </a:lnRef>
          <a:fillRef idx="0">
            <a:schemeClr val="accent5"/>
          </a:fillRef>
          <a:effectRef idx="2">
            <a:schemeClr val="accent5"/>
          </a:effectRef>
          <a:fontRef idx="minor">
            <a:schemeClr val="tx1"/>
          </a:fontRef>
        </p:style>
      </p:cxnSp>
      <p:sp>
        <p:nvSpPr>
          <p:cNvPr id="23" name="CuadroTexto 22"/>
          <p:cNvSpPr txBox="1"/>
          <p:nvPr/>
        </p:nvSpPr>
        <p:spPr>
          <a:xfrm>
            <a:off x="1997894" y="2959723"/>
            <a:ext cx="822960" cy="369332"/>
          </a:xfrm>
          <a:prstGeom prst="rect">
            <a:avLst/>
          </a:prstGeom>
          <a:noFill/>
        </p:spPr>
        <p:txBody>
          <a:bodyPr wrap="square" rtlCol="0">
            <a:spAutoFit/>
          </a:bodyPr>
          <a:lstStyle/>
          <a:p>
            <a:pPr algn="ctr"/>
            <a:r>
              <a:rPr lang="es-MX" b="1" dirty="0" smtClean="0">
                <a:solidFill>
                  <a:srgbClr val="002060"/>
                </a:solidFill>
                <a:latin typeface="Calibri" panose="020F0502020204030204" pitchFamily="34" charset="0"/>
              </a:rPr>
              <a:t>1996</a:t>
            </a:r>
            <a:endParaRPr lang="es-PA" b="1" dirty="0">
              <a:solidFill>
                <a:srgbClr val="002060"/>
              </a:solidFill>
            </a:endParaRPr>
          </a:p>
        </p:txBody>
      </p:sp>
      <p:sp>
        <p:nvSpPr>
          <p:cNvPr id="24" name="CuadroTexto 23"/>
          <p:cNvSpPr txBox="1"/>
          <p:nvPr/>
        </p:nvSpPr>
        <p:spPr>
          <a:xfrm>
            <a:off x="1561301" y="2672790"/>
            <a:ext cx="1818232" cy="338554"/>
          </a:xfrm>
          <a:prstGeom prst="rect">
            <a:avLst/>
          </a:prstGeom>
          <a:noFill/>
        </p:spPr>
        <p:txBody>
          <a:bodyPr wrap="square" rtlCol="0">
            <a:spAutoFit/>
          </a:bodyPr>
          <a:lstStyle/>
          <a:p>
            <a:pPr algn="ctr"/>
            <a:r>
              <a:rPr lang="es-MX" sz="1600" dirty="0" smtClean="0"/>
              <a:t>Ley N</a:t>
            </a:r>
            <a:r>
              <a:rPr lang="es-MX" sz="1600" dirty="0" smtClean="0">
                <a:latin typeface="Calibri" panose="020F0502020204030204" pitchFamily="34" charset="0"/>
              </a:rPr>
              <a:t>ᵒ6 y </a:t>
            </a:r>
            <a:r>
              <a:rPr lang="es-MX" sz="1600" dirty="0" smtClean="0"/>
              <a:t>Ley N</a:t>
            </a:r>
            <a:r>
              <a:rPr lang="es-MX" sz="1600" dirty="0" smtClean="0">
                <a:latin typeface="Calibri" panose="020F0502020204030204" pitchFamily="34" charset="0"/>
              </a:rPr>
              <a:t>ᵒ26</a:t>
            </a:r>
            <a:endParaRPr lang="es-PA" sz="1600" dirty="0"/>
          </a:p>
        </p:txBody>
      </p:sp>
      <p:sp>
        <p:nvSpPr>
          <p:cNvPr id="25" name="CuadroTexto 24"/>
          <p:cNvSpPr txBox="1"/>
          <p:nvPr/>
        </p:nvSpPr>
        <p:spPr>
          <a:xfrm>
            <a:off x="1263299" y="1173757"/>
            <a:ext cx="2532142" cy="338554"/>
          </a:xfrm>
          <a:prstGeom prst="rect">
            <a:avLst/>
          </a:prstGeom>
          <a:noFill/>
          <a:effectLst>
            <a:outerShdw blurRad="50800" dist="50800" dir="5400000" algn="ctr" rotWithShape="0">
              <a:schemeClr val="accent5"/>
            </a:outerShdw>
          </a:effectLst>
        </p:spPr>
        <p:txBody>
          <a:bodyPr wrap="square" rtlCol="0">
            <a:spAutoFit/>
          </a:bodyPr>
          <a:lstStyle/>
          <a:p>
            <a:pPr algn="ctr"/>
            <a:r>
              <a:rPr lang="es-MX" sz="1600" i="1" dirty="0" smtClean="0"/>
              <a:t>Industria eléctrica</a:t>
            </a:r>
            <a:endParaRPr lang="es-PA" sz="1600" i="1" dirty="0"/>
          </a:p>
        </p:txBody>
      </p:sp>
      <p:sp>
        <p:nvSpPr>
          <p:cNvPr id="26" name="CuadroTexto 25"/>
          <p:cNvSpPr txBox="1"/>
          <p:nvPr/>
        </p:nvSpPr>
        <p:spPr>
          <a:xfrm>
            <a:off x="1158254" y="1539157"/>
            <a:ext cx="2797879" cy="1384995"/>
          </a:xfrm>
          <a:prstGeom prst="rect">
            <a:avLst/>
          </a:prstGeom>
          <a:noFill/>
        </p:spPr>
        <p:txBody>
          <a:bodyPr wrap="square" rtlCol="0">
            <a:spAutoFit/>
          </a:bodyPr>
          <a:lstStyle/>
          <a:p>
            <a:pPr algn="just"/>
            <a:r>
              <a:rPr lang="es-PA" sz="1050" b="1" dirty="0" smtClean="0"/>
              <a:t>N</a:t>
            </a:r>
            <a:r>
              <a:rPr lang="es-PA" sz="1050" b="1" dirty="0" smtClean="0">
                <a:latin typeface="Calibri" panose="020F0502020204030204" pitchFamily="34" charset="0"/>
              </a:rPr>
              <a:t>ᵒ6</a:t>
            </a:r>
            <a:r>
              <a:rPr lang="es-PA" sz="1050" dirty="0" smtClean="0">
                <a:latin typeface="Calibri" panose="020F0502020204030204" pitchFamily="34" charset="0"/>
              </a:rPr>
              <a:t>: </a:t>
            </a:r>
            <a:r>
              <a:rPr lang="es-PA" sz="1000" dirty="0" smtClean="0"/>
              <a:t>dicta el marco regulatorio e institucional para la prestación del servicio público de electricidad</a:t>
            </a:r>
            <a:r>
              <a:rPr lang="es-PA" sz="1050" dirty="0"/>
              <a:t> </a:t>
            </a:r>
            <a:r>
              <a:rPr lang="es-PA" sz="1050" dirty="0" smtClean="0"/>
              <a:t> </a:t>
            </a:r>
            <a:r>
              <a:rPr lang="es-PA" sz="1050" b="1" dirty="0" smtClean="0"/>
              <a:t>N</a:t>
            </a:r>
            <a:r>
              <a:rPr lang="es-PA" sz="1050" b="1" dirty="0" smtClean="0">
                <a:latin typeface="Calibri" panose="020F0502020204030204" pitchFamily="34" charset="0"/>
              </a:rPr>
              <a:t>ᵒ26</a:t>
            </a:r>
            <a:r>
              <a:rPr lang="es-PA" sz="1050" dirty="0" smtClean="0">
                <a:latin typeface="Calibri" panose="020F0502020204030204" pitchFamily="34" charset="0"/>
              </a:rPr>
              <a:t>: </a:t>
            </a:r>
            <a:r>
              <a:rPr lang="es-PA" sz="1050" dirty="0" smtClean="0"/>
              <a:t>se crea el ente regulador de los servicios públicos.</a:t>
            </a:r>
          </a:p>
          <a:p>
            <a:pPr marL="171450" indent="-171450" algn="just">
              <a:buFont typeface="Arial" panose="020B0604020202020204" pitchFamily="34" charset="0"/>
              <a:buChar char="•"/>
            </a:pPr>
            <a:r>
              <a:rPr lang="es-MX" sz="1050" dirty="0" smtClean="0"/>
              <a:t>Desagregaron el monopolio eléctrico estatal</a:t>
            </a:r>
          </a:p>
          <a:p>
            <a:pPr marL="171450" indent="-171450" algn="just">
              <a:buFont typeface="Arial" panose="020B0604020202020204" pitchFamily="34" charset="0"/>
              <a:buChar char="•"/>
            </a:pPr>
            <a:r>
              <a:rPr lang="es-MX" sz="1050" dirty="0" smtClean="0"/>
              <a:t>Privatización de distribuidores e inversión privada en la generación</a:t>
            </a:r>
          </a:p>
          <a:p>
            <a:pPr marL="171450" indent="-171450">
              <a:buFont typeface="Arial" panose="020B0604020202020204" pitchFamily="34" charset="0"/>
              <a:buChar char="•"/>
            </a:pPr>
            <a:endParaRPr lang="es-PA" sz="1050" dirty="0"/>
          </a:p>
        </p:txBody>
      </p:sp>
      <p:cxnSp>
        <p:nvCxnSpPr>
          <p:cNvPr id="27" name="Conector recto 26"/>
          <p:cNvCxnSpPr/>
          <p:nvPr/>
        </p:nvCxnSpPr>
        <p:spPr>
          <a:xfrm>
            <a:off x="5703478" y="3328196"/>
            <a:ext cx="0" cy="351148"/>
          </a:xfrm>
          <a:prstGeom prst="line">
            <a:avLst/>
          </a:prstGeom>
        </p:spPr>
        <p:style>
          <a:lnRef idx="3">
            <a:schemeClr val="accent5"/>
          </a:lnRef>
          <a:fillRef idx="0">
            <a:schemeClr val="accent5"/>
          </a:fillRef>
          <a:effectRef idx="2">
            <a:schemeClr val="accent5"/>
          </a:effectRef>
          <a:fontRef idx="minor">
            <a:schemeClr val="tx1"/>
          </a:fontRef>
        </p:style>
      </p:cxnSp>
      <p:sp>
        <p:nvSpPr>
          <p:cNvPr id="28" name="CuadroTexto 27"/>
          <p:cNvSpPr txBox="1"/>
          <p:nvPr/>
        </p:nvSpPr>
        <p:spPr>
          <a:xfrm>
            <a:off x="5352996" y="2979892"/>
            <a:ext cx="822960" cy="369332"/>
          </a:xfrm>
          <a:prstGeom prst="rect">
            <a:avLst/>
          </a:prstGeom>
          <a:noFill/>
        </p:spPr>
        <p:txBody>
          <a:bodyPr wrap="square" rtlCol="0">
            <a:spAutoFit/>
          </a:bodyPr>
          <a:lstStyle/>
          <a:p>
            <a:pPr algn="ctr"/>
            <a:r>
              <a:rPr lang="es-MX" b="1" dirty="0" smtClean="0">
                <a:solidFill>
                  <a:srgbClr val="002060"/>
                </a:solidFill>
                <a:latin typeface="Calibri" panose="020F0502020204030204" pitchFamily="34" charset="0"/>
              </a:rPr>
              <a:t>2006</a:t>
            </a:r>
            <a:endParaRPr lang="es-PA" b="1" dirty="0">
              <a:solidFill>
                <a:srgbClr val="002060"/>
              </a:solidFill>
            </a:endParaRPr>
          </a:p>
        </p:txBody>
      </p:sp>
      <p:sp>
        <p:nvSpPr>
          <p:cNvPr id="29" name="CuadroTexto 28"/>
          <p:cNvSpPr txBox="1"/>
          <p:nvPr/>
        </p:nvSpPr>
        <p:spPr>
          <a:xfrm>
            <a:off x="4855360" y="2713716"/>
            <a:ext cx="1818232" cy="338554"/>
          </a:xfrm>
          <a:prstGeom prst="rect">
            <a:avLst/>
          </a:prstGeom>
          <a:noFill/>
        </p:spPr>
        <p:txBody>
          <a:bodyPr wrap="square" rtlCol="0">
            <a:spAutoFit/>
          </a:bodyPr>
          <a:lstStyle/>
          <a:p>
            <a:pPr algn="ctr"/>
            <a:r>
              <a:rPr lang="es-MX" sz="1600" dirty="0" smtClean="0"/>
              <a:t>Ley N</a:t>
            </a:r>
            <a:r>
              <a:rPr lang="es-MX" sz="1600" dirty="0" smtClean="0">
                <a:latin typeface="Calibri" panose="020F0502020204030204" pitchFamily="34" charset="0"/>
              </a:rPr>
              <a:t>ᵒ22</a:t>
            </a:r>
            <a:endParaRPr lang="es-PA" sz="1600" dirty="0"/>
          </a:p>
        </p:txBody>
      </p:sp>
      <p:sp>
        <p:nvSpPr>
          <p:cNvPr id="14" name="AutoShape 4" descr="https://encrypted-tbn0.gstatic.com/images?q=tbn:ANd9GcR0QB_eu85y6nAqekkRPmUFYv3b0EVu4WST0YSxwdAcMdtHHmAuFw"/>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A"/>
          </a:p>
        </p:txBody>
      </p:sp>
      <p:pic>
        <p:nvPicPr>
          <p:cNvPr id="15" name="Imagen 14"/>
          <p:cNvPicPr>
            <a:picLocks noChangeAspect="1"/>
          </p:cNvPicPr>
          <p:nvPr/>
        </p:nvPicPr>
        <p:blipFill rotWithShape="1">
          <a:blip r:embed="rId6"/>
          <a:srcRect l="24842" t="49206" r="69694" b="33057"/>
          <a:stretch/>
        </p:blipFill>
        <p:spPr>
          <a:xfrm>
            <a:off x="853604" y="2566935"/>
            <a:ext cx="525780" cy="960121"/>
          </a:xfrm>
          <a:prstGeom prst="ellipse">
            <a:avLst/>
          </a:prstGeom>
          <a:ln w="3175"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0" name="Imagen 29"/>
          <p:cNvPicPr>
            <a:picLocks noChangeAspect="1"/>
          </p:cNvPicPr>
          <p:nvPr/>
        </p:nvPicPr>
        <p:blipFill>
          <a:blip r:embed="rId7"/>
          <a:stretch>
            <a:fillRect/>
          </a:stretch>
        </p:blipFill>
        <p:spPr>
          <a:xfrm>
            <a:off x="3138970" y="4598649"/>
            <a:ext cx="575312" cy="575312"/>
          </a:xfrm>
          <a:prstGeom prst="ellipse">
            <a:avLst/>
          </a:prstGeom>
          <a:ln w="3175"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082" name="Picture 10" descr="http://www.miambiente.gob.pa/images/Iconos/LOGO_MiAMBIENTE_2016-vertical.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116915" y="4499441"/>
            <a:ext cx="665536" cy="77372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36" name="CuadroTexto 35"/>
          <p:cNvSpPr txBox="1"/>
          <p:nvPr/>
        </p:nvSpPr>
        <p:spPr>
          <a:xfrm>
            <a:off x="4868836" y="1632052"/>
            <a:ext cx="1781596" cy="1177245"/>
          </a:xfrm>
          <a:prstGeom prst="rect">
            <a:avLst/>
          </a:prstGeom>
          <a:noFill/>
        </p:spPr>
        <p:txBody>
          <a:bodyPr wrap="square" rtlCol="0">
            <a:spAutoFit/>
          </a:bodyPr>
          <a:lstStyle/>
          <a:p>
            <a:pPr algn="just"/>
            <a:r>
              <a:rPr lang="es-MX" sz="1200" dirty="0" smtClean="0"/>
              <a:t>Regula las contrataciones públicas: Modificó la reglamentación de contratos a largo plazo, incluyendo concesiones</a:t>
            </a:r>
          </a:p>
          <a:p>
            <a:pPr marL="171450" indent="-171450">
              <a:buFont typeface="Arial" panose="020B0604020202020204" pitchFamily="34" charset="0"/>
              <a:buChar char="•"/>
            </a:pPr>
            <a:endParaRPr lang="es-PA" sz="1050" dirty="0"/>
          </a:p>
        </p:txBody>
      </p:sp>
      <p:cxnSp>
        <p:nvCxnSpPr>
          <p:cNvPr id="37" name="Conector recto 36"/>
          <p:cNvCxnSpPr/>
          <p:nvPr/>
        </p:nvCxnSpPr>
        <p:spPr>
          <a:xfrm>
            <a:off x="7125878" y="3708618"/>
            <a:ext cx="0" cy="351148"/>
          </a:xfrm>
          <a:prstGeom prst="line">
            <a:avLst/>
          </a:prstGeom>
        </p:spPr>
        <p:style>
          <a:lnRef idx="3">
            <a:schemeClr val="accent5"/>
          </a:lnRef>
          <a:fillRef idx="0">
            <a:schemeClr val="accent5"/>
          </a:fillRef>
          <a:effectRef idx="2">
            <a:schemeClr val="accent5"/>
          </a:effectRef>
          <a:fontRef idx="minor">
            <a:schemeClr val="tx1"/>
          </a:fontRef>
        </p:style>
      </p:cxnSp>
      <p:sp>
        <p:nvSpPr>
          <p:cNvPr id="38" name="CuadroTexto 37"/>
          <p:cNvSpPr txBox="1"/>
          <p:nvPr/>
        </p:nvSpPr>
        <p:spPr>
          <a:xfrm>
            <a:off x="6693405" y="3986218"/>
            <a:ext cx="822960" cy="369332"/>
          </a:xfrm>
          <a:prstGeom prst="rect">
            <a:avLst/>
          </a:prstGeom>
          <a:noFill/>
        </p:spPr>
        <p:txBody>
          <a:bodyPr wrap="square" rtlCol="0">
            <a:spAutoFit/>
          </a:bodyPr>
          <a:lstStyle/>
          <a:p>
            <a:pPr algn="ctr"/>
            <a:r>
              <a:rPr lang="es-MX" b="1" dirty="0" smtClean="0">
                <a:solidFill>
                  <a:srgbClr val="002060"/>
                </a:solidFill>
                <a:latin typeface="Calibri" panose="020F0502020204030204" pitchFamily="34" charset="0"/>
              </a:rPr>
              <a:t>2010</a:t>
            </a:r>
            <a:endParaRPr lang="es-PA" b="1" dirty="0">
              <a:solidFill>
                <a:srgbClr val="002060"/>
              </a:solidFill>
            </a:endParaRPr>
          </a:p>
        </p:txBody>
      </p:sp>
      <p:sp>
        <p:nvSpPr>
          <p:cNvPr id="39" name="CuadroTexto 38"/>
          <p:cNvSpPr txBox="1"/>
          <p:nvPr/>
        </p:nvSpPr>
        <p:spPr>
          <a:xfrm>
            <a:off x="6134943" y="4271344"/>
            <a:ext cx="1818232" cy="338554"/>
          </a:xfrm>
          <a:prstGeom prst="rect">
            <a:avLst/>
          </a:prstGeom>
          <a:noFill/>
        </p:spPr>
        <p:txBody>
          <a:bodyPr wrap="square" rtlCol="0">
            <a:spAutoFit/>
          </a:bodyPr>
          <a:lstStyle/>
          <a:p>
            <a:pPr algn="ctr"/>
            <a:r>
              <a:rPr lang="es-MX" sz="1600" dirty="0" smtClean="0"/>
              <a:t>Ley N</a:t>
            </a:r>
            <a:r>
              <a:rPr lang="es-MX" sz="1600" dirty="0" smtClean="0">
                <a:latin typeface="Calibri" panose="020F0502020204030204" pitchFamily="34" charset="0"/>
              </a:rPr>
              <a:t>ᵒ76</a:t>
            </a:r>
            <a:endParaRPr lang="es-PA" sz="1600" dirty="0"/>
          </a:p>
        </p:txBody>
      </p:sp>
      <p:sp>
        <p:nvSpPr>
          <p:cNvPr id="40" name="CuadroTexto 39"/>
          <p:cNvSpPr txBox="1"/>
          <p:nvPr/>
        </p:nvSpPr>
        <p:spPr>
          <a:xfrm>
            <a:off x="6280615" y="4567128"/>
            <a:ext cx="1781596" cy="1361911"/>
          </a:xfrm>
          <a:prstGeom prst="rect">
            <a:avLst/>
          </a:prstGeom>
          <a:noFill/>
        </p:spPr>
        <p:txBody>
          <a:bodyPr wrap="square" rtlCol="0">
            <a:spAutoFit/>
          </a:bodyPr>
          <a:lstStyle/>
          <a:p>
            <a:pPr algn="just"/>
            <a:r>
              <a:rPr lang="es-MX" sz="1200" dirty="0" smtClean="0"/>
              <a:t>Modifica la Ley de Concesiones de 1988 y crea la Empresa Nacional de Autopistas S.A. (ENA), una empresa de propiedad del estado. </a:t>
            </a:r>
          </a:p>
          <a:p>
            <a:pPr marL="171450" indent="-171450">
              <a:buFont typeface="Arial" panose="020B0604020202020204" pitchFamily="34" charset="0"/>
              <a:buChar char="•"/>
            </a:pPr>
            <a:endParaRPr lang="es-PA" sz="1050" dirty="0"/>
          </a:p>
        </p:txBody>
      </p:sp>
      <p:pic>
        <p:nvPicPr>
          <p:cNvPr id="31" name="Imagen 30"/>
          <p:cNvPicPr>
            <a:picLocks noChangeAspect="1"/>
          </p:cNvPicPr>
          <p:nvPr/>
        </p:nvPicPr>
        <p:blipFill rotWithShape="1">
          <a:blip r:embed="rId9"/>
          <a:srcRect l="20084" t="47777" r="54334" b="28963"/>
          <a:stretch/>
        </p:blipFill>
        <p:spPr>
          <a:xfrm>
            <a:off x="6456471" y="5842180"/>
            <a:ext cx="1429884" cy="731244"/>
          </a:xfrm>
          <a:prstGeom prst="ellipse">
            <a:avLst/>
          </a:prstGeom>
          <a:ln w="3175"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cxnSp>
        <p:nvCxnSpPr>
          <p:cNvPr id="43" name="Conector recto 42"/>
          <p:cNvCxnSpPr/>
          <p:nvPr/>
        </p:nvCxnSpPr>
        <p:spPr>
          <a:xfrm>
            <a:off x="8103224" y="3328196"/>
            <a:ext cx="0" cy="351148"/>
          </a:xfrm>
          <a:prstGeom prst="line">
            <a:avLst/>
          </a:prstGeom>
        </p:spPr>
        <p:style>
          <a:lnRef idx="3">
            <a:schemeClr val="accent5"/>
          </a:lnRef>
          <a:fillRef idx="0">
            <a:schemeClr val="accent5"/>
          </a:fillRef>
          <a:effectRef idx="2">
            <a:schemeClr val="accent5"/>
          </a:effectRef>
          <a:fontRef idx="minor">
            <a:schemeClr val="tx1"/>
          </a:fontRef>
        </p:style>
      </p:cxnSp>
      <p:sp>
        <p:nvSpPr>
          <p:cNvPr id="44" name="CuadroTexto 43"/>
          <p:cNvSpPr txBox="1"/>
          <p:nvPr/>
        </p:nvSpPr>
        <p:spPr>
          <a:xfrm>
            <a:off x="7641080" y="3004776"/>
            <a:ext cx="822960" cy="369332"/>
          </a:xfrm>
          <a:prstGeom prst="rect">
            <a:avLst/>
          </a:prstGeom>
          <a:noFill/>
        </p:spPr>
        <p:txBody>
          <a:bodyPr wrap="square" rtlCol="0">
            <a:spAutoFit/>
          </a:bodyPr>
          <a:lstStyle/>
          <a:p>
            <a:pPr algn="ctr"/>
            <a:r>
              <a:rPr lang="es-MX" b="1" dirty="0" smtClean="0">
                <a:solidFill>
                  <a:srgbClr val="002060"/>
                </a:solidFill>
                <a:latin typeface="Calibri" panose="020F0502020204030204" pitchFamily="34" charset="0"/>
              </a:rPr>
              <a:t>2011</a:t>
            </a:r>
            <a:endParaRPr lang="es-PA" b="1" dirty="0">
              <a:solidFill>
                <a:srgbClr val="002060"/>
              </a:solidFill>
            </a:endParaRPr>
          </a:p>
        </p:txBody>
      </p:sp>
      <p:sp>
        <p:nvSpPr>
          <p:cNvPr id="45" name="CuadroTexto 44"/>
          <p:cNvSpPr txBox="1"/>
          <p:nvPr/>
        </p:nvSpPr>
        <p:spPr>
          <a:xfrm>
            <a:off x="7115978" y="2764806"/>
            <a:ext cx="1818232" cy="338554"/>
          </a:xfrm>
          <a:prstGeom prst="rect">
            <a:avLst/>
          </a:prstGeom>
          <a:noFill/>
        </p:spPr>
        <p:txBody>
          <a:bodyPr wrap="square" rtlCol="0">
            <a:spAutoFit/>
          </a:bodyPr>
          <a:lstStyle/>
          <a:p>
            <a:pPr algn="ctr"/>
            <a:r>
              <a:rPr lang="es-MX" sz="1600" dirty="0" smtClean="0"/>
              <a:t>Ley N</a:t>
            </a:r>
            <a:r>
              <a:rPr lang="es-MX" sz="1600" dirty="0" smtClean="0">
                <a:latin typeface="Calibri" panose="020F0502020204030204" pitchFamily="34" charset="0"/>
              </a:rPr>
              <a:t>ᵒ349</a:t>
            </a:r>
            <a:endParaRPr lang="es-PA" sz="1600" dirty="0"/>
          </a:p>
        </p:txBody>
      </p:sp>
      <p:sp>
        <p:nvSpPr>
          <p:cNvPr id="46" name="CuadroTexto 45"/>
          <p:cNvSpPr txBox="1"/>
          <p:nvPr/>
        </p:nvSpPr>
        <p:spPr>
          <a:xfrm>
            <a:off x="7245654" y="1639802"/>
            <a:ext cx="1781596" cy="1177245"/>
          </a:xfrm>
          <a:prstGeom prst="rect">
            <a:avLst/>
          </a:prstGeom>
          <a:noFill/>
        </p:spPr>
        <p:txBody>
          <a:bodyPr wrap="square" rtlCol="0">
            <a:spAutoFit/>
          </a:bodyPr>
          <a:lstStyle/>
          <a:p>
            <a:pPr algn="just"/>
            <a:r>
              <a:rPr lang="es-MX" sz="1200" dirty="0" smtClean="0"/>
              <a:t>El gobierno desarrollo un proyecto ley de APP, que tuvo que ser retirado de la Asamblea, por rechazo de la sociedad civil</a:t>
            </a:r>
          </a:p>
          <a:p>
            <a:pPr marL="171450" indent="-171450">
              <a:buFont typeface="Arial" panose="020B0604020202020204" pitchFamily="34" charset="0"/>
              <a:buChar char="•"/>
            </a:pPr>
            <a:endParaRPr lang="es-PA" sz="1050" dirty="0"/>
          </a:p>
        </p:txBody>
      </p:sp>
      <p:sp>
        <p:nvSpPr>
          <p:cNvPr id="47" name="CuadroTexto 46"/>
          <p:cNvSpPr txBox="1"/>
          <p:nvPr/>
        </p:nvSpPr>
        <p:spPr>
          <a:xfrm>
            <a:off x="9182869" y="3944544"/>
            <a:ext cx="822960" cy="369332"/>
          </a:xfrm>
          <a:prstGeom prst="rect">
            <a:avLst/>
          </a:prstGeom>
          <a:noFill/>
        </p:spPr>
        <p:txBody>
          <a:bodyPr wrap="square" rtlCol="0">
            <a:spAutoFit/>
          </a:bodyPr>
          <a:lstStyle/>
          <a:p>
            <a:pPr algn="ctr"/>
            <a:r>
              <a:rPr lang="es-MX" b="1" dirty="0" smtClean="0">
                <a:solidFill>
                  <a:srgbClr val="002060"/>
                </a:solidFill>
                <a:latin typeface="Calibri" panose="020F0502020204030204" pitchFamily="34" charset="0"/>
              </a:rPr>
              <a:t>2016</a:t>
            </a:r>
            <a:endParaRPr lang="es-PA" b="1" dirty="0">
              <a:solidFill>
                <a:srgbClr val="002060"/>
              </a:solidFill>
            </a:endParaRPr>
          </a:p>
        </p:txBody>
      </p:sp>
      <p:cxnSp>
        <p:nvCxnSpPr>
          <p:cNvPr id="48" name="Conector recto 47"/>
          <p:cNvCxnSpPr/>
          <p:nvPr/>
        </p:nvCxnSpPr>
        <p:spPr>
          <a:xfrm>
            <a:off x="9580549" y="3665847"/>
            <a:ext cx="0" cy="351148"/>
          </a:xfrm>
          <a:prstGeom prst="line">
            <a:avLst/>
          </a:prstGeom>
        </p:spPr>
        <p:style>
          <a:lnRef idx="3">
            <a:schemeClr val="accent5"/>
          </a:lnRef>
          <a:fillRef idx="0">
            <a:schemeClr val="accent5"/>
          </a:fillRef>
          <a:effectRef idx="2">
            <a:schemeClr val="accent5"/>
          </a:effectRef>
          <a:fontRef idx="minor">
            <a:schemeClr val="tx1"/>
          </a:fontRef>
        </p:style>
      </p:cxnSp>
      <p:sp>
        <p:nvSpPr>
          <p:cNvPr id="49" name="CuadroTexto 48"/>
          <p:cNvSpPr txBox="1"/>
          <p:nvPr/>
        </p:nvSpPr>
        <p:spPr>
          <a:xfrm>
            <a:off x="8669577" y="4497239"/>
            <a:ext cx="1781596" cy="807913"/>
          </a:xfrm>
          <a:prstGeom prst="rect">
            <a:avLst/>
          </a:prstGeom>
          <a:noFill/>
        </p:spPr>
        <p:txBody>
          <a:bodyPr wrap="square" rtlCol="0">
            <a:spAutoFit/>
          </a:bodyPr>
          <a:lstStyle/>
          <a:p>
            <a:pPr algn="just"/>
            <a:r>
              <a:rPr lang="es-MX" sz="1200" dirty="0" smtClean="0"/>
              <a:t>Acciones en agenda: X Foro Nacional para la Competitividad.</a:t>
            </a:r>
          </a:p>
          <a:p>
            <a:pPr marL="171450" indent="-171450">
              <a:buFont typeface="Arial" panose="020B0604020202020204" pitchFamily="34" charset="0"/>
              <a:buChar char="•"/>
            </a:pPr>
            <a:endParaRPr lang="es-PA" sz="1050" dirty="0"/>
          </a:p>
        </p:txBody>
      </p:sp>
      <p:pic>
        <p:nvPicPr>
          <p:cNvPr id="33" name="Imagen 32"/>
          <p:cNvPicPr>
            <a:picLocks noChangeAspect="1"/>
          </p:cNvPicPr>
          <p:nvPr/>
        </p:nvPicPr>
        <p:blipFill rotWithShape="1">
          <a:blip r:embed="rId10"/>
          <a:srcRect l="14887" t="46958" r="68169" b="32592"/>
          <a:stretch/>
        </p:blipFill>
        <p:spPr>
          <a:xfrm>
            <a:off x="8778613" y="5169829"/>
            <a:ext cx="1384301" cy="939801"/>
          </a:xfrm>
          <a:prstGeom prst="ellipse">
            <a:avLst/>
          </a:prstGeom>
          <a:ln w="3175"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34" name="CuadroTexto 33"/>
          <p:cNvSpPr txBox="1"/>
          <p:nvPr/>
        </p:nvSpPr>
        <p:spPr>
          <a:xfrm>
            <a:off x="695627" y="676496"/>
            <a:ext cx="9865122" cy="369332"/>
          </a:xfrm>
          <a:prstGeom prst="rect">
            <a:avLst/>
          </a:prstGeom>
          <a:noFill/>
        </p:spPr>
        <p:txBody>
          <a:bodyPr wrap="square" rtlCol="0">
            <a:spAutoFit/>
          </a:bodyPr>
          <a:lstStyle/>
          <a:p>
            <a:pPr algn="ctr"/>
            <a:r>
              <a:rPr lang="es-MX" b="1" i="1" dirty="0" smtClean="0"/>
              <a:t>Primera iniciativa: Concesiones/Normativa por sector</a:t>
            </a:r>
            <a:endParaRPr lang="es-PA" b="1" i="1" dirty="0"/>
          </a:p>
        </p:txBody>
      </p:sp>
      <p:sp>
        <p:nvSpPr>
          <p:cNvPr id="35" name="AutoShape 16" descr="Resultado de imagen de panamá bandera"/>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A"/>
          </a:p>
        </p:txBody>
      </p:sp>
      <p:pic>
        <p:nvPicPr>
          <p:cNvPr id="41" name="Imagen 40"/>
          <p:cNvPicPr>
            <a:picLocks noChangeAspect="1"/>
          </p:cNvPicPr>
          <p:nvPr/>
        </p:nvPicPr>
        <p:blipFill>
          <a:blip r:embed="rId11"/>
          <a:stretch>
            <a:fillRect/>
          </a:stretch>
        </p:blipFill>
        <p:spPr>
          <a:xfrm>
            <a:off x="358760" y="650844"/>
            <a:ext cx="989688" cy="655668"/>
          </a:xfrm>
          <a:prstGeom prst="rect">
            <a:avLst/>
          </a:prstGeom>
        </p:spPr>
      </p:pic>
    </p:spTree>
    <p:extLst>
      <p:ext uri="{BB962C8B-B14F-4D97-AF65-F5344CB8AC3E}">
        <p14:creationId xmlns:p14="http://schemas.microsoft.com/office/powerpoint/2010/main" val="15668429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alpha val="34000"/>
          </a:schemeClr>
        </a:solidFill>
        <a:effectLst/>
      </p:bgPr>
    </p:bg>
    <p:spTree>
      <p:nvGrpSpPr>
        <p:cNvPr id="1" name=""/>
        <p:cNvGrpSpPr/>
        <p:nvPr/>
      </p:nvGrpSpPr>
      <p:grpSpPr>
        <a:xfrm>
          <a:off x="0" y="0"/>
          <a:ext cx="0" cy="0"/>
          <a:chOff x="0" y="0"/>
          <a:chExt cx="0" cy="0"/>
        </a:xfrm>
      </p:grpSpPr>
      <p:sp>
        <p:nvSpPr>
          <p:cNvPr id="5" name="Título 1"/>
          <p:cNvSpPr txBox="1">
            <a:spLocks/>
          </p:cNvSpPr>
          <p:nvPr/>
        </p:nvSpPr>
        <p:spPr bwMode="auto">
          <a:xfrm>
            <a:off x="281354" y="206375"/>
            <a:ext cx="8746532"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9" tIns="34289" rIns="68579" bIns="34289" numCol="1" anchor="t" anchorCtr="0" compatLnSpc="1">
            <a:prstTxWarp prst="textNoShape">
              <a:avLst/>
            </a:prstTxWarp>
          </a:bodyPr>
          <a:lstStyle>
            <a:lvl1pPr algn="l" defTabSz="684213" rtl="0" eaLnBrk="1" fontAlgn="base" hangingPunct="1">
              <a:spcBef>
                <a:spcPct val="0"/>
              </a:spcBef>
              <a:spcAft>
                <a:spcPct val="0"/>
              </a:spcAft>
              <a:defRPr lang="es-ES" sz="2600" kern="1200">
                <a:solidFill>
                  <a:schemeClr val="accent1"/>
                </a:solidFill>
                <a:latin typeface="+mj-lt"/>
                <a:ea typeface="+mj-ea"/>
                <a:cs typeface="+mj-cs"/>
              </a:defRPr>
            </a:lvl1pPr>
            <a:lvl2pPr algn="l" defTabSz="684213" rtl="0" eaLnBrk="1" fontAlgn="base" hangingPunct="1">
              <a:spcBef>
                <a:spcPct val="0"/>
              </a:spcBef>
              <a:spcAft>
                <a:spcPct val="0"/>
              </a:spcAft>
              <a:defRPr sz="2600">
                <a:solidFill>
                  <a:schemeClr val="accent1"/>
                </a:solidFill>
                <a:latin typeface="Corbel" panose="020B0503020204020204" pitchFamily="34" charset="0"/>
              </a:defRPr>
            </a:lvl2pPr>
            <a:lvl3pPr algn="l" defTabSz="684213" rtl="0" eaLnBrk="1" fontAlgn="base" hangingPunct="1">
              <a:spcBef>
                <a:spcPct val="0"/>
              </a:spcBef>
              <a:spcAft>
                <a:spcPct val="0"/>
              </a:spcAft>
              <a:defRPr sz="2600">
                <a:solidFill>
                  <a:schemeClr val="accent1"/>
                </a:solidFill>
                <a:latin typeface="Corbel" panose="020B0503020204020204" pitchFamily="34" charset="0"/>
              </a:defRPr>
            </a:lvl3pPr>
            <a:lvl4pPr algn="l" defTabSz="684213" rtl="0" eaLnBrk="1" fontAlgn="base" hangingPunct="1">
              <a:spcBef>
                <a:spcPct val="0"/>
              </a:spcBef>
              <a:spcAft>
                <a:spcPct val="0"/>
              </a:spcAft>
              <a:defRPr sz="2600">
                <a:solidFill>
                  <a:schemeClr val="accent1"/>
                </a:solidFill>
                <a:latin typeface="Corbel" panose="020B0503020204020204" pitchFamily="34" charset="0"/>
              </a:defRPr>
            </a:lvl4pPr>
            <a:lvl5pPr algn="l" defTabSz="684213" rtl="0" eaLnBrk="1" fontAlgn="base" hangingPunct="1">
              <a:spcBef>
                <a:spcPct val="0"/>
              </a:spcBef>
              <a:spcAft>
                <a:spcPct val="0"/>
              </a:spcAft>
              <a:defRPr sz="2600">
                <a:solidFill>
                  <a:schemeClr val="accent1"/>
                </a:solidFill>
                <a:latin typeface="Corbel" panose="020B0503020204020204" pitchFamily="34" charset="0"/>
              </a:defRPr>
            </a:lvl5pPr>
            <a:lvl6pPr marL="457200" algn="l" defTabSz="684213" rtl="0" eaLnBrk="1" fontAlgn="base" hangingPunct="1">
              <a:spcBef>
                <a:spcPct val="0"/>
              </a:spcBef>
              <a:spcAft>
                <a:spcPct val="0"/>
              </a:spcAft>
              <a:defRPr sz="2600">
                <a:solidFill>
                  <a:schemeClr val="accent1"/>
                </a:solidFill>
                <a:latin typeface="Corbel" panose="020B0503020204020204" pitchFamily="34" charset="0"/>
              </a:defRPr>
            </a:lvl6pPr>
            <a:lvl7pPr marL="914400" algn="l" defTabSz="684213" rtl="0" eaLnBrk="1" fontAlgn="base" hangingPunct="1">
              <a:spcBef>
                <a:spcPct val="0"/>
              </a:spcBef>
              <a:spcAft>
                <a:spcPct val="0"/>
              </a:spcAft>
              <a:defRPr sz="2600">
                <a:solidFill>
                  <a:schemeClr val="accent1"/>
                </a:solidFill>
                <a:latin typeface="Corbel" panose="020B0503020204020204" pitchFamily="34" charset="0"/>
              </a:defRPr>
            </a:lvl7pPr>
            <a:lvl8pPr marL="1371600" algn="l" defTabSz="684213" rtl="0" eaLnBrk="1" fontAlgn="base" hangingPunct="1">
              <a:spcBef>
                <a:spcPct val="0"/>
              </a:spcBef>
              <a:spcAft>
                <a:spcPct val="0"/>
              </a:spcAft>
              <a:defRPr sz="2600">
                <a:solidFill>
                  <a:schemeClr val="accent1"/>
                </a:solidFill>
                <a:latin typeface="Corbel" panose="020B0503020204020204" pitchFamily="34" charset="0"/>
              </a:defRPr>
            </a:lvl8pPr>
            <a:lvl9pPr marL="1828800" algn="l" defTabSz="684213" rtl="0" eaLnBrk="1" fontAlgn="base" hangingPunct="1">
              <a:spcBef>
                <a:spcPct val="0"/>
              </a:spcBef>
              <a:spcAft>
                <a:spcPct val="0"/>
              </a:spcAft>
              <a:defRPr sz="2600">
                <a:solidFill>
                  <a:schemeClr val="accent1"/>
                </a:solidFill>
                <a:latin typeface="Corbel" panose="020B0503020204020204" pitchFamily="34" charset="0"/>
              </a:defRPr>
            </a:lvl9pPr>
          </a:lstStyle>
          <a:p>
            <a:pPr>
              <a:defRPr/>
            </a:pPr>
            <a:r>
              <a:rPr lang="es-PY" altLang="es-PY" b="1" dirty="0" smtClean="0">
                <a:solidFill>
                  <a:srgbClr val="6076B4"/>
                </a:solidFill>
                <a:latin typeface="Corbel" panose="020B0503020204020204"/>
              </a:rPr>
              <a:t>Experiencia Panamá</a:t>
            </a:r>
          </a:p>
        </p:txBody>
      </p:sp>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60749" y="4644571"/>
            <a:ext cx="1631251" cy="2213429"/>
          </a:xfrm>
          <a:prstGeom prst="rect">
            <a:avLst/>
          </a:prstGeom>
        </p:spPr>
      </p:pic>
      <p:pic>
        <p:nvPicPr>
          <p:cNvPr id="1026" name="Imagen 1" descr="C:\Users\sofia_balbuena\Desktop\LOGO Min de Hacienda BILINGÜE 2015 PN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22921" y="206375"/>
            <a:ext cx="1869079"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http://img.freeflagicons.com/thumb/square_icon/paraguay/paraguay_64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4110" y="2565351"/>
            <a:ext cx="2086700" cy="1349033"/>
          </a:xfrm>
          <a:prstGeom prst="rect">
            <a:avLst/>
          </a:prstGeom>
          <a:noFill/>
          <a:extLst>
            <a:ext uri="{909E8E84-426E-40DD-AFC4-6F175D3DCCD1}">
              <a14:hiddenFill xmlns:a14="http://schemas.microsoft.com/office/drawing/2010/main">
                <a:solidFill>
                  <a:srgbClr val="FFFFFF"/>
                </a:solidFill>
              </a14:hiddenFill>
            </a:ext>
          </a:extLst>
        </p:spPr>
      </p:pic>
      <p:sp>
        <p:nvSpPr>
          <p:cNvPr id="14" name="CuadroTexto 13"/>
          <p:cNvSpPr txBox="1"/>
          <p:nvPr/>
        </p:nvSpPr>
        <p:spPr>
          <a:xfrm>
            <a:off x="281354" y="785296"/>
            <a:ext cx="9865122" cy="369332"/>
          </a:xfrm>
          <a:prstGeom prst="rect">
            <a:avLst/>
          </a:prstGeom>
          <a:noFill/>
        </p:spPr>
        <p:txBody>
          <a:bodyPr wrap="square" rtlCol="0">
            <a:spAutoFit/>
          </a:bodyPr>
          <a:lstStyle/>
          <a:p>
            <a:pPr algn="ctr"/>
            <a:r>
              <a:rPr lang="es-MX" b="1" i="1" dirty="0" smtClean="0"/>
              <a:t>El inventario de concesiones dadas por el Estado en su total, lo llevan los Ministerios que las otorgan:</a:t>
            </a:r>
            <a:endParaRPr lang="es-PA" b="1" i="1" dirty="0"/>
          </a:p>
        </p:txBody>
      </p:sp>
      <p:graphicFrame>
        <p:nvGraphicFramePr>
          <p:cNvPr id="3" name="Tabla 2"/>
          <p:cNvGraphicFramePr>
            <a:graphicFrameLocks noGrp="1"/>
          </p:cNvGraphicFramePr>
          <p:nvPr>
            <p:extLst>
              <p:ext uri="{D42A27DB-BD31-4B8C-83A1-F6EECF244321}">
                <p14:modId xmlns:p14="http://schemas.microsoft.com/office/powerpoint/2010/main" val="647478821"/>
              </p:ext>
            </p:extLst>
          </p:nvPr>
        </p:nvGraphicFramePr>
        <p:xfrm>
          <a:off x="676910" y="1154628"/>
          <a:ext cx="8594090" cy="3032890"/>
        </p:xfrm>
        <a:graphic>
          <a:graphicData uri="http://schemas.openxmlformats.org/drawingml/2006/table">
            <a:tbl>
              <a:tblPr firstRow="1" firstCol="1" bandRow="1">
                <a:tableStyleId>{FABFCF23-3B69-468F-B69F-88F6DE6A72F2}</a:tableStyleId>
              </a:tblPr>
              <a:tblGrid>
                <a:gridCol w="2892279"/>
                <a:gridCol w="5701811"/>
              </a:tblGrid>
              <a:tr h="0">
                <a:tc gridSpan="2">
                  <a:txBody>
                    <a:bodyPr/>
                    <a:lstStyle/>
                    <a:p>
                      <a:pPr algn="ctr">
                        <a:lnSpc>
                          <a:spcPct val="107000"/>
                        </a:lnSpc>
                        <a:spcAft>
                          <a:spcPts val="0"/>
                        </a:spcAft>
                      </a:pPr>
                      <a:r>
                        <a:rPr lang="es-PA" sz="1800" dirty="0">
                          <a:effectLst/>
                        </a:rPr>
                        <a:t>Tipo de concesiones que se otorgan por entidad</a:t>
                      </a:r>
                      <a:endParaRPr lang="es-P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s-PA"/>
                    </a:p>
                  </a:txBody>
                  <a:tcPr/>
                </a:tc>
              </a:tr>
              <a:tr h="0">
                <a:tc>
                  <a:txBody>
                    <a:bodyPr/>
                    <a:lstStyle/>
                    <a:p>
                      <a:pPr algn="ctr">
                        <a:lnSpc>
                          <a:spcPct val="107000"/>
                        </a:lnSpc>
                        <a:spcAft>
                          <a:spcPts val="0"/>
                        </a:spcAft>
                      </a:pPr>
                      <a:r>
                        <a:rPr lang="es-PA" sz="1400" dirty="0">
                          <a:effectLst/>
                        </a:rPr>
                        <a:t>ARAP</a:t>
                      </a:r>
                      <a:endParaRPr lang="es-P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es-PA" sz="1400" dirty="0">
                          <a:effectLst/>
                        </a:rPr>
                        <a:t>Concesiones acuáticas, relativos a la pesca, la acuicultura y maricultura</a:t>
                      </a:r>
                      <a:endParaRPr lang="es-P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gn="ctr">
                        <a:lnSpc>
                          <a:spcPct val="107000"/>
                        </a:lnSpc>
                        <a:spcAft>
                          <a:spcPts val="0"/>
                        </a:spcAft>
                      </a:pPr>
                      <a:r>
                        <a:rPr lang="es-PA" sz="1400">
                          <a:effectLst/>
                        </a:rPr>
                        <a:t>MIAMBIENTE</a:t>
                      </a:r>
                      <a:endParaRPr lang="es-PA"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es-PA" sz="1400" dirty="0">
                          <a:effectLst/>
                        </a:rPr>
                        <a:t>Concesiones para uso de agua en cuencas fluviales</a:t>
                      </a:r>
                      <a:endParaRPr lang="es-P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gn="ctr">
                        <a:lnSpc>
                          <a:spcPct val="107000"/>
                        </a:lnSpc>
                        <a:spcAft>
                          <a:spcPts val="0"/>
                        </a:spcAft>
                      </a:pPr>
                      <a:r>
                        <a:rPr lang="es-PA" sz="1400" dirty="0">
                          <a:effectLst/>
                        </a:rPr>
                        <a:t> </a:t>
                      </a:r>
                    </a:p>
                    <a:p>
                      <a:pPr algn="ctr">
                        <a:lnSpc>
                          <a:spcPct val="107000"/>
                        </a:lnSpc>
                        <a:spcAft>
                          <a:spcPts val="0"/>
                        </a:spcAft>
                      </a:pPr>
                      <a:r>
                        <a:rPr lang="es-PA" sz="1400" dirty="0">
                          <a:effectLst/>
                        </a:rPr>
                        <a:t>MEF</a:t>
                      </a:r>
                      <a:endParaRPr lang="es-P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285750" lvl="0" indent="-285750">
                        <a:lnSpc>
                          <a:spcPct val="107000"/>
                        </a:lnSpc>
                        <a:spcAft>
                          <a:spcPts val="0"/>
                        </a:spcAft>
                        <a:buFont typeface="Arial" panose="020B0604020202020204" pitchFamily="34" charset="0"/>
                        <a:buChar char="•"/>
                      </a:pPr>
                      <a:r>
                        <a:rPr lang="es-PA" sz="1400" dirty="0">
                          <a:effectLst/>
                        </a:rPr>
                        <a:t>Bienes Patrimoniales: uso de terrenos estatales</a:t>
                      </a:r>
                    </a:p>
                    <a:p>
                      <a:pPr marL="285750" lvl="0" indent="-285750">
                        <a:lnSpc>
                          <a:spcPct val="107000"/>
                        </a:lnSpc>
                        <a:spcAft>
                          <a:spcPts val="0"/>
                        </a:spcAft>
                        <a:buFont typeface="Arial" panose="020B0604020202020204" pitchFamily="34" charset="0"/>
                        <a:buChar char="•"/>
                      </a:pPr>
                      <a:r>
                        <a:rPr lang="es-PA" sz="1400" dirty="0">
                          <a:effectLst/>
                        </a:rPr>
                        <a:t>UABR: uso áreas revertidas</a:t>
                      </a:r>
                    </a:p>
                    <a:p>
                      <a:pPr marL="285750" lvl="0" indent="-285750">
                        <a:lnSpc>
                          <a:spcPct val="107000"/>
                        </a:lnSpc>
                        <a:spcAft>
                          <a:spcPts val="0"/>
                        </a:spcAft>
                        <a:buFont typeface="Arial" panose="020B0604020202020204" pitchFamily="34" charset="0"/>
                        <a:buChar char="•"/>
                      </a:pPr>
                      <a:r>
                        <a:rPr lang="es-PA" sz="1400" dirty="0">
                          <a:effectLst/>
                        </a:rPr>
                        <a:t>JCJ: </a:t>
                      </a:r>
                      <a:r>
                        <a:rPr lang="es-PA" sz="1400" dirty="0" smtClean="0">
                          <a:effectLst/>
                        </a:rPr>
                        <a:t>juegos y azar</a:t>
                      </a:r>
                      <a:endParaRPr lang="es-P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gn="ctr">
                        <a:lnSpc>
                          <a:spcPct val="107000"/>
                        </a:lnSpc>
                        <a:spcAft>
                          <a:spcPts val="0"/>
                        </a:spcAft>
                      </a:pPr>
                      <a:r>
                        <a:rPr lang="es-PA" sz="1400">
                          <a:effectLst/>
                        </a:rPr>
                        <a:t>MICI</a:t>
                      </a:r>
                      <a:endParaRPr lang="es-PA"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s-PA" sz="1400" dirty="0" smtClean="0">
                          <a:effectLst/>
                        </a:rPr>
                        <a:t>Concesiones para</a:t>
                      </a:r>
                      <a:r>
                        <a:rPr lang="es-PA" sz="1400" baseline="0" dirty="0" smtClean="0">
                          <a:effectLst/>
                        </a:rPr>
                        <a:t> exploración o extracción de minerales metálicos</a:t>
                      </a:r>
                      <a:endParaRPr lang="es-PA" sz="1400" kern="1200" dirty="0" smtClean="0">
                        <a:solidFill>
                          <a:schemeClr val="dk1"/>
                        </a:solidFill>
                        <a:effectLst/>
                        <a:latin typeface="+mn-lt"/>
                        <a:ea typeface="+mn-ea"/>
                        <a:cs typeface="+mn-cs"/>
                        <a:hlinkClick r:id="rId5"/>
                      </a:endParaRPr>
                    </a:p>
                  </a:txBody>
                  <a:tcPr marL="68580" marR="68580" marT="0" marB="0"/>
                </a:tc>
              </a:tr>
              <a:tr h="0">
                <a:tc>
                  <a:txBody>
                    <a:bodyPr/>
                    <a:lstStyle/>
                    <a:p>
                      <a:pPr algn="ctr">
                        <a:lnSpc>
                          <a:spcPct val="107000"/>
                        </a:lnSpc>
                        <a:spcAft>
                          <a:spcPts val="0"/>
                        </a:spcAft>
                      </a:pPr>
                      <a:r>
                        <a:rPr lang="es-PA" sz="1400">
                          <a:effectLst/>
                        </a:rPr>
                        <a:t>ASEP</a:t>
                      </a:r>
                      <a:endParaRPr lang="es-PA"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285750" indent="-285750" algn="l" defTabSz="914400" rtl="0" eaLnBrk="1" latinLnBrk="0" hangingPunct="1">
                        <a:lnSpc>
                          <a:spcPct val="107000"/>
                        </a:lnSpc>
                        <a:spcAft>
                          <a:spcPts val="0"/>
                        </a:spcAft>
                        <a:buFont typeface="Arial" panose="020B0604020202020204" pitchFamily="34" charset="0"/>
                        <a:buChar char="•"/>
                      </a:pPr>
                      <a:r>
                        <a:rPr lang="es-PA" sz="1400" kern="1200" dirty="0">
                          <a:effectLst/>
                        </a:rPr>
                        <a:t>Servicio de Telecomunicaciones</a:t>
                      </a:r>
                    </a:p>
                    <a:p>
                      <a:pPr marL="285750" indent="-285750" algn="l" defTabSz="914400" rtl="0" eaLnBrk="1" latinLnBrk="0" hangingPunct="1">
                        <a:lnSpc>
                          <a:spcPct val="107000"/>
                        </a:lnSpc>
                        <a:spcAft>
                          <a:spcPts val="0"/>
                        </a:spcAft>
                        <a:buFont typeface="Arial" panose="020B0604020202020204" pitchFamily="34" charset="0"/>
                        <a:buChar char="•"/>
                      </a:pPr>
                      <a:r>
                        <a:rPr lang="es-PA" sz="1400" kern="1200" dirty="0">
                          <a:effectLst/>
                        </a:rPr>
                        <a:t>Concesiones de generación Hidroeléctrica y </a:t>
                      </a:r>
                      <a:r>
                        <a:rPr lang="es-PA" sz="1400" kern="1200" dirty="0" err="1" smtClean="0">
                          <a:effectLst/>
                        </a:rPr>
                        <a:t>Geotermoeléctrica</a:t>
                      </a:r>
                      <a:endParaRPr lang="es-PA" sz="1400" kern="1200" dirty="0">
                        <a:effectLst/>
                      </a:endParaRPr>
                    </a:p>
                    <a:p>
                      <a:pPr marL="285750" indent="-285750" algn="l" defTabSz="914400" rtl="0" eaLnBrk="1" latinLnBrk="0" hangingPunct="1">
                        <a:lnSpc>
                          <a:spcPct val="107000"/>
                        </a:lnSpc>
                        <a:spcAft>
                          <a:spcPts val="0"/>
                        </a:spcAft>
                        <a:buFont typeface="Arial" panose="020B0604020202020204" pitchFamily="34" charset="0"/>
                        <a:buChar char="•"/>
                      </a:pPr>
                      <a:r>
                        <a:rPr lang="es-PA" sz="1400" kern="1200" dirty="0">
                          <a:effectLst/>
                        </a:rPr>
                        <a:t>Servicio de Radio y Televisión</a:t>
                      </a:r>
                      <a:endParaRPr lang="es-PA" sz="1400" kern="1200" dirty="0">
                        <a:solidFill>
                          <a:schemeClr val="dk1"/>
                        </a:solidFill>
                        <a:effectLst/>
                        <a:latin typeface="+mn-lt"/>
                        <a:ea typeface="+mn-ea"/>
                        <a:cs typeface="+mn-cs"/>
                      </a:endParaRPr>
                    </a:p>
                  </a:txBody>
                  <a:tcPr marL="68580" marR="68580" marT="0" marB="0"/>
                </a:tc>
              </a:tr>
              <a:tr h="0">
                <a:tc>
                  <a:txBody>
                    <a:bodyPr/>
                    <a:lstStyle/>
                    <a:p>
                      <a:pPr algn="ctr">
                        <a:lnSpc>
                          <a:spcPct val="107000"/>
                        </a:lnSpc>
                        <a:spcAft>
                          <a:spcPts val="0"/>
                        </a:spcAft>
                      </a:pPr>
                      <a:r>
                        <a:rPr lang="es-PA" sz="1400" dirty="0">
                          <a:effectLst/>
                        </a:rPr>
                        <a:t>MOP</a:t>
                      </a:r>
                      <a:endParaRPr lang="es-P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algn="l" defTabSz="914400" rtl="0" eaLnBrk="1" latinLnBrk="0" hangingPunct="1">
                        <a:lnSpc>
                          <a:spcPct val="107000"/>
                        </a:lnSpc>
                        <a:spcAft>
                          <a:spcPts val="0"/>
                        </a:spcAft>
                      </a:pPr>
                      <a:r>
                        <a:rPr lang="es-PA" sz="1400" kern="1200" dirty="0" smtClean="0">
                          <a:effectLst/>
                        </a:rPr>
                        <a:t>Concesiones de carreteras, autopistas </a:t>
                      </a:r>
                      <a:r>
                        <a:rPr lang="es-PA" sz="1400" kern="1200" dirty="0">
                          <a:effectLst/>
                        </a:rPr>
                        <a:t>y </a:t>
                      </a:r>
                      <a:r>
                        <a:rPr lang="es-PA" sz="1400" kern="1200" dirty="0" smtClean="0">
                          <a:effectLst/>
                        </a:rPr>
                        <a:t>otras obras que califiquen como  de interés público.</a:t>
                      </a:r>
                      <a:endParaRPr lang="es-PA" sz="1400" kern="1200" dirty="0">
                        <a:solidFill>
                          <a:schemeClr val="dk1"/>
                        </a:solidFill>
                        <a:effectLst/>
                        <a:latin typeface="+mn-lt"/>
                        <a:ea typeface="+mn-ea"/>
                        <a:cs typeface="+mn-cs"/>
                      </a:endParaRPr>
                    </a:p>
                  </a:txBody>
                  <a:tcPr marL="68580" marR="68580" marT="0" marB="0"/>
                </a:tc>
              </a:tr>
              <a:tr h="0">
                <a:tc>
                  <a:txBody>
                    <a:bodyPr/>
                    <a:lstStyle/>
                    <a:p>
                      <a:pPr algn="ctr">
                        <a:lnSpc>
                          <a:spcPct val="107000"/>
                        </a:lnSpc>
                        <a:spcAft>
                          <a:spcPts val="0"/>
                        </a:spcAft>
                      </a:pPr>
                      <a:r>
                        <a:rPr lang="es-MX" sz="1400" dirty="0" smtClean="0">
                          <a:effectLst/>
                          <a:latin typeface="Calibri" panose="020F0502020204030204" pitchFamily="34" charset="0"/>
                          <a:ea typeface="Calibri" panose="020F0502020204030204" pitchFamily="34" charset="0"/>
                          <a:cs typeface="Times New Roman" panose="02020603050405020304" pitchFamily="18" charset="0"/>
                        </a:rPr>
                        <a:t>AMP</a:t>
                      </a:r>
                      <a:endParaRPr lang="es-P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algn="l" defTabSz="914400" rtl="0" eaLnBrk="1" latinLnBrk="0" hangingPunct="1">
                        <a:lnSpc>
                          <a:spcPct val="107000"/>
                        </a:lnSpc>
                        <a:spcAft>
                          <a:spcPts val="0"/>
                        </a:spcAft>
                      </a:pPr>
                      <a:r>
                        <a:rPr lang="es-MX" sz="1400" kern="1200" dirty="0" smtClean="0">
                          <a:solidFill>
                            <a:schemeClr val="dk1"/>
                          </a:solidFill>
                          <a:effectLst/>
                          <a:latin typeface="+mn-lt"/>
                          <a:ea typeface="+mn-ea"/>
                          <a:cs typeface="+mn-cs"/>
                        </a:rPr>
                        <a:t>Concesiones marítimas</a:t>
                      </a:r>
                      <a:r>
                        <a:rPr lang="es-MX" sz="1400" kern="1200" baseline="0" dirty="0" smtClean="0">
                          <a:solidFill>
                            <a:schemeClr val="dk1"/>
                          </a:solidFill>
                          <a:effectLst/>
                          <a:latin typeface="+mn-lt"/>
                          <a:ea typeface="+mn-ea"/>
                          <a:cs typeface="+mn-cs"/>
                        </a:rPr>
                        <a:t> de puertos </a:t>
                      </a:r>
                      <a:endParaRPr lang="es-PA" sz="1400" kern="1200" dirty="0">
                        <a:solidFill>
                          <a:schemeClr val="dk1"/>
                        </a:solidFill>
                        <a:effectLst/>
                        <a:latin typeface="+mn-lt"/>
                        <a:ea typeface="+mn-ea"/>
                        <a:cs typeface="+mn-cs"/>
                      </a:endParaRPr>
                    </a:p>
                  </a:txBody>
                  <a:tcPr marL="68580" marR="68580" marT="0" marB="0"/>
                </a:tc>
              </a:tr>
            </a:tbl>
          </a:graphicData>
        </a:graphic>
      </p:graphicFrame>
      <p:graphicFrame>
        <p:nvGraphicFramePr>
          <p:cNvPr id="18" name="Tabla 17"/>
          <p:cNvGraphicFramePr>
            <a:graphicFrameLocks noGrp="1"/>
          </p:cNvGraphicFramePr>
          <p:nvPr>
            <p:extLst>
              <p:ext uri="{D42A27DB-BD31-4B8C-83A1-F6EECF244321}">
                <p14:modId xmlns:p14="http://schemas.microsoft.com/office/powerpoint/2010/main" val="2244674167"/>
              </p:ext>
            </p:extLst>
          </p:nvPr>
        </p:nvGraphicFramePr>
        <p:xfrm>
          <a:off x="707180" y="4283243"/>
          <a:ext cx="3223804" cy="2340000"/>
        </p:xfrm>
        <a:graphic>
          <a:graphicData uri="http://schemas.openxmlformats.org/drawingml/2006/table">
            <a:tbl>
              <a:tblPr firstRow="1" firstCol="1" bandRow="1">
                <a:tableStyleId>{FABFCF23-3B69-468F-B69F-88F6DE6A72F2}</a:tableStyleId>
              </a:tblPr>
              <a:tblGrid>
                <a:gridCol w="3223804"/>
              </a:tblGrid>
              <a:tr h="388532">
                <a:tc>
                  <a:txBody>
                    <a:bodyPr/>
                    <a:lstStyle/>
                    <a:p>
                      <a:pPr algn="ctr">
                        <a:lnSpc>
                          <a:spcPct val="107000"/>
                        </a:lnSpc>
                        <a:spcAft>
                          <a:spcPts val="0"/>
                        </a:spcAft>
                      </a:pPr>
                      <a:r>
                        <a:rPr lang="es-PA" sz="1800" dirty="0" smtClean="0">
                          <a:effectLst/>
                        </a:rPr>
                        <a:t>Panamá Pacífico</a:t>
                      </a:r>
                      <a:endParaRPr lang="es-P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1951468">
                <a:tc>
                  <a:txBody>
                    <a:bodyPr/>
                    <a:lstStyle/>
                    <a:p>
                      <a:pPr algn="ctr">
                        <a:lnSpc>
                          <a:spcPct val="107000"/>
                        </a:lnSpc>
                        <a:spcAft>
                          <a:spcPts val="0"/>
                        </a:spcAft>
                      </a:pPr>
                      <a:endParaRPr lang="es-MX" sz="1400" dirty="0" smtClean="0">
                        <a:effectLst/>
                      </a:endParaRPr>
                    </a:p>
                    <a:p>
                      <a:pPr algn="ctr">
                        <a:lnSpc>
                          <a:spcPct val="107000"/>
                        </a:lnSpc>
                        <a:spcAft>
                          <a:spcPts val="0"/>
                        </a:spcAft>
                      </a:pPr>
                      <a:r>
                        <a:rPr lang="es-MX" sz="1400" dirty="0" err="1" smtClean="0">
                          <a:effectLst/>
                        </a:rPr>
                        <a:t>APP´s</a:t>
                      </a:r>
                      <a:endParaRPr lang="es-MX" sz="1400" dirty="0" smtClean="0">
                        <a:effectLst/>
                      </a:endParaRPr>
                    </a:p>
                    <a:p>
                      <a:pPr algn="ctr">
                        <a:lnSpc>
                          <a:spcPct val="107000"/>
                        </a:lnSpc>
                        <a:spcAft>
                          <a:spcPts val="0"/>
                        </a:spcAft>
                      </a:pPr>
                      <a:endParaRPr lang="es-PA" sz="1400" dirty="0" smtClean="0">
                        <a:effectLst/>
                      </a:endParaRPr>
                    </a:p>
                    <a:p>
                      <a:pPr algn="just">
                        <a:lnSpc>
                          <a:spcPct val="107000"/>
                        </a:lnSpc>
                        <a:spcAft>
                          <a:spcPts val="0"/>
                        </a:spcAft>
                      </a:pPr>
                      <a:r>
                        <a:rPr lang="es-PA" sz="1400" dirty="0" smtClean="0">
                          <a:effectLst/>
                        </a:rPr>
                        <a:t>Reconocido como la más importante APP de Panamá</a:t>
                      </a:r>
                      <a:r>
                        <a:rPr lang="es-PA" sz="1400" baseline="0" dirty="0" smtClean="0">
                          <a:effectLst/>
                        </a:rPr>
                        <a:t> y la séptima más destacada de América Latina.</a:t>
                      </a:r>
                      <a:endParaRPr lang="es-P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graphicFrame>
        <p:nvGraphicFramePr>
          <p:cNvPr id="19" name="Tabla 18"/>
          <p:cNvGraphicFramePr>
            <a:graphicFrameLocks noGrp="1"/>
          </p:cNvGraphicFramePr>
          <p:nvPr>
            <p:extLst>
              <p:ext uri="{D42A27DB-BD31-4B8C-83A1-F6EECF244321}">
                <p14:modId xmlns:p14="http://schemas.microsoft.com/office/powerpoint/2010/main" val="4251421415"/>
              </p:ext>
            </p:extLst>
          </p:nvPr>
        </p:nvGraphicFramePr>
        <p:xfrm>
          <a:off x="4486910" y="4292603"/>
          <a:ext cx="4771389" cy="2374896"/>
        </p:xfrm>
        <a:graphic>
          <a:graphicData uri="http://schemas.openxmlformats.org/drawingml/2006/table">
            <a:tbl>
              <a:tblPr firstRow="1" firstCol="1" bandRow="1">
                <a:tableStyleId>{FABFCF23-3B69-468F-B69F-88F6DE6A72F2}</a:tableStyleId>
              </a:tblPr>
              <a:tblGrid>
                <a:gridCol w="4771389"/>
              </a:tblGrid>
              <a:tr h="355149">
                <a:tc>
                  <a:txBody>
                    <a:bodyPr/>
                    <a:lstStyle/>
                    <a:p>
                      <a:pPr algn="ctr">
                        <a:lnSpc>
                          <a:spcPct val="107000"/>
                        </a:lnSpc>
                        <a:spcAft>
                          <a:spcPts val="0"/>
                        </a:spcAft>
                      </a:pPr>
                      <a:r>
                        <a:rPr lang="es-MX" sz="1800" dirty="0" smtClean="0">
                          <a:effectLst/>
                          <a:latin typeface="Calibri" panose="020F0502020204030204" pitchFamily="34" charset="0"/>
                          <a:ea typeface="Calibri" panose="020F0502020204030204" pitchFamily="34" charset="0"/>
                          <a:cs typeface="Times New Roman" panose="02020603050405020304" pitchFamily="18" charset="0"/>
                        </a:rPr>
                        <a:t>Ficha técnica</a:t>
                      </a:r>
                      <a:endParaRPr lang="es-P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697255">
                <a:tc>
                  <a:txBody>
                    <a:bodyPr/>
                    <a:lstStyle/>
                    <a:p>
                      <a:pPr>
                        <a:lnSpc>
                          <a:spcPct val="107000"/>
                        </a:lnSpc>
                        <a:spcAft>
                          <a:spcPts val="0"/>
                        </a:spcAft>
                      </a:pPr>
                      <a:r>
                        <a:rPr lang="es-MX" sz="1400" b="1" dirty="0" smtClean="0">
                          <a:effectLst/>
                          <a:latin typeface="Calibri" panose="020F0502020204030204" pitchFamily="34" charset="0"/>
                          <a:ea typeface="Calibri" panose="020F0502020204030204" pitchFamily="34" charset="0"/>
                          <a:cs typeface="Times New Roman" panose="02020603050405020304" pitchFamily="18" charset="0"/>
                        </a:rPr>
                        <a:t>Administrada y desarrollada</a:t>
                      </a:r>
                      <a:r>
                        <a:rPr lang="es-MX" sz="1400" b="0" dirty="0" smtClean="0">
                          <a:effectLst/>
                          <a:latin typeface="Calibri" panose="020F0502020204030204" pitchFamily="34" charset="0"/>
                          <a:ea typeface="Calibri" panose="020F0502020204030204" pitchFamily="34" charset="0"/>
                          <a:cs typeface="Times New Roman" panose="02020603050405020304" pitchFamily="18" charset="0"/>
                        </a:rPr>
                        <a:t>: por London</a:t>
                      </a:r>
                      <a:r>
                        <a:rPr lang="es-MX" sz="1400" b="0" baseline="0" dirty="0" smtClean="0">
                          <a:effectLst/>
                          <a:latin typeface="Calibri" panose="020F0502020204030204" pitchFamily="34" charset="0"/>
                          <a:ea typeface="Calibri" panose="020F0502020204030204" pitchFamily="34" charset="0"/>
                          <a:cs typeface="Times New Roman" panose="02020603050405020304" pitchFamily="18" charset="0"/>
                        </a:rPr>
                        <a:t> &amp; Regional Panamá, en conjunto con la estatal Agencia Panamá Pacífico (Régimen especial  creado al aprobarse la Ley 41 de 2004). </a:t>
                      </a:r>
                      <a:endParaRPr lang="es-PA"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770022">
                <a:tc>
                  <a:txBody>
                    <a:bodyPr/>
                    <a:lstStyle/>
                    <a:p>
                      <a:pPr>
                        <a:lnSpc>
                          <a:spcPct val="107000"/>
                        </a:lnSpc>
                        <a:spcAft>
                          <a:spcPts val="0"/>
                        </a:spcAft>
                      </a:pPr>
                      <a:r>
                        <a:rPr lang="es-MX" sz="1400" dirty="0" smtClean="0">
                          <a:effectLst/>
                          <a:latin typeface="Calibri" panose="020F0502020204030204" pitchFamily="34" charset="0"/>
                          <a:ea typeface="Calibri" panose="020F0502020204030204" pitchFamily="34" charset="0"/>
                          <a:cs typeface="Times New Roman" panose="02020603050405020304" pitchFamily="18" charset="0"/>
                        </a:rPr>
                        <a:t>Términos de contrato: </a:t>
                      </a:r>
                      <a:r>
                        <a:rPr lang="es-PA" sz="1400" b="0" kern="1200" dirty="0" smtClean="0">
                          <a:solidFill>
                            <a:schemeClr val="dk1"/>
                          </a:solidFill>
                          <a:effectLst/>
                          <a:latin typeface="Calibri" panose="020F0502020204030204" pitchFamily="34" charset="0"/>
                          <a:ea typeface="Calibri" panose="020F0502020204030204" pitchFamily="34" charset="0"/>
                          <a:cs typeface="Times New Roman" panose="02020603050405020304" pitchFamily="18" charset="0"/>
                        </a:rPr>
                        <a:t>obligación de inversión y desarrollo de 1,410 hectáreas de terreno por un período de 40 años, prorrogables por 40 años adicionales.</a:t>
                      </a:r>
                      <a:endParaRPr lang="es-PA" sz="1400" b="0" kern="12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76235">
                <a:tc>
                  <a:txBody>
                    <a:bodyPr/>
                    <a:lstStyle/>
                    <a:p>
                      <a:pPr marL="0" lvl="0" indent="0">
                        <a:lnSpc>
                          <a:spcPct val="107000"/>
                        </a:lnSpc>
                        <a:spcAft>
                          <a:spcPts val="0"/>
                        </a:spcAft>
                        <a:buFont typeface="Arial" panose="020B0604020202020204" pitchFamily="34" charset="0"/>
                        <a:buNone/>
                      </a:pPr>
                      <a:r>
                        <a:rPr lang="es-MX" sz="1400" dirty="0" smtClean="0">
                          <a:effectLst/>
                          <a:latin typeface="Calibri" panose="020F0502020204030204" pitchFamily="34" charset="0"/>
                          <a:ea typeface="Calibri" panose="020F0502020204030204" pitchFamily="34" charset="0"/>
                          <a:cs typeface="Times New Roman" panose="02020603050405020304" pitchFamily="18" charset="0"/>
                        </a:rPr>
                        <a:t>Inicio: </a:t>
                      </a:r>
                      <a:r>
                        <a:rPr lang="es-MX" sz="1400" b="0" dirty="0" smtClean="0">
                          <a:effectLst/>
                          <a:latin typeface="Calibri" panose="020F0502020204030204" pitchFamily="34" charset="0"/>
                          <a:ea typeface="Calibri" panose="020F0502020204030204" pitchFamily="34" charset="0"/>
                          <a:cs typeface="Times New Roman" panose="02020603050405020304" pitchFamily="18" charset="0"/>
                        </a:rPr>
                        <a:t>empezó a desarrollarse en 2007</a:t>
                      </a:r>
                      <a:endParaRPr lang="es-P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76235">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s-MX" sz="1400" dirty="0" smtClean="0">
                          <a:effectLst/>
                          <a:latin typeface="Calibri" panose="020F0502020204030204" pitchFamily="34" charset="0"/>
                          <a:ea typeface="Calibri" panose="020F0502020204030204" pitchFamily="34" charset="0"/>
                          <a:cs typeface="Times New Roman" panose="02020603050405020304" pitchFamily="18" charset="0"/>
                        </a:rPr>
                        <a:t>Monto</a:t>
                      </a:r>
                      <a:r>
                        <a:rPr lang="es-MX" sz="1400" baseline="0" dirty="0" smtClean="0">
                          <a:effectLst/>
                          <a:latin typeface="Calibri" panose="020F0502020204030204" pitchFamily="34" charset="0"/>
                          <a:ea typeface="Calibri" panose="020F0502020204030204" pitchFamily="34" charset="0"/>
                          <a:cs typeface="Times New Roman" panose="02020603050405020304" pitchFamily="18" charset="0"/>
                        </a:rPr>
                        <a:t> de licitación</a:t>
                      </a:r>
                      <a:r>
                        <a:rPr lang="es-MX"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es-MX" sz="1400" b="0" dirty="0" smtClean="0">
                          <a:effectLst/>
                          <a:latin typeface="Calibri" panose="020F0502020204030204" pitchFamily="34" charset="0"/>
                          <a:ea typeface="Calibri" panose="020F0502020204030204" pitchFamily="34" charset="0"/>
                          <a:cs typeface="Times New Roman" panose="02020603050405020304" pitchFamily="18" charset="0"/>
                        </a:rPr>
                        <a:t>$705 millones</a:t>
                      </a:r>
                      <a:r>
                        <a:rPr lang="es-MX" sz="1400" b="0" baseline="0" dirty="0" smtClean="0">
                          <a:effectLst/>
                          <a:latin typeface="Calibri" panose="020F0502020204030204" pitchFamily="34" charset="0"/>
                          <a:ea typeface="Calibri" panose="020F0502020204030204" pitchFamily="34" charset="0"/>
                          <a:cs typeface="Times New Roman" panose="02020603050405020304" pitchFamily="18" charset="0"/>
                        </a:rPr>
                        <a:t> de dólares</a:t>
                      </a:r>
                      <a:endParaRPr lang="es-PA" sz="140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40175774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alpha val="34000"/>
          </a:schemeClr>
        </a:solidFill>
        <a:effectLst/>
      </p:bgPr>
    </p:bg>
    <p:spTree>
      <p:nvGrpSpPr>
        <p:cNvPr id="1" name=""/>
        <p:cNvGrpSpPr/>
        <p:nvPr/>
      </p:nvGrpSpPr>
      <p:grpSpPr>
        <a:xfrm>
          <a:off x="0" y="0"/>
          <a:ext cx="0" cy="0"/>
          <a:chOff x="0" y="0"/>
          <a:chExt cx="0" cy="0"/>
        </a:xfrm>
      </p:grpSpPr>
      <p:sp>
        <p:nvSpPr>
          <p:cNvPr id="5" name="Título 1"/>
          <p:cNvSpPr txBox="1">
            <a:spLocks/>
          </p:cNvSpPr>
          <p:nvPr/>
        </p:nvSpPr>
        <p:spPr bwMode="auto">
          <a:xfrm>
            <a:off x="281354" y="206375"/>
            <a:ext cx="8746532"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9" tIns="34289" rIns="68579" bIns="34289" numCol="1" anchor="t" anchorCtr="0" compatLnSpc="1">
            <a:prstTxWarp prst="textNoShape">
              <a:avLst/>
            </a:prstTxWarp>
          </a:bodyPr>
          <a:lstStyle>
            <a:lvl1pPr algn="l" defTabSz="684213" rtl="0" eaLnBrk="1" fontAlgn="base" hangingPunct="1">
              <a:spcBef>
                <a:spcPct val="0"/>
              </a:spcBef>
              <a:spcAft>
                <a:spcPct val="0"/>
              </a:spcAft>
              <a:defRPr lang="es-ES" sz="2600" kern="1200">
                <a:solidFill>
                  <a:schemeClr val="accent1"/>
                </a:solidFill>
                <a:latin typeface="+mj-lt"/>
                <a:ea typeface="+mj-ea"/>
                <a:cs typeface="+mj-cs"/>
              </a:defRPr>
            </a:lvl1pPr>
            <a:lvl2pPr algn="l" defTabSz="684213" rtl="0" eaLnBrk="1" fontAlgn="base" hangingPunct="1">
              <a:spcBef>
                <a:spcPct val="0"/>
              </a:spcBef>
              <a:spcAft>
                <a:spcPct val="0"/>
              </a:spcAft>
              <a:defRPr sz="2600">
                <a:solidFill>
                  <a:schemeClr val="accent1"/>
                </a:solidFill>
                <a:latin typeface="Corbel" panose="020B0503020204020204" pitchFamily="34" charset="0"/>
              </a:defRPr>
            </a:lvl2pPr>
            <a:lvl3pPr algn="l" defTabSz="684213" rtl="0" eaLnBrk="1" fontAlgn="base" hangingPunct="1">
              <a:spcBef>
                <a:spcPct val="0"/>
              </a:spcBef>
              <a:spcAft>
                <a:spcPct val="0"/>
              </a:spcAft>
              <a:defRPr sz="2600">
                <a:solidFill>
                  <a:schemeClr val="accent1"/>
                </a:solidFill>
                <a:latin typeface="Corbel" panose="020B0503020204020204" pitchFamily="34" charset="0"/>
              </a:defRPr>
            </a:lvl3pPr>
            <a:lvl4pPr algn="l" defTabSz="684213" rtl="0" eaLnBrk="1" fontAlgn="base" hangingPunct="1">
              <a:spcBef>
                <a:spcPct val="0"/>
              </a:spcBef>
              <a:spcAft>
                <a:spcPct val="0"/>
              </a:spcAft>
              <a:defRPr sz="2600">
                <a:solidFill>
                  <a:schemeClr val="accent1"/>
                </a:solidFill>
                <a:latin typeface="Corbel" panose="020B0503020204020204" pitchFamily="34" charset="0"/>
              </a:defRPr>
            </a:lvl4pPr>
            <a:lvl5pPr algn="l" defTabSz="684213" rtl="0" eaLnBrk="1" fontAlgn="base" hangingPunct="1">
              <a:spcBef>
                <a:spcPct val="0"/>
              </a:spcBef>
              <a:spcAft>
                <a:spcPct val="0"/>
              </a:spcAft>
              <a:defRPr sz="2600">
                <a:solidFill>
                  <a:schemeClr val="accent1"/>
                </a:solidFill>
                <a:latin typeface="Corbel" panose="020B0503020204020204" pitchFamily="34" charset="0"/>
              </a:defRPr>
            </a:lvl5pPr>
            <a:lvl6pPr marL="457200" algn="l" defTabSz="684213" rtl="0" eaLnBrk="1" fontAlgn="base" hangingPunct="1">
              <a:spcBef>
                <a:spcPct val="0"/>
              </a:spcBef>
              <a:spcAft>
                <a:spcPct val="0"/>
              </a:spcAft>
              <a:defRPr sz="2600">
                <a:solidFill>
                  <a:schemeClr val="accent1"/>
                </a:solidFill>
                <a:latin typeface="Corbel" panose="020B0503020204020204" pitchFamily="34" charset="0"/>
              </a:defRPr>
            </a:lvl6pPr>
            <a:lvl7pPr marL="914400" algn="l" defTabSz="684213" rtl="0" eaLnBrk="1" fontAlgn="base" hangingPunct="1">
              <a:spcBef>
                <a:spcPct val="0"/>
              </a:spcBef>
              <a:spcAft>
                <a:spcPct val="0"/>
              </a:spcAft>
              <a:defRPr sz="2600">
                <a:solidFill>
                  <a:schemeClr val="accent1"/>
                </a:solidFill>
                <a:latin typeface="Corbel" panose="020B0503020204020204" pitchFamily="34" charset="0"/>
              </a:defRPr>
            </a:lvl7pPr>
            <a:lvl8pPr marL="1371600" algn="l" defTabSz="684213" rtl="0" eaLnBrk="1" fontAlgn="base" hangingPunct="1">
              <a:spcBef>
                <a:spcPct val="0"/>
              </a:spcBef>
              <a:spcAft>
                <a:spcPct val="0"/>
              </a:spcAft>
              <a:defRPr sz="2600">
                <a:solidFill>
                  <a:schemeClr val="accent1"/>
                </a:solidFill>
                <a:latin typeface="Corbel" panose="020B0503020204020204" pitchFamily="34" charset="0"/>
              </a:defRPr>
            </a:lvl8pPr>
            <a:lvl9pPr marL="1828800" algn="l" defTabSz="684213" rtl="0" eaLnBrk="1" fontAlgn="base" hangingPunct="1">
              <a:spcBef>
                <a:spcPct val="0"/>
              </a:spcBef>
              <a:spcAft>
                <a:spcPct val="0"/>
              </a:spcAft>
              <a:defRPr sz="2600">
                <a:solidFill>
                  <a:schemeClr val="accent1"/>
                </a:solidFill>
                <a:latin typeface="Corbel" panose="020B0503020204020204" pitchFamily="34" charset="0"/>
              </a:defRPr>
            </a:lvl9pPr>
          </a:lstStyle>
          <a:p>
            <a:pPr>
              <a:defRPr/>
            </a:pPr>
            <a:r>
              <a:rPr lang="es-PY" altLang="es-PY" b="1" dirty="0" smtClean="0">
                <a:solidFill>
                  <a:srgbClr val="6076B4"/>
                </a:solidFill>
                <a:latin typeface="Corbel" panose="020B0503020204020204"/>
              </a:rPr>
              <a:t>Indicadores de </a:t>
            </a:r>
            <a:r>
              <a:rPr lang="es-PY" altLang="es-PY" b="1" dirty="0" err="1" smtClean="0">
                <a:solidFill>
                  <a:srgbClr val="6076B4"/>
                </a:solidFill>
                <a:latin typeface="Corbel" panose="020B0503020204020204"/>
              </a:rPr>
              <a:t>APP´s</a:t>
            </a:r>
            <a:r>
              <a:rPr lang="es-PY" altLang="es-PY" b="1" dirty="0" smtClean="0">
                <a:solidFill>
                  <a:srgbClr val="6076B4"/>
                </a:solidFill>
                <a:latin typeface="Corbel" panose="020B0503020204020204"/>
              </a:rPr>
              <a:t> de </a:t>
            </a:r>
            <a:r>
              <a:rPr lang="es-PY" altLang="es-PY" b="1" dirty="0" err="1">
                <a:solidFill>
                  <a:srgbClr val="6076B4"/>
                </a:solidFill>
                <a:latin typeface="Corbel" panose="020B0503020204020204"/>
              </a:rPr>
              <a:t>i</a:t>
            </a:r>
            <a:r>
              <a:rPr lang="es-PY" altLang="es-PY" b="1" dirty="0" err="1" smtClean="0">
                <a:solidFill>
                  <a:srgbClr val="6076B4"/>
                </a:solidFill>
                <a:latin typeface="Corbel" panose="020B0503020204020204"/>
              </a:rPr>
              <a:t>nfrestructura</a:t>
            </a:r>
            <a:r>
              <a:rPr lang="es-PY" altLang="es-PY" b="1" dirty="0" smtClean="0">
                <a:solidFill>
                  <a:srgbClr val="6076B4"/>
                </a:solidFill>
                <a:latin typeface="Corbel" panose="020B0503020204020204"/>
              </a:rPr>
              <a:t> en AL</a:t>
            </a:r>
          </a:p>
        </p:txBody>
      </p:sp>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60749" y="4644571"/>
            <a:ext cx="1631251" cy="2213429"/>
          </a:xfrm>
          <a:prstGeom prst="rect">
            <a:avLst/>
          </a:prstGeom>
        </p:spPr>
      </p:pic>
      <p:pic>
        <p:nvPicPr>
          <p:cNvPr id="1026" name="Imagen 1" descr="C:\Users\sofia_balbuena\Desktop\LOGO Min de Hacienda BILINGÜE 2015 PN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22921" y="206375"/>
            <a:ext cx="1869079"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http://img.freeflagicons.com/thumb/square_icon/paraguay/paraguay_64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4110" y="2565351"/>
            <a:ext cx="2086700" cy="1349033"/>
          </a:xfrm>
          <a:prstGeom prst="rect">
            <a:avLst/>
          </a:prstGeom>
          <a:noFill/>
          <a:extLst>
            <a:ext uri="{909E8E84-426E-40DD-AFC4-6F175D3DCCD1}">
              <a14:hiddenFill xmlns:a14="http://schemas.microsoft.com/office/drawing/2010/main">
                <a:solidFill>
                  <a:srgbClr val="FFFFFF"/>
                </a:solidFill>
              </a14:hiddenFill>
            </a:ext>
          </a:extLst>
        </p:spPr>
      </p:pic>
      <p:sp>
        <p:nvSpPr>
          <p:cNvPr id="14" name="CuadroTexto 13"/>
          <p:cNvSpPr txBox="1"/>
          <p:nvPr/>
        </p:nvSpPr>
        <p:spPr>
          <a:xfrm>
            <a:off x="281354" y="785296"/>
            <a:ext cx="9865122" cy="923330"/>
          </a:xfrm>
          <a:prstGeom prst="rect">
            <a:avLst/>
          </a:prstGeom>
          <a:noFill/>
        </p:spPr>
        <p:txBody>
          <a:bodyPr wrap="square" rtlCol="0">
            <a:spAutoFit/>
          </a:bodyPr>
          <a:lstStyle/>
          <a:p>
            <a:r>
              <a:rPr lang="es-MX" b="1" i="1" dirty="0" smtClean="0">
                <a:solidFill>
                  <a:prstClr val="black"/>
                </a:solidFill>
              </a:rPr>
              <a:t>Según </a:t>
            </a:r>
            <a:r>
              <a:rPr lang="es-MX" b="1" i="1" dirty="0" err="1" smtClean="0">
                <a:solidFill>
                  <a:prstClr val="black"/>
                </a:solidFill>
              </a:rPr>
              <a:t>Infrascopio</a:t>
            </a:r>
            <a:r>
              <a:rPr lang="es-MX" b="1" i="1" dirty="0" smtClean="0">
                <a:solidFill>
                  <a:prstClr val="black"/>
                </a:solidFill>
              </a:rPr>
              <a:t> 2014, </a:t>
            </a:r>
            <a:r>
              <a:rPr lang="es-PA" i="1" dirty="0" smtClean="0">
                <a:solidFill>
                  <a:srgbClr val="3B3B3B"/>
                </a:solidFill>
                <a:latin typeface="Helvetica" pitchFamily="34" charset="0"/>
                <a:ea typeface="Calibri" panose="020F0502020204030204" pitchFamily="34" charset="0"/>
              </a:rPr>
              <a:t>índice </a:t>
            </a:r>
            <a:r>
              <a:rPr lang="es-PA" i="1" dirty="0">
                <a:solidFill>
                  <a:srgbClr val="3B3B3B"/>
                </a:solidFill>
                <a:latin typeface="Helvetica" pitchFamily="34" charset="0"/>
                <a:ea typeface="Calibri" panose="020F0502020204030204" pitchFamily="34" charset="0"/>
              </a:rPr>
              <a:t>de referencia que evalúa la capacidad de los países de América Latina y el Caribe para llevar a cabo Asociaciones Público-Privadas (APP) en </a:t>
            </a:r>
            <a:r>
              <a:rPr lang="es-PA" i="1" dirty="0" smtClean="0">
                <a:solidFill>
                  <a:srgbClr val="3B3B3B"/>
                </a:solidFill>
                <a:latin typeface="Helvetica" pitchFamily="34" charset="0"/>
                <a:ea typeface="Calibri" panose="020F0502020204030204" pitchFamily="34" charset="0"/>
              </a:rPr>
              <a:t>infraestructura</a:t>
            </a:r>
            <a:r>
              <a:rPr lang="es-PA" i="1" dirty="0">
                <a:solidFill>
                  <a:srgbClr val="3B3B3B"/>
                </a:solidFill>
                <a:latin typeface="Helvetica" pitchFamily="34" charset="0"/>
                <a:ea typeface="Calibri" panose="020F0502020204030204" pitchFamily="34" charset="0"/>
              </a:rPr>
              <a:t>, </a:t>
            </a:r>
            <a:r>
              <a:rPr lang="es-PA" b="1" i="1" dirty="0">
                <a:latin typeface="Helvetica" pitchFamily="34" charset="0"/>
                <a:ea typeface="Calibri" panose="020F0502020204030204" pitchFamily="34" charset="0"/>
              </a:rPr>
              <a:t>Panamá se encuentra como el número 14 de 19 países. </a:t>
            </a:r>
            <a:endParaRPr lang="es-PA" b="1" i="1" dirty="0"/>
          </a:p>
        </p:txBody>
      </p:sp>
      <p:graphicFrame>
        <p:nvGraphicFramePr>
          <p:cNvPr id="4" name="Tabla 3"/>
          <p:cNvGraphicFramePr>
            <a:graphicFrameLocks noGrp="1"/>
          </p:cNvGraphicFramePr>
          <p:nvPr>
            <p:extLst>
              <p:ext uri="{D42A27DB-BD31-4B8C-83A1-F6EECF244321}">
                <p14:modId xmlns:p14="http://schemas.microsoft.com/office/powerpoint/2010/main" val="2710414090"/>
              </p:ext>
            </p:extLst>
          </p:nvPr>
        </p:nvGraphicFramePr>
        <p:xfrm>
          <a:off x="5603331" y="1855079"/>
          <a:ext cx="4362450" cy="2059305"/>
        </p:xfrm>
        <a:graphic>
          <a:graphicData uri="http://schemas.openxmlformats.org/drawingml/2006/table">
            <a:tbl>
              <a:tblPr/>
              <a:tblGrid>
                <a:gridCol w="1614450"/>
                <a:gridCol w="687000"/>
                <a:gridCol w="687000"/>
                <a:gridCol w="687000"/>
                <a:gridCol w="687000"/>
              </a:tblGrid>
              <a:tr h="190500">
                <a:tc>
                  <a:txBody>
                    <a:bodyPr/>
                    <a:lstStyle/>
                    <a:p>
                      <a:pPr algn="l" fontAlgn="b"/>
                      <a:endParaRPr lang="es-PA" sz="1100" b="0" i="0" u="none" strike="noStrike" dirty="0">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gridSpan="4">
                  <a:txBody>
                    <a:bodyPr/>
                    <a:lstStyle/>
                    <a:p>
                      <a:pPr algn="ctr" fontAlgn="b"/>
                      <a:r>
                        <a:rPr lang="es-PA" sz="1100" b="1" i="1" u="none" strike="noStrike" dirty="0">
                          <a:solidFill>
                            <a:srgbClr val="FFFFFF"/>
                          </a:solidFill>
                          <a:effectLst/>
                          <a:latin typeface="Calibri" panose="020F0502020204030204" pitchFamily="34" charset="0"/>
                        </a:rPr>
                        <a:t>País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076B4"/>
                    </a:solidFill>
                  </a:tcPr>
                </a:tc>
                <a:tc hMerge="1">
                  <a:txBody>
                    <a:bodyPr/>
                    <a:lstStyle/>
                    <a:p>
                      <a:endParaRPr lang="es-PA"/>
                    </a:p>
                  </a:txBody>
                  <a:tcPr/>
                </a:tc>
                <a:tc hMerge="1">
                  <a:txBody>
                    <a:bodyPr/>
                    <a:lstStyle/>
                    <a:p>
                      <a:endParaRPr lang="es-PA"/>
                    </a:p>
                  </a:txBody>
                  <a:tcPr/>
                </a:tc>
                <a:tc hMerge="1">
                  <a:txBody>
                    <a:bodyPr/>
                    <a:lstStyle/>
                    <a:p>
                      <a:endParaRPr lang="es-PA"/>
                    </a:p>
                  </a:txBody>
                  <a:tcPr/>
                </a:tc>
              </a:tr>
              <a:tr h="190500">
                <a:tc>
                  <a:txBody>
                    <a:bodyPr/>
                    <a:lstStyle/>
                    <a:p>
                      <a:pPr algn="ctr" fontAlgn="b"/>
                      <a:r>
                        <a:rPr lang="es-PA" sz="1100" b="1" i="1" u="none" strike="noStrike" dirty="0">
                          <a:solidFill>
                            <a:schemeClr val="tx1"/>
                          </a:solidFill>
                          <a:effectLst/>
                          <a:latin typeface="Calibri" panose="020F0502020204030204" pitchFamily="34" charset="0"/>
                        </a:rPr>
                        <a:t>Categorías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1A0CB"/>
                    </a:solidFill>
                  </a:tcPr>
                </a:tc>
                <a:tc>
                  <a:txBody>
                    <a:bodyPr/>
                    <a:lstStyle/>
                    <a:p>
                      <a:pPr algn="ctr" fontAlgn="b"/>
                      <a:r>
                        <a:rPr lang="es-PA" sz="1100" b="1" i="0" u="none" strike="noStrike">
                          <a:solidFill>
                            <a:srgbClr val="000000"/>
                          </a:solidFill>
                          <a:effectLst/>
                          <a:latin typeface="Calibri" panose="020F0502020204030204" pitchFamily="34" charset="0"/>
                        </a:rPr>
                        <a:t>Panamá</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A" sz="1100" b="1" i="0" u="none" strike="noStrike" dirty="0">
                          <a:solidFill>
                            <a:srgbClr val="000000"/>
                          </a:solidFill>
                          <a:effectLst/>
                          <a:latin typeface="Calibri" panose="020F0502020204030204" pitchFamily="34" charset="0"/>
                        </a:rPr>
                        <a:t>Chile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3891F"/>
                    </a:solidFill>
                  </a:tcPr>
                </a:tc>
                <a:tc>
                  <a:txBody>
                    <a:bodyPr/>
                    <a:lstStyle/>
                    <a:p>
                      <a:pPr algn="ctr" fontAlgn="b"/>
                      <a:r>
                        <a:rPr lang="es-PA" sz="1100" b="1" i="0" u="none" strike="noStrike" dirty="0">
                          <a:solidFill>
                            <a:srgbClr val="FFFFFF"/>
                          </a:solidFill>
                          <a:effectLst/>
                          <a:latin typeface="Calibri" panose="020F0502020204030204" pitchFamily="34" charset="0"/>
                        </a:rPr>
                        <a:t>Argentina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C5252"/>
                    </a:solidFill>
                  </a:tcPr>
                </a:tc>
                <a:tc>
                  <a:txBody>
                    <a:bodyPr/>
                    <a:lstStyle/>
                    <a:p>
                      <a:pPr algn="ctr" fontAlgn="b"/>
                      <a:r>
                        <a:rPr lang="es-PA" sz="1100" b="1" i="0" u="none" strike="noStrike" dirty="0">
                          <a:solidFill>
                            <a:srgbClr val="000000"/>
                          </a:solidFill>
                          <a:effectLst/>
                          <a:latin typeface="Calibri" panose="020F0502020204030204" pitchFamily="34" charset="0"/>
                        </a:rPr>
                        <a:t>Costa Rica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r>
                        <a:rPr lang="es-PA" sz="1100" b="1" i="0" u="none" strike="noStrike">
                          <a:solidFill>
                            <a:schemeClr val="tx1"/>
                          </a:solidFill>
                          <a:effectLst/>
                          <a:latin typeface="Calibri" panose="020F0502020204030204" pitchFamily="34" charset="0"/>
                        </a:rPr>
                        <a:t>Clasificación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A761"/>
                    </a:solidFill>
                  </a:tcPr>
                </a:tc>
                <a:tc>
                  <a:txBody>
                    <a:bodyPr/>
                    <a:lstStyle/>
                    <a:p>
                      <a:pPr algn="ctr" fontAlgn="b"/>
                      <a:r>
                        <a:rPr lang="es-PA" sz="1100" b="1" i="0" u="none" strike="noStrike">
                          <a:solidFill>
                            <a:schemeClr val="tx1"/>
                          </a:solidFill>
                          <a:effectLst/>
                          <a:latin typeface="Calibri" panose="020F0502020204030204" pitchFamily="34" charset="0"/>
                        </a:rPr>
                        <a:t>14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A761"/>
                    </a:solidFill>
                  </a:tcPr>
                </a:tc>
                <a:tc>
                  <a:txBody>
                    <a:bodyPr/>
                    <a:lstStyle/>
                    <a:p>
                      <a:pPr algn="ctr" fontAlgn="b"/>
                      <a:r>
                        <a:rPr lang="es-PA" sz="1100" b="1" i="0" u="none" strike="noStrike">
                          <a:solidFill>
                            <a:schemeClr val="tx1"/>
                          </a:solidFill>
                          <a:effectLst/>
                          <a:latin typeface="Calibri" panose="020F050202020403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A761"/>
                    </a:solidFill>
                  </a:tcPr>
                </a:tc>
                <a:tc>
                  <a:txBody>
                    <a:bodyPr/>
                    <a:lstStyle/>
                    <a:p>
                      <a:pPr algn="ctr" fontAlgn="b"/>
                      <a:r>
                        <a:rPr lang="es-PA" sz="1100" b="1" i="0" u="none" strike="noStrike">
                          <a:solidFill>
                            <a:schemeClr val="tx1"/>
                          </a:solidFill>
                          <a:effectLst/>
                          <a:latin typeface="Calibri" panose="020F0502020204030204" pitchFamily="34" charset="0"/>
                        </a:rPr>
                        <a:t>18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A761"/>
                    </a:solidFill>
                  </a:tcPr>
                </a:tc>
                <a:tc>
                  <a:txBody>
                    <a:bodyPr/>
                    <a:lstStyle/>
                    <a:p>
                      <a:pPr algn="ctr" fontAlgn="b"/>
                      <a:r>
                        <a:rPr lang="es-PA" sz="1100" b="1" i="0" u="none" strike="noStrike">
                          <a:solidFill>
                            <a:schemeClr val="tx1"/>
                          </a:solidFill>
                          <a:effectLst/>
                          <a:latin typeface="Calibri" panose="020F0502020204030204" pitchFamily="34" charset="0"/>
                        </a:rPr>
                        <a:t>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A761"/>
                    </a:solidFill>
                  </a:tcPr>
                </a:tc>
              </a:tr>
              <a:tr h="190500">
                <a:tc>
                  <a:txBody>
                    <a:bodyPr/>
                    <a:lstStyle/>
                    <a:p>
                      <a:pPr algn="l" fontAlgn="b"/>
                      <a:r>
                        <a:rPr lang="es-PA" sz="1100" b="1" i="0" u="none" strike="noStrike" dirty="0">
                          <a:solidFill>
                            <a:schemeClr val="tx1"/>
                          </a:solidFill>
                          <a:effectLst/>
                          <a:latin typeface="Calibri" panose="020F0502020204030204" pitchFamily="34" charset="0"/>
                        </a:rPr>
                        <a:t>Puntaje General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A761"/>
                    </a:solidFill>
                  </a:tcPr>
                </a:tc>
                <a:tc>
                  <a:txBody>
                    <a:bodyPr/>
                    <a:lstStyle/>
                    <a:p>
                      <a:pPr algn="ctr" fontAlgn="b"/>
                      <a:r>
                        <a:rPr lang="es-PA" sz="1100" b="1" i="0" u="none" strike="noStrike">
                          <a:solidFill>
                            <a:schemeClr val="tx1"/>
                          </a:solidFill>
                          <a:effectLst/>
                          <a:latin typeface="Calibri" panose="020F0502020204030204" pitchFamily="34" charset="0"/>
                        </a:rPr>
                        <a:t>34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A761"/>
                    </a:solidFill>
                  </a:tcPr>
                </a:tc>
                <a:tc>
                  <a:txBody>
                    <a:bodyPr/>
                    <a:lstStyle/>
                    <a:p>
                      <a:pPr algn="ctr" fontAlgn="b"/>
                      <a:r>
                        <a:rPr lang="es-PA" sz="1100" b="1" i="0" u="none" strike="noStrike">
                          <a:solidFill>
                            <a:schemeClr val="tx1"/>
                          </a:solidFill>
                          <a:effectLst/>
                          <a:latin typeface="Calibri" panose="020F0502020204030204" pitchFamily="34" charset="0"/>
                        </a:rPr>
                        <a:t>76.6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A761"/>
                    </a:solidFill>
                  </a:tcPr>
                </a:tc>
                <a:tc>
                  <a:txBody>
                    <a:bodyPr/>
                    <a:lstStyle/>
                    <a:p>
                      <a:pPr algn="ctr" fontAlgn="b"/>
                      <a:r>
                        <a:rPr lang="es-PA" sz="1100" b="1" i="0" u="none" strike="noStrike" dirty="0">
                          <a:solidFill>
                            <a:schemeClr val="tx1"/>
                          </a:solidFill>
                          <a:effectLst/>
                          <a:latin typeface="Calibri" panose="020F0502020204030204" pitchFamily="34" charset="0"/>
                        </a:rPr>
                        <a:t>16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A761"/>
                    </a:solidFill>
                  </a:tcPr>
                </a:tc>
                <a:tc>
                  <a:txBody>
                    <a:bodyPr/>
                    <a:lstStyle/>
                    <a:p>
                      <a:pPr algn="ctr" fontAlgn="b"/>
                      <a:r>
                        <a:rPr lang="es-PA" sz="1100" b="1" i="0" u="none" strike="noStrike" dirty="0">
                          <a:solidFill>
                            <a:schemeClr val="tx1"/>
                          </a:solidFill>
                          <a:effectLst/>
                          <a:latin typeface="Calibri" panose="020F0502020204030204" pitchFamily="34" charset="0"/>
                        </a:rPr>
                        <a:t>39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A761"/>
                    </a:solidFill>
                  </a:tcPr>
                </a:tc>
              </a:tr>
              <a:tr h="190500">
                <a:tc>
                  <a:txBody>
                    <a:bodyPr/>
                    <a:lstStyle/>
                    <a:p>
                      <a:pPr algn="l" fontAlgn="b"/>
                      <a:r>
                        <a:rPr lang="es-PA" sz="1100" b="0" i="0" u="none" strike="noStrike">
                          <a:solidFill>
                            <a:srgbClr val="002060"/>
                          </a:solidFill>
                          <a:effectLst/>
                          <a:latin typeface="Calibri" panose="020F0502020204030204" pitchFamily="34" charset="0"/>
                        </a:rPr>
                        <a:t>Marco Normativo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A" sz="1100" b="0" i="0" u="none" strike="noStrike">
                          <a:solidFill>
                            <a:srgbClr val="000000"/>
                          </a:solidFill>
                          <a:effectLst/>
                          <a:latin typeface="Calibri" panose="020F0502020204030204" pitchFamily="34" charset="0"/>
                        </a:rPr>
                        <a:t>34.1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A" sz="1100" b="0" i="0" u="none" strike="noStrike" dirty="0">
                          <a:solidFill>
                            <a:srgbClr val="000000"/>
                          </a:solidFill>
                          <a:effectLst/>
                          <a:latin typeface="Calibri" panose="020F0502020204030204" pitchFamily="34" charset="0"/>
                        </a:rPr>
                        <a:t>75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A" sz="1100" b="0" i="0" u="none" strike="noStrike">
                          <a:solidFill>
                            <a:srgbClr val="000000"/>
                          </a:solidFill>
                          <a:effectLst/>
                          <a:latin typeface="Calibri" panose="020F0502020204030204" pitchFamily="34" charset="0"/>
                        </a:rPr>
                        <a:t>9.4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A" sz="1100" b="0" i="0" u="none" strike="noStrike">
                          <a:solidFill>
                            <a:srgbClr val="000000"/>
                          </a:solidFill>
                          <a:effectLst/>
                          <a:latin typeface="Calibri" panose="020F0502020204030204" pitchFamily="34" charset="0"/>
                        </a:rPr>
                        <a:t>43.8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r>
                        <a:rPr lang="es-PA" sz="1100" b="0" i="0" u="none" strike="noStrike">
                          <a:solidFill>
                            <a:srgbClr val="002060"/>
                          </a:solidFill>
                          <a:effectLst/>
                          <a:latin typeface="Calibri" panose="020F0502020204030204" pitchFamily="34" charset="0"/>
                        </a:rPr>
                        <a:t>Marco Institucional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A" sz="1100" b="0" i="0" u="none" strike="noStrike">
                          <a:solidFill>
                            <a:srgbClr val="000000"/>
                          </a:solidFill>
                          <a:effectLst/>
                          <a:latin typeface="Calibri" panose="020F0502020204030204" pitchFamily="34" charset="0"/>
                        </a:rPr>
                        <a:t>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A" sz="1100" b="0" i="0" u="none" strike="noStrike">
                          <a:solidFill>
                            <a:srgbClr val="000000"/>
                          </a:solidFill>
                          <a:effectLst/>
                          <a:latin typeface="Calibri" panose="020F0502020204030204" pitchFamily="34" charset="0"/>
                        </a:rPr>
                        <a:t>75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A" sz="1100" b="0" i="0" u="none" strike="noStrike">
                          <a:solidFill>
                            <a:srgbClr val="000000"/>
                          </a:solidFill>
                          <a:effectLst/>
                          <a:latin typeface="Calibri" panose="020F0502020204030204" pitchFamily="34" charset="0"/>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A" sz="1100" b="0" i="0" u="none" strike="noStrike">
                          <a:solidFill>
                            <a:srgbClr val="000000"/>
                          </a:solidFill>
                          <a:effectLst/>
                          <a:latin typeface="Calibri" panose="020F0502020204030204" pitchFamily="34" charset="0"/>
                        </a:rPr>
                        <a:t>41.7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r>
                        <a:rPr lang="es-PA" sz="1100" b="0" i="0" u="none" strike="noStrike">
                          <a:solidFill>
                            <a:srgbClr val="002060"/>
                          </a:solidFill>
                          <a:effectLst/>
                          <a:latin typeface="Calibri" panose="020F0502020204030204" pitchFamily="34" charset="0"/>
                        </a:rPr>
                        <a:t>Madurez Operacional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A" sz="1100" b="0" i="0" u="none" strike="noStrike">
                          <a:solidFill>
                            <a:srgbClr val="000000"/>
                          </a:solidFill>
                          <a:effectLst/>
                          <a:latin typeface="Calibri" panose="020F0502020204030204" pitchFamily="34" charset="0"/>
                        </a:rPr>
                        <a:t>21.9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A" sz="1100" b="0" i="0" u="none" strike="noStrike" dirty="0">
                          <a:solidFill>
                            <a:srgbClr val="000000"/>
                          </a:solidFill>
                          <a:effectLst/>
                          <a:latin typeface="Calibri" panose="020F0502020204030204" pitchFamily="34" charset="0"/>
                        </a:rPr>
                        <a:t>78.1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A" sz="1100" b="0" i="0" u="none" strike="noStrike">
                          <a:solidFill>
                            <a:srgbClr val="000000"/>
                          </a:solidFill>
                          <a:effectLst/>
                          <a:latin typeface="Calibri" panose="020F0502020204030204" pitchFamily="34" charset="0"/>
                        </a:rPr>
                        <a:t>18.8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A" sz="1100" b="0" i="0" u="none" strike="noStrike">
                          <a:solidFill>
                            <a:srgbClr val="000000"/>
                          </a:solidFill>
                          <a:effectLst/>
                          <a:latin typeface="Calibri" panose="020F0502020204030204" pitchFamily="34" charset="0"/>
                        </a:rPr>
                        <a:t>31.3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r>
                        <a:rPr lang="es-PA" sz="1100" b="1" i="0" u="none" strike="noStrike" dirty="0">
                          <a:solidFill>
                            <a:srgbClr val="002060"/>
                          </a:solidFill>
                          <a:effectLst/>
                          <a:latin typeface="Calibri" panose="020F0502020204030204" pitchFamily="34" charset="0"/>
                        </a:rPr>
                        <a:t>Clima de Inversión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b"/>
                      <a:r>
                        <a:rPr lang="es-PA" sz="1100" b="1" i="0" u="none" strike="noStrike" dirty="0">
                          <a:solidFill>
                            <a:srgbClr val="000000"/>
                          </a:solidFill>
                          <a:effectLst/>
                          <a:latin typeface="Calibri" panose="020F0502020204030204" pitchFamily="34" charset="0"/>
                        </a:rPr>
                        <a:t>45.7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b"/>
                      <a:r>
                        <a:rPr lang="es-PA" sz="1100" b="0" i="0" u="none" strike="noStrike">
                          <a:solidFill>
                            <a:srgbClr val="000000"/>
                          </a:solidFill>
                          <a:effectLst/>
                          <a:latin typeface="Calibri" panose="020F0502020204030204" pitchFamily="34" charset="0"/>
                        </a:rPr>
                        <a:t>88.8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A" sz="1100" b="0" i="0" u="none" strike="noStrike">
                          <a:solidFill>
                            <a:srgbClr val="000000"/>
                          </a:solidFill>
                          <a:effectLst/>
                          <a:latin typeface="Calibri" panose="020F0502020204030204" pitchFamily="34" charset="0"/>
                        </a:rPr>
                        <a:t>16.5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A" sz="1100" b="0" i="0" u="none" strike="noStrike">
                          <a:solidFill>
                            <a:srgbClr val="000000"/>
                          </a:solidFill>
                          <a:effectLst/>
                          <a:latin typeface="Calibri" panose="020F0502020204030204" pitchFamily="34" charset="0"/>
                        </a:rPr>
                        <a:t>59.3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r>
                        <a:rPr lang="es-PA" sz="1100" b="0" i="0" u="none" strike="noStrike">
                          <a:solidFill>
                            <a:srgbClr val="002060"/>
                          </a:solidFill>
                          <a:effectLst/>
                          <a:latin typeface="Calibri" panose="020F0502020204030204" pitchFamily="34" charset="0"/>
                        </a:rPr>
                        <a:t>Facilidades Financieras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A" sz="1100" b="0" i="0" u="none" strike="noStrike">
                          <a:solidFill>
                            <a:srgbClr val="000000"/>
                          </a:solidFill>
                          <a:effectLst/>
                          <a:latin typeface="Calibri" panose="020F0502020204030204" pitchFamily="34" charset="0"/>
                        </a:rPr>
                        <a:t>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A" sz="1100" b="0" i="0" u="none" strike="noStrike">
                          <a:solidFill>
                            <a:srgbClr val="000000"/>
                          </a:solidFill>
                          <a:effectLst/>
                          <a:latin typeface="Calibri" panose="020F0502020204030204" pitchFamily="34" charset="0"/>
                        </a:rPr>
                        <a:t>91.7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A" sz="1100" b="0" i="0" u="none" strike="noStrike">
                          <a:solidFill>
                            <a:srgbClr val="000000"/>
                          </a:solidFill>
                          <a:effectLst/>
                          <a:latin typeface="Calibri" panose="020F0502020204030204" pitchFamily="34" charset="0"/>
                        </a:rPr>
                        <a:t>8.3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A" sz="1100" b="0" i="0" u="none" strike="noStrike">
                          <a:solidFill>
                            <a:srgbClr val="000000"/>
                          </a:solidFill>
                          <a:effectLst/>
                          <a:latin typeface="Calibri" panose="020F0502020204030204" pitchFamily="34" charset="0"/>
                        </a:rPr>
                        <a:t>41.7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r>
                        <a:rPr lang="es-PA" sz="1100" b="0" i="0" u="none" strike="noStrike">
                          <a:solidFill>
                            <a:srgbClr val="002060"/>
                          </a:solidFill>
                          <a:effectLst/>
                          <a:latin typeface="Calibri" panose="020F0502020204030204" pitchFamily="34" charset="0"/>
                        </a:rPr>
                        <a:t>Factor de Ajuste Subnacional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A" sz="1100" b="0" i="0" u="none" strike="noStrike">
                          <a:solidFill>
                            <a:srgbClr val="000000"/>
                          </a:solidFill>
                          <a:effectLst/>
                          <a:latin typeface="Calibri" panose="020F0502020204030204" pitchFamily="34" charset="0"/>
                        </a:rPr>
                        <a:t>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A" sz="1100" b="0" i="0" u="none" strike="noStrike">
                          <a:solidFill>
                            <a:srgbClr val="000000"/>
                          </a:solidFill>
                          <a:effectLst/>
                          <a:latin typeface="Calibri" panose="020F0502020204030204" pitchFamily="34" charset="0"/>
                        </a:rPr>
                        <a:t>100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A" sz="1100" b="0" i="0" u="none" strike="noStrike">
                          <a:solidFill>
                            <a:srgbClr val="000000"/>
                          </a:solidFill>
                          <a:effectLst/>
                          <a:latin typeface="Calibri" panose="020F0502020204030204" pitchFamily="34" charset="0"/>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A" sz="1100" b="0" i="0" u="none" strike="noStrike" dirty="0">
                          <a:solidFill>
                            <a:srgbClr val="000000"/>
                          </a:solidFill>
                          <a:effectLst/>
                          <a:latin typeface="Calibri" panose="020F0502020204030204" pitchFamily="34" charset="0"/>
                        </a:rPr>
                        <a:t>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graphicFrame>
        <p:nvGraphicFramePr>
          <p:cNvPr id="12" name="Gráfico 11"/>
          <p:cNvGraphicFramePr>
            <a:graphicFrameLocks/>
          </p:cNvGraphicFramePr>
          <p:nvPr>
            <p:extLst>
              <p:ext uri="{D42A27DB-BD31-4B8C-83A1-F6EECF244321}">
                <p14:modId xmlns:p14="http://schemas.microsoft.com/office/powerpoint/2010/main" val="812627220"/>
              </p:ext>
            </p:extLst>
          </p:nvPr>
        </p:nvGraphicFramePr>
        <p:xfrm>
          <a:off x="5619206" y="4114800"/>
          <a:ext cx="4312194" cy="2743200"/>
        </p:xfrm>
        <a:graphic>
          <a:graphicData uri="http://schemas.openxmlformats.org/drawingml/2006/chart">
            <c:chart xmlns:c="http://schemas.openxmlformats.org/drawingml/2006/chart" xmlns:r="http://schemas.openxmlformats.org/officeDocument/2006/relationships" r:id="rId5"/>
          </a:graphicData>
        </a:graphic>
      </p:graphicFrame>
      <p:pic>
        <p:nvPicPr>
          <p:cNvPr id="6" name="Imagen 5"/>
          <p:cNvPicPr>
            <a:picLocks noChangeAspect="1"/>
          </p:cNvPicPr>
          <p:nvPr/>
        </p:nvPicPr>
        <p:blipFill rotWithShape="1">
          <a:blip r:embed="rId6">
            <a:extLst>
              <a:ext uri="{BEBA8EAE-BF5A-486C-A8C5-ECC9F3942E4B}">
                <a14:imgProps xmlns:a14="http://schemas.microsoft.com/office/drawing/2010/main">
                  <a14:imgLayer r:embed="rId7">
                    <a14:imgEffect>
                      <a14:backgroundRemoval t="18667" b="99000" l="35750" r="78313">
                        <a14:foregroundMark x1="36188" y1="35444" x2="64063" y2="35444"/>
                        <a14:foregroundMark x1="64000" y1="35556" x2="64063" y2="40556"/>
                        <a14:foregroundMark x1="64063" y1="40556" x2="36000" y2="40444"/>
                        <a14:foregroundMark x1="36188" y1="35889" x2="36313" y2="40333"/>
                        <a14:foregroundMark x1="36500" y1="40556" x2="36313" y2="35222"/>
                        <a14:foregroundMark x1="47500" y1="37444" x2="43563" y2="36889"/>
                        <a14:foregroundMark x1="41938" y1="95000" x2="48750" y2="95222"/>
                        <a14:foregroundMark x1="36250" y1="41778" x2="64063" y2="42111"/>
                        <a14:foregroundMark x1="63938" y1="41889" x2="64000" y2="95556"/>
                        <a14:foregroundMark x1="63938" y1="95667" x2="36188" y2="95556"/>
                        <a14:foregroundMark x1="36188" y1="41778" x2="36063" y2="95111"/>
                        <a14:foregroundMark x1="78313" y1="37889" x2="78313" y2="37889"/>
                      </a14:backgroundRemoval>
                    </a14:imgEffect>
                  </a14:imgLayer>
                </a14:imgProps>
              </a:ext>
            </a:extLst>
          </a:blip>
          <a:srcRect l="36083" t="21852" r="28084" b="4292"/>
          <a:stretch/>
        </p:blipFill>
        <p:spPr>
          <a:xfrm>
            <a:off x="281354" y="969962"/>
            <a:ext cx="4727009" cy="5480441"/>
          </a:xfrm>
          <a:prstGeom prst="rect">
            <a:avLst/>
          </a:prstGeom>
        </p:spPr>
      </p:pic>
      <p:graphicFrame>
        <p:nvGraphicFramePr>
          <p:cNvPr id="8" name="Tabla 7"/>
          <p:cNvGraphicFramePr>
            <a:graphicFrameLocks noGrp="1"/>
          </p:cNvGraphicFramePr>
          <p:nvPr>
            <p:extLst>
              <p:ext uri="{D42A27DB-BD31-4B8C-83A1-F6EECF244321}">
                <p14:modId xmlns:p14="http://schemas.microsoft.com/office/powerpoint/2010/main" val="3494355864"/>
              </p:ext>
            </p:extLst>
          </p:nvPr>
        </p:nvGraphicFramePr>
        <p:xfrm>
          <a:off x="4028251" y="2290331"/>
          <a:ext cx="1432749" cy="1201256"/>
        </p:xfrm>
        <a:graphic>
          <a:graphicData uri="http://schemas.openxmlformats.org/drawingml/2006/table">
            <a:tbl>
              <a:tblPr firstRow="1" bandRow="1">
                <a:tableStyleId>{69CF1AB2-1976-4502-BF36-3FF5EA218861}</a:tableStyleId>
              </a:tblPr>
              <a:tblGrid>
                <a:gridCol w="1432749"/>
              </a:tblGrid>
              <a:tr h="300314">
                <a:tc>
                  <a:txBody>
                    <a:bodyPr/>
                    <a:lstStyle/>
                    <a:p>
                      <a:pPr algn="ctr"/>
                      <a:r>
                        <a:rPr lang="es-MX" sz="900" b="1" dirty="0" smtClean="0">
                          <a:solidFill>
                            <a:schemeClr val="bg1"/>
                          </a:solidFill>
                        </a:rPr>
                        <a:t>MADURO (80-100)</a:t>
                      </a:r>
                      <a:endParaRPr lang="es-PA" sz="900" b="1" dirty="0">
                        <a:solidFill>
                          <a:schemeClr val="bg1"/>
                        </a:solidFill>
                      </a:endParaRPr>
                    </a:p>
                  </a:txBody>
                  <a:tcPr anchor="ctr">
                    <a:solidFill>
                      <a:srgbClr val="00920E"/>
                    </a:solidFill>
                  </a:tcPr>
                </a:tc>
              </a:tr>
              <a:tr h="300314">
                <a:tc>
                  <a:txBody>
                    <a:bodyPr/>
                    <a:lstStyle/>
                    <a:p>
                      <a:pPr marL="0" algn="ctr" defTabSz="914400" rtl="0" eaLnBrk="1" latinLnBrk="0" hangingPunct="1"/>
                      <a:r>
                        <a:rPr lang="es-MX" sz="900" b="1" kern="1200" dirty="0" smtClean="0">
                          <a:solidFill>
                            <a:schemeClr val="tx1"/>
                          </a:solidFill>
                          <a:latin typeface="+mn-lt"/>
                          <a:ea typeface="+mn-ea"/>
                          <a:cs typeface="+mn-cs"/>
                        </a:rPr>
                        <a:t>DESARROLLADO (60-79.9)</a:t>
                      </a:r>
                      <a:endParaRPr lang="es-PA" sz="900" b="1" kern="1200" dirty="0">
                        <a:solidFill>
                          <a:schemeClr val="tx1"/>
                        </a:solidFill>
                        <a:latin typeface="+mn-lt"/>
                        <a:ea typeface="+mn-ea"/>
                        <a:cs typeface="+mn-cs"/>
                      </a:endParaRPr>
                    </a:p>
                  </a:txBody>
                  <a:tcPr anchor="ctr">
                    <a:solidFill>
                      <a:srgbClr val="C9FFCA"/>
                    </a:solidFill>
                  </a:tcPr>
                </a:tc>
              </a:tr>
              <a:tr h="300314">
                <a:tc>
                  <a:txBody>
                    <a:bodyPr/>
                    <a:lstStyle/>
                    <a:p>
                      <a:pPr marL="0" algn="ctr" defTabSz="914400" rtl="0" eaLnBrk="1" latinLnBrk="0" hangingPunct="1"/>
                      <a:r>
                        <a:rPr lang="es-MX" sz="900" b="1" kern="1200" dirty="0" smtClean="0">
                          <a:solidFill>
                            <a:schemeClr val="tx1"/>
                          </a:solidFill>
                          <a:latin typeface="+mn-lt"/>
                          <a:ea typeface="+mn-ea"/>
                          <a:cs typeface="+mn-cs"/>
                        </a:rPr>
                        <a:t>EMERGENTE (30-59.9)</a:t>
                      </a:r>
                      <a:endParaRPr lang="es-PA" sz="900" b="1" kern="1200" dirty="0">
                        <a:solidFill>
                          <a:schemeClr val="tx1"/>
                        </a:solidFill>
                        <a:latin typeface="+mn-lt"/>
                        <a:ea typeface="+mn-ea"/>
                        <a:cs typeface="+mn-cs"/>
                      </a:endParaRPr>
                    </a:p>
                  </a:txBody>
                  <a:tcPr anchor="ctr">
                    <a:solidFill>
                      <a:srgbClr val="FFAB81"/>
                    </a:solidFill>
                  </a:tcPr>
                </a:tc>
              </a:tr>
              <a:tr h="300314">
                <a:tc>
                  <a:txBody>
                    <a:bodyPr/>
                    <a:lstStyle/>
                    <a:p>
                      <a:pPr marL="0" algn="ctr" defTabSz="914400" rtl="0" eaLnBrk="1" latinLnBrk="0" hangingPunct="1"/>
                      <a:r>
                        <a:rPr lang="es-MX" sz="900" b="1" kern="1200" dirty="0" smtClean="0">
                          <a:solidFill>
                            <a:schemeClr val="tx1"/>
                          </a:solidFill>
                          <a:latin typeface="+mn-lt"/>
                          <a:ea typeface="+mn-ea"/>
                          <a:cs typeface="+mn-cs"/>
                        </a:rPr>
                        <a:t>NACIENTE (0 – 29.9)</a:t>
                      </a:r>
                      <a:endParaRPr lang="es-PA" sz="900" b="1" kern="1200" dirty="0">
                        <a:solidFill>
                          <a:schemeClr val="tx1"/>
                        </a:solidFill>
                        <a:latin typeface="+mn-lt"/>
                        <a:ea typeface="+mn-ea"/>
                        <a:cs typeface="+mn-cs"/>
                      </a:endParaRPr>
                    </a:p>
                  </a:txBody>
                  <a:tcPr anchor="ctr">
                    <a:solidFill>
                      <a:srgbClr val="F07442"/>
                    </a:solidFill>
                  </a:tcPr>
                </a:tc>
              </a:tr>
            </a:tbl>
          </a:graphicData>
        </a:graphic>
      </p:graphicFrame>
    </p:spTree>
    <p:extLst>
      <p:ext uri="{BB962C8B-B14F-4D97-AF65-F5344CB8AC3E}">
        <p14:creationId xmlns:p14="http://schemas.microsoft.com/office/powerpoint/2010/main" val="13935729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alpha val="34000"/>
          </a:schemeClr>
        </a:solidFill>
        <a:effectLst/>
      </p:bgPr>
    </p:bg>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60749" y="4644571"/>
            <a:ext cx="1631251" cy="2213429"/>
          </a:xfrm>
          <a:prstGeom prst="rect">
            <a:avLst/>
          </a:prstGeom>
        </p:spPr>
      </p:pic>
      <p:pic>
        <p:nvPicPr>
          <p:cNvPr id="1026" name="Imagen 1" descr="C:\Users\sofia_balbuena\Desktop\LOGO Min de Hacienda BILINGÜE 2015 PN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22921" y="206375"/>
            <a:ext cx="1869079"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ítulo 3"/>
          <p:cNvSpPr txBox="1">
            <a:spLocks/>
          </p:cNvSpPr>
          <p:nvPr/>
        </p:nvSpPr>
        <p:spPr bwMode="auto">
          <a:xfrm>
            <a:off x="686706" y="345847"/>
            <a:ext cx="7832725"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9" tIns="34289" rIns="68579" bIns="34289" numCol="1" anchor="t" anchorCtr="0" compatLnSpc="1">
            <a:prstTxWarp prst="textNoShape">
              <a:avLst/>
            </a:prstTxWarp>
          </a:bodyPr>
          <a:lstStyle>
            <a:lvl1pPr algn="l" defTabSz="684213" rtl="0" eaLnBrk="1" fontAlgn="base" hangingPunct="1">
              <a:spcBef>
                <a:spcPct val="0"/>
              </a:spcBef>
              <a:spcAft>
                <a:spcPct val="0"/>
              </a:spcAft>
              <a:defRPr lang="es-ES" sz="2600" kern="1200">
                <a:solidFill>
                  <a:schemeClr val="accent1"/>
                </a:solidFill>
                <a:latin typeface="+mj-lt"/>
                <a:ea typeface="+mj-ea"/>
                <a:cs typeface="+mj-cs"/>
              </a:defRPr>
            </a:lvl1pPr>
            <a:lvl2pPr algn="l" defTabSz="684213" rtl="0" eaLnBrk="1" fontAlgn="base" hangingPunct="1">
              <a:spcBef>
                <a:spcPct val="0"/>
              </a:spcBef>
              <a:spcAft>
                <a:spcPct val="0"/>
              </a:spcAft>
              <a:defRPr sz="2600">
                <a:solidFill>
                  <a:schemeClr val="accent1"/>
                </a:solidFill>
                <a:latin typeface="Corbel" panose="020B0503020204020204" pitchFamily="34" charset="0"/>
              </a:defRPr>
            </a:lvl2pPr>
            <a:lvl3pPr algn="l" defTabSz="684213" rtl="0" eaLnBrk="1" fontAlgn="base" hangingPunct="1">
              <a:spcBef>
                <a:spcPct val="0"/>
              </a:spcBef>
              <a:spcAft>
                <a:spcPct val="0"/>
              </a:spcAft>
              <a:defRPr sz="2600">
                <a:solidFill>
                  <a:schemeClr val="accent1"/>
                </a:solidFill>
                <a:latin typeface="Corbel" panose="020B0503020204020204" pitchFamily="34" charset="0"/>
              </a:defRPr>
            </a:lvl3pPr>
            <a:lvl4pPr algn="l" defTabSz="684213" rtl="0" eaLnBrk="1" fontAlgn="base" hangingPunct="1">
              <a:spcBef>
                <a:spcPct val="0"/>
              </a:spcBef>
              <a:spcAft>
                <a:spcPct val="0"/>
              </a:spcAft>
              <a:defRPr sz="2600">
                <a:solidFill>
                  <a:schemeClr val="accent1"/>
                </a:solidFill>
                <a:latin typeface="Corbel" panose="020B0503020204020204" pitchFamily="34" charset="0"/>
              </a:defRPr>
            </a:lvl4pPr>
            <a:lvl5pPr algn="l" defTabSz="684213" rtl="0" eaLnBrk="1" fontAlgn="base" hangingPunct="1">
              <a:spcBef>
                <a:spcPct val="0"/>
              </a:spcBef>
              <a:spcAft>
                <a:spcPct val="0"/>
              </a:spcAft>
              <a:defRPr sz="2600">
                <a:solidFill>
                  <a:schemeClr val="accent1"/>
                </a:solidFill>
                <a:latin typeface="Corbel" panose="020B0503020204020204" pitchFamily="34" charset="0"/>
              </a:defRPr>
            </a:lvl5pPr>
            <a:lvl6pPr marL="457200" algn="l" defTabSz="684213" rtl="0" eaLnBrk="1" fontAlgn="base" hangingPunct="1">
              <a:spcBef>
                <a:spcPct val="0"/>
              </a:spcBef>
              <a:spcAft>
                <a:spcPct val="0"/>
              </a:spcAft>
              <a:defRPr sz="2600">
                <a:solidFill>
                  <a:schemeClr val="accent1"/>
                </a:solidFill>
                <a:latin typeface="Corbel" panose="020B0503020204020204" pitchFamily="34" charset="0"/>
              </a:defRPr>
            </a:lvl6pPr>
            <a:lvl7pPr marL="914400" algn="l" defTabSz="684213" rtl="0" eaLnBrk="1" fontAlgn="base" hangingPunct="1">
              <a:spcBef>
                <a:spcPct val="0"/>
              </a:spcBef>
              <a:spcAft>
                <a:spcPct val="0"/>
              </a:spcAft>
              <a:defRPr sz="2600">
                <a:solidFill>
                  <a:schemeClr val="accent1"/>
                </a:solidFill>
                <a:latin typeface="Corbel" panose="020B0503020204020204" pitchFamily="34" charset="0"/>
              </a:defRPr>
            </a:lvl7pPr>
            <a:lvl8pPr marL="1371600" algn="l" defTabSz="684213" rtl="0" eaLnBrk="1" fontAlgn="base" hangingPunct="1">
              <a:spcBef>
                <a:spcPct val="0"/>
              </a:spcBef>
              <a:spcAft>
                <a:spcPct val="0"/>
              </a:spcAft>
              <a:defRPr sz="2600">
                <a:solidFill>
                  <a:schemeClr val="accent1"/>
                </a:solidFill>
                <a:latin typeface="Corbel" panose="020B0503020204020204" pitchFamily="34" charset="0"/>
              </a:defRPr>
            </a:lvl8pPr>
            <a:lvl9pPr marL="1828800" algn="l" defTabSz="684213" rtl="0" eaLnBrk="1" fontAlgn="base" hangingPunct="1">
              <a:spcBef>
                <a:spcPct val="0"/>
              </a:spcBef>
              <a:spcAft>
                <a:spcPct val="0"/>
              </a:spcAft>
              <a:defRPr sz="2600">
                <a:solidFill>
                  <a:schemeClr val="accent1"/>
                </a:solidFill>
                <a:latin typeface="Corbel" panose="020B0503020204020204" pitchFamily="34" charset="0"/>
              </a:defRPr>
            </a:lvl9pPr>
          </a:lstStyle>
          <a:p>
            <a:pPr marL="0" marR="0" lvl="0" indent="0" algn="l" defTabSz="684213" rtl="0" eaLnBrk="1" fontAlgn="base" latinLnBrk="0" hangingPunct="1">
              <a:lnSpc>
                <a:spcPct val="100000"/>
              </a:lnSpc>
              <a:spcBef>
                <a:spcPct val="0"/>
              </a:spcBef>
              <a:spcAft>
                <a:spcPct val="0"/>
              </a:spcAft>
              <a:buClrTx/>
              <a:buSzTx/>
              <a:buFontTx/>
              <a:buNone/>
              <a:tabLst/>
              <a:defRPr/>
            </a:pPr>
            <a:r>
              <a:rPr kumimoji="0" lang="es-PY" altLang="es-PY" sz="2600" b="0" i="0" u="none" strike="noStrike" kern="1200" cap="none" spc="0" normalizeH="0" baseline="0" noProof="0" dirty="0" smtClean="0">
                <a:ln>
                  <a:noFill/>
                </a:ln>
                <a:solidFill>
                  <a:srgbClr val="6076B4"/>
                </a:solidFill>
                <a:effectLst/>
                <a:uLnTx/>
                <a:uFillTx/>
                <a:latin typeface="Corbel" panose="020B0503020204020204"/>
                <a:ea typeface="+mj-ea"/>
                <a:cs typeface="+mj-cs"/>
              </a:rPr>
              <a:t>Esquemas y Modalidades</a:t>
            </a:r>
          </a:p>
        </p:txBody>
      </p:sp>
      <p:pic>
        <p:nvPicPr>
          <p:cNvPr id="9" name="Picture 4" descr="http://img.freeflagicons.com/thumb/square_icon/paraguay/paraguay_64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4110" y="2565351"/>
            <a:ext cx="2086700" cy="1349033"/>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p:cNvSpPr txBox="1"/>
          <p:nvPr/>
        </p:nvSpPr>
        <p:spPr>
          <a:xfrm>
            <a:off x="686706" y="766762"/>
            <a:ext cx="9003394" cy="1477328"/>
          </a:xfrm>
          <a:prstGeom prst="rect">
            <a:avLst/>
          </a:prstGeom>
          <a:noFill/>
        </p:spPr>
        <p:txBody>
          <a:bodyPr wrap="square" rtlCol="0">
            <a:spAutoFit/>
          </a:bodyPr>
          <a:lstStyle/>
          <a:p>
            <a:r>
              <a:rPr lang="es-MX" b="1" dirty="0" smtClean="0"/>
              <a:t>Asociaciones Público Privadas: </a:t>
            </a:r>
            <a:r>
              <a:rPr lang="es-MX" dirty="0" smtClean="0"/>
              <a:t>cuando la ejecución o financiamiento de los proyectos de inversión, tradicionalmente realizado por el sector público, son transferidos al sector privado.  Para considerarse una APP debe haber:</a:t>
            </a:r>
          </a:p>
          <a:p>
            <a:pPr marL="342900" indent="-342900">
              <a:buFont typeface="+mj-lt"/>
              <a:buAutoNum type="arabicPeriod"/>
            </a:pPr>
            <a:r>
              <a:rPr lang="es-MX" dirty="0" smtClean="0"/>
              <a:t>Prestación de servicios e inversión por parte del sector privado. </a:t>
            </a:r>
          </a:p>
          <a:p>
            <a:pPr marL="342900" indent="-342900">
              <a:buFont typeface="+mj-lt"/>
              <a:buAutoNum type="arabicPeriod"/>
            </a:pPr>
            <a:r>
              <a:rPr lang="es-MX" dirty="0" smtClean="0"/>
              <a:t>Transferencia significativa del riesgo, del sector público al sector privado. </a:t>
            </a:r>
            <a:endParaRPr lang="es-PA" dirty="0"/>
          </a:p>
        </p:txBody>
      </p:sp>
      <p:graphicFrame>
        <p:nvGraphicFramePr>
          <p:cNvPr id="4" name="Tabla 3"/>
          <p:cNvGraphicFramePr>
            <a:graphicFrameLocks noGrp="1"/>
          </p:cNvGraphicFramePr>
          <p:nvPr>
            <p:extLst>
              <p:ext uri="{D42A27DB-BD31-4B8C-83A1-F6EECF244321}">
                <p14:modId xmlns:p14="http://schemas.microsoft.com/office/powerpoint/2010/main" val="2923174862"/>
              </p:ext>
            </p:extLst>
          </p:nvPr>
        </p:nvGraphicFramePr>
        <p:xfrm>
          <a:off x="686706" y="2349499"/>
          <a:ext cx="9397094" cy="4165544"/>
        </p:xfrm>
        <a:graphic>
          <a:graphicData uri="http://schemas.openxmlformats.org/drawingml/2006/table">
            <a:tbl>
              <a:tblPr firstRow="1" bandRow="1">
                <a:tableStyleId>{7DF18680-E054-41AD-8BC1-D1AEF772440D}</a:tableStyleId>
              </a:tblPr>
              <a:tblGrid>
                <a:gridCol w="4698547"/>
                <a:gridCol w="4698547"/>
              </a:tblGrid>
              <a:tr h="308719">
                <a:tc gridSpan="2">
                  <a:txBody>
                    <a:bodyPr/>
                    <a:lstStyle/>
                    <a:p>
                      <a:pPr algn="ctr"/>
                      <a:r>
                        <a:rPr lang="es-MX" sz="1600" dirty="0" smtClean="0"/>
                        <a:t>Esquemas y Modalidades</a:t>
                      </a:r>
                      <a:endParaRPr lang="es-PA" sz="1600" dirty="0">
                        <a:solidFill>
                          <a:schemeClr val="bg1"/>
                        </a:solidFill>
                      </a:endParaRPr>
                    </a:p>
                  </a:txBody>
                  <a:tcPr anchor="ctr"/>
                </a:tc>
                <a:tc hMerge="1">
                  <a:txBody>
                    <a:bodyPr/>
                    <a:lstStyle/>
                    <a:p>
                      <a:endParaRPr lang="es-PA" dirty="0"/>
                    </a:p>
                  </a:txBody>
                  <a:tcPr/>
                </a:tc>
              </a:tr>
              <a:tr h="308719">
                <a:tc>
                  <a:txBody>
                    <a:bodyPr/>
                    <a:lstStyle/>
                    <a:p>
                      <a:pPr algn="ctr"/>
                      <a:r>
                        <a:rPr lang="es-MX" sz="1600" b="1" dirty="0" smtClean="0"/>
                        <a:t>Esquemas</a:t>
                      </a:r>
                      <a:endParaRPr lang="es-PA" sz="1600" b="1" dirty="0"/>
                    </a:p>
                  </a:txBody>
                  <a:tcPr anchor="ctr">
                    <a:lnB w="12700" cap="flat" cmpd="sng" algn="ctr">
                      <a:solidFill>
                        <a:schemeClr val="tx1"/>
                      </a:solidFill>
                      <a:prstDash val="solid"/>
                      <a:round/>
                      <a:headEnd type="none" w="med" len="med"/>
                      <a:tailEnd type="none" w="med" len="med"/>
                    </a:lnB>
                  </a:tcPr>
                </a:tc>
                <a:tc>
                  <a:txBody>
                    <a:bodyPr/>
                    <a:lstStyle/>
                    <a:p>
                      <a:pPr algn="ctr"/>
                      <a:r>
                        <a:rPr lang="es-MX" sz="1600" b="1" dirty="0" smtClean="0"/>
                        <a:t>Modalidades</a:t>
                      </a:r>
                      <a:endParaRPr lang="es-PA" sz="1600" b="1" dirty="0"/>
                    </a:p>
                  </a:txBody>
                  <a:tcPr anchor="ctr">
                    <a:lnB w="12700" cap="flat" cmpd="sng" algn="ctr">
                      <a:solidFill>
                        <a:schemeClr val="tx1"/>
                      </a:solidFill>
                      <a:prstDash val="solid"/>
                      <a:round/>
                      <a:headEnd type="none" w="med" len="med"/>
                      <a:tailEnd type="none" w="med" len="med"/>
                    </a:lnB>
                  </a:tcPr>
                </a:tc>
              </a:tr>
              <a:tr h="308719">
                <a:tc>
                  <a:txBody>
                    <a:bodyPr/>
                    <a:lstStyle/>
                    <a:p>
                      <a:pPr marL="0" indent="0">
                        <a:buFont typeface="+mj-lt"/>
                        <a:buNone/>
                      </a:pPr>
                      <a:r>
                        <a:rPr lang="es-MX" sz="1400" dirty="0" err="1" smtClean="0"/>
                        <a:t>Build-own-operate</a:t>
                      </a:r>
                      <a:r>
                        <a:rPr lang="es-MX" sz="1400" baseline="0" dirty="0" smtClean="0"/>
                        <a:t> (BOO)</a:t>
                      </a:r>
                      <a:endParaRPr lang="es-PA" sz="1400" dirty="0"/>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rowSpan="3">
                  <a:txBody>
                    <a:bodyPr/>
                    <a:lstStyle/>
                    <a:p>
                      <a:r>
                        <a:rPr lang="es-MX" sz="1400" dirty="0" smtClean="0"/>
                        <a:t>El sector privado diseña, construye, toma posesión,</a:t>
                      </a:r>
                      <a:r>
                        <a:rPr lang="es-MX" sz="1400" baseline="0" dirty="0" smtClean="0"/>
                        <a:t> desarrolla, opera y administra un activo, sin tener la obligación de transferirlo al gobierno. Son variantes del esquema: </a:t>
                      </a:r>
                      <a:r>
                        <a:rPr lang="es-MX" sz="1400" baseline="0" dirty="0" err="1" smtClean="0"/>
                        <a:t>Design-build-finance-operate</a:t>
                      </a:r>
                      <a:r>
                        <a:rPr lang="es-MX" sz="1400" baseline="0" dirty="0" smtClean="0"/>
                        <a:t> (DBFO).</a:t>
                      </a:r>
                      <a:endParaRPr lang="es-PA" sz="1400" dirty="0"/>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08719">
                <a:tc>
                  <a:txBody>
                    <a:bodyPr/>
                    <a:lstStyle/>
                    <a:p>
                      <a:pPr marL="0" indent="0">
                        <a:buFont typeface="+mj-lt"/>
                        <a:buNone/>
                      </a:pPr>
                      <a:r>
                        <a:rPr lang="es-MX" sz="1400" dirty="0" err="1" smtClean="0"/>
                        <a:t>Build-develop-operate</a:t>
                      </a:r>
                      <a:r>
                        <a:rPr lang="es-MX" sz="1400" baseline="0" dirty="0" smtClean="0"/>
                        <a:t> (BDO)</a:t>
                      </a:r>
                      <a:endParaRPr lang="es-PA" sz="1400" dirty="0"/>
                    </a:p>
                  </a:txBody>
                  <a:tcPr anchor="ctr">
                    <a:lnL w="12700" cap="flat" cmpd="sng" algn="ctr">
                      <a:solidFill>
                        <a:schemeClr val="tx1"/>
                      </a:solidFill>
                      <a:prstDash val="solid"/>
                      <a:round/>
                      <a:headEnd type="none" w="med" len="med"/>
                      <a:tailEnd type="none" w="med" len="med"/>
                    </a:lnL>
                  </a:tcPr>
                </a:tc>
                <a:tc vMerge="1">
                  <a:txBody>
                    <a:bodyPr/>
                    <a:lstStyle/>
                    <a:p>
                      <a:endParaRPr lang="es-PA"/>
                    </a:p>
                  </a:txBody>
                  <a:tcPr/>
                </a:tc>
              </a:tr>
              <a:tr h="389071">
                <a:tc>
                  <a:txBody>
                    <a:bodyPr/>
                    <a:lstStyle/>
                    <a:p>
                      <a:pPr marL="0" indent="0">
                        <a:buFont typeface="+mj-lt"/>
                        <a:buNone/>
                      </a:pPr>
                      <a:r>
                        <a:rPr lang="es-MX" sz="1400" dirty="0" err="1" smtClean="0"/>
                        <a:t>Design-construct-manage-finance</a:t>
                      </a:r>
                      <a:r>
                        <a:rPr lang="es-MX" sz="1400" baseline="0" dirty="0" smtClean="0"/>
                        <a:t> (DCMF)</a:t>
                      </a:r>
                      <a:endParaRPr lang="es-PA" sz="1400" dirty="0"/>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vMerge="1">
                  <a:txBody>
                    <a:bodyPr/>
                    <a:lstStyle/>
                    <a:p>
                      <a:endParaRPr lang="es-PA" dirty="0"/>
                    </a:p>
                  </a:txBody>
                  <a:tcPr/>
                </a:tc>
              </a:tr>
              <a:tr h="308719">
                <a:tc>
                  <a:txBody>
                    <a:bodyPr/>
                    <a:lstStyle/>
                    <a:p>
                      <a:r>
                        <a:rPr lang="es-MX" sz="1400" dirty="0" err="1" smtClean="0"/>
                        <a:t>Buy-build-operate</a:t>
                      </a:r>
                      <a:r>
                        <a:rPr lang="es-MX" sz="1400" dirty="0" smtClean="0"/>
                        <a:t> (BBO)</a:t>
                      </a:r>
                      <a:endParaRPr lang="es-PA" sz="1400" dirty="0"/>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rowSpan="3">
                  <a:txBody>
                    <a:bodyPr/>
                    <a:lstStyle/>
                    <a:p>
                      <a:r>
                        <a:rPr lang="es-MX" sz="1400" dirty="0" smtClean="0"/>
                        <a:t>El </a:t>
                      </a:r>
                      <a:r>
                        <a:rPr lang="es-MX" sz="1400" kern="1200" baseline="0" dirty="0" smtClean="0">
                          <a:solidFill>
                            <a:schemeClr val="dk1"/>
                          </a:solidFill>
                          <a:latin typeface="+mn-lt"/>
                          <a:ea typeface="+mn-ea"/>
                          <a:cs typeface="+mn-cs"/>
                        </a:rPr>
                        <a:t>sector privado compra o arrendamiento de un activo del estado, lo renueva, moderniza y/o lo expande. Luego administra el activo, sin ninguna obligación de transferirlo al gobierno. </a:t>
                      </a:r>
                      <a:endParaRPr lang="es-PA" sz="1400" kern="1200" baseline="0" dirty="0">
                        <a:solidFill>
                          <a:schemeClr val="dk1"/>
                        </a:solidFill>
                        <a:latin typeface="+mn-lt"/>
                        <a:ea typeface="+mn-ea"/>
                        <a:cs typeface="+mn-cs"/>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08719">
                <a:tc>
                  <a:txBody>
                    <a:bodyPr/>
                    <a:lstStyle/>
                    <a:p>
                      <a:r>
                        <a:rPr lang="es-MX" sz="1400" dirty="0" err="1" smtClean="0"/>
                        <a:t>Lease-develop-operate</a:t>
                      </a:r>
                      <a:r>
                        <a:rPr lang="es-MX" sz="1400" dirty="0" smtClean="0"/>
                        <a:t> (LDO)</a:t>
                      </a:r>
                      <a:endParaRPr lang="es-PA" sz="1400" dirty="0"/>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s-PA" dirty="0"/>
                    </a:p>
                  </a:txBody>
                  <a:tcPr/>
                </a:tc>
              </a:tr>
              <a:tr h="308719">
                <a:tc>
                  <a:txBody>
                    <a:bodyPr/>
                    <a:lstStyle/>
                    <a:p>
                      <a:r>
                        <a:rPr lang="es-MX" sz="1400" dirty="0" err="1" smtClean="0"/>
                        <a:t>Wrap-arpund</a:t>
                      </a:r>
                      <a:r>
                        <a:rPr lang="es-MX" sz="1400" dirty="0" smtClean="0"/>
                        <a:t> </a:t>
                      </a:r>
                      <a:r>
                        <a:rPr lang="es-MX" sz="1400" dirty="0" err="1" smtClean="0"/>
                        <a:t>addition</a:t>
                      </a:r>
                      <a:r>
                        <a:rPr lang="es-MX" sz="1400" dirty="0" smtClean="0"/>
                        <a:t> (WAA)</a:t>
                      </a:r>
                      <a:endParaRPr lang="es-PA" sz="1400" dirty="0"/>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s-PA" dirty="0"/>
                    </a:p>
                  </a:txBody>
                  <a:tcPr/>
                </a:tc>
              </a:tr>
              <a:tr h="308719">
                <a:tc>
                  <a:txBody>
                    <a:bodyPr/>
                    <a:lstStyle/>
                    <a:p>
                      <a:r>
                        <a:rPr lang="es-MX" sz="1400" dirty="0" err="1" smtClean="0"/>
                        <a:t>Build</a:t>
                      </a:r>
                      <a:r>
                        <a:rPr lang="es-MX" sz="1400" dirty="0" smtClean="0"/>
                        <a:t>-</a:t>
                      </a:r>
                      <a:r>
                        <a:rPr lang="es-MX" sz="1400" dirty="0" err="1" smtClean="0"/>
                        <a:t>operate</a:t>
                      </a:r>
                      <a:r>
                        <a:rPr lang="es-MX" sz="1400" dirty="0" smtClean="0"/>
                        <a:t>-transfer (BOT)</a:t>
                      </a:r>
                      <a:endParaRPr lang="es-PA" sz="1400"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rowSpan="5">
                  <a:txBody>
                    <a:bodyPr/>
                    <a:lstStyle/>
                    <a:p>
                      <a:r>
                        <a:rPr lang="es-MX" sz="1400" kern="1200" baseline="0" dirty="0" smtClean="0">
                          <a:solidFill>
                            <a:schemeClr val="dk1"/>
                          </a:solidFill>
                          <a:latin typeface="+mn-lt"/>
                          <a:ea typeface="+mn-ea"/>
                          <a:cs typeface="+mn-cs"/>
                        </a:rPr>
                        <a:t>El sector privado diseña y construye un activo, lo opera y una vez haya terminado el contrato de operación, u otro periodo determinado, lo transfiere al gobierno. Luego de esto el socio o contraparte privada, le puede arrendar el activo al gobierno.  </a:t>
                      </a:r>
                      <a:endParaRPr lang="es-PA" sz="1400" kern="1200" baseline="0" dirty="0">
                        <a:solidFill>
                          <a:schemeClr val="dk1"/>
                        </a:solidFill>
                        <a:latin typeface="+mn-lt"/>
                        <a:ea typeface="+mn-ea"/>
                        <a:cs typeface="+mn-cs"/>
                      </a:endParaRP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08719">
                <a:tc>
                  <a:txBody>
                    <a:bodyPr/>
                    <a:lstStyle/>
                    <a:p>
                      <a:r>
                        <a:rPr lang="es-MX" sz="1400" dirty="0" err="1" smtClean="0"/>
                        <a:t>Build</a:t>
                      </a:r>
                      <a:r>
                        <a:rPr lang="es-MX" sz="1400" dirty="0" smtClean="0"/>
                        <a:t>-</a:t>
                      </a:r>
                      <a:r>
                        <a:rPr lang="es-MX" sz="1400" dirty="0" err="1" smtClean="0"/>
                        <a:t>own</a:t>
                      </a:r>
                      <a:r>
                        <a:rPr lang="es-MX" sz="1400" dirty="0" smtClean="0"/>
                        <a:t>-</a:t>
                      </a:r>
                      <a:r>
                        <a:rPr lang="es-MX" sz="1400" dirty="0" err="1" smtClean="0"/>
                        <a:t>operate</a:t>
                      </a:r>
                      <a:r>
                        <a:rPr lang="es-MX" sz="1400" dirty="0" smtClean="0"/>
                        <a:t>-transfer</a:t>
                      </a:r>
                      <a:r>
                        <a:rPr lang="es-MX" sz="1400" baseline="0" dirty="0" smtClean="0"/>
                        <a:t> (BOOT)</a:t>
                      </a:r>
                      <a:endParaRPr lang="es-PA" sz="1400" dirty="0"/>
                    </a:p>
                  </a:txBody>
                  <a:tcPr anchor="ctr">
                    <a:lnL w="12700"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s-PA" sz="1400" kern="1200" baseline="0" dirty="0">
                        <a:solidFill>
                          <a:schemeClr val="dk1"/>
                        </a:solidFill>
                        <a:latin typeface="+mn-lt"/>
                        <a:ea typeface="+mn-ea"/>
                        <a:cs typeface="+mn-cs"/>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08719">
                <a:tc>
                  <a:txBody>
                    <a:bodyPr/>
                    <a:lstStyle/>
                    <a:p>
                      <a:r>
                        <a:rPr lang="es-MX" sz="1400" dirty="0" err="1" smtClean="0"/>
                        <a:t>Build</a:t>
                      </a:r>
                      <a:r>
                        <a:rPr lang="es-MX" sz="1400" dirty="0" smtClean="0"/>
                        <a:t>-</a:t>
                      </a:r>
                      <a:r>
                        <a:rPr lang="es-MX" sz="1400" dirty="0" err="1" smtClean="0"/>
                        <a:t>rent</a:t>
                      </a:r>
                      <a:r>
                        <a:rPr lang="es-MX" sz="1400" dirty="0" smtClean="0"/>
                        <a:t>-</a:t>
                      </a:r>
                      <a:r>
                        <a:rPr lang="es-MX" sz="1400" dirty="0" err="1" smtClean="0"/>
                        <a:t>own</a:t>
                      </a:r>
                      <a:r>
                        <a:rPr lang="es-MX" sz="1400" dirty="0" smtClean="0"/>
                        <a:t>-transfer (BROT)</a:t>
                      </a:r>
                      <a:endParaRPr lang="es-PA" sz="1400" dirty="0"/>
                    </a:p>
                  </a:txBody>
                  <a:tcPr anchor="ctr">
                    <a:lnL w="12700"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s-PA" sz="1400" kern="1200" baseline="0" dirty="0">
                        <a:solidFill>
                          <a:schemeClr val="dk1"/>
                        </a:solidFill>
                        <a:latin typeface="+mn-lt"/>
                        <a:ea typeface="+mn-ea"/>
                        <a:cs typeface="+mn-cs"/>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08719">
                <a:tc>
                  <a:txBody>
                    <a:bodyPr/>
                    <a:lstStyle/>
                    <a:p>
                      <a:r>
                        <a:rPr lang="es-MX" sz="1400" dirty="0" err="1" smtClean="0"/>
                        <a:t>Build</a:t>
                      </a:r>
                      <a:r>
                        <a:rPr lang="es-MX" sz="1400" dirty="0" smtClean="0"/>
                        <a:t>-</a:t>
                      </a:r>
                      <a:r>
                        <a:rPr lang="es-MX" sz="1400" dirty="0" err="1" smtClean="0"/>
                        <a:t>lease</a:t>
                      </a:r>
                      <a:r>
                        <a:rPr lang="es-MX" sz="1400" dirty="0" smtClean="0"/>
                        <a:t>-</a:t>
                      </a:r>
                      <a:r>
                        <a:rPr lang="es-MX" sz="1400" dirty="0" err="1" smtClean="0"/>
                        <a:t>operate</a:t>
                      </a:r>
                      <a:r>
                        <a:rPr lang="es-MX" sz="1400" dirty="0" smtClean="0"/>
                        <a:t>-transfer (BLOT)</a:t>
                      </a:r>
                      <a:endParaRPr lang="es-PA" sz="1400" dirty="0"/>
                    </a:p>
                  </a:txBody>
                  <a:tcPr anchor="ctr">
                    <a:lnL w="12700"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s-PA" sz="1400" kern="1200" baseline="0" dirty="0">
                        <a:solidFill>
                          <a:schemeClr val="dk1"/>
                        </a:solidFill>
                        <a:latin typeface="+mn-lt"/>
                        <a:ea typeface="+mn-ea"/>
                        <a:cs typeface="+mn-cs"/>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08719">
                <a:tc>
                  <a:txBody>
                    <a:bodyPr/>
                    <a:lstStyle/>
                    <a:p>
                      <a:r>
                        <a:rPr lang="es-MX" sz="1400" dirty="0" err="1" smtClean="0"/>
                        <a:t>Build</a:t>
                      </a:r>
                      <a:r>
                        <a:rPr lang="es-MX" sz="1400" dirty="0" smtClean="0"/>
                        <a:t>-transfer-</a:t>
                      </a:r>
                      <a:r>
                        <a:rPr lang="es-MX" sz="1400" dirty="0" err="1" smtClean="0"/>
                        <a:t>operate</a:t>
                      </a:r>
                      <a:r>
                        <a:rPr lang="es-MX" sz="1400" dirty="0" smtClean="0"/>
                        <a:t> (BTO)</a:t>
                      </a:r>
                      <a:endParaRPr lang="es-PA" sz="1400" dirty="0"/>
                    </a:p>
                  </a:txBody>
                  <a:tcPr anchor="ctr">
                    <a:lnL w="12700"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s-PA" sz="1400" kern="1200" baseline="0" dirty="0">
                        <a:solidFill>
                          <a:schemeClr val="dk1"/>
                        </a:solidFill>
                        <a:latin typeface="+mn-lt"/>
                        <a:ea typeface="+mn-ea"/>
                        <a:cs typeface="+mn-cs"/>
                      </a:endParaRPr>
                    </a:p>
                  </a:txBody>
                  <a:tcPr anchor="ctr">
                    <a:lnT w="12700" cap="flat" cmpd="sng" algn="ctr">
                      <a:solidFill>
                        <a:schemeClr val="tx1"/>
                      </a:solidFill>
                      <a:prstDash val="solid"/>
                      <a:round/>
                      <a:headEnd type="none" w="med" len="med"/>
                      <a:tailEnd type="none" w="med" len="med"/>
                    </a:lnT>
                  </a:tcPr>
                </a:tc>
              </a:tr>
            </a:tbl>
          </a:graphicData>
        </a:graphic>
      </p:graphicFrame>
    </p:spTree>
    <p:extLst>
      <p:ext uri="{BB962C8B-B14F-4D97-AF65-F5344CB8AC3E}">
        <p14:creationId xmlns:p14="http://schemas.microsoft.com/office/powerpoint/2010/main" val="8000836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alpha val="34000"/>
          </a:schemeClr>
        </a:solidFill>
        <a:effectLst/>
      </p:bgPr>
    </p:bg>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60749" y="4644571"/>
            <a:ext cx="1631251" cy="2213429"/>
          </a:xfrm>
          <a:prstGeom prst="rect">
            <a:avLst/>
          </a:prstGeom>
        </p:spPr>
      </p:pic>
      <p:pic>
        <p:nvPicPr>
          <p:cNvPr id="1026" name="Imagen 1" descr="C:\Users\sofia_balbuena\Desktop\LOGO Min de Hacienda BILINGÜE 2015 PN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22921" y="206375"/>
            <a:ext cx="1869079"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ítulo 3"/>
          <p:cNvSpPr txBox="1">
            <a:spLocks/>
          </p:cNvSpPr>
          <p:nvPr/>
        </p:nvSpPr>
        <p:spPr bwMode="auto">
          <a:xfrm>
            <a:off x="686706" y="345847"/>
            <a:ext cx="7832725"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9" tIns="34289" rIns="68579" bIns="34289" numCol="1" anchor="t" anchorCtr="0" compatLnSpc="1">
            <a:prstTxWarp prst="textNoShape">
              <a:avLst/>
            </a:prstTxWarp>
          </a:bodyPr>
          <a:lstStyle>
            <a:lvl1pPr algn="l" defTabSz="684213" rtl="0" eaLnBrk="1" fontAlgn="base" hangingPunct="1">
              <a:spcBef>
                <a:spcPct val="0"/>
              </a:spcBef>
              <a:spcAft>
                <a:spcPct val="0"/>
              </a:spcAft>
              <a:defRPr lang="es-ES" sz="2600" kern="1200">
                <a:solidFill>
                  <a:schemeClr val="accent1"/>
                </a:solidFill>
                <a:latin typeface="+mj-lt"/>
                <a:ea typeface="+mj-ea"/>
                <a:cs typeface="+mj-cs"/>
              </a:defRPr>
            </a:lvl1pPr>
            <a:lvl2pPr algn="l" defTabSz="684213" rtl="0" eaLnBrk="1" fontAlgn="base" hangingPunct="1">
              <a:spcBef>
                <a:spcPct val="0"/>
              </a:spcBef>
              <a:spcAft>
                <a:spcPct val="0"/>
              </a:spcAft>
              <a:defRPr sz="2600">
                <a:solidFill>
                  <a:schemeClr val="accent1"/>
                </a:solidFill>
                <a:latin typeface="Corbel" panose="020B0503020204020204" pitchFamily="34" charset="0"/>
              </a:defRPr>
            </a:lvl2pPr>
            <a:lvl3pPr algn="l" defTabSz="684213" rtl="0" eaLnBrk="1" fontAlgn="base" hangingPunct="1">
              <a:spcBef>
                <a:spcPct val="0"/>
              </a:spcBef>
              <a:spcAft>
                <a:spcPct val="0"/>
              </a:spcAft>
              <a:defRPr sz="2600">
                <a:solidFill>
                  <a:schemeClr val="accent1"/>
                </a:solidFill>
                <a:latin typeface="Corbel" panose="020B0503020204020204" pitchFamily="34" charset="0"/>
              </a:defRPr>
            </a:lvl3pPr>
            <a:lvl4pPr algn="l" defTabSz="684213" rtl="0" eaLnBrk="1" fontAlgn="base" hangingPunct="1">
              <a:spcBef>
                <a:spcPct val="0"/>
              </a:spcBef>
              <a:spcAft>
                <a:spcPct val="0"/>
              </a:spcAft>
              <a:defRPr sz="2600">
                <a:solidFill>
                  <a:schemeClr val="accent1"/>
                </a:solidFill>
                <a:latin typeface="Corbel" panose="020B0503020204020204" pitchFamily="34" charset="0"/>
              </a:defRPr>
            </a:lvl4pPr>
            <a:lvl5pPr algn="l" defTabSz="684213" rtl="0" eaLnBrk="1" fontAlgn="base" hangingPunct="1">
              <a:spcBef>
                <a:spcPct val="0"/>
              </a:spcBef>
              <a:spcAft>
                <a:spcPct val="0"/>
              </a:spcAft>
              <a:defRPr sz="2600">
                <a:solidFill>
                  <a:schemeClr val="accent1"/>
                </a:solidFill>
                <a:latin typeface="Corbel" panose="020B0503020204020204" pitchFamily="34" charset="0"/>
              </a:defRPr>
            </a:lvl5pPr>
            <a:lvl6pPr marL="457200" algn="l" defTabSz="684213" rtl="0" eaLnBrk="1" fontAlgn="base" hangingPunct="1">
              <a:spcBef>
                <a:spcPct val="0"/>
              </a:spcBef>
              <a:spcAft>
                <a:spcPct val="0"/>
              </a:spcAft>
              <a:defRPr sz="2600">
                <a:solidFill>
                  <a:schemeClr val="accent1"/>
                </a:solidFill>
                <a:latin typeface="Corbel" panose="020B0503020204020204" pitchFamily="34" charset="0"/>
              </a:defRPr>
            </a:lvl6pPr>
            <a:lvl7pPr marL="914400" algn="l" defTabSz="684213" rtl="0" eaLnBrk="1" fontAlgn="base" hangingPunct="1">
              <a:spcBef>
                <a:spcPct val="0"/>
              </a:spcBef>
              <a:spcAft>
                <a:spcPct val="0"/>
              </a:spcAft>
              <a:defRPr sz="2600">
                <a:solidFill>
                  <a:schemeClr val="accent1"/>
                </a:solidFill>
                <a:latin typeface="Corbel" panose="020B0503020204020204" pitchFamily="34" charset="0"/>
              </a:defRPr>
            </a:lvl7pPr>
            <a:lvl8pPr marL="1371600" algn="l" defTabSz="684213" rtl="0" eaLnBrk="1" fontAlgn="base" hangingPunct="1">
              <a:spcBef>
                <a:spcPct val="0"/>
              </a:spcBef>
              <a:spcAft>
                <a:spcPct val="0"/>
              </a:spcAft>
              <a:defRPr sz="2600">
                <a:solidFill>
                  <a:schemeClr val="accent1"/>
                </a:solidFill>
                <a:latin typeface="Corbel" panose="020B0503020204020204" pitchFamily="34" charset="0"/>
              </a:defRPr>
            </a:lvl8pPr>
            <a:lvl9pPr marL="1828800" algn="l" defTabSz="684213" rtl="0" eaLnBrk="1" fontAlgn="base" hangingPunct="1">
              <a:spcBef>
                <a:spcPct val="0"/>
              </a:spcBef>
              <a:spcAft>
                <a:spcPct val="0"/>
              </a:spcAft>
              <a:defRPr sz="2600">
                <a:solidFill>
                  <a:schemeClr val="accent1"/>
                </a:solidFill>
                <a:latin typeface="Corbel" panose="020B0503020204020204" pitchFamily="34" charset="0"/>
              </a:defRPr>
            </a:lvl9pPr>
          </a:lstStyle>
          <a:p>
            <a:pPr>
              <a:defRPr/>
            </a:pPr>
            <a:r>
              <a:rPr lang="es-PY" altLang="es-PY" dirty="0" smtClean="0">
                <a:solidFill>
                  <a:srgbClr val="6076B4"/>
                </a:solidFill>
                <a:latin typeface="Corbel" panose="020B0503020204020204"/>
              </a:rPr>
              <a:t>Análisis de Riesgo</a:t>
            </a:r>
          </a:p>
        </p:txBody>
      </p:sp>
      <p:pic>
        <p:nvPicPr>
          <p:cNvPr id="9" name="Picture 4" descr="http://img.freeflagicons.com/thumb/square_icon/paraguay/paraguay_64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4110" y="2565351"/>
            <a:ext cx="2086700" cy="1349033"/>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p:cNvSpPr txBox="1"/>
          <p:nvPr/>
        </p:nvSpPr>
        <p:spPr>
          <a:xfrm>
            <a:off x="686706" y="766762"/>
            <a:ext cx="9003394" cy="646331"/>
          </a:xfrm>
          <a:prstGeom prst="rect">
            <a:avLst/>
          </a:prstGeom>
          <a:noFill/>
        </p:spPr>
        <p:txBody>
          <a:bodyPr wrap="square" rtlCol="0">
            <a:spAutoFit/>
          </a:bodyPr>
          <a:lstStyle/>
          <a:p>
            <a:r>
              <a:rPr lang="es-MX" b="1" dirty="0" smtClean="0">
                <a:solidFill>
                  <a:prstClr val="black"/>
                </a:solidFill>
              </a:rPr>
              <a:t>Los proyectos de APPs involucran diferentes gamas de riesgo, los cuales se puede dividir en 5 categorías superpuestas: </a:t>
            </a:r>
            <a:endParaRPr lang="es-MX" b="1" i="1" u="sng" dirty="0" smtClean="0">
              <a:solidFill>
                <a:prstClr val="black"/>
              </a:solidFill>
            </a:endParaRPr>
          </a:p>
        </p:txBody>
      </p:sp>
      <p:graphicFrame>
        <p:nvGraphicFramePr>
          <p:cNvPr id="5" name="Diagrama 4"/>
          <p:cNvGraphicFramePr/>
          <p:nvPr>
            <p:extLst>
              <p:ext uri="{D42A27DB-BD31-4B8C-83A1-F6EECF244321}">
                <p14:modId xmlns:p14="http://schemas.microsoft.com/office/powerpoint/2010/main" val="1554285673"/>
              </p:ext>
            </p:extLst>
          </p:nvPr>
        </p:nvGraphicFramePr>
        <p:xfrm>
          <a:off x="842489" y="1655761"/>
          <a:ext cx="9138637" cy="464200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901618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alpha val="34000"/>
          </a:schemeClr>
        </a:solidFill>
        <a:effectLst/>
      </p:bgPr>
    </p:bg>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60749" y="4644571"/>
            <a:ext cx="1631251" cy="2213429"/>
          </a:xfrm>
          <a:prstGeom prst="rect">
            <a:avLst/>
          </a:prstGeom>
        </p:spPr>
      </p:pic>
      <p:pic>
        <p:nvPicPr>
          <p:cNvPr id="1026" name="Imagen 1" descr="C:\Users\sofia_balbuena\Desktop\LOGO Min de Hacienda BILINGÜE 2015 PN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22921" y="206375"/>
            <a:ext cx="1869079"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ítulo 3"/>
          <p:cNvSpPr txBox="1">
            <a:spLocks/>
          </p:cNvSpPr>
          <p:nvPr/>
        </p:nvSpPr>
        <p:spPr bwMode="auto">
          <a:xfrm>
            <a:off x="686706" y="345847"/>
            <a:ext cx="7832725"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9" tIns="34289" rIns="68579" bIns="34289" numCol="1" anchor="t" anchorCtr="0" compatLnSpc="1">
            <a:prstTxWarp prst="textNoShape">
              <a:avLst/>
            </a:prstTxWarp>
          </a:bodyPr>
          <a:lstStyle>
            <a:lvl1pPr algn="l" defTabSz="684213" rtl="0" eaLnBrk="1" fontAlgn="base" hangingPunct="1">
              <a:spcBef>
                <a:spcPct val="0"/>
              </a:spcBef>
              <a:spcAft>
                <a:spcPct val="0"/>
              </a:spcAft>
              <a:defRPr lang="es-ES" sz="2600" kern="1200">
                <a:solidFill>
                  <a:schemeClr val="accent1"/>
                </a:solidFill>
                <a:latin typeface="+mj-lt"/>
                <a:ea typeface="+mj-ea"/>
                <a:cs typeface="+mj-cs"/>
              </a:defRPr>
            </a:lvl1pPr>
            <a:lvl2pPr algn="l" defTabSz="684213" rtl="0" eaLnBrk="1" fontAlgn="base" hangingPunct="1">
              <a:spcBef>
                <a:spcPct val="0"/>
              </a:spcBef>
              <a:spcAft>
                <a:spcPct val="0"/>
              </a:spcAft>
              <a:defRPr sz="2600">
                <a:solidFill>
                  <a:schemeClr val="accent1"/>
                </a:solidFill>
                <a:latin typeface="Corbel" panose="020B0503020204020204" pitchFamily="34" charset="0"/>
              </a:defRPr>
            </a:lvl2pPr>
            <a:lvl3pPr algn="l" defTabSz="684213" rtl="0" eaLnBrk="1" fontAlgn="base" hangingPunct="1">
              <a:spcBef>
                <a:spcPct val="0"/>
              </a:spcBef>
              <a:spcAft>
                <a:spcPct val="0"/>
              </a:spcAft>
              <a:defRPr sz="2600">
                <a:solidFill>
                  <a:schemeClr val="accent1"/>
                </a:solidFill>
                <a:latin typeface="Corbel" panose="020B0503020204020204" pitchFamily="34" charset="0"/>
              </a:defRPr>
            </a:lvl3pPr>
            <a:lvl4pPr algn="l" defTabSz="684213" rtl="0" eaLnBrk="1" fontAlgn="base" hangingPunct="1">
              <a:spcBef>
                <a:spcPct val="0"/>
              </a:spcBef>
              <a:spcAft>
                <a:spcPct val="0"/>
              </a:spcAft>
              <a:defRPr sz="2600">
                <a:solidFill>
                  <a:schemeClr val="accent1"/>
                </a:solidFill>
                <a:latin typeface="Corbel" panose="020B0503020204020204" pitchFamily="34" charset="0"/>
              </a:defRPr>
            </a:lvl4pPr>
            <a:lvl5pPr algn="l" defTabSz="684213" rtl="0" eaLnBrk="1" fontAlgn="base" hangingPunct="1">
              <a:spcBef>
                <a:spcPct val="0"/>
              </a:spcBef>
              <a:spcAft>
                <a:spcPct val="0"/>
              </a:spcAft>
              <a:defRPr sz="2600">
                <a:solidFill>
                  <a:schemeClr val="accent1"/>
                </a:solidFill>
                <a:latin typeface="Corbel" panose="020B0503020204020204" pitchFamily="34" charset="0"/>
              </a:defRPr>
            </a:lvl5pPr>
            <a:lvl6pPr marL="457200" algn="l" defTabSz="684213" rtl="0" eaLnBrk="1" fontAlgn="base" hangingPunct="1">
              <a:spcBef>
                <a:spcPct val="0"/>
              </a:spcBef>
              <a:spcAft>
                <a:spcPct val="0"/>
              </a:spcAft>
              <a:defRPr sz="2600">
                <a:solidFill>
                  <a:schemeClr val="accent1"/>
                </a:solidFill>
                <a:latin typeface="Corbel" panose="020B0503020204020204" pitchFamily="34" charset="0"/>
              </a:defRPr>
            </a:lvl6pPr>
            <a:lvl7pPr marL="914400" algn="l" defTabSz="684213" rtl="0" eaLnBrk="1" fontAlgn="base" hangingPunct="1">
              <a:spcBef>
                <a:spcPct val="0"/>
              </a:spcBef>
              <a:spcAft>
                <a:spcPct val="0"/>
              </a:spcAft>
              <a:defRPr sz="2600">
                <a:solidFill>
                  <a:schemeClr val="accent1"/>
                </a:solidFill>
                <a:latin typeface="Corbel" panose="020B0503020204020204" pitchFamily="34" charset="0"/>
              </a:defRPr>
            </a:lvl7pPr>
            <a:lvl8pPr marL="1371600" algn="l" defTabSz="684213" rtl="0" eaLnBrk="1" fontAlgn="base" hangingPunct="1">
              <a:spcBef>
                <a:spcPct val="0"/>
              </a:spcBef>
              <a:spcAft>
                <a:spcPct val="0"/>
              </a:spcAft>
              <a:defRPr sz="2600">
                <a:solidFill>
                  <a:schemeClr val="accent1"/>
                </a:solidFill>
                <a:latin typeface="Corbel" panose="020B0503020204020204" pitchFamily="34" charset="0"/>
              </a:defRPr>
            </a:lvl8pPr>
            <a:lvl9pPr marL="1828800" algn="l" defTabSz="684213" rtl="0" eaLnBrk="1" fontAlgn="base" hangingPunct="1">
              <a:spcBef>
                <a:spcPct val="0"/>
              </a:spcBef>
              <a:spcAft>
                <a:spcPct val="0"/>
              </a:spcAft>
              <a:defRPr sz="2600">
                <a:solidFill>
                  <a:schemeClr val="accent1"/>
                </a:solidFill>
                <a:latin typeface="Corbel" panose="020B0503020204020204" pitchFamily="34" charset="0"/>
              </a:defRPr>
            </a:lvl9pPr>
          </a:lstStyle>
          <a:p>
            <a:pPr>
              <a:defRPr/>
            </a:pPr>
            <a:r>
              <a:rPr lang="es-PY" altLang="es-PY" dirty="0" smtClean="0">
                <a:solidFill>
                  <a:srgbClr val="6076B4"/>
                </a:solidFill>
                <a:latin typeface="Corbel" panose="020B0503020204020204"/>
              </a:rPr>
              <a:t>Análisis de Riesgo</a:t>
            </a:r>
          </a:p>
        </p:txBody>
      </p:sp>
      <p:pic>
        <p:nvPicPr>
          <p:cNvPr id="9" name="Picture 4" descr="http://img.freeflagicons.com/thumb/square_icon/paraguay/paraguay_64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4110" y="2565351"/>
            <a:ext cx="2086700" cy="1349033"/>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p:cNvSpPr txBox="1"/>
          <p:nvPr/>
        </p:nvSpPr>
        <p:spPr>
          <a:xfrm>
            <a:off x="686706" y="766762"/>
            <a:ext cx="9003394" cy="923330"/>
          </a:xfrm>
          <a:prstGeom prst="rect">
            <a:avLst/>
          </a:prstGeom>
          <a:noFill/>
        </p:spPr>
        <p:txBody>
          <a:bodyPr wrap="square" rtlCol="0">
            <a:spAutoFit/>
          </a:bodyPr>
          <a:lstStyle/>
          <a:p>
            <a:r>
              <a:rPr lang="es-MX" b="1" dirty="0" smtClean="0">
                <a:solidFill>
                  <a:prstClr val="black"/>
                </a:solidFill>
              </a:rPr>
              <a:t>Para que los proyectos públicos logren obtener todos los beneficios que resultan de la entrada de capital privado y un cambio en la responsabilidad de administración única, es necesario que se </a:t>
            </a:r>
            <a:r>
              <a:rPr lang="es-MX" b="1" i="1" u="sng" dirty="0" smtClean="0">
                <a:solidFill>
                  <a:prstClr val="black"/>
                </a:solidFill>
              </a:rPr>
              <a:t>logre una significativa transferencia de riesgo. </a:t>
            </a:r>
          </a:p>
        </p:txBody>
      </p:sp>
      <p:graphicFrame>
        <p:nvGraphicFramePr>
          <p:cNvPr id="4" name="Tabla 3"/>
          <p:cNvGraphicFramePr>
            <a:graphicFrameLocks noGrp="1"/>
          </p:cNvGraphicFramePr>
          <p:nvPr>
            <p:extLst>
              <p:ext uri="{D42A27DB-BD31-4B8C-83A1-F6EECF244321}">
                <p14:modId xmlns:p14="http://schemas.microsoft.com/office/powerpoint/2010/main" val="1832835597"/>
              </p:ext>
            </p:extLst>
          </p:nvPr>
        </p:nvGraphicFramePr>
        <p:xfrm>
          <a:off x="686706" y="1806183"/>
          <a:ext cx="9397094" cy="4429761"/>
        </p:xfrm>
        <a:graphic>
          <a:graphicData uri="http://schemas.openxmlformats.org/drawingml/2006/table">
            <a:tbl>
              <a:tblPr firstRow="1" bandRow="1">
                <a:tableStyleId>{7DF18680-E054-41AD-8BC1-D1AEF772440D}</a:tableStyleId>
              </a:tblPr>
              <a:tblGrid>
                <a:gridCol w="1777094"/>
                <a:gridCol w="7620000"/>
              </a:tblGrid>
              <a:tr h="406401">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400" dirty="0" smtClean="0">
                          <a:solidFill>
                            <a:schemeClr val="bg1"/>
                          </a:solidFill>
                        </a:rPr>
                        <a:t>Para lograr esa eficiente transferencia de riesgo, es importante abordar el impacto que este riesgo puede generar:</a:t>
                      </a:r>
                      <a:endParaRPr lang="es-PA" sz="1400" dirty="0" smtClean="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s-PA" dirty="0"/>
                    </a:p>
                  </a:txBody>
                  <a:tcPr/>
                </a:tc>
              </a:tr>
              <a:tr h="1111963">
                <a:tc>
                  <a:txBody>
                    <a:bodyPr/>
                    <a:lstStyle/>
                    <a:p>
                      <a:pPr marL="0" indent="0" algn="ctr">
                        <a:buFont typeface="+mj-lt"/>
                        <a:buNone/>
                      </a:pPr>
                      <a:r>
                        <a:rPr lang="es-MX" sz="1400" b="1" dirty="0" smtClean="0"/>
                        <a:t>La</a:t>
                      </a:r>
                      <a:r>
                        <a:rPr lang="es-MX" sz="1400" b="1" baseline="0" dirty="0" smtClean="0"/>
                        <a:t> transferencia del riesgo y el costo de financiamiento </a:t>
                      </a:r>
                      <a:endParaRPr lang="es-PA" sz="14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s-MX" sz="1400" dirty="0" smtClean="0"/>
                        <a:t>La</a:t>
                      </a:r>
                      <a:r>
                        <a:rPr lang="es-MX" sz="1400" baseline="0" dirty="0" smtClean="0"/>
                        <a:t> transferencia de riesgo del proyecto, del gobierno al sector privado, no debe afectar su costo de financiamiento.</a:t>
                      </a:r>
                    </a:p>
                    <a:p>
                      <a:pPr marL="285750" indent="-285750">
                        <a:buFont typeface="Arial" panose="020B0604020202020204" pitchFamily="34" charset="0"/>
                        <a:buChar char="•"/>
                      </a:pPr>
                      <a:r>
                        <a:rPr lang="es-MX" sz="1400" baseline="0" dirty="0" smtClean="0"/>
                        <a:t>Cuando  se asumen riesgos en mercados completos, el riesgo del proyecto es independiente de quien lo financie. </a:t>
                      </a:r>
                    </a:p>
                    <a:p>
                      <a:pPr marL="285750" indent="-285750">
                        <a:buFont typeface="Arial" panose="020B0604020202020204" pitchFamily="34" charset="0"/>
                        <a:buChar char="•"/>
                      </a:pPr>
                      <a:r>
                        <a:rPr lang="es-MX" sz="1400" baseline="0" dirty="0" smtClean="0"/>
                        <a:t>Cuando se asumen riesgos en mercados incompletos, el riesgo del proyecto depende de que tan ampliamente se pueda distribuir; por lo que la fuente de financiamiento puede influenciar en su totalidad el riesgo del proyecto. </a:t>
                      </a:r>
                    </a:p>
                    <a:p>
                      <a:pPr marL="285750" indent="-285750">
                        <a:buFont typeface="Arial" panose="020B0604020202020204" pitchFamily="34" charset="0"/>
                        <a:buChar char="•"/>
                      </a:pPr>
                      <a:r>
                        <a:rPr lang="es-MX" sz="1400" baseline="0" dirty="0" smtClean="0"/>
                        <a:t>Lo importante entonces es si las APPs resultan en un aumento de la eficiencia, más que en la compensación del costo de endeudamiento del sector público.</a:t>
                      </a:r>
                      <a:endParaRPr lang="es-PA"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26157">
                <a:tc>
                  <a:txBody>
                    <a:bodyPr/>
                    <a:lstStyle/>
                    <a:p>
                      <a:pPr algn="ctr"/>
                      <a:r>
                        <a:rPr lang="es-MX" sz="1400" b="1" dirty="0" smtClean="0"/>
                        <a:t>Valoración del riesgo</a:t>
                      </a:r>
                      <a:endParaRPr lang="es-PA" sz="14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MX" sz="1400" kern="1200" baseline="0" dirty="0" smtClean="0">
                          <a:solidFill>
                            <a:schemeClr val="dk1"/>
                          </a:solidFill>
                          <a:latin typeface="+mn-lt"/>
                          <a:ea typeface="+mn-ea"/>
                          <a:cs typeface="+mn-cs"/>
                        </a:rPr>
                        <a:t>Impacto de las APP en la eficiencia: </a:t>
                      </a:r>
                      <a:endParaRPr lang="es-PA" sz="1400" kern="1200" baseline="0" dirty="0" smtClean="0">
                        <a:solidFill>
                          <a:schemeClr val="dk1"/>
                        </a:solidFill>
                        <a:latin typeface="+mn-lt"/>
                        <a:ea typeface="+mn-ea"/>
                        <a:cs typeface="+mn-cs"/>
                      </a:endParaRPr>
                    </a:p>
                    <a:p>
                      <a:pPr marL="285750" indent="-285750">
                        <a:buFont typeface="Arial" panose="020B0604020202020204" pitchFamily="34" charset="0"/>
                        <a:buChar char="•"/>
                      </a:pPr>
                      <a:r>
                        <a:rPr lang="es-PA" sz="1400" kern="1200" baseline="0" dirty="0" smtClean="0">
                          <a:solidFill>
                            <a:schemeClr val="dk1"/>
                          </a:solidFill>
                          <a:latin typeface="+mn-lt"/>
                          <a:ea typeface="+mn-ea"/>
                          <a:cs typeface="+mn-cs"/>
                        </a:rPr>
                        <a:t>El gobierno tiene que </a:t>
                      </a:r>
                      <a:r>
                        <a:rPr lang="es-PA" sz="1400" b="1" kern="1200" baseline="0" dirty="0" smtClean="0">
                          <a:solidFill>
                            <a:schemeClr val="dk1"/>
                          </a:solidFill>
                          <a:latin typeface="+mn-lt"/>
                          <a:ea typeface="+mn-ea"/>
                          <a:cs typeface="+mn-cs"/>
                        </a:rPr>
                        <a:t>comparar el costo de la inversión pública y de suministro de servicios</a:t>
                      </a:r>
                      <a:r>
                        <a:rPr lang="es-PA" sz="1400" kern="1200" baseline="0" dirty="0" smtClean="0">
                          <a:solidFill>
                            <a:schemeClr val="dk1"/>
                          </a:solidFill>
                          <a:latin typeface="+mn-lt"/>
                          <a:ea typeface="+mn-ea"/>
                          <a:cs typeface="+mn-cs"/>
                        </a:rPr>
                        <a:t>, </a:t>
                      </a:r>
                      <a:r>
                        <a:rPr lang="es-PA" sz="1400" u="sng" kern="1200" baseline="0" dirty="0" smtClean="0">
                          <a:solidFill>
                            <a:schemeClr val="dk1"/>
                          </a:solidFill>
                          <a:latin typeface="+mn-lt"/>
                          <a:ea typeface="+mn-ea"/>
                          <a:cs typeface="+mn-cs"/>
                        </a:rPr>
                        <a:t>contra el costo de suministro de servicios a través de APPs. </a:t>
                      </a:r>
                    </a:p>
                    <a:p>
                      <a:pPr marL="285750" indent="-285750">
                        <a:buFont typeface="Arial" panose="020B0604020202020204" pitchFamily="34" charset="0"/>
                        <a:buChar char="•"/>
                      </a:pPr>
                      <a:r>
                        <a:rPr lang="es-MX" sz="1400" kern="1200" baseline="0" dirty="0" smtClean="0">
                          <a:solidFill>
                            <a:schemeClr val="dk1"/>
                          </a:solidFill>
                          <a:latin typeface="+mn-lt"/>
                          <a:ea typeface="+mn-ea"/>
                          <a:cs typeface="+mn-cs"/>
                        </a:rPr>
                        <a:t>El gobierno debe buscar despojarse de riesgos que considera que el sector privado puede manejar mejor.</a:t>
                      </a:r>
                      <a:endParaRPr lang="es-PA" sz="1400" kern="1200" baseline="0" dirty="0" smtClean="0">
                        <a:solidFill>
                          <a:schemeClr val="dk1"/>
                        </a:solidFill>
                        <a:latin typeface="+mn-lt"/>
                        <a:ea typeface="+mn-ea"/>
                        <a:cs typeface="+mn-cs"/>
                      </a:endParaRPr>
                    </a:p>
                    <a:p>
                      <a:pPr marL="285750" indent="-285750" algn="l" defTabSz="914400" rtl="0" eaLnBrk="1" latinLnBrk="0" hangingPunct="1">
                        <a:buFont typeface="Arial" panose="020B0604020202020204" pitchFamily="34" charset="0"/>
                        <a:buChar char="•"/>
                      </a:pPr>
                      <a:r>
                        <a:rPr lang="es-PA" sz="1400" kern="1200" baseline="0" dirty="0" smtClean="0">
                          <a:solidFill>
                            <a:schemeClr val="dk1"/>
                          </a:solidFill>
                          <a:latin typeface="+mn-lt"/>
                          <a:ea typeface="+mn-ea"/>
                          <a:cs typeface="+mn-cs"/>
                        </a:rPr>
                        <a:t>Para ello, el precio que el gobierno está dispuesto a pagar para ser relevado de estos riesgos debe ajustarse a un nivel lo suficientemente alto para que el sector privado los asuma voluntariamente.</a:t>
                      </a:r>
                    </a:p>
                    <a:p>
                      <a:pPr marL="285750" indent="-285750" algn="l" defTabSz="914400" rtl="0" eaLnBrk="1" latinLnBrk="0" hangingPunct="1">
                        <a:buFont typeface="Arial" panose="020B0604020202020204" pitchFamily="34" charset="0"/>
                        <a:buChar char="•"/>
                      </a:pPr>
                      <a:r>
                        <a:rPr lang="es-MX" sz="1400" kern="1200" baseline="0" dirty="0" smtClean="0">
                          <a:solidFill>
                            <a:schemeClr val="dk1"/>
                          </a:solidFill>
                          <a:latin typeface="+mn-lt"/>
                          <a:ea typeface="+mn-ea"/>
                          <a:cs typeface="+mn-cs"/>
                        </a:rPr>
                        <a:t>Por eso es importante que se distinga y se tome en cuenta: el riesgo específico del proyecto, vs. el riesgo del mercado (en donde el gobierno </a:t>
                      </a:r>
                      <a:r>
                        <a:rPr lang="es-MX" sz="1400" b="1" kern="1200" baseline="0" dirty="0" smtClean="0">
                          <a:solidFill>
                            <a:schemeClr val="dk1"/>
                          </a:solidFill>
                          <a:latin typeface="+mn-lt"/>
                          <a:ea typeface="+mn-ea"/>
                          <a:cs typeface="+mn-cs"/>
                        </a:rPr>
                        <a:t>debe</a:t>
                      </a:r>
                      <a:r>
                        <a:rPr lang="es-MX" sz="1400" kern="1200" baseline="0" dirty="0" smtClean="0">
                          <a:solidFill>
                            <a:schemeClr val="dk1"/>
                          </a:solidFill>
                          <a:latin typeface="+mn-lt"/>
                          <a:ea typeface="+mn-ea"/>
                          <a:cs typeface="+mn-cs"/>
                        </a:rPr>
                        <a:t> considerar un precio adecuado).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35654448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alpha val="34000"/>
          </a:schemeClr>
        </a:solidFill>
        <a:effectLst/>
      </p:bgPr>
    </p:bg>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60749" y="4644571"/>
            <a:ext cx="1631251" cy="2213429"/>
          </a:xfrm>
          <a:prstGeom prst="rect">
            <a:avLst/>
          </a:prstGeom>
        </p:spPr>
      </p:pic>
      <p:pic>
        <p:nvPicPr>
          <p:cNvPr id="1026" name="Imagen 1" descr="C:\Users\sofia_balbuena\Desktop\LOGO Min de Hacienda BILINGÜE 2015 PN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22921" y="206375"/>
            <a:ext cx="1869079"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ítulo 1"/>
          <p:cNvSpPr txBox="1">
            <a:spLocks/>
          </p:cNvSpPr>
          <p:nvPr/>
        </p:nvSpPr>
        <p:spPr bwMode="auto">
          <a:xfrm>
            <a:off x="268966" y="206375"/>
            <a:ext cx="8970472" cy="985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9" tIns="34289" rIns="68579" bIns="34289" numCol="1" anchor="t" anchorCtr="0" compatLnSpc="1">
            <a:prstTxWarp prst="textNoShape">
              <a:avLst/>
            </a:prstTxWarp>
          </a:bodyPr>
          <a:lstStyle>
            <a:lvl1pPr algn="l" defTabSz="684213" rtl="0" eaLnBrk="1" fontAlgn="base" hangingPunct="1">
              <a:spcBef>
                <a:spcPct val="0"/>
              </a:spcBef>
              <a:spcAft>
                <a:spcPct val="0"/>
              </a:spcAft>
              <a:defRPr lang="es-ES" sz="2600" kern="1200">
                <a:solidFill>
                  <a:schemeClr val="accent1"/>
                </a:solidFill>
                <a:latin typeface="+mj-lt"/>
                <a:ea typeface="+mj-ea"/>
                <a:cs typeface="+mj-cs"/>
              </a:defRPr>
            </a:lvl1pPr>
            <a:lvl2pPr algn="l" defTabSz="684213" rtl="0" eaLnBrk="1" fontAlgn="base" hangingPunct="1">
              <a:spcBef>
                <a:spcPct val="0"/>
              </a:spcBef>
              <a:spcAft>
                <a:spcPct val="0"/>
              </a:spcAft>
              <a:defRPr sz="2600">
                <a:solidFill>
                  <a:schemeClr val="accent1"/>
                </a:solidFill>
                <a:latin typeface="Corbel" panose="020B0503020204020204" pitchFamily="34" charset="0"/>
              </a:defRPr>
            </a:lvl2pPr>
            <a:lvl3pPr algn="l" defTabSz="684213" rtl="0" eaLnBrk="1" fontAlgn="base" hangingPunct="1">
              <a:spcBef>
                <a:spcPct val="0"/>
              </a:spcBef>
              <a:spcAft>
                <a:spcPct val="0"/>
              </a:spcAft>
              <a:defRPr sz="2600">
                <a:solidFill>
                  <a:schemeClr val="accent1"/>
                </a:solidFill>
                <a:latin typeface="Corbel" panose="020B0503020204020204" pitchFamily="34" charset="0"/>
              </a:defRPr>
            </a:lvl3pPr>
            <a:lvl4pPr algn="l" defTabSz="684213" rtl="0" eaLnBrk="1" fontAlgn="base" hangingPunct="1">
              <a:spcBef>
                <a:spcPct val="0"/>
              </a:spcBef>
              <a:spcAft>
                <a:spcPct val="0"/>
              </a:spcAft>
              <a:defRPr sz="2600">
                <a:solidFill>
                  <a:schemeClr val="accent1"/>
                </a:solidFill>
                <a:latin typeface="Corbel" panose="020B0503020204020204" pitchFamily="34" charset="0"/>
              </a:defRPr>
            </a:lvl4pPr>
            <a:lvl5pPr algn="l" defTabSz="684213" rtl="0" eaLnBrk="1" fontAlgn="base" hangingPunct="1">
              <a:spcBef>
                <a:spcPct val="0"/>
              </a:spcBef>
              <a:spcAft>
                <a:spcPct val="0"/>
              </a:spcAft>
              <a:defRPr sz="2600">
                <a:solidFill>
                  <a:schemeClr val="accent1"/>
                </a:solidFill>
                <a:latin typeface="Corbel" panose="020B0503020204020204" pitchFamily="34" charset="0"/>
              </a:defRPr>
            </a:lvl5pPr>
            <a:lvl6pPr marL="457200" algn="l" defTabSz="684213" rtl="0" eaLnBrk="1" fontAlgn="base" hangingPunct="1">
              <a:spcBef>
                <a:spcPct val="0"/>
              </a:spcBef>
              <a:spcAft>
                <a:spcPct val="0"/>
              </a:spcAft>
              <a:defRPr sz="2600">
                <a:solidFill>
                  <a:schemeClr val="accent1"/>
                </a:solidFill>
                <a:latin typeface="Corbel" panose="020B0503020204020204" pitchFamily="34" charset="0"/>
              </a:defRPr>
            </a:lvl6pPr>
            <a:lvl7pPr marL="914400" algn="l" defTabSz="684213" rtl="0" eaLnBrk="1" fontAlgn="base" hangingPunct="1">
              <a:spcBef>
                <a:spcPct val="0"/>
              </a:spcBef>
              <a:spcAft>
                <a:spcPct val="0"/>
              </a:spcAft>
              <a:defRPr sz="2600">
                <a:solidFill>
                  <a:schemeClr val="accent1"/>
                </a:solidFill>
                <a:latin typeface="Corbel" panose="020B0503020204020204" pitchFamily="34" charset="0"/>
              </a:defRPr>
            </a:lvl7pPr>
            <a:lvl8pPr marL="1371600" algn="l" defTabSz="684213" rtl="0" eaLnBrk="1" fontAlgn="base" hangingPunct="1">
              <a:spcBef>
                <a:spcPct val="0"/>
              </a:spcBef>
              <a:spcAft>
                <a:spcPct val="0"/>
              </a:spcAft>
              <a:defRPr sz="2600">
                <a:solidFill>
                  <a:schemeClr val="accent1"/>
                </a:solidFill>
                <a:latin typeface="Corbel" panose="020B0503020204020204" pitchFamily="34" charset="0"/>
              </a:defRPr>
            </a:lvl8pPr>
            <a:lvl9pPr marL="1828800" algn="l" defTabSz="684213" rtl="0" eaLnBrk="1" fontAlgn="base" hangingPunct="1">
              <a:spcBef>
                <a:spcPct val="0"/>
              </a:spcBef>
              <a:spcAft>
                <a:spcPct val="0"/>
              </a:spcAft>
              <a:defRPr sz="2600">
                <a:solidFill>
                  <a:schemeClr val="accent1"/>
                </a:solidFill>
                <a:latin typeface="Corbel" panose="020B0503020204020204" pitchFamily="34" charset="0"/>
              </a:defRPr>
            </a:lvl9pPr>
          </a:lstStyle>
          <a:p>
            <a:pPr marL="0" marR="0" lvl="0" indent="0" algn="l" defTabSz="684213" rtl="0" eaLnBrk="1" fontAlgn="base" latinLnBrk="0" hangingPunct="1">
              <a:lnSpc>
                <a:spcPct val="100000"/>
              </a:lnSpc>
              <a:spcBef>
                <a:spcPct val="0"/>
              </a:spcBef>
              <a:spcAft>
                <a:spcPct val="0"/>
              </a:spcAft>
              <a:buClrTx/>
              <a:buSzTx/>
              <a:buFontTx/>
              <a:buNone/>
              <a:tabLst/>
              <a:defRPr/>
            </a:pPr>
            <a:r>
              <a:rPr kumimoji="0" lang="es-PY" altLang="es-PY" sz="2600" b="0" i="0" u="none" strike="noStrike" kern="1200" cap="none" spc="0" normalizeH="0" baseline="0" noProof="0" dirty="0" smtClean="0">
                <a:ln>
                  <a:noFill/>
                </a:ln>
                <a:solidFill>
                  <a:srgbClr val="6076B4"/>
                </a:solidFill>
                <a:effectLst/>
                <a:uLnTx/>
                <a:uFillTx/>
                <a:latin typeface="Corbel" panose="020B0503020204020204"/>
                <a:ea typeface="+mj-ea"/>
                <a:cs typeface="+mj-cs"/>
              </a:rPr>
              <a:t>Contabilidad para la Transferencia de Riesgos</a:t>
            </a:r>
          </a:p>
        </p:txBody>
      </p:sp>
      <p:pic>
        <p:nvPicPr>
          <p:cNvPr id="10" name="Picture 4" descr="http://img.freeflagicons.com/thumb/square_icon/paraguay/paraguay_64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4110" y="2565351"/>
            <a:ext cx="2086700" cy="1349033"/>
          </a:xfrm>
          <a:prstGeom prst="rect">
            <a:avLst/>
          </a:prstGeom>
          <a:noFill/>
          <a:extLst>
            <a:ext uri="{909E8E84-426E-40DD-AFC4-6F175D3DCCD1}">
              <a14:hiddenFill xmlns:a14="http://schemas.microsoft.com/office/drawing/2010/main">
                <a:solidFill>
                  <a:srgbClr val="FFFFFF"/>
                </a:solidFill>
              </a14:hiddenFill>
            </a:ext>
          </a:extLst>
        </p:spPr>
      </p:pic>
      <p:sp>
        <p:nvSpPr>
          <p:cNvPr id="11" name="CuadroTexto 10"/>
          <p:cNvSpPr txBox="1"/>
          <p:nvPr/>
        </p:nvSpPr>
        <p:spPr>
          <a:xfrm>
            <a:off x="268966" y="1104005"/>
            <a:ext cx="2136775" cy="1815882"/>
          </a:xfrm>
          <a:prstGeom prst="rect">
            <a:avLst/>
          </a:prstGeom>
          <a:solidFill>
            <a:schemeClr val="accent5">
              <a:lumMod val="20000"/>
              <a:lumOff val="80000"/>
            </a:schemeClr>
          </a:solidFill>
        </p:spPr>
        <p:txBody>
          <a:bodyPr wrap="square" rtlCol="0">
            <a:spAutoFit/>
          </a:bodyPr>
          <a:lstStyle/>
          <a:p>
            <a:pPr algn="just"/>
            <a:r>
              <a:rPr lang="es-MX" sz="1600" dirty="0" smtClean="0">
                <a:solidFill>
                  <a:prstClr val="black"/>
                </a:solidFill>
              </a:rPr>
              <a:t>Cuando una APP resulta en una transferencia de riesgo limitada para el gobierno, la APP se clasifica como un activo del gobierno.</a:t>
            </a:r>
            <a:endParaRPr lang="es-MX" sz="1600" i="1" u="sng" dirty="0" smtClean="0">
              <a:solidFill>
                <a:prstClr val="black"/>
              </a:solidFill>
            </a:endParaRPr>
          </a:p>
        </p:txBody>
      </p:sp>
      <p:sp>
        <p:nvSpPr>
          <p:cNvPr id="5" name="CuadroTexto 4"/>
          <p:cNvSpPr txBox="1"/>
          <p:nvPr/>
        </p:nvSpPr>
        <p:spPr>
          <a:xfrm>
            <a:off x="268966" y="3439269"/>
            <a:ext cx="2136775" cy="2062103"/>
          </a:xfrm>
          <a:prstGeom prst="rect">
            <a:avLst/>
          </a:prstGeom>
          <a:solidFill>
            <a:srgbClr val="EDA761"/>
          </a:solidFill>
        </p:spPr>
        <p:txBody>
          <a:bodyPr wrap="square" rtlCol="0">
            <a:spAutoFit/>
          </a:bodyPr>
          <a:lstStyle/>
          <a:p>
            <a:pPr algn="just"/>
            <a:r>
              <a:rPr lang="es-MX" sz="1600" dirty="0" smtClean="0"/>
              <a:t>Una alternativa para registrar la APP como un activo en las hojas de balance del gobierno, es contabilizarla como un Arrendamiento Financiero.</a:t>
            </a:r>
            <a:endParaRPr lang="es-PA" sz="1600" dirty="0"/>
          </a:p>
        </p:txBody>
      </p:sp>
      <p:graphicFrame>
        <p:nvGraphicFramePr>
          <p:cNvPr id="3" name="Tabla 2"/>
          <p:cNvGraphicFramePr>
            <a:graphicFrameLocks noGrp="1"/>
          </p:cNvGraphicFramePr>
          <p:nvPr>
            <p:extLst>
              <p:ext uri="{D42A27DB-BD31-4B8C-83A1-F6EECF244321}">
                <p14:modId xmlns:p14="http://schemas.microsoft.com/office/powerpoint/2010/main" val="3729417729"/>
              </p:ext>
            </p:extLst>
          </p:nvPr>
        </p:nvGraphicFramePr>
        <p:xfrm>
          <a:off x="2592407" y="657633"/>
          <a:ext cx="7814336" cy="6117823"/>
        </p:xfrm>
        <a:graphic>
          <a:graphicData uri="http://schemas.openxmlformats.org/drawingml/2006/table">
            <a:tbl>
              <a:tblPr/>
              <a:tblGrid>
                <a:gridCol w="2881978"/>
                <a:gridCol w="1360185"/>
                <a:gridCol w="1521794"/>
                <a:gridCol w="1050440"/>
                <a:gridCol w="999939"/>
              </a:tblGrid>
              <a:tr h="150552">
                <a:tc gridSpan="5">
                  <a:txBody>
                    <a:bodyPr/>
                    <a:lstStyle/>
                    <a:p>
                      <a:pPr algn="ctr" fontAlgn="b"/>
                      <a:r>
                        <a:rPr lang="es-PA" sz="1000" b="1" i="0" u="none" strike="noStrike" dirty="0">
                          <a:solidFill>
                            <a:srgbClr val="0C0C0C"/>
                          </a:solidFill>
                          <a:effectLst/>
                          <a:latin typeface="Arial" panose="020B0604020202020204" pitchFamily="34" charset="0"/>
                        </a:rPr>
                        <a:t>Contabilidad para la Transferencia de Riesgo</a:t>
                      </a:r>
                    </a:p>
                  </a:txBody>
                  <a:tcPr marL="5339" marR="5339" marT="5339"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s-PA"/>
                    </a:p>
                  </a:txBody>
                  <a:tcPr/>
                </a:tc>
                <a:tc hMerge="1">
                  <a:txBody>
                    <a:bodyPr/>
                    <a:lstStyle/>
                    <a:p>
                      <a:endParaRPr lang="es-PA"/>
                    </a:p>
                  </a:txBody>
                  <a:tcPr/>
                </a:tc>
                <a:tc hMerge="1">
                  <a:txBody>
                    <a:bodyPr/>
                    <a:lstStyle/>
                    <a:p>
                      <a:endParaRPr lang="es-PA"/>
                    </a:p>
                  </a:txBody>
                  <a:tcPr/>
                </a:tc>
                <a:tc hMerge="1">
                  <a:txBody>
                    <a:bodyPr/>
                    <a:lstStyle/>
                    <a:p>
                      <a:endParaRPr lang="es-PA"/>
                    </a:p>
                  </a:txBody>
                  <a:tcPr/>
                </a:tc>
              </a:tr>
              <a:tr h="528738">
                <a:tc>
                  <a:txBody>
                    <a:bodyPr/>
                    <a:lstStyle/>
                    <a:p>
                      <a:pPr algn="l" fontAlgn="b"/>
                      <a:r>
                        <a:rPr lang="es-PA" sz="1000" b="0" i="0" u="none" strike="noStrike">
                          <a:solidFill>
                            <a:srgbClr val="000000"/>
                          </a:solidFill>
                          <a:effectLst/>
                          <a:latin typeface="Calibri" panose="020F0502020204030204" pitchFamily="34" charset="0"/>
                        </a:rPr>
                        <a:t> </a:t>
                      </a:r>
                    </a:p>
                  </a:txBody>
                  <a:tcPr marL="5339" marR="5339" marT="5339"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A" sz="900" b="0" i="0" u="none" strike="noStrike" dirty="0">
                          <a:solidFill>
                            <a:srgbClr val="000000"/>
                          </a:solidFill>
                          <a:effectLst/>
                          <a:latin typeface="Calibri" panose="020F0502020204030204" pitchFamily="34" charset="0"/>
                        </a:rPr>
                        <a:t>Adquisición de Activo No Financiero </a:t>
                      </a:r>
                      <a:endParaRPr lang="es-PA" sz="900" b="0" i="0" u="none" strike="noStrike" dirty="0" smtClean="0">
                        <a:solidFill>
                          <a:srgbClr val="000000"/>
                        </a:solidFill>
                        <a:effectLst/>
                        <a:latin typeface="Calibri" panose="020F0502020204030204" pitchFamily="34" charset="0"/>
                      </a:endParaRPr>
                    </a:p>
                    <a:p>
                      <a:pPr algn="ctr" fontAlgn="ctr"/>
                      <a:r>
                        <a:rPr lang="es-PA" sz="900" b="0" i="0" u="none" strike="noStrike" dirty="0" smtClean="0">
                          <a:solidFill>
                            <a:srgbClr val="000000"/>
                          </a:solidFill>
                          <a:effectLst/>
                          <a:latin typeface="Calibri" panose="020F0502020204030204" pitchFamily="34" charset="0"/>
                        </a:rPr>
                        <a:t>( </a:t>
                      </a:r>
                      <a:r>
                        <a:rPr lang="es-PA" sz="900" b="0" i="0" u="none" strike="noStrike" dirty="0">
                          <a:solidFill>
                            <a:srgbClr val="000000"/>
                          </a:solidFill>
                          <a:effectLst/>
                          <a:latin typeface="Calibri" panose="020F0502020204030204" pitchFamily="34" charset="0"/>
                        </a:rPr>
                        <a:t>Año 1 )</a:t>
                      </a:r>
                    </a:p>
                  </a:txBody>
                  <a:tcPr marL="5339" marR="5339" marT="5339"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A" sz="900" b="0" i="0" u="none" strike="noStrike" dirty="0">
                          <a:solidFill>
                            <a:srgbClr val="000000"/>
                          </a:solidFill>
                          <a:effectLst/>
                          <a:latin typeface="Calibri" panose="020F0502020204030204" pitchFamily="34" charset="0"/>
                        </a:rPr>
                        <a:t>Contrato de Arrendamiento y Arrendamiento </a:t>
                      </a:r>
                      <a:r>
                        <a:rPr lang="es-PA" sz="900" b="0" i="0" u="none" strike="noStrike" dirty="0" smtClean="0">
                          <a:solidFill>
                            <a:srgbClr val="000000"/>
                          </a:solidFill>
                          <a:effectLst/>
                          <a:latin typeface="Calibri" panose="020F0502020204030204" pitchFamily="34" charset="0"/>
                        </a:rPr>
                        <a:t>Financiero</a:t>
                      </a:r>
                    </a:p>
                    <a:p>
                      <a:pPr algn="ctr" fontAlgn="ctr"/>
                      <a:r>
                        <a:rPr lang="es-PA" sz="900" b="0" i="0" u="none" strike="noStrike" dirty="0" smtClean="0">
                          <a:solidFill>
                            <a:srgbClr val="000000"/>
                          </a:solidFill>
                          <a:effectLst/>
                          <a:latin typeface="Calibri" panose="020F0502020204030204" pitchFamily="34" charset="0"/>
                        </a:rPr>
                        <a:t> </a:t>
                      </a:r>
                      <a:r>
                        <a:rPr lang="es-PA" sz="900" b="0" i="0" u="none" strike="noStrike" dirty="0">
                          <a:solidFill>
                            <a:srgbClr val="000000"/>
                          </a:solidFill>
                          <a:effectLst/>
                          <a:latin typeface="Calibri" panose="020F0502020204030204" pitchFamily="34" charset="0"/>
                        </a:rPr>
                        <a:t>(Año 2)</a:t>
                      </a:r>
                    </a:p>
                  </a:txBody>
                  <a:tcPr marL="5339" marR="5339" marT="5339"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A" sz="900" b="0" i="0" u="none" strike="noStrike" dirty="0">
                          <a:solidFill>
                            <a:srgbClr val="000000"/>
                          </a:solidFill>
                          <a:effectLst/>
                          <a:latin typeface="Calibri" panose="020F0502020204030204" pitchFamily="34" charset="0"/>
                        </a:rPr>
                        <a:t>Arrendamiento de </a:t>
                      </a:r>
                      <a:r>
                        <a:rPr lang="es-PA" sz="900" b="0" i="0" u="none" strike="noStrike" dirty="0" smtClean="0">
                          <a:solidFill>
                            <a:srgbClr val="000000"/>
                          </a:solidFill>
                          <a:effectLst/>
                          <a:latin typeface="Calibri" panose="020F0502020204030204" pitchFamily="34" charset="0"/>
                        </a:rPr>
                        <a:t>Retro compra</a:t>
                      </a:r>
                    </a:p>
                    <a:p>
                      <a:pPr algn="ctr" fontAlgn="ctr"/>
                      <a:r>
                        <a:rPr lang="es-PA" sz="900" b="0" i="0" u="none" strike="noStrike" dirty="0" smtClean="0">
                          <a:solidFill>
                            <a:srgbClr val="000000"/>
                          </a:solidFill>
                          <a:effectLst/>
                          <a:latin typeface="Calibri" panose="020F0502020204030204" pitchFamily="34" charset="0"/>
                        </a:rPr>
                        <a:t> </a:t>
                      </a:r>
                      <a:r>
                        <a:rPr lang="es-PA" sz="900" b="0" i="0" u="none" strike="noStrike" dirty="0">
                          <a:solidFill>
                            <a:srgbClr val="000000"/>
                          </a:solidFill>
                          <a:effectLst/>
                          <a:latin typeface="Calibri" panose="020F0502020204030204" pitchFamily="34" charset="0"/>
                        </a:rPr>
                        <a:t>(Año 2 )</a:t>
                      </a:r>
                    </a:p>
                  </a:txBody>
                  <a:tcPr marL="5339" marR="5339" marT="5339"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A" sz="900" b="0" i="0" u="none" strike="noStrike" dirty="0">
                          <a:solidFill>
                            <a:srgbClr val="000000"/>
                          </a:solidFill>
                          <a:effectLst/>
                          <a:latin typeface="Calibri" panose="020F0502020204030204" pitchFamily="34" charset="0"/>
                        </a:rPr>
                        <a:t>Inversión Pública y Amortización del </a:t>
                      </a:r>
                      <a:r>
                        <a:rPr lang="es-PA" sz="900" b="0" i="0" u="none" strike="noStrike" dirty="0" smtClean="0">
                          <a:solidFill>
                            <a:srgbClr val="000000"/>
                          </a:solidFill>
                          <a:effectLst/>
                          <a:latin typeface="Calibri" panose="020F0502020204030204" pitchFamily="34" charset="0"/>
                        </a:rPr>
                        <a:t>Pasivo</a:t>
                      </a:r>
                    </a:p>
                    <a:p>
                      <a:pPr algn="ctr" fontAlgn="ctr"/>
                      <a:r>
                        <a:rPr lang="es-PA" sz="900" b="0" i="0" u="none" strike="noStrike" dirty="0" smtClean="0">
                          <a:solidFill>
                            <a:srgbClr val="000000"/>
                          </a:solidFill>
                          <a:effectLst/>
                          <a:latin typeface="Calibri" panose="020F0502020204030204" pitchFamily="34" charset="0"/>
                        </a:rPr>
                        <a:t> </a:t>
                      </a:r>
                      <a:r>
                        <a:rPr lang="es-PA" sz="900" b="0" i="0" u="none" strike="noStrike" dirty="0">
                          <a:solidFill>
                            <a:srgbClr val="000000"/>
                          </a:solidFill>
                          <a:effectLst/>
                          <a:latin typeface="Calibri" panose="020F0502020204030204" pitchFamily="34" charset="0"/>
                        </a:rPr>
                        <a:t>(Año 2)</a:t>
                      </a:r>
                    </a:p>
                  </a:txBody>
                  <a:tcPr marL="5339" marR="5339" marT="5339"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0552">
                <a:tc>
                  <a:txBody>
                    <a:bodyPr/>
                    <a:lstStyle/>
                    <a:p>
                      <a:pPr algn="l" fontAlgn="b"/>
                      <a:endParaRPr lang="es-PA" sz="900" b="0" i="0" u="none" strike="noStrike" dirty="0">
                        <a:solidFill>
                          <a:srgbClr val="000000"/>
                        </a:solidFill>
                        <a:effectLst/>
                        <a:latin typeface="Calibri" panose="020F0502020204030204" pitchFamily="34" charset="0"/>
                      </a:endParaRPr>
                    </a:p>
                  </a:txBody>
                  <a:tcPr marL="5339" marR="5339" marT="5339" marB="0" anchor="b">
                    <a:lnL>
                      <a:noFill/>
                    </a:lnL>
                    <a:lnR>
                      <a:noFill/>
                    </a:lnR>
                    <a:lnT w="6350" cap="flat" cmpd="sng" algn="ctr">
                      <a:solidFill>
                        <a:srgbClr val="000000"/>
                      </a:solidFill>
                      <a:prstDash val="solid"/>
                      <a:round/>
                      <a:headEnd type="none" w="med" len="med"/>
                      <a:tailEnd type="none" w="med" len="med"/>
                    </a:lnT>
                    <a:lnB>
                      <a:noFill/>
                    </a:lnB>
                  </a:tcPr>
                </a:tc>
                <a:tc gridSpan="4">
                  <a:txBody>
                    <a:bodyPr/>
                    <a:lstStyle/>
                    <a:p>
                      <a:pPr algn="ctr" fontAlgn="b"/>
                      <a:r>
                        <a:rPr lang="es-PA" sz="1000" b="0"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Reportes de las Operaciones Gubernamentales</a:t>
                      </a:r>
                    </a:p>
                  </a:txBody>
                  <a:tcPr marL="5339" marR="5339" marT="5339" marB="0" anchor="b">
                    <a:lnL>
                      <a:noFill/>
                    </a:lnL>
                    <a:lnR>
                      <a:noFill/>
                    </a:lnR>
                    <a:lnT w="6350" cap="flat" cmpd="sng" algn="ctr">
                      <a:solidFill>
                        <a:srgbClr val="000000"/>
                      </a:solidFill>
                      <a:prstDash val="solid"/>
                      <a:round/>
                      <a:headEnd type="none" w="med" len="med"/>
                      <a:tailEnd type="none" w="med" len="med"/>
                    </a:lnT>
                    <a:lnB>
                      <a:noFill/>
                    </a:lnB>
                  </a:tcPr>
                </a:tc>
                <a:tc hMerge="1">
                  <a:txBody>
                    <a:bodyPr/>
                    <a:lstStyle/>
                    <a:p>
                      <a:endParaRPr lang="es-PA"/>
                    </a:p>
                  </a:txBody>
                  <a:tcPr/>
                </a:tc>
                <a:tc hMerge="1">
                  <a:txBody>
                    <a:bodyPr/>
                    <a:lstStyle/>
                    <a:p>
                      <a:endParaRPr lang="es-PA"/>
                    </a:p>
                  </a:txBody>
                  <a:tcPr/>
                </a:tc>
                <a:tc hMerge="1">
                  <a:txBody>
                    <a:bodyPr/>
                    <a:lstStyle/>
                    <a:p>
                      <a:endParaRPr lang="es-PA"/>
                    </a:p>
                  </a:txBody>
                  <a:tcPr/>
                </a:tc>
              </a:tr>
              <a:tr h="150552">
                <a:tc>
                  <a:txBody>
                    <a:bodyPr/>
                    <a:lstStyle/>
                    <a:p>
                      <a:pPr algn="l" fontAlgn="b"/>
                      <a:r>
                        <a:rPr lang="es-PA" sz="900" b="0" i="0" u="none" strike="noStrike" dirty="0">
                          <a:solidFill>
                            <a:srgbClr val="000000"/>
                          </a:solidFill>
                          <a:effectLst/>
                          <a:latin typeface="Calibri" panose="020F0502020204030204" pitchFamily="34" charset="0"/>
                        </a:rPr>
                        <a:t>Ingresos</a:t>
                      </a: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c>
                  <a:txBody>
                    <a:bodyPr/>
                    <a:lstStyle/>
                    <a:p>
                      <a:pPr algn="ctr" fontAlgn="b"/>
                      <a:r>
                        <a:rPr lang="es-PA" sz="1000" b="0" i="0" u="none" strike="noStrike">
                          <a:solidFill>
                            <a:srgbClr val="000000"/>
                          </a:solidFill>
                          <a:effectLst/>
                          <a:latin typeface="Calibri" panose="020F0502020204030204" pitchFamily="34" charset="0"/>
                        </a:rPr>
                        <a:t>240</a:t>
                      </a: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r>
              <a:tr h="150552">
                <a:tc>
                  <a:txBody>
                    <a:bodyPr/>
                    <a:lstStyle/>
                    <a:p>
                      <a:pPr algn="r" fontAlgn="b"/>
                      <a:r>
                        <a:rPr lang="es-PA" sz="900" b="0" i="0" u="none" strike="noStrike" dirty="0">
                          <a:solidFill>
                            <a:srgbClr val="000000"/>
                          </a:solidFill>
                          <a:effectLst/>
                          <a:latin typeface="Calibri" panose="020F0502020204030204" pitchFamily="34" charset="0"/>
                        </a:rPr>
                        <a:t>Pago de </a:t>
                      </a:r>
                      <a:r>
                        <a:rPr lang="es-PA" sz="900" b="0" i="0" u="none" strike="noStrike" dirty="0" smtClean="0">
                          <a:solidFill>
                            <a:srgbClr val="000000"/>
                          </a:solidFill>
                          <a:effectLst/>
                          <a:latin typeface="Calibri" panose="020F0502020204030204" pitchFamily="34" charset="0"/>
                        </a:rPr>
                        <a:t>Arrendamiento</a:t>
                      </a:r>
                      <a:endParaRPr lang="es-PA" sz="900" b="0" i="0" u="none" strike="noStrike" dirty="0">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c>
                  <a:txBody>
                    <a:bodyPr/>
                    <a:lstStyle/>
                    <a:p>
                      <a:pPr algn="ctr" fontAlgn="b"/>
                      <a:r>
                        <a:rPr lang="es-PA" sz="1000" b="0" i="0" u="none" strike="noStrike">
                          <a:solidFill>
                            <a:srgbClr val="000000"/>
                          </a:solidFill>
                          <a:effectLst/>
                          <a:latin typeface="Calibri" panose="020F0502020204030204" pitchFamily="34" charset="0"/>
                        </a:rPr>
                        <a:t>240</a:t>
                      </a: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r>
              <a:tr h="150552">
                <a:tc>
                  <a:txBody>
                    <a:bodyPr/>
                    <a:lstStyle/>
                    <a:p>
                      <a:pPr algn="l" fontAlgn="b"/>
                      <a:endParaRPr lang="es-PA" sz="900" b="0" i="0" u="none" strike="noStrike" dirty="0">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r>
              <a:tr h="150552">
                <a:tc>
                  <a:txBody>
                    <a:bodyPr/>
                    <a:lstStyle/>
                    <a:p>
                      <a:pPr algn="l" fontAlgn="b"/>
                      <a:r>
                        <a:rPr lang="es-PA" sz="900" b="0" i="0" u="none" strike="noStrike" dirty="0">
                          <a:solidFill>
                            <a:srgbClr val="000000"/>
                          </a:solidFill>
                          <a:effectLst/>
                          <a:latin typeface="Calibri" panose="020F0502020204030204" pitchFamily="34" charset="0"/>
                        </a:rPr>
                        <a:t>Gastos</a:t>
                      </a: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c>
                  <a:txBody>
                    <a:bodyPr/>
                    <a:lstStyle/>
                    <a:p>
                      <a:pPr algn="ctr" fontAlgn="b"/>
                      <a:r>
                        <a:rPr lang="es-PA" sz="1000" b="0" i="0" u="none" strike="noStrike">
                          <a:solidFill>
                            <a:srgbClr val="000000"/>
                          </a:solidFill>
                          <a:effectLst/>
                          <a:latin typeface="Calibri" panose="020F0502020204030204" pitchFamily="34" charset="0"/>
                        </a:rPr>
                        <a:t>190</a:t>
                      </a:r>
                    </a:p>
                  </a:txBody>
                  <a:tcPr marL="5339" marR="5339" marT="5339" marB="0" anchor="b">
                    <a:lnL>
                      <a:noFill/>
                    </a:lnL>
                    <a:lnR>
                      <a:noFill/>
                    </a:lnR>
                    <a:lnT>
                      <a:noFill/>
                    </a:lnT>
                    <a:lnB>
                      <a:noFill/>
                    </a:lnB>
                  </a:tcPr>
                </a:tc>
                <a:tc>
                  <a:txBody>
                    <a:bodyPr/>
                    <a:lstStyle/>
                    <a:p>
                      <a:pPr algn="ctr" fontAlgn="b"/>
                      <a:r>
                        <a:rPr lang="es-PA" sz="1000" b="0" i="0" u="none" strike="noStrike">
                          <a:solidFill>
                            <a:srgbClr val="000000"/>
                          </a:solidFill>
                          <a:effectLst/>
                          <a:latin typeface="Calibri" panose="020F0502020204030204" pitchFamily="34" charset="0"/>
                        </a:rPr>
                        <a:t>190</a:t>
                      </a:r>
                    </a:p>
                  </a:txBody>
                  <a:tcPr marL="5339" marR="5339" marT="5339" marB="0" anchor="b">
                    <a:lnL>
                      <a:noFill/>
                    </a:lnL>
                    <a:lnR>
                      <a:noFill/>
                    </a:lnR>
                    <a:lnT>
                      <a:noFill/>
                    </a:lnT>
                    <a:lnB>
                      <a:noFill/>
                    </a:lnB>
                  </a:tcPr>
                </a:tc>
                <a:tc>
                  <a:txBody>
                    <a:bodyPr/>
                    <a:lstStyle/>
                    <a:p>
                      <a:pPr algn="ctr" fontAlgn="b"/>
                      <a:r>
                        <a:rPr lang="es-PA" sz="1000" b="0" i="0" u="none" strike="noStrike">
                          <a:solidFill>
                            <a:srgbClr val="000000"/>
                          </a:solidFill>
                          <a:effectLst/>
                          <a:latin typeface="Calibri" panose="020F0502020204030204" pitchFamily="34" charset="0"/>
                        </a:rPr>
                        <a:t>150</a:t>
                      </a:r>
                    </a:p>
                  </a:txBody>
                  <a:tcPr marL="5339" marR="5339" marT="5339" marB="0" anchor="b">
                    <a:lnL>
                      <a:noFill/>
                    </a:lnL>
                    <a:lnR>
                      <a:noFill/>
                    </a:lnR>
                    <a:lnT>
                      <a:noFill/>
                    </a:lnT>
                    <a:lnB>
                      <a:noFill/>
                    </a:lnB>
                  </a:tcPr>
                </a:tc>
              </a:tr>
              <a:tr h="150552">
                <a:tc>
                  <a:txBody>
                    <a:bodyPr/>
                    <a:lstStyle/>
                    <a:p>
                      <a:pPr algn="r" fontAlgn="b"/>
                      <a:r>
                        <a:rPr lang="es-PA" sz="900" b="0" i="0" u="none" strike="noStrike" dirty="0">
                          <a:solidFill>
                            <a:srgbClr val="000000"/>
                          </a:solidFill>
                          <a:effectLst/>
                          <a:latin typeface="Calibri" panose="020F0502020204030204" pitchFamily="34" charset="0"/>
                        </a:rPr>
                        <a:t>Depreciación</a:t>
                      </a: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c>
                  <a:txBody>
                    <a:bodyPr/>
                    <a:lstStyle/>
                    <a:p>
                      <a:pPr algn="ctr" fontAlgn="b"/>
                      <a:r>
                        <a:rPr lang="es-PA" sz="1000" b="0" i="0" u="none" strike="noStrike">
                          <a:solidFill>
                            <a:srgbClr val="000000"/>
                          </a:solidFill>
                          <a:effectLst/>
                          <a:latin typeface="Calibri" panose="020F0502020204030204" pitchFamily="34" charset="0"/>
                        </a:rPr>
                        <a:t>150</a:t>
                      </a:r>
                    </a:p>
                  </a:txBody>
                  <a:tcPr marL="5339" marR="5339" marT="5339" marB="0" anchor="b">
                    <a:lnL>
                      <a:noFill/>
                    </a:lnL>
                    <a:lnR>
                      <a:noFill/>
                    </a:lnR>
                    <a:lnT>
                      <a:noFill/>
                    </a:lnT>
                    <a:lnB>
                      <a:noFill/>
                    </a:lnB>
                  </a:tcPr>
                </a:tc>
                <a:tc>
                  <a:txBody>
                    <a:bodyPr/>
                    <a:lstStyle/>
                    <a:p>
                      <a:pPr algn="ctr" fontAlgn="b"/>
                      <a:r>
                        <a:rPr lang="es-PA" sz="1000" b="0" i="0" u="none" strike="noStrike">
                          <a:solidFill>
                            <a:srgbClr val="000000"/>
                          </a:solidFill>
                          <a:effectLst/>
                          <a:latin typeface="Calibri" panose="020F0502020204030204" pitchFamily="34" charset="0"/>
                        </a:rPr>
                        <a:t>150</a:t>
                      </a:r>
                    </a:p>
                  </a:txBody>
                  <a:tcPr marL="5339" marR="5339" marT="5339" marB="0" anchor="b">
                    <a:lnL>
                      <a:noFill/>
                    </a:lnL>
                    <a:lnR>
                      <a:noFill/>
                    </a:lnR>
                    <a:lnT>
                      <a:noFill/>
                    </a:lnT>
                    <a:lnB>
                      <a:noFill/>
                    </a:lnB>
                  </a:tcPr>
                </a:tc>
                <a:tc>
                  <a:txBody>
                    <a:bodyPr/>
                    <a:lstStyle/>
                    <a:p>
                      <a:pPr algn="ctr" fontAlgn="b"/>
                      <a:r>
                        <a:rPr lang="es-PA" sz="1000" b="0" i="0" u="none" strike="noStrike">
                          <a:solidFill>
                            <a:srgbClr val="000000"/>
                          </a:solidFill>
                          <a:effectLst/>
                          <a:latin typeface="Calibri" panose="020F0502020204030204" pitchFamily="34" charset="0"/>
                        </a:rPr>
                        <a:t>150</a:t>
                      </a:r>
                    </a:p>
                  </a:txBody>
                  <a:tcPr marL="5339" marR="5339" marT="5339" marB="0" anchor="b">
                    <a:lnL>
                      <a:noFill/>
                    </a:lnL>
                    <a:lnR>
                      <a:noFill/>
                    </a:lnR>
                    <a:lnT>
                      <a:noFill/>
                    </a:lnT>
                    <a:lnB>
                      <a:noFill/>
                    </a:lnB>
                  </a:tcPr>
                </a:tc>
              </a:tr>
              <a:tr h="150552">
                <a:tc>
                  <a:txBody>
                    <a:bodyPr/>
                    <a:lstStyle/>
                    <a:p>
                      <a:pPr algn="r" fontAlgn="b"/>
                      <a:r>
                        <a:rPr lang="es-PA" sz="900" b="0" i="0" u="none" strike="noStrike">
                          <a:solidFill>
                            <a:srgbClr val="000000"/>
                          </a:solidFill>
                          <a:effectLst/>
                          <a:latin typeface="Calibri" panose="020F0502020204030204" pitchFamily="34" charset="0"/>
                        </a:rPr>
                        <a:t>Intereses</a:t>
                      </a: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c>
                  <a:txBody>
                    <a:bodyPr/>
                    <a:lstStyle/>
                    <a:p>
                      <a:pPr algn="ctr" fontAlgn="b"/>
                      <a:r>
                        <a:rPr lang="es-PA" sz="1000" b="0" i="0" u="none" strike="noStrike">
                          <a:solidFill>
                            <a:srgbClr val="000000"/>
                          </a:solidFill>
                          <a:effectLst/>
                          <a:latin typeface="Calibri" panose="020F0502020204030204" pitchFamily="34" charset="0"/>
                        </a:rPr>
                        <a:t>40</a:t>
                      </a:r>
                    </a:p>
                  </a:txBody>
                  <a:tcPr marL="5339" marR="5339" marT="5339" marB="0" anchor="b">
                    <a:lnL>
                      <a:noFill/>
                    </a:lnL>
                    <a:lnR>
                      <a:noFill/>
                    </a:lnR>
                    <a:lnT>
                      <a:noFill/>
                    </a:lnT>
                    <a:lnB>
                      <a:noFill/>
                    </a:lnB>
                  </a:tcPr>
                </a:tc>
                <a:tc>
                  <a:txBody>
                    <a:bodyPr/>
                    <a:lstStyle/>
                    <a:p>
                      <a:pPr algn="ctr" fontAlgn="b"/>
                      <a:r>
                        <a:rPr lang="es-PA" sz="1000" b="0" i="0" u="none" strike="noStrike">
                          <a:solidFill>
                            <a:srgbClr val="000000"/>
                          </a:solidFill>
                          <a:effectLst/>
                          <a:latin typeface="Calibri" panose="020F0502020204030204" pitchFamily="34" charset="0"/>
                        </a:rPr>
                        <a:t>10</a:t>
                      </a: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r>
              <a:tr h="150552">
                <a:tc>
                  <a:txBody>
                    <a:bodyPr/>
                    <a:lstStyle/>
                    <a:p>
                      <a:pPr algn="l" fontAlgn="b"/>
                      <a:r>
                        <a:rPr lang="es-PA" sz="900" b="0" i="0" u="none" strike="noStrike" dirty="0">
                          <a:solidFill>
                            <a:srgbClr val="000000"/>
                          </a:solidFill>
                          <a:effectLst/>
                          <a:latin typeface="Calibri" panose="020F0502020204030204" pitchFamily="34" charset="0"/>
                        </a:rPr>
                        <a:t>Resultado operativo neto</a:t>
                      </a: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r>
              <a:tr h="275264">
                <a:tc>
                  <a:txBody>
                    <a:bodyPr/>
                    <a:lstStyle/>
                    <a:p>
                      <a:pPr algn="r" fontAlgn="b"/>
                      <a:r>
                        <a:rPr lang="es-PA" sz="900" b="0" i="0" u="none" strike="noStrike" dirty="0">
                          <a:solidFill>
                            <a:srgbClr val="000000"/>
                          </a:solidFill>
                          <a:effectLst/>
                          <a:latin typeface="Calibri" panose="020F0502020204030204" pitchFamily="34" charset="0"/>
                        </a:rPr>
                        <a:t>                                  Adquisición neta de activos no financieros</a:t>
                      </a:r>
                    </a:p>
                  </a:txBody>
                  <a:tcPr marL="5339" marR="5339" marT="5339" marB="0" anchor="b">
                    <a:lnL>
                      <a:noFill/>
                    </a:lnL>
                    <a:lnR>
                      <a:noFill/>
                    </a:lnR>
                    <a:lnT>
                      <a:noFill/>
                    </a:lnT>
                    <a:lnB>
                      <a:noFill/>
                    </a:lnB>
                  </a:tcPr>
                </a:tc>
                <a:tc>
                  <a:txBody>
                    <a:bodyPr/>
                    <a:lstStyle/>
                    <a:p>
                      <a:pPr algn="ctr" fontAlgn="b"/>
                      <a:r>
                        <a:rPr lang="es-PA" sz="1000" b="0" i="0" u="none" strike="noStrike">
                          <a:solidFill>
                            <a:srgbClr val="000000"/>
                          </a:solidFill>
                          <a:effectLst/>
                          <a:latin typeface="Calibri" panose="020F0502020204030204" pitchFamily="34" charset="0"/>
                        </a:rPr>
                        <a:t>200</a:t>
                      </a: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r>
              <a:tr h="150552">
                <a:tc>
                  <a:txBody>
                    <a:bodyPr/>
                    <a:lstStyle/>
                    <a:p>
                      <a:pPr algn="r" fontAlgn="b"/>
                      <a:r>
                        <a:rPr lang="es-PA" sz="900" b="0" i="0" u="none" strike="noStrike" dirty="0">
                          <a:solidFill>
                            <a:srgbClr val="000000"/>
                          </a:solidFill>
                          <a:effectLst/>
                          <a:latin typeface="Calibri" panose="020F0502020204030204" pitchFamily="34" charset="0"/>
                        </a:rPr>
                        <a:t>Depreciación</a:t>
                      </a: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c>
                  <a:txBody>
                    <a:bodyPr/>
                    <a:lstStyle/>
                    <a:p>
                      <a:pPr algn="ctr" fontAlgn="b"/>
                      <a:r>
                        <a:rPr lang="es-PA" sz="1000" b="0" i="0" u="none" strike="noStrike">
                          <a:solidFill>
                            <a:srgbClr val="000000"/>
                          </a:solidFill>
                          <a:effectLst/>
                          <a:latin typeface="Calibri" panose="020F0502020204030204" pitchFamily="34" charset="0"/>
                        </a:rPr>
                        <a:t>-150</a:t>
                      </a:r>
                    </a:p>
                  </a:txBody>
                  <a:tcPr marL="5339" marR="5339" marT="5339" marB="0" anchor="b">
                    <a:lnL>
                      <a:noFill/>
                    </a:lnL>
                    <a:lnR>
                      <a:noFill/>
                    </a:lnR>
                    <a:lnT>
                      <a:noFill/>
                    </a:lnT>
                    <a:lnB>
                      <a:noFill/>
                    </a:lnB>
                  </a:tcPr>
                </a:tc>
                <a:tc>
                  <a:txBody>
                    <a:bodyPr/>
                    <a:lstStyle/>
                    <a:p>
                      <a:pPr algn="ctr" fontAlgn="b"/>
                      <a:r>
                        <a:rPr lang="es-PA" sz="1000" b="0" i="0" u="none" strike="noStrike">
                          <a:solidFill>
                            <a:srgbClr val="000000"/>
                          </a:solidFill>
                          <a:effectLst/>
                          <a:latin typeface="Calibri" panose="020F0502020204030204" pitchFamily="34" charset="0"/>
                        </a:rPr>
                        <a:t>-150</a:t>
                      </a:r>
                    </a:p>
                  </a:txBody>
                  <a:tcPr marL="5339" marR="5339" marT="5339" marB="0" anchor="b">
                    <a:lnL>
                      <a:noFill/>
                    </a:lnL>
                    <a:lnR>
                      <a:noFill/>
                    </a:lnR>
                    <a:lnT>
                      <a:noFill/>
                    </a:lnT>
                    <a:lnB>
                      <a:noFill/>
                    </a:lnB>
                  </a:tcPr>
                </a:tc>
                <a:tc>
                  <a:txBody>
                    <a:bodyPr/>
                    <a:lstStyle/>
                    <a:p>
                      <a:pPr algn="ctr" fontAlgn="b"/>
                      <a:r>
                        <a:rPr lang="es-PA" sz="1000" b="0" i="0" u="none" strike="noStrike">
                          <a:solidFill>
                            <a:srgbClr val="000000"/>
                          </a:solidFill>
                          <a:effectLst/>
                          <a:latin typeface="Calibri" panose="020F0502020204030204" pitchFamily="34" charset="0"/>
                        </a:rPr>
                        <a:t>-150</a:t>
                      </a:r>
                    </a:p>
                  </a:txBody>
                  <a:tcPr marL="5339" marR="5339" marT="5339" marB="0" anchor="b">
                    <a:lnL>
                      <a:noFill/>
                    </a:lnL>
                    <a:lnR>
                      <a:noFill/>
                    </a:lnR>
                    <a:lnT>
                      <a:noFill/>
                    </a:lnT>
                    <a:lnB>
                      <a:noFill/>
                    </a:lnB>
                  </a:tcPr>
                </a:tc>
              </a:tr>
              <a:tr h="150552">
                <a:tc>
                  <a:txBody>
                    <a:bodyPr/>
                    <a:lstStyle/>
                    <a:p>
                      <a:pPr algn="l" fontAlgn="b"/>
                      <a:endParaRPr lang="es-PA" sz="9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r>
              <a:tr h="150552">
                <a:tc>
                  <a:txBody>
                    <a:bodyPr/>
                    <a:lstStyle/>
                    <a:p>
                      <a:pPr algn="l" fontAlgn="b"/>
                      <a:r>
                        <a:rPr lang="es-PA" sz="900" b="0" i="0" u="none" strike="noStrike">
                          <a:solidFill>
                            <a:srgbClr val="000000"/>
                          </a:solidFill>
                          <a:effectLst/>
                          <a:latin typeface="Calibri" panose="020F0502020204030204" pitchFamily="34" charset="0"/>
                        </a:rPr>
                        <a:t>Capacidad o necesidad de financiamiento</a:t>
                      </a:r>
                    </a:p>
                  </a:txBody>
                  <a:tcPr marL="5339" marR="5339" marT="5339" marB="0" anchor="b">
                    <a:lnL>
                      <a:noFill/>
                    </a:lnL>
                    <a:lnR>
                      <a:noFill/>
                    </a:lnR>
                    <a:lnT>
                      <a:noFill/>
                    </a:lnT>
                    <a:lnB>
                      <a:noFill/>
                    </a:lnB>
                  </a:tcPr>
                </a:tc>
                <a:tc>
                  <a:txBody>
                    <a:bodyPr/>
                    <a:lstStyle/>
                    <a:p>
                      <a:pPr algn="ctr" fontAlgn="b"/>
                      <a:r>
                        <a:rPr lang="es-PA" sz="1000" b="0" i="0" u="none" strike="noStrike">
                          <a:solidFill>
                            <a:srgbClr val="000000"/>
                          </a:solidFill>
                          <a:effectLst/>
                          <a:latin typeface="Calibri" panose="020F0502020204030204" pitchFamily="34" charset="0"/>
                        </a:rPr>
                        <a:t>-200</a:t>
                      </a:r>
                    </a:p>
                  </a:txBody>
                  <a:tcPr marL="5339" marR="5339" marT="5339" marB="0" anchor="b">
                    <a:lnL>
                      <a:noFill/>
                    </a:lnL>
                    <a:lnR>
                      <a:noFill/>
                    </a:lnR>
                    <a:lnT>
                      <a:noFill/>
                    </a:lnT>
                    <a:lnB>
                      <a:noFill/>
                    </a:lnB>
                  </a:tcPr>
                </a:tc>
                <a:tc>
                  <a:txBody>
                    <a:bodyPr/>
                    <a:lstStyle/>
                    <a:p>
                      <a:pPr algn="ctr" fontAlgn="b"/>
                      <a:r>
                        <a:rPr lang="es-PA" sz="1000" b="0" i="0" u="none" strike="noStrike">
                          <a:solidFill>
                            <a:srgbClr val="000000"/>
                          </a:solidFill>
                          <a:effectLst/>
                          <a:latin typeface="Calibri" panose="020F0502020204030204" pitchFamily="34" charset="0"/>
                        </a:rPr>
                        <a:t>-40</a:t>
                      </a:r>
                    </a:p>
                  </a:txBody>
                  <a:tcPr marL="5339" marR="5339" marT="5339" marB="0" anchor="b">
                    <a:lnL>
                      <a:noFill/>
                    </a:lnL>
                    <a:lnR>
                      <a:noFill/>
                    </a:lnR>
                    <a:lnT>
                      <a:noFill/>
                    </a:lnT>
                    <a:lnB>
                      <a:noFill/>
                    </a:lnB>
                  </a:tcPr>
                </a:tc>
                <a:tc>
                  <a:txBody>
                    <a:bodyPr/>
                    <a:lstStyle/>
                    <a:p>
                      <a:pPr algn="ctr" fontAlgn="b"/>
                      <a:r>
                        <a:rPr lang="es-PA" sz="1000" b="0" i="0" u="none" strike="noStrike">
                          <a:solidFill>
                            <a:srgbClr val="000000"/>
                          </a:solidFill>
                          <a:effectLst/>
                          <a:latin typeface="Calibri" panose="020F0502020204030204" pitchFamily="34" charset="0"/>
                        </a:rPr>
                        <a:t>200</a:t>
                      </a:r>
                    </a:p>
                  </a:txBody>
                  <a:tcPr marL="5339" marR="5339" marT="5339" marB="0" anchor="b">
                    <a:lnL>
                      <a:noFill/>
                    </a:lnL>
                    <a:lnR>
                      <a:noFill/>
                    </a:lnR>
                    <a:lnT>
                      <a:noFill/>
                    </a:lnT>
                    <a:lnB>
                      <a:noFill/>
                    </a:lnB>
                  </a:tcPr>
                </a:tc>
                <a:tc>
                  <a:txBody>
                    <a:bodyPr/>
                    <a:lstStyle/>
                    <a:p>
                      <a:pPr algn="ctr" fontAlgn="b"/>
                      <a:r>
                        <a:rPr lang="es-PA" sz="1000" b="0" i="0" u="none" strike="noStrike">
                          <a:solidFill>
                            <a:srgbClr val="000000"/>
                          </a:solidFill>
                          <a:effectLst/>
                          <a:latin typeface="Calibri" panose="020F0502020204030204" pitchFamily="34" charset="0"/>
                        </a:rPr>
                        <a:t>0</a:t>
                      </a:r>
                    </a:p>
                  </a:txBody>
                  <a:tcPr marL="5339" marR="5339" marT="5339" marB="0" anchor="b">
                    <a:lnL>
                      <a:noFill/>
                    </a:lnL>
                    <a:lnR>
                      <a:noFill/>
                    </a:lnR>
                    <a:lnT>
                      <a:noFill/>
                    </a:lnT>
                    <a:lnB>
                      <a:noFill/>
                    </a:lnB>
                  </a:tcPr>
                </a:tc>
              </a:tr>
              <a:tr h="275264">
                <a:tc>
                  <a:txBody>
                    <a:bodyPr/>
                    <a:lstStyle/>
                    <a:p>
                      <a:pPr algn="r" fontAlgn="b"/>
                      <a:r>
                        <a:rPr lang="es-PA" sz="900" b="0" i="0" u="none" strike="noStrike" dirty="0">
                          <a:solidFill>
                            <a:srgbClr val="000000"/>
                          </a:solidFill>
                          <a:effectLst/>
                          <a:latin typeface="Calibri" panose="020F0502020204030204" pitchFamily="34" charset="0"/>
                        </a:rPr>
                        <a:t>                                      Adquisición neta de activos financieros</a:t>
                      </a: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c>
                  <a:txBody>
                    <a:bodyPr/>
                    <a:lstStyle/>
                    <a:p>
                      <a:pPr algn="ctr" fontAlgn="b"/>
                      <a:r>
                        <a:rPr lang="es-PA" sz="1000" b="0" i="0" u="none" strike="noStrike">
                          <a:solidFill>
                            <a:srgbClr val="000000"/>
                          </a:solidFill>
                          <a:effectLst/>
                          <a:latin typeface="Calibri" panose="020F0502020204030204" pitchFamily="34" charset="0"/>
                        </a:rPr>
                        <a:t>-240</a:t>
                      </a: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r>
              <a:tr h="275264">
                <a:tc>
                  <a:txBody>
                    <a:bodyPr/>
                    <a:lstStyle/>
                    <a:p>
                      <a:pPr algn="r" fontAlgn="b"/>
                      <a:r>
                        <a:rPr lang="es-PA" sz="900" b="0" i="0" u="none" strike="noStrike" dirty="0">
                          <a:solidFill>
                            <a:srgbClr val="000000"/>
                          </a:solidFill>
                          <a:effectLst/>
                          <a:latin typeface="Calibri" panose="020F0502020204030204" pitchFamily="34" charset="0"/>
                        </a:rPr>
                        <a:t>                                                                     Contracción neta de pasivos</a:t>
                      </a:r>
                    </a:p>
                  </a:txBody>
                  <a:tcPr marL="5339" marR="5339" marT="5339" marB="0" anchor="b">
                    <a:lnL>
                      <a:noFill/>
                    </a:lnL>
                    <a:lnR>
                      <a:noFill/>
                    </a:lnR>
                    <a:lnT>
                      <a:noFill/>
                    </a:lnT>
                    <a:lnB>
                      <a:noFill/>
                    </a:lnB>
                  </a:tcPr>
                </a:tc>
                <a:tc>
                  <a:txBody>
                    <a:bodyPr/>
                    <a:lstStyle/>
                    <a:p>
                      <a:pPr algn="ctr" fontAlgn="b"/>
                      <a:r>
                        <a:rPr lang="es-PA" sz="1000" b="0" i="0" u="none" strike="noStrike">
                          <a:solidFill>
                            <a:srgbClr val="000000"/>
                          </a:solidFill>
                          <a:effectLst/>
                          <a:latin typeface="Calibri" panose="020F0502020204030204" pitchFamily="34" charset="0"/>
                        </a:rPr>
                        <a:t>200</a:t>
                      </a: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r>
              <a:tr h="150552">
                <a:tc>
                  <a:txBody>
                    <a:bodyPr/>
                    <a:lstStyle/>
                    <a:p>
                      <a:pPr algn="r" fontAlgn="b"/>
                      <a:r>
                        <a:rPr lang="es-PA" sz="900" b="0" i="0" u="none" strike="noStrike" dirty="0">
                          <a:solidFill>
                            <a:srgbClr val="000000"/>
                          </a:solidFill>
                          <a:effectLst/>
                          <a:latin typeface="Calibri" panose="020F0502020204030204" pitchFamily="34" charset="0"/>
                        </a:rPr>
                        <a:t>Amortización</a:t>
                      </a: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c>
                  <a:txBody>
                    <a:bodyPr/>
                    <a:lstStyle/>
                    <a:p>
                      <a:pPr algn="ctr" fontAlgn="b"/>
                      <a:r>
                        <a:rPr lang="es-PA" sz="1000" b="0" i="0" u="none" strike="noStrike">
                          <a:solidFill>
                            <a:srgbClr val="000000"/>
                          </a:solidFill>
                          <a:effectLst/>
                          <a:latin typeface="Calibri" panose="020F0502020204030204" pitchFamily="34" charset="0"/>
                        </a:rPr>
                        <a:t>-200</a:t>
                      </a:r>
                    </a:p>
                  </a:txBody>
                  <a:tcPr marL="5339" marR="5339" marT="5339" marB="0" anchor="b">
                    <a:lnL>
                      <a:noFill/>
                    </a:lnL>
                    <a:lnR>
                      <a:noFill/>
                    </a:lnR>
                    <a:lnT>
                      <a:noFill/>
                    </a:lnT>
                    <a:lnB>
                      <a:noFill/>
                    </a:lnB>
                  </a:tcPr>
                </a:tc>
                <a:tc>
                  <a:txBody>
                    <a:bodyPr/>
                    <a:lstStyle/>
                    <a:p>
                      <a:pPr algn="ctr" fontAlgn="b"/>
                      <a:r>
                        <a:rPr lang="es-PA" sz="1000" b="0" i="0" u="none" strike="noStrike">
                          <a:solidFill>
                            <a:srgbClr val="000000"/>
                          </a:solidFill>
                          <a:effectLst/>
                          <a:latin typeface="Calibri" panose="020F0502020204030204" pitchFamily="34" charset="0"/>
                        </a:rPr>
                        <a:t>-200</a:t>
                      </a: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r>
              <a:tr h="150552">
                <a:tc>
                  <a:txBody>
                    <a:bodyPr/>
                    <a:lstStyle/>
                    <a:p>
                      <a:pPr algn="l" fontAlgn="b"/>
                      <a:endParaRPr lang="es-PA" sz="9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c gridSpan="4">
                  <a:txBody>
                    <a:bodyPr/>
                    <a:lstStyle/>
                    <a:p>
                      <a:pPr algn="ctr" fontAlgn="b"/>
                      <a:r>
                        <a:rPr lang="es-PA" sz="1000" b="0"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Reporte de otros flujos económicos</a:t>
                      </a:r>
                    </a:p>
                  </a:txBody>
                  <a:tcPr marL="5339" marR="5339" marT="5339" marB="0" anchor="b">
                    <a:lnL>
                      <a:noFill/>
                    </a:lnL>
                    <a:lnR>
                      <a:noFill/>
                    </a:lnR>
                    <a:lnT>
                      <a:noFill/>
                    </a:lnT>
                    <a:lnB>
                      <a:noFill/>
                    </a:lnB>
                  </a:tcPr>
                </a:tc>
                <a:tc hMerge="1">
                  <a:txBody>
                    <a:bodyPr/>
                    <a:lstStyle/>
                    <a:p>
                      <a:endParaRPr lang="es-PA"/>
                    </a:p>
                  </a:txBody>
                  <a:tcPr/>
                </a:tc>
                <a:tc hMerge="1">
                  <a:txBody>
                    <a:bodyPr/>
                    <a:lstStyle/>
                    <a:p>
                      <a:endParaRPr lang="es-PA"/>
                    </a:p>
                  </a:txBody>
                  <a:tcPr/>
                </a:tc>
                <a:tc hMerge="1">
                  <a:txBody>
                    <a:bodyPr/>
                    <a:lstStyle/>
                    <a:p>
                      <a:endParaRPr lang="es-PA"/>
                    </a:p>
                  </a:txBody>
                  <a:tcPr/>
                </a:tc>
              </a:tr>
              <a:tr h="150552">
                <a:tc>
                  <a:txBody>
                    <a:bodyPr/>
                    <a:lstStyle/>
                    <a:p>
                      <a:pPr algn="r" fontAlgn="b"/>
                      <a:r>
                        <a:rPr lang="es-PA" sz="900" b="0" i="0" u="none" strike="noStrike">
                          <a:solidFill>
                            <a:srgbClr val="000000"/>
                          </a:solidFill>
                          <a:effectLst/>
                          <a:latin typeface="Calibri" panose="020F0502020204030204" pitchFamily="34" charset="0"/>
                        </a:rPr>
                        <a:t>Otros cambios en el patrimonio neto</a:t>
                      </a: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c>
                  <a:txBody>
                    <a:bodyPr/>
                    <a:lstStyle/>
                    <a:p>
                      <a:pPr algn="ctr" fontAlgn="b"/>
                      <a:r>
                        <a:rPr lang="es-PA" sz="1000" b="0" i="0" u="none" strike="noStrike">
                          <a:solidFill>
                            <a:srgbClr val="000000"/>
                          </a:solidFill>
                          <a:effectLst/>
                          <a:latin typeface="Calibri" panose="020F0502020204030204" pitchFamily="34" charset="0"/>
                        </a:rPr>
                        <a:t>200</a:t>
                      </a:r>
                    </a:p>
                  </a:txBody>
                  <a:tcPr marL="5339" marR="5339" marT="5339" marB="0" anchor="b">
                    <a:lnL>
                      <a:noFill/>
                    </a:lnL>
                    <a:lnR>
                      <a:noFill/>
                    </a:lnR>
                    <a:lnT>
                      <a:noFill/>
                    </a:lnT>
                    <a:lnB>
                      <a:noFill/>
                    </a:lnB>
                  </a:tcPr>
                </a:tc>
              </a:tr>
              <a:tr h="275264">
                <a:tc>
                  <a:txBody>
                    <a:bodyPr/>
                    <a:lstStyle/>
                    <a:p>
                      <a:pPr algn="r" fontAlgn="b"/>
                      <a:r>
                        <a:rPr lang="es-PA" sz="900" b="0" i="0" u="none" strike="noStrike" dirty="0">
                          <a:solidFill>
                            <a:srgbClr val="000000"/>
                          </a:solidFill>
                          <a:effectLst/>
                          <a:latin typeface="Calibri" panose="020F0502020204030204" pitchFamily="34" charset="0"/>
                        </a:rPr>
                        <a:t>                              Cambios en los activos no financieros</a:t>
                      </a: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r>
              <a:tr h="225715">
                <a:tc>
                  <a:txBody>
                    <a:bodyPr/>
                    <a:lstStyle/>
                    <a:p>
                      <a:pPr algn="r" fontAlgn="b"/>
                      <a:r>
                        <a:rPr lang="es-PA" sz="900" b="0" i="0" u="none" strike="noStrike" dirty="0">
                          <a:solidFill>
                            <a:srgbClr val="000000"/>
                          </a:solidFill>
                          <a:effectLst/>
                          <a:latin typeface="Calibri" panose="020F0502020204030204" pitchFamily="34" charset="0"/>
                        </a:rPr>
                        <a:t>                               Cambios en los activos financieros</a:t>
                      </a: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r>
              <a:tr h="275264">
                <a:tc>
                  <a:txBody>
                    <a:bodyPr/>
                    <a:lstStyle/>
                    <a:p>
                      <a:pPr algn="r" fontAlgn="b"/>
                      <a:r>
                        <a:rPr lang="es-PA" sz="900" b="0" i="0" u="none" strike="noStrike" dirty="0">
                          <a:solidFill>
                            <a:srgbClr val="000000"/>
                          </a:solidFill>
                          <a:effectLst/>
                          <a:latin typeface="Calibri" panose="020F0502020204030204" pitchFamily="34" charset="0"/>
                        </a:rPr>
                        <a:t>                                             Cambios en los pasivos financieros</a:t>
                      </a: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c>
                  <a:txBody>
                    <a:bodyPr/>
                    <a:lstStyle/>
                    <a:p>
                      <a:pPr algn="ctr" fontAlgn="b"/>
                      <a:r>
                        <a:rPr lang="es-PA" sz="1000" b="0" i="0" u="none" strike="noStrike">
                          <a:solidFill>
                            <a:srgbClr val="000000"/>
                          </a:solidFill>
                          <a:effectLst/>
                          <a:latin typeface="Calibri" panose="020F0502020204030204" pitchFamily="34" charset="0"/>
                        </a:rPr>
                        <a:t>-200</a:t>
                      </a:r>
                    </a:p>
                  </a:txBody>
                  <a:tcPr marL="5339" marR="5339" marT="5339" marB="0" anchor="b">
                    <a:lnL>
                      <a:noFill/>
                    </a:lnL>
                    <a:lnR>
                      <a:noFill/>
                    </a:lnR>
                    <a:lnT>
                      <a:noFill/>
                    </a:lnT>
                    <a:lnB>
                      <a:noFill/>
                    </a:lnB>
                  </a:tcPr>
                </a:tc>
              </a:tr>
              <a:tr h="150552">
                <a:tc>
                  <a:txBody>
                    <a:bodyPr/>
                    <a:lstStyle/>
                    <a:p>
                      <a:pPr algn="l" fontAlgn="b"/>
                      <a:endParaRPr lang="es-PA" sz="900" b="0" i="0" u="none" strike="noStrike" dirty="0">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c gridSpan="4">
                  <a:txBody>
                    <a:bodyPr/>
                    <a:lstStyle/>
                    <a:p>
                      <a:pPr algn="ctr" fontAlgn="b"/>
                      <a:r>
                        <a:rPr lang="es-PA" sz="1000" b="0"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Balance General del Gobierno</a:t>
                      </a:r>
                    </a:p>
                  </a:txBody>
                  <a:tcPr marL="5339" marR="5339" marT="5339" marB="0" anchor="b">
                    <a:lnL>
                      <a:noFill/>
                    </a:lnL>
                    <a:lnR>
                      <a:noFill/>
                    </a:lnR>
                    <a:lnT>
                      <a:noFill/>
                    </a:lnT>
                    <a:lnB>
                      <a:noFill/>
                    </a:lnB>
                  </a:tcPr>
                </a:tc>
                <a:tc hMerge="1">
                  <a:txBody>
                    <a:bodyPr/>
                    <a:lstStyle/>
                    <a:p>
                      <a:endParaRPr lang="es-PA"/>
                    </a:p>
                  </a:txBody>
                  <a:tcPr/>
                </a:tc>
                <a:tc hMerge="1">
                  <a:txBody>
                    <a:bodyPr/>
                    <a:lstStyle/>
                    <a:p>
                      <a:endParaRPr lang="es-PA"/>
                    </a:p>
                  </a:txBody>
                  <a:tcPr/>
                </a:tc>
                <a:tc hMerge="1">
                  <a:txBody>
                    <a:bodyPr/>
                    <a:lstStyle/>
                    <a:p>
                      <a:endParaRPr lang="es-PA"/>
                    </a:p>
                  </a:txBody>
                  <a:tcPr/>
                </a:tc>
              </a:tr>
              <a:tr h="150552">
                <a:tc>
                  <a:txBody>
                    <a:bodyPr/>
                    <a:lstStyle/>
                    <a:p>
                      <a:pPr algn="l" fontAlgn="b"/>
                      <a:r>
                        <a:rPr lang="es-PA" sz="900" b="0" i="0" u="none" strike="noStrike">
                          <a:solidFill>
                            <a:srgbClr val="000000"/>
                          </a:solidFill>
                          <a:effectLst/>
                          <a:latin typeface="Calibri" panose="020F0502020204030204" pitchFamily="34" charset="0"/>
                        </a:rPr>
                        <a:t>Valor neto</a:t>
                      </a:r>
                    </a:p>
                  </a:txBody>
                  <a:tcPr marL="5339" marR="5339" marT="5339" marB="0" anchor="b">
                    <a:lnL>
                      <a:noFill/>
                    </a:lnL>
                    <a:lnR>
                      <a:noFill/>
                    </a:lnR>
                    <a:lnT>
                      <a:noFill/>
                    </a:lnT>
                    <a:lnB>
                      <a:noFill/>
                    </a:lnB>
                  </a:tcPr>
                </a:tc>
                <a:tc>
                  <a:txBody>
                    <a:bodyPr/>
                    <a:lstStyle/>
                    <a:p>
                      <a:pPr algn="ctr" fontAlgn="b"/>
                      <a:r>
                        <a:rPr lang="es-PA" sz="1000" b="0" i="0" u="none" strike="noStrike">
                          <a:solidFill>
                            <a:srgbClr val="000000"/>
                          </a:solidFill>
                          <a:effectLst/>
                          <a:latin typeface="Calibri" panose="020F0502020204030204" pitchFamily="34" charset="0"/>
                        </a:rPr>
                        <a:t>0</a:t>
                      </a:r>
                    </a:p>
                  </a:txBody>
                  <a:tcPr marL="5339" marR="5339" marT="5339" marB="0" anchor="b">
                    <a:lnL>
                      <a:noFill/>
                    </a:lnL>
                    <a:lnR>
                      <a:noFill/>
                    </a:lnR>
                    <a:lnT>
                      <a:noFill/>
                    </a:lnT>
                    <a:lnB>
                      <a:noFill/>
                    </a:lnB>
                  </a:tcPr>
                </a:tc>
                <a:tc>
                  <a:txBody>
                    <a:bodyPr/>
                    <a:lstStyle/>
                    <a:p>
                      <a:pPr algn="ctr" fontAlgn="b"/>
                      <a:r>
                        <a:rPr lang="es-PA" sz="1000" b="0" i="0" u="none" strike="noStrike">
                          <a:solidFill>
                            <a:srgbClr val="000000"/>
                          </a:solidFill>
                          <a:effectLst/>
                          <a:latin typeface="Calibri" panose="020F0502020204030204" pitchFamily="34" charset="0"/>
                        </a:rPr>
                        <a:t>-190</a:t>
                      </a:r>
                    </a:p>
                  </a:txBody>
                  <a:tcPr marL="5339" marR="5339" marT="5339" marB="0" anchor="b">
                    <a:lnL>
                      <a:noFill/>
                    </a:lnL>
                    <a:lnR>
                      <a:noFill/>
                    </a:lnR>
                    <a:lnT>
                      <a:noFill/>
                    </a:lnT>
                    <a:lnB>
                      <a:noFill/>
                    </a:lnB>
                  </a:tcPr>
                </a:tc>
                <a:tc>
                  <a:txBody>
                    <a:bodyPr/>
                    <a:lstStyle/>
                    <a:p>
                      <a:pPr algn="ctr" fontAlgn="b"/>
                      <a:r>
                        <a:rPr lang="es-PA" sz="1000" b="0" i="0" u="none" strike="noStrike">
                          <a:solidFill>
                            <a:srgbClr val="000000"/>
                          </a:solidFill>
                          <a:effectLst/>
                          <a:latin typeface="Calibri" panose="020F0502020204030204" pitchFamily="34" charset="0"/>
                        </a:rPr>
                        <a:t>50</a:t>
                      </a:r>
                    </a:p>
                  </a:txBody>
                  <a:tcPr marL="5339" marR="5339" marT="5339" marB="0" anchor="b">
                    <a:lnL>
                      <a:noFill/>
                    </a:lnL>
                    <a:lnR>
                      <a:noFill/>
                    </a:lnR>
                    <a:lnT>
                      <a:noFill/>
                    </a:lnT>
                    <a:lnB>
                      <a:noFill/>
                    </a:lnB>
                  </a:tcPr>
                </a:tc>
                <a:tc>
                  <a:txBody>
                    <a:bodyPr/>
                    <a:lstStyle/>
                    <a:p>
                      <a:pPr algn="ctr" fontAlgn="b"/>
                      <a:r>
                        <a:rPr lang="es-PA" sz="1000" b="0" i="0" u="none" strike="noStrike">
                          <a:solidFill>
                            <a:srgbClr val="000000"/>
                          </a:solidFill>
                          <a:effectLst/>
                          <a:latin typeface="Calibri" panose="020F0502020204030204" pitchFamily="34" charset="0"/>
                        </a:rPr>
                        <a:t>50</a:t>
                      </a:r>
                    </a:p>
                  </a:txBody>
                  <a:tcPr marL="5339" marR="5339" marT="5339" marB="0" anchor="b">
                    <a:lnL>
                      <a:noFill/>
                    </a:lnL>
                    <a:lnR>
                      <a:noFill/>
                    </a:lnR>
                    <a:lnT>
                      <a:noFill/>
                    </a:lnT>
                    <a:lnB>
                      <a:noFill/>
                    </a:lnB>
                  </a:tcPr>
                </a:tc>
              </a:tr>
              <a:tr h="150552">
                <a:tc>
                  <a:txBody>
                    <a:bodyPr/>
                    <a:lstStyle/>
                    <a:p>
                      <a:pPr algn="r" fontAlgn="b"/>
                      <a:r>
                        <a:rPr lang="es-PA" sz="900" b="0" i="0" u="none" strike="noStrike" dirty="0">
                          <a:solidFill>
                            <a:srgbClr val="000000"/>
                          </a:solidFill>
                          <a:effectLst/>
                          <a:latin typeface="Calibri" panose="020F0502020204030204" pitchFamily="34" charset="0"/>
                        </a:rPr>
                        <a:t>Activos no financieros</a:t>
                      </a:r>
                    </a:p>
                  </a:txBody>
                  <a:tcPr marL="5339" marR="5339" marT="5339" marB="0" anchor="b">
                    <a:lnL>
                      <a:noFill/>
                    </a:lnL>
                    <a:lnR>
                      <a:noFill/>
                    </a:lnR>
                    <a:lnT>
                      <a:noFill/>
                    </a:lnT>
                    <a:lnB>
                      <a:noFill/>
                    </a:lnB>
                  </a:tcPr>
                </a:tc>
                <a:tc>
                  <a:txBody>
                    <a:bodyPr/>
                    <a:lstStyle/>
                    <a:p>
                      <a:pPr algn="ctr" fontAlgn="b"/>
                      <a:r>
                        <a:rPr lang="es-PA" sz="1000" b="0" i="0" u="none" strike="noStrike">
                          <a:solidFill>
                            <a:srgbClr val="000000"/>
                          </a:solidFill>
                          <a:effectLst/>
                          <a:latin typeface="Calibri" panose="020F0502020204030204" pitchFamily="34" charset="0"/>
                        </a:rPr>
                        <a:t>200</a:t>
                      </a:r>
                    </a:p>
                  </a:txBody>
                  <a:tcPr marL="5339" marR="5339" marT="5339" marB="0" anchor="b">
                    <a:lnL>
                      <a:noFill/>
                    </a:lnL>
                    <a:lnR>
                      <a:noFill/>
                    </a:lnR>
                    <a:lnT>
                      <a:noFill/>
                    </a:lnT>
                    <a:lnB>
                      <a:noFill/>
                    </a:lnB>
                  </a:tcPr>
                </a:tc>
                <a:tc>
                  <a:txBody>
                    <a:bodyPr/>
                    <a:lstStyle/>
                    <a:p>
                      <a:pPr algn="ctr" fontAlgn="b"/>
                      <a:r>
                        <a:rPr lang="es-PA" sz="1000" b="0" i="0" u="none" strike="noStrike">
                          <a:solidFill>
                            <a:srgbClr val="000000"/>
                          </a:solidFill>
                          <a:effectLst/>
                          <a:latin typeface="Calibri" panose="020F0502020204030204" pitchFamily="34" charset="0"/>
                        </a:rPr>
                        <a:t>50</a:t>
                      </a:r>
                    </a:p>
                  </a:txBody>
                  <a:tcPr marL="5339" marR="5339" marT="5339" marB="0" anchor="b">
                    <a:lnL>
                      <a:noFill/>
                    </a:lnL>
                    <a:lnR>
                      <a:noFill/>
                    </a:lnR>
                    <a:lnT>
                      <a:noFill/>
                    </a:lnT>
                    <a:lnB>
                      <a:noFill/>
                    </a:lnB>
                  </a:tcPr>
                </a:tc>
                <a:tc>
                  <a:txBody>
                    <a:bodyPr/>
                    <a:lstStyle/>
                    <a:p>
                      <a:pPr algn="ctr" fontAlgn="b"/>
                      <a:r>
                        <a:rPr lang="es-PA" sz="1000" b="0" i="0" u="none" strike="noStrike">
                          <a:solidFill>
                            <a:srgbClr val="000000"/>
                          </a:solidFill>
                          <a:effectLst/>
                          <a:latin typeface="Calibri" panose="020F0502020204030204" pitchFamily="34" charset="0"/>
                        </a:rPr>
                        <a:t>50</a:t>
                      </a:r>
                    </a:p>
                  </a:txBody>
                  <a:tcPr marL="5339" marR="5339" marT="5339" marB="0" anchor="b">
                    <a:lnL>
                      <a:noFill/>
                    </a:lnL>
                    <a:lnR>
                      <a:noFill/>
                    </a:lnR>
                    <a:lnT>
                      <a:noFill/>
                    </a:lnT>
                    <a:lnB>
                      <a:noFill/>
                    </a:lnB>
                  </a:tcPr>
                </a:tc>
                <a:tc>
                  <a:txBody>
                    <a:bodyPr/>
                    <a:lstStyle/>
                    <a:p>
                      <a:pPr algn="ctr" fontAlgn="b"/>
                      <a:r>
                        <a:rPr lang="es-PA" sz="1000" b="0" i="0" u="none" strike="noStrike">
                          <a:solidFill>
                            <a:srgbClr val="000000"/>
                          </a:solidFill>
                          <a:effectLst/>
                          <a:latin typeface="Calibri" panose="020F0502020204030204" pitchFamily="34" charset="0"/>
                        </a:rPr>
                        <a:t>50</a:t>
                      </a:r>
                    </a:p>
                  </a:txBody>
                  <a:tcPr marL="5339" marR="5339" marT="5339" marB="0" anchor="b">
                    <a:lnL>
                      <a:noFill/>
                    </a:lnL>
                    <a:lnR>
                      <a:noFill/>
                    </a:lnR>
                    <a:lnT>
                      <a:noFill/>
                    </a:lnT>
                    <a:lnB>
                      <a:noFill/>
                    </a:lnB>
                  </a:tcPr>
                </a:tc>
              </a:tr>
              <a:tr h="150552">
                <a:tc>
                  <a:txBody>
                    <a:bodyPr/>
                    <a:lstStyle/>
                    <a:p>
                      <a:pPr algn="r" fontAlgn="b"/>
                      <a:r>
                        <a:rPr lang="es-PA" sz="900" b="0" i="0" u="none" strike="noStrike" dirty="0">
                          <a:solidFill>
                            <a:srgbClr val="000000"/>
                          </a:solidFill>
                          <a:effectLst/>
                          <a:latin typeface="Calibri" panose="020F0502020204030204" pitchFamily="34" charset="0"/>
                        </a:rPr>
                        <a:t>Activos financieros</a:t>
                      </a: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c>
                  <a:txBody>
                    <a:bodyPr/>
                    <a:lstStyle/>
                    <a:p>
                      <a:pPr algn="ctr" fontAlgn="b"/>
                      <a:r>
                        <a:rPr lang="es-PA" sz="1000" b="0" i="0" u="none" strike="noStrike">
                          <a:solidFill>
                            <a:srgbClr val="000000"/>
                          </a:solidFill>
                          <a:effectLst/>
                          <a:latin typeface="Calibri" panose="020F0502020204030204" pitchFamily="34" charset="0"/>
                        </a:rPr>
                        <a:t>-240</a:t>
                      </a: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c>
                  <a:txBody>
                    <a:bodyPr/>
                    <a:lstStyle/>
                    <a:p>
                      <a:pPr algn="ctr"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r>
              <a:tr h="150552">
                <a:tc>
                  <a:txBody>
                    <a:bodyPr/>
                    <a:lstStyle/>
                    <a:p>
                      <a:pPr algn="r" fontAlgn="b"/>
                      <a:r>
                        <a:rPr lang="es-PA" sz="900" b="0" i="0" u="none" strike="noStrike" dirty="0">
                          <a:solidFill>
                            <a:srgbClr val="000000"/>
                          </a:solidFill>
                          <a:effectLst/>
                          <a:latin typeface="Calibri" panose="020F0502020204030204" pitchFamily="34" charset="0"/>
                        </a:rPr>
                        <a:t>Pasivos financieros</a:t>
                      </a:r>
                    </a:p>
                  </a:txBody>
                  <a:tcPr marL="5339" marR="5339" marT="5339"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s-PA" sz="1000" b="0" i="0" u="none" strike="noStrike">
                          <a:solidFill>
                            <a:srgbClr val="000000"/>
                          </a:solidFill>
                          <a:effectLst/>
                          <a:latin typeface="Calibri" panose="020F0502020204030204" pitchFamily="34" charset="0"/>
                        </a:rPr>
                        <a:t>200</a:t>
                      </a:r>
                    </a:p>
                  </a:txBody>
                  <a:tcPr marL="5339" marR="5339" marT="5339"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s-PA" sz="1000" b="0" i="0" u="none" strike="noStrike">
                          <a:solidFill>
                            <a:srgbClr val="000000"/>
                          </a:solidFill>
                          <a:effectLst/>
                          <a:latin typeface="Calibri" panose="020F0502020204030204" pitchFamily="34" charset="0"/>
                        </a:rPr>
                        <a:t> </a:t>
                      </a:r>
                    </a:p>
                  </a:txBody>
                  <a:tcPr marL="5339" marR="5339" marT="5339"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s-PA" sz="1000" b="0" i="0" u="none" strike="noStrike">
                          <a:solidFill>
                            <a:srgbClr val="000000"/>
                          </a:solidFill>
                          <a:effectLst/>
                          <a:latin typeface="Calibri" panose="020F0502020204030204" pitchFamily="34" charset="0"/>
                        </a:rPr>
                        <a:t> </a:t>
                      </a:r>
                    </a:p>
                  </a:txBody>
                  <a:tcPr marL="5339" marR="5339" marT="5339"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s-PA" sz="1000" b="0" i="0" u="none" strike="noStrike">
                          <a:solidFill>
                            <a:srgbClr val="000000"/>
                          </a:solidFill>
                          <a:effectLst/>
                          <a:latin typeface="Calibri" panose="020F0502020204030204" pitchFamily="34" charset="0"/>
                        </a:rPr>
                        <a:t> </a:t>
                      </a:r>
                    </a:p>
                  </a:txBody>
                  <a:tcPr marL="5339" marR="5339" marT="5339" marB="0" anchor="b">
                    <a:lnL>
                      <a:noFill/>
                    </a:lnL>
                    <a:lnR>
                      <a:noFill/>
                    </a:lnR>
                    <a:lnT>
                      <a:noFill/>
                    </a:lnT>
                    <a:lnB w="6350" cap="flat" cmpd="sng" algn="ctr">
                      <a:solidFill>
                        <a:srgbClr val="000000"/>
                      </a:solidFill>
                      <a:prstDash val="solid"/>
                      <a:round/>
                      <a:headEnd type="none" w="med" len="med"/>
                      <a:tailEnd type="none" w="med" len="med"/>
                    </a:lnB>
                  </a:tcPr>
                </a:tc>
              </a:tr>
              <a:tr h="150552">
                <a:tc>
                  <a:txBody>
                    <a:bodyPr/>
                    <a:lstStyle/>
                    <a:p>
                      <a:pPr algn="l" fontAlgn="b"/>
                      <a:r>
                        <a:rPr lang="es-PA" sz="800" b="0" i="0" u="none" strike="noStrike" dirty="0">
                          <a:solidFill>
                            <a:srgbClr val="000000"/>
                          </a:solidFill>
                          <a:effectLst/>
                          <a:latin typeface="Calibri" panose="020F0502020204030204" pitchFamily="34" charset="0"/>
                        </a:rPr>
                        <a:t>Se asume lo siguiente:</a:t>
                      </a:r>
                    </a:p>
                  </a:txBody>
                  <a:tcPr marL="5339" marR="5339" marT="5339"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s-PA" sz="1000" b="0" i="0" u="none" strike="noStrike">
                        <a:solidFill>
                          <a:srgbClr val="000000"/>
                        </a:solidFill>
                        <a:effectLst/>
                        <a:latin typeface="Calibri" panose="020F0502020204030204" pitchFamily="34" charset="0"/>
                      </a:endParaRPr>
                    </a:p>
                  </a:txBody>
                  <a:tcPr marL="5339" marR="5339" marT="5339" marB="0" anchor="b">
                    <a:lnL>
                      <a:noFill/>
                    </a:lnL>
                    <a:lnR>
                      <a:noFill/>
                    </a:lnR>
                    <a:lnT w="6350" cap="flat" cmpd="sng" algn="ctr">
                      <a:solidFill>
                        <a:srgbClr val="000000"/>
                      </a:solidFill>
                      <a:prstDash val="solid"/>
                      <a:round/>
                      <a:headEnd type="none" w="med" len="med"/>
                      <a:tailEnd type="none" w="med" len="med"/>
                    </a:lnT>
                    <a:lnB>
                      <a:noFill/>
                    </a:lnB>
                  </a:tcPr>
                </a:tc>
              </a:tr>
              <a:tr h="128979">
                <a:tc gridSpan="5">
                  <a:txBody>
                    <a:bodyPr/>
                    <a:lstStyle/>
                    <a:p>
                      <a:pPr algn="l" fontAlgn="b"/>
                      <a:r>
                        <a:rPr lang="es-PA" sz="800" b="0" i="0" u="none" strike="noStrike" dirty="0">
                          <a:solidFill>
                            <a:srgbClr val="000000"/>
                          </a:solidFill>
                          <a:effectLst/>
                          <a:latin typeface="Calibri" panose="020F0502020204030204" pitchFamily="34" charset="0"/>
                        </a:rPr>
                        <a:t>Costo de los activos = 200 en el año 1</a:t>
                      </a:r>
                    </a:p>
                  </a:txBody>
                  <a:tcPr marL="5339" marR="5339" marT="5339" marB="0" anchor="b">
                    <a:lnL>
                      <a:noFill/>
                    </a:lnL>
                    <a:lnR>
                      <a:noFill/>
                    </a:lnR>
                    <a:lnT>
                      <a:noFill/>
                    </a:lnT>
                    <a:lnB>
                      <a:noFill/>
                    </a:lnB>
                  </a:tcPr>
                </a:tc>
                <a:tc hMerge="1">
                  <a:txBody>
                    <a:bodyPr/>
                    <a:lstStyle/>
                    <a:p>
                      <a:endParaRPr lang="es-PA"/>
                    </a:p>
                  </a:txBody>
                  <a:tcPr/>
                </a:tc>
                <a:tc hMerge="1">
                  <a:txBody>
                    <a:bodyPr/>
                    <a:lstStyle/>
                    <a:p>
                      <a:endParaRPr lang="es-PA"/>
                    </a:p>
                  </a:txBody>
                  <a:tcPr/>
                </a:tc>
                <a:tc hMerge="1">
                  <a:txBody>
                    <a:bodyPr/>
                    <a:lstStyle/>
                    <a:p>
                      <a:endParaRPr lang="es-PA"/>
                    </a:p>
                  </a:txBody>
                  <a:tcPr/>
                </a:tc>
                <a:tc hMerge="1">
                  <a:txBody>
                    <a:bodyPr/>
                    <a:lstStyle/>
                    <a:p>
                      <a:endParaRPr lang="es-PA"/>
                    </a:p>
                  </a:txBody>
                  <a:tcPr/>
                </a:tc>
              </a:tr>
              <a:tr h="128979">
                <a:tc gridSpan="5">
                  <a:txBody>
                    <a:bodyPr/>
                    <a:lstStyle/>
                    <a:p>
                      <a:pPr algn="l" fontAlgn="b"/>
                      <a:r>
                        <a:rPr lang="es-PA" sz="800" b="0" i="0" u="none" strike="noStrike" dirty="0">
                          <a:solidFill>
                            <a:srgbClr val="000000"/>
                          </a:solidFill>
                          <a:effectLst/>
                          <a:latin typeface="Calibri" panose="020F0502020204030204" pitchFamily="34" charset="0"/>
                        </a:rPr>
                        <a:t>Depreciación = 150 en el año 2 </a:t>
                      </a:r>
                    </a:p>
                  </a:txBody>
                  <a:tcPr marL="5339" marR="5339" marT="5339" marB="0" anchor="b">
                    <a:lnL>
                      <a:noFill/>
                    </a:lnL>
                    <a:lnR>
                      <a:noFill/>
                    </a:lnR>
                    <a:lnT>
                      <a:noFill/>
                    </a:lnT>
                    <a:lnB>
                      <a:noFill/>
                    </a:lnB>
                  </a:tcPr>
                </a:tc>
                <a:tc hMerge="1">
                  <a:txBody>
                    <a:bodyPr/>
                    <a:lstStyle/>
                    <a:p>
                      <a:endParaRPr lang="es-PA"/>
                    </a:p>
                  </a:txBody>
                  <a:tcPr/>
                </a:tc>
                <a:tc hMerge="1">
                  <a:txBody>
                    <a:bodyPr/>
                    <a:lstStyle/>
                    <a:p>
                      <a:endParaRPr lang="es-PA"/>
                    </a:p>
                  </a:txBody>
                  <a:tcPr/>
                </a:tc>
                <a:tc hMerge="1">
                  <a:txBody>
                    <a:bodyPr/>
                    <a:lstStyle/>
                    <a:p>
                      <a:endParaRPr lang="es-PA"/>
                    </a:p>
                  </a:txBody>
                  <a:tcPr/>
                </a:tc>
                <a:tc hMerge="1">
                  <a:txBody>
                    <a:bodyPr/>
                    <a:lstStyle/>
                    <a:p>
                      <a:endParaRPr lang="es-PA"/>
                    </a:p>
                  </a:txBody>
                  <a:tcPr/>
                </a:tc>
              </a:tr>
              <a:tr h="128979">
                <a:tc gridSpan="5">
                  <a:txBody>
                    <a:bodyPr/>
                    <a:lstStyle/>
                    <a:p>
                      <a:pPr algn="l" fontAlgn="b"/>
                      <a:r>
                        <a:rPr lang="es-PA" sz="800" b="0" i="0" u="none" strike="noStrike" dirty="0">
                          <a:solidFill>
                            <a:srgbClr val="000000"/>
                          </a:solidFill>
                          <a:effectLst/>
                          <a:latin typeface="Calibri" panose="020F0502020204030204" pitchFamily="34" charset="0"/>
                        </a:rPr>
                        <a:t>Interés: 40 en el año 2, bajo los enfoques de: arrendamiento financiero, </a:t>
                      </a:r>
                      <a:r>
                        <a:rPr lang="es-PA" sz="800" b="0" i="0" u="none" strike="noStrike" dirty="0" smtClean="0">
                          <a:solidFill>
                            <a:srgbClr val="000000"/>
                          </a:solidFill>
                          <a:effectLst/>
                          <a:latin typeface="Calibri" panose="020F0502020204030204" pitchFamily="34" charset="0"/>
                        </a:rPr>
                        <a:t>arrendamiento </a:t>
                      </a:r>
                      <a:r>
                        <a:rPr lang="es-PA" sz="800" b="0" i="0" u="none" strike="noStrike" dirty="0">
                          <a:solidFill>
                            <a:srgbClr val="000000"/>
                          </a:solidFill>
                          <a:effectLst/>
                          <a:latin typeface="Calibri" panose="020F0502020204030204" pitchFamily="34" charset="0"/>
                        </a:rPr>
                        <a:t>y arrendamiento de </a:t>
                      </a:r>
                      <a:r>
                        <a:rPr lang="es-PA" sz="800" b="0" i="0" u="none" strike="noStrike" dirty="0" smtClean="0">
                          <a:solidFill>
                            <a:srgbClr val="000000"/>
                          </a:solidFill>
                          <a:effectLst/>
                          <a:latin typeface="Calibri" panose="020F0502020204030204" pitchFamily="34" charset="0"/>
                        </a:rPr>
                        <a:t>retro compra</a:t>
                      </a:r>
                      <a:endParaRPr lang="es-PA" sz="800" b="0" i="0" u="none" strike="noStrike" dirty="0">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c hMerge="1">
                  <a:txBody>
                    <a:bodyPr/>
                    <a:lstStyle/>
                    <a:p>
                      <a:endParaRPr lang="es-PA"/>
                    </a:p>
                  </a:txBody>
                  <a:tcPr/>
                </a:tc>
                <a:tc hMerge="1">
                  <a:txBody>
                    <a:bodyPr/>
                    <a:lstStyle/>
                    <a:p>
                      <a:endParaRPr lang="es-PA"/>
                    </a:p>
                  </a:txBody>
                  <a:tcPr/>
                </a:tc>
                <a:tc hMerge="1">
                  <a:txBody>
                    <a:bodyPr/>
                    <a:lstStyle/>
                    <a:p>
                      <a:endParaRPr lang="es-PA"/>
                    </a:p>
                  </a:txBody>
                  <a:tcPr/>
                </a:tc>
                <a:tc hMerge="1">
                  <a:txBody>
                    <a:bodyPr/>
                    <a:lstStyle/>
                    <a:p>
                      <a:endParaRPr lang="es-PA"/>
                    </a:p>
                  </a:txBody>
                  <a:tcPr/>
                </a:tc>
              </a:tr>
              <a:tr h="128979">
                <a:tc gridSpan="5">
                  <a:txBody>
                    <a:bodyPr/>
                    <a:lstStyle/>
                    <a:p>
                      <a:pPr algn="l" fontAlgn="b"/>
                      <a:r>
                        <a:rPr lang="es-PA" sz="800" b="0" i="0" u="none" strike="noStrike" dirty="0">
                          <a:solidFill>
                            <a:srgbClr val="000000"/>
                          </a:solidFill>
                          <a:effectLst/>
                          <a:latin typeface="Calibri" panose="020F0502020204030204" pitchFamily="34" charset="0"/>
                        </a:rPr>
                        <a:t>Amortización= 200 en el año 2, bajo los enfoques de: arrendamiento financiero, </a:t>
                      </a:r>
                      <a:r>
                        <a:rPr lang="es-PA" sz="800" b="0" i="0" u="none" strike="noStrike" dirty="0" smtClean="0">
                          <a:solidFill>
                            <a:srgbClr val="000000"/>
                          </a:solidFill>
                          <a:effectLst/>
                          <a:latin typeface="Calibri" panose="020F0502020204030204" pitchFamily="34" charset="0"/>
                        </a:rPr>
                        <a:t>arrendamiento </a:t>
                      </a:r>
                      <a:r>
                        <a:rPr lang="es-PA" sz="800" b="0" i="0" u="none" strike="noStrike" dirty="0">
                          <a:solidFill>
                            <a:srgbClr val="000000"/>
                          </a:solidFill>
                          <a:effectLst/>
                          <a:latin typeface="Calibri" panose="020F0502020204030204" pitchFamily="34" charset="0"/>
                        </a:rPr>
                        <a:t>y arrendamiento de </a:t>
                      </a:r>
                      <a:r>
                        <a:rPr lang="es-PA" sz="800" b="0" i="0" u="none" strike="noStrike" dirty="0" smtClean="0">
                          <a:solidFill>
                            <a:srgbClr val="000000"/>
                          </a:solidFill>
                          <a:effectLst/>
                          <a:latin typeface="Calibri" panose="020F0502020204030204" pitchFamily="34" charset="0"/>
                        </a:rPr>
                        <a:t>retro compra</a:t>
                      </a:r>
                      <a:endParaRPr lang="es-PA" sz="800" b="0" i="0" u="none" strike="noStrike" dirty="0">
                        <a:solidFill>
                          <a:srgbClr val="000000"/>
                        </a:solidFill>
                        <a:effectLst/>
                        <a:latin typeface="Calibri" panose="020F0502020204030204" pitchFamily="34" charset="0"/>
                      </a:endParaRPr>
                    </a:p>
                  </a:txBody>
                  <a:tcPr marL="5339" marR="5339" marT="5339" marB="0" anchor="b">
                    <a:lnL>
                      <a:noFill/>
                    </a:lnL>
                    <a:lnR>
                      <a:noFill/>
                    </a:lnR>
                    <a:lnT>
                      <a:noFill/>
                    </a:lnT>
                    <a:lnB>
                      <a:noFill/>
                    </a:lnB>
                  </a:tcPr>
                </a:tc>
                <a:tc hMerge="1">
                  <a:txBody>
                    <a:bodyPr/>
                    <a:lstStyle/>
                    <a:p>
                      <a:endParaRPr lang="es-PA"/>
                    </a:p>
                  </a:txBody>
                  <a:tcPr/>
                </a:tc>
                <a:tc hMerge="1">
                  <a:txBody>
                    <a:bodyPr/>
                    <a:lstStyle/>
                    <a:p>
                      <a:endParaRPr lang="es-PA"/>
                    </a:p>
                  </a:txBody>
                  <a:tcPr/>
                </a:tc>
                <a:tc hMerge="1">
                  <a:txBody>
                    <a:bodyPr/>
                    <a:lstStyle/>
                    <a:p>
                      <a:endParaRPr lang="es-PA"/>
                    </a:p>
                  </a:txBody>
                  <a:tcPr/>
                </a:tc>
                <a:tc hMerge="1">
                  <a:txBody>
                    <a:bodyPr/>
                    <a:lstStyle/>
                    <a:p>
                      <a:endParaRPr lang="es-PA"/>
                    </a:p>
                  </a:txBody>
                  <a:tcPr/>
                </a:tc>
              </a:tr>
              <a:tr h="128979">
                <a:tc gridSpan="5">
                  <a:txBody>
                    <a:bodyPr/>
                    <a:lstStyle/>
                    <a:p>
                      <a:pPr algn="l" fontAlgn="b"/>
                      <a:r>
                        <a:rPr lang="es-PA" sz="800" b="0" i="0" u="none" strike="noStrike" dirty="0">
                          <a:solidFill>
                            <a:srgbClr val="000000"/>
                          </a:solidFill>
                          <a:effectLst/>
                          <a:latin typeface="Calibri" panose="020F0502020204030204" pitchFamily="34" charset="0"/>
                        </a:rPr>
                        <a:t>Cancelación: 200 en el año 2, bajo los enfoques de: inversión pública y de cancelación de un pasivo.</a:t>
                      </a:r>
                    </a:p>
                  </a:txBody>
                  <a:tcPr marL="5339" marR="5339" marT="5339" marB="0" anchor="b">
                    <a:lnL>
                      <a:noFill/>
                    </a:lnL>
                    <a:lnR>
                      <a:noFill/>
                    </a:lnR>
                    <a:lnT>
                      <a:noFill/>
                    </a:lnT>
                    <a:lnB>
                      <a:noFill/>
                    </a:lnB>
                  </a:tcPr>
                </a:tc>
                <a:tc hMerge="1">
                  <a:txBody>
                    <a:bodyPr/>
                    <a:lstStyle/>
                    <a:p>
                      <a:endParaRPr lang="es-PA"/>
                    </a:p>
                  </a:txBody>
                  <a:tcPr/>
                </a:tc>
                <a:tc hMerge="1">
                  <a:txBody>
                    <a:bodyPr/>
                    <a:lstStyle/>
                    <a:p>
                      <a:endParaRPr lang="es-PA"/>
                    </a:p>
                  </a:txBody>
                  <a:tcPr/>
                </a:tc>
                <a:tc hMerge="1">
                  <a:txBody>
                    <a:bodyPr/>
                    <a:lstStyle/>
                    <a:p>
                      <a:endParaRPr lang="es-PA"/>
                    </a:p>
                  </a:txBody>
                  <a:tcPr/>
                </a:tc>
                <a:tc hMerge="1">
                  <a:txBody>
                    <a:bodyPr/>
                    <a:lstStyle/>
                    <a:p>
                      <a:endParaRPr lang="es-PA"/>
                    </a:p>
                  </a:txBody>
                  <a:tcPr/>
                </a:tc>
              </a:tr>
            </a:tbl>
          </a:graphicData>
        </a:graphic>
      </p:graphicFrame>
    </p:spTree>
    <p:extLst>
      <p:ext uri="{BB962C8B-B14F-4D97-AF65-F5344CB8AC3E}">
        <p14:creationId xmlns:p14="http://schemas.microsoft.com/office/powerpoint/2010/main" val="2077079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alpha val="34000"/>
          </a:schemeClr>
        </a:solidFill>
        <a:effectLst/>
      </p:bgPr>
    </p:bg>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60749" y="4644571"/>
            <a:ext cx="1631251" cy="2213429"/>
          </a:xfrm>
          <a:prstGeom prst="rect">
            <a:avLst/>
          </a:prstGeom>
        </p:spPr>
      </p:pic>
      <p:pic>
        <p:nvPicPr>
          <p:cNvPr id="1026" name="Imagen 1" descr="C:\Users\sofia_balbuena\Desktop\LOGO Min de Hacienda BILINGÜE 2015 PN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22921" y="206375"/>
            <a:ext cx="1869079"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ítulo 1"/>
          <p:cNvSpPr txBox="1">
            <a:spLocks/>
          </p:cNvSpPr>
          <p:nvPr/>
        </p:nvSpPr>
        <p:spPr bwMode="auto">
          <a:xfrm>
            <a:off x="530225" y="206375"/>
            <a:ext cx="8970472" cy="985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9" tIns="34289" rIns="68579" bIns="34289" numCol="1" anchor="t" anchorCtr="0" compatLnSpc="1">
            <a:prstTxWarp prst="textNoShape">
              <a:avLst/>
            </a:prstTxWarp>
          </a:bodyPr>
          <a:lstStyle>
            <a:lvl1pPr algn="l" defTabSz="684213" rtl="0" eaLnBrk="1" fontAlgn="base" hangingPunct="1">
              <a:spcBef>
                <a:spcPct val="0"/>
              </a:spcBef>
              <a:spcAft>
                <a:spcPct val="0"/>
              </a:spcAft>
              <a:defRPr lang="es-ES" sz="2600" kern="1200">
                <a:solidFill>
                  <a:schemeClr val="accent1"/>
                </a:solidFill>
                <a:latin typeface="+mj-lt"/>
                <a:ea typeface="+mj-ea"/>
                <a:cs typeface="+mj-cs"/>
              </a:defRPr>
            </a:lvl1pPr>
            <a:lvl2pPr algn="l" defTabSz="684213" rtl="0" eaLnBrk="1" fontAlgn="base" hangingPunct="1">
              <a:spcBef>
                <a:spcPct val="0"/>
              </a:spcBef>
              <a:spcAft>
                <a:spcPct val="0"/>
              </a:spcAft>
              <a:defRPr sz="2600">
                <a:solidFill>
                  <a:schemeClr val="accent1"/>
                </a:solidFill>
                <a:latin typeface="Corbel" panose="020B0503020204020204" pitchFamily="34" charset="0"/>
              </a:defRPr>
            </a:lvl2pPr>
            <a:lvl3pPr algn="l" defTabSz="684213" rtl="0" eaLnBrk="1" fontAlgn="base" hangingPunct="1">
              <a:spcBef>
                <a:spcPct val="0"/>
              </a:spcBef>
              <a:spcAft>
                <a:spcPct val="0"/>
              </a:spcAft>
              <a:defRPr sz="2600">
                <a:solidFill>
                  <a:schemeClr val="accent1"/>
                </a:solidFill>
                <a:latin typeface="Corbel" panose="020B0503020204020204" pitchFamily="34" charset="0"/>
              </a:defRPr>
            </a:lvl3pPr>
            <a:lvl4pPr algn="l" defTabSz="684213" rtl="0" eaLnBrk="1" fontAlgn="base" hangingPunct="1">
              <a:spcBef>
                <a:spcPct val="0"/>
              </a:spcBef>
              <a:spcAft>
                <a:spcPct val="0"/>
              </a:spcAft>
              <a:defRPr sz="2600">
                <a:solidFill>
                  <a:schemeClr val="accent1"/>
                </a:solidFill>
                <a:latin typeface="Corbel" panose="020B0503020204020204" pitchFamily="34" charset="0"/>
              </a:defRPr>
            </a:lvl4pPr>
            <a:lvl5pPr algn="l" defTabSz="684213" rtl="0" eaLnBrk="1" fontAlgn="base" hangingPunct="1">
              <a:spcBef>
                <a:spcPct val="0"/>
              </a:spcBef>
              <a:spcAft>
                <a:spcPct val="0"/>
              </a:spcAft>
              <a:defRPr sz="2600">
                <a:solidFill>
                  <a:schemeClr val="accent1"/>
                </a:solidFill>
                <a:latin typeface="Corbel" panose="020B0503020204020204" pitchFamily="34" charset="0"/>
              </a:defRPr>
            </a:lvl5pPr>
            <a:lvl6pPr marL="457200" algn="l" defTabSz="684213" rtl="0" eaLnBrk="1" fontAlgn="base" hangingPunct="1">
              <a:spcBef>
                <a:spcPct val="0"/>
              </a:spcBef>
              <a:spcAft>
                <a:spcPct val="0"/>
              </a:spcAft>
              <a:defRPr sz="2600">
                <a:solidFill>
                  <a:schemeClr val="accent1"/>
                </a:solidFill>
                <a:latin typeface="Corbel" panose="020B0503020204020204" pitchFamily="34" charset="0"/>
              </a:defRPr>
            </a:lvl6pPr>
            <a:lvl7pPr marL="914400" algn="l" defTabSz="684213" rtl="0" eaLnBrk="1" fontAlgn="base" hangingPunct="1">
              <a:spcBef>
                <a:spcPct val="0"/>
              </a:spcBef>
              <a:spcAft>
                <a:spcPct val="0"/>
              </a:spcAft>
              <a:defRPr sz="2600">
                <a:solidFill>
                  <a:schemeClr val="accent1"/>
                </a:solidFill>
                <a:latin typeface="Corbel" panose="020B0503020204020204" pitchFamily="34" charset="0"/>
              </a:defRPr>
            </a:lvl7pPr>
            <a:lvl8pPr marL="1371600" algn="l" defTabSz="684213" rtl="0" eaLnBrk="1" fontAlgn="base" hangingPunct="1">
              <a:spcBef>
                <a:spcPct val="0"/>
              </a:spcBef>
              <a:spcAft>
                <a:spcPct val="0"/>
              </a:spcAft>
              <a:defRPr sz="2600">
                <a:solidFill>
                  <a:schemeClr val="accent1"/>
                </a:solidFill>
                <a:latin typeface="Corbel" panose="020B0503020204020204" pitchFamily="34" charset="0"/>
              </a:defRPr>
            </a:lvl8pPr>
            <a:lvl9pPr marL="1828800" algn="l" defTabSz="684213" rtl="0" eaLnBrk="1" fontAlgn="base" hangingPunct="1">
              <a:spcBef>
                <a:spcPct val="0"/>
              </a:spcBef>
              <a:spcAft>
                <a:spcPct val="0"/>
              </a:spcAft>
              <a:defRPr sz="2600">
                <a:solidFill>
                  <a:schemeClr val="accent1"/>
                </a:solidFill>
                <a:latin typeface="Corbel" panose="020B0503020204020204" pitchFamily="34" charset="0"/>
              </a:defRPr>
            </a:lvl9pPr>
          </a:lstStyle>
          <a:p>
            <a:pPr>
              <a:defRPr/>
            </a:pPr>
            <a:r>
              <a:rPr lang="es-PY" altLang="es-PY" dirty="0" smtClean="0">
                <a:solidFill>
                  <a:srgbClr val="6076B4"/>
                </a:solidFill>
                <a:latin typeface="Corbel" panose="020B0503020204020204"/>
              </a:rPr>
              <a:t>Estándares Contables</a:t>
            </a:r>
          </a:p>
        </p:txBody>
      </p:sp>
      <p:pic>
        <p:nvPicPr>
          <p:cNvPr id="10" name="Picture 4" descr="http://img.freeflagicons.com/thumb/square_icon/paraguay/paraguay_64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4110" y="2565351"/>
            <a:ext cx="2086700" cy="1349033"/>
          </a:xfrm>
          <a:prstGeom prst="rect">
            <a:avLst/>
          </a:prstGeom>
          <a:noFill/>
          <a:extLst>
            <a:ext uri="{909E8E84-426E-40DD-AFC4-6F175D3DCCD1}">
              <a14:hiddenFill xmlns:a14="http://schemas.microsoft.com/office/drawing/2010/main">
                <a:solidFill>
                  <a:srgbClr val="FFFFFF"/>
                </a:solidFill>
              </a14:hiddenFill>
            </a:ext>
          </a:extLst>
        </p:spPr>
      </p:pic>
      <p:sp>
        <p:nvSpPr>
          <p:cNvPr id="9" name="CuadroTexto 8"/>
          <p:cNvSpPr txBox="1"/>
          <p:nvPr/>
        </p:nvSpPr>
        <p:spPr>
          <a:xfrm>
            <a:off x="530225" y="699260"/>
            <a:ext cx="9003394" cy="923330"/>
          </a:xfrm>
          <a:prstGeom prst="rect">
            <a:avLst/>
          </a:prstGeom>
          <a:noFill/>
        </p:spPr>
        <p:txBody>
          <a:bodyPr wrap="square" rtlCol="0">
            <a:spAutoFit/>
          </a:bodyPr>
          <a:lstStyle/>
          <a:p>
            <a:r>
              <a:rPr lang="es-MX" b="1" dirty="0" smtClean="0"/>
              <a:t>Las Normas Internacionales de Contabilidad especifican que el tratamiento para las garantías y otros pasivos contingentes de las entidades gubernamentales, es el de utilizar la base de contable de acumulación o devengo. </a:t>
            </a:r>
            <a:endParaRPr lang="es-PA" dirty="0"/>
          </a:p>
        </p:txBody>
      </p:sp>
      <p:sp>
        <p:nvSpPr>
          <p:cNvPr id="3" name="CuadroTexto 2"/>
          <p:cNvSpPr txBox="1"/>
          <p:nvPr/>
        </p:nvSpPr>
        <p:spPr>
          <a:xfrm>
            <a:off x="647700" y="1727200"/>
            <a:ext cx="8885919" cy="4678204"/>
          </a:xfrm>
          <a:prstGeom prst="rect">
            <a:avLst/>
          </a:prstGeom>
          <a:noFill/>
        </p:spPr>
        <p:txBody>
          <a:bodyPr wrap="square" rtlCol="0">
            <a:spAutoFit/>
          </a:bodyPr>
          <a:lstStyle/>
          <a:p>
            <a:pPr marL="285750" indent="-285750" algn="just">
              <a:buFont typeface="Arial" panose="020B0604020202020204" pitchFamily="34" charset="0"/>
              <a:buChar char="•"/>
            </a:pPr>
            <a:r>
              <a:rPr lang="es-MX" sz="2000" dirty="0" smtClean="0"/>
              <a:t>Para la contabilidad bajo el principio de devengo, el aspecto clave es saber diferenciar si las garantías deben ser clasificadas como un pasivo o un pasivo contingente.</a:t>
            </a:r>
          </a:p>
          <a:p>
            <a:pPr marL="285750" indent="-285750" algn="just">
              <a:buFont typeface="Arial" panose="020B0604020202020204" pitchFamily="34" charset="0"/>
              <a:buChar char="•"/>
            </a:pPr>
            <a:r>
              <a:rPr lang="es-MX" sz="2000" dirty="0" smtClean="0"/>
              <a:t>Una contingencia debe ser reconocida como un pasivo solo cuando se considere probable que el gasto se realice y cuando se pueda hacer una estimación razonable de la cantidad a gastarse.</a:t>
            </a:r>
          </a:p>
          <a:p>
            <a:pPr marL="742950" lvl="1" indent="-285750" algn="just">
              <a:buFont typeface="Wingdings" panose="05000000000000000000" pitchFamily="2" charset="2"/>
              <a:buChar char="ü"/>
            </a:pPr>
            <a:r>
              <a:rPr lang="es-MX" sz="2000" dirty="0" smtClean="0"/>
              <a:t>Sin embargo la tendencia de los estándares contables en los últimos años, es la de reconocer pasivos valorados en su </a:t>
            </a:r>
            <a:r>
              <a:rPr lang="es-MX" sz="2000" i="1" dirty="0" err="1" smtClean="0"/>
              <a:t>Fair</a:t>
            </a:r>
            <a:r>
              <a:rPr lang="es-MX" sz="2000" i="1" dirty="0"/>
              <a:t> </a:t>
            </a:r>
            <a:r>
              <a:rPr lang="es-MX" sz="2000" i="1" dirty="0" err="1" smtClean="0"/>
              <a:t>Value</a:t>
            </a:r>
            <a:r>
              <a:rPr lang="es-MX" sz="2000" i="1" dirty="0" smtClean="0"/>
              <a:t>. </a:t>
            </a:r>
          </a:p>
          <a:p>
            <a:pPr marL="285750" indent="-285750" algn="just">
              <a:buFont typeface="Arial" panose="020B0604020202020204" pitchFamily="34" charset="0"/>
              <a:buChar char="•"/>
            </a:pPr>
            <a:r>
              <a:rPr lang="es-MX" sz="2000" dirty="0" smtClean="0"/>
              <a:t>En la actualidad, se aplican diferentes estándares contables dependiendo del tipo de garantía o contingencia de que se trate. </a:t>
            </a:r>
          </a:p>
          <a:p>
            <a:pPr marL="285750" indent="-285750" algn="just">
              <a:buFont typeface="Arial" panose="020B0604020202020204" pitchFamily="34" charset="0"/>
              <a:buChar char="•"/>
            </a:pPr>
            <a:r>
              <a:rPr lang="es-MX" sz="2000" dirty="0" smtClean="0"/>
              <a:t>La NICSP 19 (Provisiones, activos y pasivos contingentes) </a:t>
            </a:r>
            <a:r>
              <a:rPr lang="es-PA" sz="2000" dirty="0"/>
              <a:t>debe aplicarse a la contabilización de </a:t>
            </a:r>
            <a:r>
              <a:rPr lang="es-PA" sz="2000" dirty="0" smtClean="0"/>
              <a:t>garantías, con la </a:t>
            </a:r>
            <a:r>
              <a:rPr lang="es-PA" sz="2000" dirty="0"/>
              <a:t>excepción de los instrumentos financieros </a:t>
            </a:r>
            <a:r>
              <a:rPr lang="es-PA" sz="2000" dirty="0" smtClean="0"/>
              <a:t>llevados en su </a:t>
            </a:r>
            <a:r>
              <a:rPr lang="es-PA" sz="2000" dirty="0"/>
              <a:t>valor </a:t>
            </a:r>
            <a:r>
              <a:rPr lang="es-PA" sz="2000" dirty="0" smtClean="0"/>
              <a:t>razonable, y a </a:t>
            </a:r>
            <a:r>
              <a:rPr lang="es-PA" sz="2000" dirty="0"/>
              <a:t>las garantías derivadas de contratos de seguro con los </a:t>
            </a:r>
            <a:r>
              <a:rPr lang="es-PA" sz="2000" dirty="0" smtClean="0"/>
              <a:t>asegurados.</a:t>
            </a:r>
            <a:endParaRPr lang="es-PA" sz="2000" dirty="0"/>
          </a:p>
          <a:p>
            <a:pPr marL="285750" indent="-285750" algn="just">
              <a:buFont typeface="Arial" panose="020B0604020202020204" pitchFamily="34" charset="0"/>
              <a:buChar char="•"/>
            </a:pPr>
            <a:endParaRPr lang="es-PA" sz="2000" dirty="0"/>
          </a:p>
        </p:txBody>
      </p:sp>
    </p:spTree>
    <p:extLst>
      <p:ext uri="{BB962C8B-B14F-4D97-AF65-F5344CB8AC3E}">
        <p14:creationId xmlns:p14="http://schemas.microsoft.com/office/powerpoint/2010/main" val="3459886648"/>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CION2016.potx" id="{649CA73D-9296-4028-8083-98461AA802CB}" vid="{439099E9-B8F5-4D00-A9F4-50B1161D3AA8}"/>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3789</TotalTime>
  <Words>2085</Words>
  <Application>Microsoft Office PowerPoint</Application>
  <PresentationFormat>Panorámica</PresentationFormat>
  <Paragraphs>291</Paragraphs>
  <Slides>13</Slides>
  <Notes>0</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13</vt:i4>
      </vt:variant>
    </vt:vector>
  </HeadingPairs>
  <TitlesOfParts>
    <vt:vector size="22" baseType="lpstr">
      <vt:lpstr>Aparajita</vt:lpstr>
      <vt:lpstr>Arial</vt:lpstr>
      <vt:lpstr>Calibri</vt:lpstr>
      <vt:lpstr>Calibri Light</vt:lpstr>
      <vt:lpstr>Corbel</vt:lpstr>
      <vt:lpstr>Helvetica</vt:lpstr>
      <vt:lpstr>Times New Roman</vt:lpstr>
      <vt:lpstr>Wingdings</vt:lpstr>
      <vt:lpstr>Tema de Office</vt:lpstr>
      <vt:lpstr>Panamá: Esquema de Concesiones/APP´s – Riesgos y su enfoque contable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Gracias</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Javier Notario</dc:creator>
  <cp:lastModifiedBy>Maria Teresa Aguero</cp:lastModifiedBy>
  <cp:revision>115</cp:revision>
  <dcterms:created xsi:type="dcterms:W3CDTF">2016-07-05T13:14:43Z</dcterms:created>
  <dcterms:modified xsi:type="dcterms:W3CDTF">2016-07-20T17:53:35Z</dcterms:modified>
</cp:coreProperties>
</file>