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7" r:id="rId2"/>
    <p:sldId id="258" r:id="rId3"/>
    <p:sldId id="319" r:id="rId4"/>
    <p:sldId id="330" r:id="rId5"/>
    <p:sldId id="346" r:id="rId6"/>
    <p:sldId id="342" r:id="rId7"/>
    <p:sldId id="265" r:id="rId8"/>
    <p:sldId id="270" r:id="rId9"/>
    <p:sldId id="271" r:id="rId10"/>
    <p:sldId id="322" r:id="rId11"/>
    <p:sldId id="344" r:id="rId12"/>
    <p:sldId id="324" r:id="rId13"/>
    <p:sldId id="325" r:id="rId14"/>
    <p:sldId id="326" r:id="rId15"/>
    <p:sldId id="328" r:id="rId16"/>
    <p:sldId id="329" r:id="rId17"/>
    <p:sldId id="331" r:id="rId18"/>
    <p:sldId id="345" r:id="rId19"/>
    <p:sldId id="334" r:id="rId20"/>
    <p:sldId id="335" r:id="rId21"/>
    <p:sldId id="336" r:id="rId22"/>
    <p:sldId id="337" r:id="rId23"/>
    <p:sldId id="339" r:id="rId24"/>
    <p:sldId id="338" r:id="rId25"/>
    <p:sldId id="321" r:id="rId26"/>
    <p:sldId id="341" r:id="rId27"/>
    <p:sldId id="340" r:id="rId28"/>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9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84A431-2DF6-4545-AE7F-FF043A7862DB}"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F84D0157-5707-4897-9E16-45395336131E}">
      <dgm:prSet phldrT="[Text]" custT="1"/>
      <dgm:spPr/>
      <dgm:t>
        <a:bodyPr/>
        <a:lstStyle/>
        <a:p>
          <a:r>
            <a:rPr lang="es-ES_tradnl" sz="2400" b="1" noProof="0" dirty="0" smtClean="0">
              <a:solidFill>
                <a:schemeClr val="accent2"/>
              </a:solidFill>
            </a:rPr>
            <a:t>Prácticas presupuestarias</a:t>
          </a:r>
          <a:endParaRPr lang="es-ES_tradnl" sz="2400" b="1" noProof="0" dirty="0">
            <a:solidFill>
              <a:schemeClr val="accent2"/>
            </a:solidFill>
          </a:endParaRPr>
        </a:p>
      </dgm:t>
    </dgm:pt>
    <dgm:pt modelId="{E78D20C6-D6F3-46EB-8A3C-68B2F081FA90}" type="parTrans" cxnId="{CDDC4C3B-76A9-4521-AAB0-D1060D823DBE}">
      <dgm:prSet/>
      <dgm:spPr/>
      <dgm:t>
        <a:bodyPr/>
        <a:lstStyle/>
        <a:p>
          <a:endParaRPr lang="es-ES_tradnl" noProof="0" dirty="0"/>
        </a:p>
      </dgm:t>
    </dgm:pt>
    <dgm:pt modelId="{FA1D7850-4A33-4464-8AF5-C81D1CFE57BD}" type="sibTrans" cxnId="{CDDC4C3B-76A9-4521-AAB0-D1060D823DBE}">
      <dgm:prSet/>
      <dgm:spPr/>
      <dgm:t>
        <a:bodyPr/>
        <a:lstStyle/>
        <a:p>
          <a:endParaRPr lang="es-ES_tradnl" noProof="0" dirty="0"/>
        </a:p>
      </dgm:t>
    </dgm:pt>
    <dgm:pt modelId="{94B6CEAD-7C62-4ABA-B845-B176CAF39AF5}">
      <dgm:prSet phldrT="[Text]" custT="1"/>
      <dgm:spPr/>
      <dgm:t>
        <a:bodyPr/>
        <a:lstStyle/>
        <a:p>
          <a:pPr>
            <a:spcAft>
              <a:spcPts val="600"/>
            </a:spcAft>
          </a:pPr>
          <a:r>
            <a:rPr lang="es-ES_tradnl" sz="1800" b="1" noProof="0" dirty="0" smtClean="0">
              <a:solidFill>
                <a:schemeClr val="accent2"/>
              </a:solidFill>
            </a:rPr>
            <a:t>Código de Transparencia Fiscal del FMI del 2012 </a:t>
          </a:r>
          <a:endParaRPr lang="es-ES_tradnl" sz="1800" noProof="0" dirty="0"/>
        </a:p>
      </dgm:t>
    </dgm:pt>
    <dgm:pt modelId="{3537BE3D-2554-4983-B3A8-C9657F477A45}" type="parTrans" cxnId="{A01A80FC-74F9-4ACA-9172-5FC684586513}">
      <dgm:prSet/>
      <dgm:spPr/>
      <dgm:t>
        <a:bodyPr/>
        <a:lstStyle/>
        <a:p>
          <a:endParaRPr lang="es-ES_tradnl" noProof="0" dirty="0"/>
        </a:p>
      </dgm:t>
    </dgm:pt>
    <dgm:pt modelId="{6991870F-3F6D-4A56-92D1-1DFBAB67BB27}" type="sibTrans" cxnId="{A01A80FC-74F9-4ACA-9172-5FC684586513}">
      <dgm:prSet/>
      <dgm:spPr/>
      <dgm:t>
        <a:bodyPr/>
        <a:lstStyle/>
        <a:p>
          <a:endParaRPr lang="es-ES_tradnl" noProof="0" dirty="0"/>
        </a:p>
      </dgm:t>
    </dgm:pt>
    <dgm:pt modelId="{A72FD954-C098-40A9-8241-64EFBE85C631}">
      <dgm:prSet phldrT="[Text]" custT="1"/>
      <dgm:spPr/>
      <dgm:t>
        <a:bodyPr/>
        <a:lstStyle/>
        <a:p>
          <a:r>
            <a:rPr lang="es-ES_tradnl" sz="2400" b="1" noProof="0" dirty="0" smtClean="0">
              <a:solidFill>
                <a:srgbClr val="660033"/>
              </a:solidFill>
            </a:rPr>
            <a:t>Normas Internacionales de Contabilidad del Sector Público (NICSP)</a:t>
          </a:r>
          <a:endParaRPr lang="es-ES_tradnl" sz="2400" b="1" noProof="0" dirty="0">
            <a:solidFill>
              <a:srgbClr val="660033"/>
            </a:solidFill>
          </a:endParaRPr>
        </a:p>
      </dgm:t>
    </dgm:pt>
    <dgm:pt modelId="{90619755-D3D0-4ADB-8B41-ADCC4B537C67}" type="parTrans" cxnId="{EE22E1D6-D11E-44B4-84EB-7F8A106EBC56}">
      <dgm:prSet/>
      <dgm:spPr/>
      <dgm:t>
        <a:bodyPr/>
        <a:lstStyle/>
        <a:p>
          <a:endParaRPr lang="es-ES_tradnl" noProof="0" dirty="0"/>
        </a:p>
      </dgm:t>
    </dgm:pt>
    <dgm:pt modelId="{1AE7B89F-A7FB-44C2-898F-DD4FFAEC31BE}" type="sibTrans" cxnId="{EE22E1D6-D11E-44B4-84EB-7F8A106EBC56}">
      <dgm:prSet/>
      <dgm:spPr/>
      <dgm:t>
        <a:bodyPr/>
        <a:lstStyle/>
        <a:p>
          <a:endParaRPr lang="es-ES_tradnl" noProof="0" dirty="0"/>
        </a:p>
      </dgm:t>
    </dgm:pt>
    <dgm:pt modelId="{8C8B0F2A-FE90-4CA5-96F8-40A6764DE9FC}">
      <dgm:prSet phldrT="[Text]" custT="1"/>
      <dgm:spPr/>
      <dgm:t>
        <a:bodyPr/>
        <a:lstStyle/>
        <a:p>
          <a:pPr>
            <a:spcAft>
              <a:spcPts val="1200"/>
            </a:spcAft>
          </a:pPr>
          <a:r>
            <a:rPr lang="es-ES_tradnl" sz="1800" b="1" noProof="0" dirty="0" smtClean="0">
              <a:solidFill>
                <a:schemeClr val="accent2"/>
              </a:solidFill>
            </a:rPr>
            <a:t>NICSP</a:t>
          </a:r>
          <a:r>
            <a:rPr lang="es-ES_tradnl" sz="1800" noProof="0" dirty="0" smtClean="0">
              <a:solidFill>
                <a:schemeClr val="accent2"/>
              </a:solidFill>
            </a:rPr>
            <a:t> </a:t>
          </a:r>
          <a:r>
            <a:rPr lang="es-ES_tradnl" sz="1800" b="1" noProof="0" dirty="0" smtClean="0">
              <a:solidFill>
                <a:schemeClr val="accent2"/>
              </a:solidFill>
            </a:rPr>
            <a:t>32 </a:t>
          </a:r>
          <a:r>
            <a:rPr lang="es-ES_tradnl" sz="1800" b="1" i="1" noProof="0" dirty="0" smtClean="0">
              <a:solidFill>
                <a:schemeClr val="accent2"/>
              </a:solidFill>
            </a:rPr>
            <a:t>“Acuerdos de Concesión de Servicios Públicos: Concedente”</a:t>
          </a:r>
          <a:endParaRPr lang="es-ES_tradnl" sz="1800" noProof="0" dirty="0"/>
        </a:p>
      </dgm:t>
    </dgm:pt>
    <dgm:pt modelId="{3431D162-2FEC-48A9-8FE5-4211E4975E26}" type="parTrans" cxnId="{C2739887-F5D8-4812-AAE3-4ACD3ED467C3}">
      <dgm:prSet/>
      <dgm:spPr/>
      <dgm:t>
        <a:bodyPr/>
        <a:lstStyle/>
        <a:p>
          <a:endParaRPr lang="es-ES_tradnl" noProof="0" dirty="0"/>
        </a:p>
      </dgm:t>
    </dgm:pt>
    <dgm:pt modelId="{6AD12262-9B8C-4069-89D1-ACA48462BEE6}" type="sibTrans" cxnId="{C2739887-F5D8-4812-AAE3-4ACD3ED467C3}">
      <dgm:prSet/>
      <dgm:spPr/>
      <dgm:t>
        <a:bodyPr/>
        <a:lstStyle/>
        <a:p>
          <a:endParaRPr lang="es-ES_tradnl" noProof="0" dirty="0"/>
        </a:p>
      </dgm:t>
    </dgm:pt>
    <dgm:pt modelId="{B1DFEFB3-A634-4423-AAD2-3B73F83C203A}">
      <dgm:prSet phldrT="[Text]" custT="1"/>
      <dgm:spPr/>
      <dgm:t>
        <a:bodyPr/>
        <a:lstStyle/>
        <a:p>
          <a:r>
            <a:rPr lang="es-ES_tradnl" sz="2400" b="1" noProof="0" dirty="0" smtClean="0"/>
            <a:t>Normas Internacionales de Estadísticas del Sector Público </a:t>
          </a:r>
          <a:endParaRPr lang="es-ES_tradnl" sz="2400" b="1" noProof="0" dirty="0"/>
        </a:p>
      </dgm:t>
    </dgm:pt>
    <dgm:pt modelId="{005F9ABE-2040-475A-94F2-FFFFA50F33F6}" type="parTrans" cxnId="{8C27BF78-8511-477C-97C5-34FF5C49E3DA}">
      <dgm:prSet/>
      <dgm:spPr/>
      <dgm:t>
        <a:bodyPr/>
        <a:lstStyle/>
        <a:p>
          <a:endParaRPr lang="es-ES_tradnl" noProof="0" dirty="0"/>
        </a:p>
      </dgm:t>
    </dgm:pt>
    <dgm:pt modelId="{15A73873-58E3-4DD6-8F81-125A809ABA43}" type="sibTrans" cxnId="{8C27BF78-8511-477C-97C5-34FF5C49E3DA}">
      <dgm:prSet/>
      <dgm:spPr/>
      <dgm:t>
        <a:bodyPr/>
        <a:lstStyle/>
        <a:p>
          <a:endParaRPr lang="es-ES_tradnl" noProof="0" dirty="0"/>
        </a:p>
      </dgm:t>
    </dgm:pt>
    <dgm:pt modelId="{F8DAE321-D732-4E70-B7BE-BAF3B72953DD}">
      <dgm:prSet phldrT="[Text]" custT="1"/>
      <dgm:spPr/>
      <dgm:t>
        <a:bodyPr/>
        <a:lstStyle/>
        <a:p>
          <a:pPr>
            <a:spcBef>
              <a:spcPct val="0"/>
            </a:spcBef>
            <a:spcAft>
              <a:spcPts val="600"/>
            </a:spcAft>
          </a:pPr>
          <a:r>
            <a:rPr lang="es-ES_tradnl" sz="1800" b="1" noProof="0" dirty="0" smtClean="0">
              <a:solidFill>
                <a:schemeClr val="accent2"/>
              </a:solidFill>
            </a:rPr>
            <a:t>Manual de Estadística de las Finanzas Públicas del 2014 (MEFP 2014) </a:t>
          </a:r>
          <a:r>
            <a:rPr lang="es-ES_tradnl" sz="1800" b="1" noProof="0" dirty="0" smtClean="0"/>
            <a:t> </a:t>
          </a:r>
          <a:endParaRPr lang="es-ES_tradnl" sz="1800" noProof="0" dirty="0"/>
        </a:p>
      </dgm:t>
    </dgm:pt>
    <dgm:pt modelId="{78B6F3FF-527C-4049-ADEC-CCE35124B235}" type="parTrans" cxnId="{6CD38071-E850-463B-9DA9-57580CCEB43E}">
      <dgm:prSet/>
      <dgm:spPr/>
      <dgm:t>
        <a:bodyPr/>
        <a:lstStyle/>
        <a:p>
          <a:endParaRPr lang="es-ES_tradnl" noProof="0" dirty="0"/>
        </a:p>
      </dgm:t>
    </dgm:pt>
    <dgm:pt modelId="{B0E21F89-DBFC-414C-B38F-84C6A310AC64}" type="sibTrans" cxnId="{6CD38071-E850-463B-9DA9-57580CCEB43E}">
      <dgm:prSet/>
      <dgm:spPr/>
      <dgm:t>
        <a:bodyPr/>
        <a:lstStyle/>
        <a:p>
          <a:endParaRPr lang="es-ES_tradnl" noProof="0" dirty="0"/>
        </a:p>
      </dgm:t>
    </dgm:pt>
    <dgm:pt modelId="{43C5A38B-32A6-4D9C-8F49-1293B46C38D9}">
      <dgm:prSet custT="1"/>
      <dgm:spPr/>
      <dgm:t>
        <a:bodyPr/>
        <a:lstStyle/>
        <a:p>
          <a:pPr>
            <a:spcBef>
              <a:spcPts val="600"/>
            </a:spcBef>
            <a:spcAft>
              <a:spcPts val="600"/>
            </a:spcAft>
          </a:pPr>
          <a:r>
            <a:rPr lang="es-ES_tradnl" sz="1800" b="1" noProof="0" dirty="0" smtClean="0">
              <a:solidFill>
                <a:schemeClr val="accent2"/>
              </a:solidFill>
            </a:rPr>
            <a:t>Guía de Deuda del Sector Público 2011 (GDSP 2011) </a:t>
          </a:r>
          <a:endParaRPr lang="es-ES_tradnl" sz="1800" b="1" noProof="0" dirty="0" smtClean="0"/>
        </a:p>
      </dgm:t>
    </dgm:pt>
    <dgm:pt modelId="{22DF859A-9C90-4D9D-9C5C-294566951C4D}" type="parTrans" cxnId="{046034E0-5E09-4D9D-91F7-CA780014DF60}">
      <dgm:prSet/>
      <dgm:spPr/>
      <dgm:t>
        <a:bodyPr/>
        <a:lstStyle/>
        <a:p>
          <a:endParaRPr lang="en-US"/>
        </a:p>
      </dgm:t>
    </dgm:pt>
    <dgm:pt modelId="{A49C89A0-F4C5-4561-9D87-A6433156317F}" type="sibTrans" cxnId="{046034E0-5E09-4D9D-91F7-CA780014DF60}">
      <dgm:prSet/>
      <dgm:spPr/>
      <dgm:t>
        <a:bodyPr/>
        <a:lstStyle/>
        <a:p>
          <a:endParaRPr lang="en-US"/>
        </a:p>
      </dgm:t>
    </dgm:pt>
    <dgm:pt modelId="{D65D218D-9B1D-4573-9A61-2E07354BDD63}">
      <dgm:prSet phldrT="[Text]" custT="1"/>
      <dgm:spPr/>
      <dgm:t>
        <a:bodyPr/>
        <a:lstStyle/>
        <a:p>
          <a:pPr>
            <a:spcAft>
              <a:spcPct val="15000"/>
            </a:spcAft>
          </a:pPr>
          <a:r>
            <a:rPr lang="es-ES_tradnl" sz="1800" b="1" noProof="0" dirty="0" smtClean="0">
              <a:solidFill>
                <a:srgbClr val="660033"/>
              </a:solidFill>
            </a:rPr>
            <a:t>Responsabilidad fiscal y eficiencia económica</a:t>
          </a:r>
          <a:endParaRPr lang="es-ES_tradnl" sz="1800" b="1" noProof="0" dirty="0">
            <a:solidFill>
              <a:srgbClr val="660033"/>
            </a:solidFill>
          </a:endParaRPr>
        </a:p>
      </dgm:t>
    </dgm:pt>
    <dgm:pt modelId="{B6C2F5D6-A026-447E-9FFA-C1AD9EDFC1D7}" type="parTrans" cxnId="{A0AF87B0-B9BB-471A-A367-C78E66040BA0}">
      <dgm:prSet/>
      <dgm:spPr/>
      <dgm:t>
        <a:bodyPr/>
        <a:lstStyle/>
        <a:p>
          <a:endParaRPr lang="en-US"/>
        </a:p>
      </dgm:t>
    </dgm:pt>
    <dgm:pt modelId="{7F8ABD79-1074-4090-A42E-2C45E132E8F7}" type="sibTrans" cxnId="{A0AF87B0-B9BB-471A-A367-C78E66040BA0}">
      <dgm:prSet/>
      <dgm:spPr/>
      <dgm:t>
        <a:bodyPr/>
        <a:lstStyle/>
        <a:p>
          <a:endParaRPr lang="en-US"/>
        </a:p>
      </dgm:t>
    </dgm:pt>
    <dgm:pt modelId="{E3DE9089-1760-4680-BB64-96B505EC79A4}">
      <dgm:prSet phldrT="[Text]" custT="1"/>
      <dgm:spPr/>
      <dgm:t>
        <a:bodyPr/>
        <a:lstStyle/>
        <a:p>
          <a:pPr>
            <a:spcAft>
              <a:spcPct val="15000"/>
            </a:spcAft>
          </a:pPr>
          <a:r>
            <a:rPr lang="es-ES_tradnl" sz="1800" b="1" noProof="0" dirty="0" smtClean="0">
              <a:solidFill>
                <a:srgbClr val="660033"/>
              </a:solidFill>
            </a:rPr>
            <a:t>Consistencia contable entre público y privado</a:t>
          </a:r>
          <a:endParaRPr lang="es-ES_tradnl" sz="1800" b="1" noProof="0" dirty="0">
            <a:solidFill>
              <a:srgbClr val="660033"/>
            </a:solidFill>
          </a:endParaRPr>
        </a:p>
      </dgm:t>
    </dgm:pt>
    <dgm:pt modelId="{6581BED3-B801-4FD6-ACFD-E4F8A2003070}" type="parTrans" cxnId="{C86388CE-0621-4E41-A16A-8250E8B2678B}">
      <dgm:prSet/>
      <dgm:spPr/>
      <dgm:t>
        <a:bodyPr/>
        <a:lstStyle/>
        <a:p>
          <a:endParaRPr lang="en-US"/>
        </a:p>
      </dgm:t>
    </dgm:pt>
    <dgm:pt modelId="{33DD6BA6-8CEF-4727-862B-83BDCC03F692}" type="sibTrans" cxnId="{C86388CE-0621-4E41-A16A-8250E8B2678B}">
      <dgm:prSet/>
      <dgm:spPr/>
      <dgm:t>
        <a:bodyPr/>
        <a:lstStyle/>
        <a:p>
          <a:endParaRPr lang="en-US"/>
        </a:p>
      </dgm:t>
    </dgm:pt>
    <dgm:pt modelId="{2F0D83FB-A088-4164-8B03-4AD7EF8EA0A1}">
      <dgm:prSet custT="1"/>
      <dgm:spPr/>
      <dgm:t>
        <a:bodyPr/>
        <a:lstStyle/>
        <a:p>
          <a:pPr>
            <a:spcBef>
              <a:spcPts val="600"/>
            </a:spcBef>
            <a:spcAft>
              <a:spcPct val="15000"/>
            </a:spcAft>
          </a:pPr>
          <a:r>
            <a:rPr lang="es-ES_tradnl" sz="1800" b="1" noProof="0" dirty="0" smtClean="0">
              <a:solidFill>
                <a:srgbClr val="660033"/>
              </a:solidFill>
            </a:rPr>
            <a:t>Transparencia fiscal</a:t>
          </a:r>
        </a:p>
      </dgm:t>
    </dgm:pt>
    <dgm:pt modelId="{56359E73-074A-4DA8-959D-2AD5A90DDAAA}" type="parTrans" cxnId="{98BA0E27-FD7F-4EB5-A56F-7EC2B8ED13A6}">
      <dgm:prSet/>
      <dgm:spPr/>
      <dgm:t>
        <a:bodyPr/>
        <a:lstStyle/>
        <a:p>
          <a:endParaRPr lang="en-US"/>
        </a:p>
      </dgm:t>
    </dgm:pt>
    <dgm:pt modelId="{60F9696B-7DCA-44BF-A0F4-C1268138BFDB}" type="sibTrans" cxnId="{98BA0E27-FD7F-4EB5-A56F-7EC2B8ED13A6}">
      <dgm:prSet/>
      <dgm:spPr/>
      <dgm:t>
        <a:bodyPr/>
        <a:lstStyle/>
        <a:p>
          <a:endParaRPr lang="en-US"/>
        </a:p>
      </dgm:t>
    </dgm:pt>
    <dgm:pt modelId="{35555A91-57EB-43C4-A20D-A7D28A79B7B0}" type="pres">
      <dgm:prSet presAssocID="{0F84A431-2DF6-4545-AE7F-FF043A7862DB}" presName="Name0" presStyleCnt="0">
        <dgm:presLayoutVars>
          <dgm:dir/>
          <dgm:animLvl val="lvl"/>
          <dgm:resizeHandles val="exact"/>
        </dgm:presLayoutVars>
      </dgm:prSet>
      <dgm:spPr/>
      <dgm:t>
        <a:bodyPr/>
        <a:lstStyle/>
        <a:p>
          <a:endParaRPr lang="en-US"/>
        </a:p>
      </dgm:t>
    </dgm:pt>
    <dgm:pt modelId="{7D4DE536-5CA9-401E-B01D-E813A8511EFD}" type="pres">
      <dgm:prSet presAssocID="{F84D0157-5707-4897-9E16-45395336131E}" presName="linNode" presStyleCnt="0"/>
      <dgm:spPr/>
    </dgm:pt>
    <dgm:pt modelId="{3A921FDA-7F12-416B-9BA2-1AF3E9E963F2}" type="pres">
      <dgm:prSet presAssocID="{F84D0157-5707-4897-9E16-45395336131E}" presName="parentText" presStyleLbl="node1" presStyleIdx="0" presStyleCnt="3">
        <dgm:presLayoutVars>
          <dgm:chMax val="1"/>
          <dgm:bulletEnabled val="1"/>
        </dgm:presLayoutVars>
      </dgm:prSet>
      <dgm:spPr/>
      <dgm:t>
        <a:bodyPr/>
        <a:lstStyle/>
        <a:p>
          <a:endParaRPr lang="en-US"/>
        </a:p>
      </dgm:t>
    </dgm:pt>
    <dgm:pt modelId="{97C7752B-5427-444F-A1D3-5B1F9685D92F}" type="pres">
      <dgm:prSet presAssocID="{F84D0157-5707-4897-9E16-45395336131E}" presName="descendantText" presStyleLbl="alignAccFollowNode1" presStyleIdx="0" presStyleCnt="3">
        <dgm:presLayoutVars>
          <dgm:bulletEnabled val="1"/>
        </dgm:presLayoutVars>
      </dgm:prSet>
      <dgm:spPr/>
      <dgm:t>
        <a:bodyPr/>
        <a:lstStyle/>
        <a:p>
          <a:endParaRPr lang="en-US"/>
        </a:p>
      </dgm:t>
    </dgm:pt>
    <dgm:pt modelId="{F9CE8FDC-71A0-4B74-A21A-C55961DEE1E0}" type="pres">
      <dgm:prSet presAssocID="{FA1D7850-4A33-4464-8AF5-C81D1CFE57BD}" presName="sp" presStyleCnt="0"/>
      <dgm:spPr/>
    </dgm:pt>
    <dgm:pt modelId="{88D81BC3-7FFF-4C83-A98B-264878FCCB98}" type="pres">
      <dgm:prSet presAssocID="{A72FD954-C098-40A9-8241-64EFBE85C631}" presName="linNode" presStyleCnt="0"/>
      <dgm:spPr/>
    </dgm:pt>
    <dgm:pt modelId="{0FE3CBD8-2F9B-4191-A774-766EC0BF862E}" type="pres">
      <dgm:prSet presAssocID="{A72FD954-C098-40A9-8241-64EFBE85C631}" presName="parentText" presStyleLbl="node1" presStyleIdx="1" presStyleCnt="3">
        <dgm:presLayoutVars>
          <dgm:chMax val="1"/>
          <dgm:bulletEnabled val="1"/>
        </dgm:presLayoutVars>
      </dgm:prSet>
      <dgm:spPr/>
      <dgm:t>
        <a:bodyPr/>
        <a:lstStyle/>
        <a:p>
          <a:endParaRPr lang="en-US"/>
        </a:p>
      </dgm:t>
    </dgm:pt>
    <dgm:pt modelId="{A833127D-6B2A-41B0-AFC6-EC5B7A6A174F}" type="pres">
      <dgm:prSet presAssocID="{A72FD954-C098-40A9-8241-64EFBE85C631}" presName="descendantText" presStyleLbl="alignAccFollowNode1" presStyleIdx="1" presStyleCnt="3">
        <dgm:presLayoutVars>
          <dgm:bulletEnabled val="1"/>
        </dgm:presLayoutVars>
      </dgm:prSet>
      <dgm:spPr/>
      <dgm:t>
        <a:bodyPr/>
        <a:lstStyle/>
        <a:p>
          <a:endParaRPr lang="en-US"/>
        </a:p>
      </dgm:t>
    </dgm:pt>
    <dgm:pt modelId="{DBA033C9-CEC6-43DA-AB23-BA6783593EC7}" type="pres">
      <dgm:prSet presAssocID="{1AE7B89F-A7FB-44C2-898F-DD4FFAEC31BE}" presName="sp" presStyleCnt="0"/>
      <dgm:spPr/>
    </dgm:pt>
    <dgm:pt modelId="{C75C1858-7457-493E-9443-0E10C2CD21C5}" type="pres">
      <dgm:prSet presAssocID="{B1DFEFB3-A634-4423-AAD2-3B73F83C203A}" presName="linNode" presStyleCnt="0"/>
      <dgm:spPr/>
    </dgm:pt>
    <dgm:pt modelId="{254A0937-A934-486B-BA8F-945475083DAA}" type="pres">
      <dgm:prSet presAssocID="{B1DFEFB3-A634-4423-AAD2-3B73F83C203A}" presName="parentText" presStyleLbl="node1" presStyleIdx="2" presStyleCnt="3">
        <dgm:presLayoutVars>
          <dgm:chMax val="1"/>
          <dgm:bulletEnabled val="1"/>
        </dgm:presLayoutVars>
      </dgm:prSet>
      <dgm:spPr/>
      <dgm:t>
        <a:bodyPr/>
        <a:lstStyle/>
        <a:p>
          <a:endParaRPr lang="en-US"/>
        </a:p>
      </dgm:t>
    </dgm:pt>
    <dgm:pt modelId="{AB879536-399E-4C20-BC2C-07FCE1E67A02}" type="pres">
      <dgm:prSet presAssocID="{B1DFEFB3-A634-4423-AAD2-3B73F83C203A}" presName="descendantText" presStyleLbl="alignAccFollowNode1" presStyleIdx="2" presStyleCnt="3" custScaleY="126918">
        <dgm:presLayoutVars>
          <dgm:bulletEnabled val="1"/>
        </dgm:presLayoutVars>
      </dgm:prSet>
      <dgm:spPr/>
      <dgm:t>
        <a:bodyPr/>
        <a:lstStyle/>
        <a:p>
          <a:endParaRPr lang="en-US"/>
        </a:p>
      </dgm:t>
    </dgm:pt>
  </dgm:ptLst>
  <dgm:cxnLst>
    <dgm:cxn modelId="{E0F8A83D-CE8D-4FB6-AE36-D61852A0B674}" type="presOf" srcId="{8C8B0F2A-FE90-4CA5-96F8-40A6764DE9FC}" destId="{A833127D-6B2A-41B0-AFC6-EC5B7A6A174F}" srcOrd="0" destOrd="0" presId="urn:microsoft.com/office/officeart/2005/8/layout/vList5"/>
    <dgm:cxn modelId="{CDDC4C3B-76A9-4521-AAB0-D1060D823DBE}" srcId="{0F84A431-2DF6-4545-AE7F-FF043A7862DB}" destId="{F84D0157-5707-4897-9E16-45395336131E}" srcOrd="0" destOrd="0" parTransId="{E78D20C6-D6F3-46EB-8A3C-68B2F081FA90}" sibTransId="{FA1D7850-4A33-4464-8AF5-C81D1CFE57BD}"/>
    <dgm:cxn modelId="{6CD38071-E850-463B-9DA9-57580CCEB43E}" srcId="{B1DFEFB3-A634-4423-AAD2-3B73F83C203A}" destId="{F8DAE321-D732-4E70-B7BE-BAF3B72953DD}" srcOrd="0" destOrd="0" parTransId="{78B6F3FF-527C-4049-ADEC-CCE35124B235}" sibTransId="{B0E21F89-DBFC-414C-B38F-84C6A310AC64}"/>
    <dgm:cxn modelId="{091CBBD7-9890-46D5-987B-C2E16C995FAC}" type="presOf" srcId="{A72FD954-C098-40A9-8241-64EFBE85C631}" destId="{0FE3CBD8-2F9B-4191-A774-766EC0BF862E}" srcOrd="0" destOrd="0" presId="urn:microsoft.com/office/officeart/2005/8/layout/vList5"/>
    <dgm:cxn modelId="{98BA0E27-FD7F-4EB5-A56F-7EC2B8ED13A6}" srcId="{B1DFEFB3-A634-4423-AAD2-3B73F83C203A}" destId="{2F0D83FB-A088-4164-8B03-4AD7EF8EA0A1}" srcOrd="2" destOrd="0" parTransId="{56359E73-074A-4DA8-959D-2AD5A90DDAAA}" sibTransId="{60F9696B-7DCA-44BF-A0F4-C1268138BFDB}"/>
    <dgm:cxn modelId="{A0AF87B0-B9BB-471A-A367-C78E66040BA0}" srcId="{F84D0157-5707-4897-9E16-45395336131E}" destId="{D65D218D-9B1D-4573-9A61-2E07354BDD63}" srcOrd="1" destOrd="0" parTransId="{B6C2F5D6-A026-447E-9FFA-C1AD9EDFC1D7}" sibTransId="{7F8ABD79-1074-4090-A42E-2C45E132E8F7}"/>
    <dgm:cxn modelId="{EE22E1D6-D11E-44B4-84EB-7F8A106EBC56}" srcId="{0F84A431-2DF6-4545-AE7F-FF043A7862DB}" destId="{A72FD954-C098-40A9-8241-64EFBE85C631}" srcOrd="1" destOrd="0" parTransId="{90619755-D3D0-4ADB-8B41-ADCC4B537C67}" sibTransId="{1AE7B89F-A7FB-44C2-898F-DD4FFAEC31BE}"/>
    <dgm:cxn modelId="{C86388CE-0621-4E41-A16A-8250E8B2678B}" srcId="{A72FD954-C098-40A9-8241-64EFBE85C631}" destId="{E3DE9089-1760-4680-BB64-96B505EC79A4}" srcOrd="1" destOrd="0" parTransId="{6581BED3-B801-4FD6-ACFD-E4F8A2003070}" sibTransId="{33DD6BA6-8CEF-4727-862B-83BDCC03F692}"/>
    <dgm:cxn modelId="{8C27BF78-8511-477C-97C5-34FF5C49E3DA}" srcId="{0F84A431-2DF6-4545-AE7F-FF043A7862DB}" destId="{B1DFEFB3-A634-4423-AAD2-3B73F83C203A}" srcOrd="2" destOrd="0" parTransId="{005F9ABE-2040-475A-94F2-FFFFA50F33F6}" sibTransId="{15A73873-58E3-4DD6-8F81-125A809ABA43}"/>
    <dgm:cxn modelId="{870E9969-231C-4C04-8A2A-D10A5BAC0FC8}" type="presOf" srcId="{0F84A431-2DF6-4545-AE7F-FF043A7862DB}" destId="{35555A91-57EB-43C4-A20D-A7D28A79B7B0}" srcOrd="0" destOrd="0" presId="urn:microsoft.com/office/officeart/2005/8/layout/vList5"/>
    <dgm:cxn modelId="{A01A80FC-74F9-4ACA-9172-5FC684586513}" srcId="{F84D0157-5707-4897-9E16-45395336131E}" destId="{94B6CEAD-7C62-4ABA-B845-B176CAF39AF5}" srcOrd="0" destOrd="0" parTransId="{3537BE3D-2554-4983-B3A8-C9657F477A45}" sibTransId="{6991870F-3F6D-4A56-92D1-1DFBAB67BB27}"/>
    <dgm:cxn modelId="{2565D3FC-3B9F-47BC-A322-8B4DE197FDFC}" type="presOf" srcId="{43C5A38B-32A6-4D9C-8F49-1293B46C38D9}" destId="{AB879536-399E-4C20-BC2C-07FCE1E67A02}" srcOrd="0" destOrd="1" presId="urn:microsoft.com/office/officeart/2005/8/layout/vList5"/>
    <dgm:cxn modelId="{39535CA1-E698-43CE-AB2B-186526942A6C}" type="presOf" srcId="{D65D218D-9B1D-4573-9A61-2E07354BDD63}" destId="{97C7752B-5427-444F-A1D3-5B1F9685D92F}" srcOrd="0" destOrd="1" presId="urn:microsoft.com/office/officeart/2005/8/layout/vList5"/>
    <dgm:cxn modelId="{C2739887-F5D8-4812-AAE3-4ACD3ED467C3}" srcId="{A72FD954-C098-40A9-8241-64EFBE85C631}" destId="{8C8B0F2A-FE90-4CA5-96F8-40A6764DE9FC}" srcOrd="0" destOrd="0" parTransId="{3431D162-2FEC-48A9-8FE5-4211E4975E26}" sibTransId="{6AD12262-9B8C-4069-89D1-ACA48462BEE6}"/>
    <dgm:cxn modelId="{10BD3518-6A43-447D-B2C8-A8BEF3477D6C}" type="presOf" srcId="{2F0D83FB-A088-4164-8B03-4AD7EF8EA0A1}" destId="{AB879536-399E-4C20-BC2C-07FCE1E67A02}" srcOrd="0" destOrd="2" presId="urn:microsoft.com/office/officeart/2005/8/layout/vList5"/>
    <dgm:cxn modelId="{336E012C-AB9B-4F4E-8A99-457A9C3E5AD0}" type="presOf" srcId="{94B6CEAD-7C62-4ABA-B845-B176CAF39AF5}" destId="{97C7752B-5427-444F-A1D3-5B1F9685D92F}" srcOrd="0" destOrd="0" presId="urn:microsoft.com/office/officeart/2005/8/layout/vList5"/>
    <dgm:cxn modelId="{BB0ADC27-87C9-4390-BEE9-763B95EB6138}" type="presOf" srcId="{B1DFEFB3-A634-4423-AAD2-3B73F83C203A}" destId="{254A0937-A934-486B-BA8F-945475083DAA}" srcOrd="0" destOrd="0" presId="urn:microsoft.com/office/officeart/2005/8/layout/vList5"/>
    <dgm:cxn modelId="{EE8D91F6-B3A7-4AED-AD75-D25E9DBA5329}" type="presOf" srcId="{F84D0157-5707-4897-9E16-45395336131E}" destId="{3A921FDA-7F12-416B-9BA2-1AF3E9E963F2}" srcOrd="0" destOrd="0" presId="urn:microsoft.com/office/officeart/2005/8/layout/vList5"/>
    <dgm:cxn modelId="{297CB4BB-591E-4DC9-AB1E-C1AC6301BE77}" type="presOf" srcId="{F8DAE321-D732-4E70-B7BE-BAF3B72953DD}" destId="{AB879536-399E-4C20-BC2C-07FCE1E67A02}" srcOrd="0" destOrd="0" presId="urn:microsoft.com/office/officeart/2005/8/layout/vList5"/>
    <dgm:cxn modelId="{046034E0-5E09-4D9D-91F7-CA780014DF60}" srcId="{B1DFEFB3-A634-4423-AAD2-3B73F83C203A}" destId="{43C5A38B-32A6-4D9C-8F49-1293B46C38D9}" srcOrd="1" destOrd="0" parTransId="{22DF859A-9C90-4D9D-9C5C-294566951C4D}" sibTransId="{A49C89A0-F4C5-4561-9D87-A6433156317F}"/>
    <dgm:cxn modelId="{80B25839-BC2F-40D5-A5D2-E83FA0758F0B}" type="presOf" srcId="{E3DE9089-1760-4680-BB64-96B505EC79A4}" destId="{A833127D-6B2A-41B0-AFC6-EC5B7A6A174F}" srcOrd="0" destOrd="1" presId="urn:microsoft.com/office/officeart/2005/8/layout/vList5"/>
    <dgm:cxn modelId="{DF316894-2E7A-4F66-B4A8-6F908EB8E011}" type="presParOf" srcId="{35555A91-57EB-43C4-A20D-A7D28A79B7B0}" destId="{7D4DE536-5CA9-401E-B01D-E813A8511EFD}" srcOrd="0" destOrd="0" presId="urn:microsoft.com/office/officeart/2005/8/layout/vList5"/>
    <dgm:cxn modelId="{A57BE93C-1A60-446E-AE22-CCDD1A6F235D}" type="presParOf" srcId="{7D4DE536-5CA9-401E-B01D-E813A8511EFD}" destId="{3A921FDA-7F12-416B-9BA2-1AF3E9E963F2}" srcOrd="0" destOrd="0" presId="urn:microsoft.com/office/officeart/2005/8/layout/vList5"/>
    <dgm:cxn modelId="{FEFEF99C-EA6C-47C4-94BF-E95130BB0997}" type="presParOf" srcId="{7D4DE536-5CA9-401E-B01D-E813A8511EFD}" destId="{97C7752B-5427-444F-A1D3-5B1F9685D92F}" srcOrd="1" destOrd="0" presId="urn:microsoft.com/office/officeart/2005/8/layout/vList5"/>
    <dgm:cxn modelId="{E089B6B6-4CDE-40C3-BB06-32427BC34DD2}" type="presParOf" srcId="{35555A91-57EB-43C4-A20D-A7D28A79B7B0}" destId="{F9CE8FDC-71A0-4B74-A21A-C55961DEE1E0}" srcOrd="1" destOrd="0" presId="urn:microsoft.com/office/officeart/2005/8/layout/vList5"/>
    <dgm:cxn modelId="{266C9552-4BFE-48F0-9007-CB26C790458B}" type="presParOf" srcId="{35555A91-57EB-43C4-A20D-A7D28A79B7B0}" destId="{88D81BC3-7FFF-4C83-A98B-264878FCCB98}" srcOrd="2" destOrd="0" presId="urn:microsoft.com/office/officeart/2005/8/layout/vList5"/>
    <dgm:cxn modelId="{9EBE4FF7-7EB7-4D24-9B49-F8DF521D1704}" type="presParOf" srcId="{88D81BC3-7FFF-4C83-A98B-264878FCCB98}" destId="{0FE3CBD8-2F9B-4191-A774-766EC0BF862E}" srcOrd="0" destOrd="0" presId="urn:microsoft.com/office/officeart/2005/8/layout/vList5"/>
    <dgm:cxn modelId="{35DC614B-0908-4D52-8576-2129C0E69639}" type="presParOf" srcId="{88D81BC3-7FFF-4C83-A98B-264878FCCB98}" destId="{A833127D-6B2A-41B0-AFC6-EC5B7A6A174F}" srcOrd="1" destOrd="0" presId="urn:microsoft.com/office/officeart/2005/8/layout/vList5"/>
    <dgm:cxn modelId="{6558B100-870B-43D9-AB48-2831CE14D8D5}" type="presParOf" srcId="{35555A91-57EB-43C4-A20D-A7D28A79B7B0}" destId="{DBA033C9-CEC6-43DA-AB23-BA6783593EC7}" srcOrd="3" destOrd="0" presId="urn:microsoft.com/office/officeart/2005/8/layout/vList5"/>
    <dgm:cxn modelId="{9CD02A9A-9991-4FA5-A9DE-09DACBBCEFEA}" type="presParOf" srcId="{35555A91-57EB-43C4-A20D-A7D28A79B7B0}" destId="{C75C1858-7457-493E-9443-0E10C2CD21C5}" srcOrd="4" destOrd="0" presId="urn:microsoft.com/office/officeart/2005/8/layout/vList5"/>
    <dgm:cxn modelId="{A728BFBF-EA04-4CB9-BA34-93082BCB82F3}" type="presParOf" srcId="{C75C1858-7457-493E-9443-0E10C2CD21C5}" destId="{254A0937-A934-486B-BA8F-945475083DAA}" srcOrd="0" destOrd="0" presId="urn:microsoft.com/office/officeart/2005/8/layout/vList5"/>
    <dgm:cxn modelId="{C8661E81-A074-4506-A5BC-BA3150FD979F}" type="presParOf" srcId="{C75C1858-7457-493E-9443-0E10C2CD21C5}" destId="{AB879536-399E-4C20-BC2C-07FCE1E67A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5FC77EC-B3C1-4A15-97E6-DB2150BA282A}" type="doc">
      <dgm:prSet loTypeId="urn:microsoft.com/office/officeart/2005/8/layout/vList3" loCatId="list" qsTypeId="urn:microsoft.com/office/officeart/2005/8/quickstyle/simple1" qsCatId="simple" csTypeId="urn:microsoft.com/office/officeart/2005/8/colors/colorful5" csCatId="colorful" phldr="1"/>
      <dgm:spPr/>
    </dgm:pt>
    <dgm:pt modelId="{B9A4E35D-5075-4C40-B126-0273D0585994}">
      <dgm:prSet phldrT="[Text]"/>
      <dgm:spPr/>
      <dgm:t>
        <a:bodyPr/>
        <a:lstStyle/>
        <a:p>
          <a:pPr algn="l"/>
          <a:r>
            <a:rPr lang="es-ES_tradnl" b="1" noProof="0" dirty="0" smtClean="0">
              <a:solidFill>
                <a:srgbClr val="660033"/>
              </a:solidFill>
            </a:rPr>
            <a:t>Quién inicia el Proyecto?</a:t>
          </a:r>
          <a:endParaRPr lang="es-ES_tradnl" b="1" noProof="0" dirty="0">
            <a:solidFill>
              <a:srgbClr val="660033"/>
            </a:solidFill>
          </a:endParaRPr>
        </a:p>
      </dgm:t>
    </dgm:pt>
    <dgm:pt modelId="{7354F237-7338-41F0-BB77-7E3ADFAAEE9D}" type="parTrans" cxnId="{8040F776-4CBF-4D78-B6CE-1EF7203F0402}">
      <dgm:prSet/>
      <dgm:spPr/>
      <dgm:t>
        <a:bodyPr/>
        <a:lstStyle/>
        <a:p>
          <a:endParaRPr lang="en-US"/>
        </a:p>
      </dgm:t>
    </dgm:pt>
    <dgm:pt modelId="{270E13CB-93FD-4FD8-9744-8AD3D266AF67}" type="sibTrans" cxnId="{8040F776-4CBF-4D78-B6CE-1EF7203F0402}">
      <dgm:prSet/>
      <dgm:spPr/>
      <dgm:t>
        <a:bodyPr/>
        <a:lstStyle/>
        <a:p>
          <a:endParaRPr lang="en-US"/>
        </a:p>
      </dgm:t>
    </dgm:pt>
    <dgm:pt modelId="{644338CC-87E2-40FC-8865-067383BC3EF9}">
      <dgm:prSet phldrT="[Text]"/>
      <dgm:spPr/>
      <dgm:t>
        <a:bodyPr/>
        <a:lstStyle/>
        <a:p>
          <a:pPr algn="l"/>
          <a:r>
            <a:rPr lang="es-ES_tradnl" b="1" noProof="0" dirty="0" smtClean="0"/>
            <a:t>Proporciona el gobierno alguna ayuda adicional al operador privado?</a:t>
          </a:r>
          <a:endParaRPr lang="es-ES_tradnl" b="1" noProof="0" dirty="0"/>
        </a:p>
      </dgm:t>
    </dgm:pt>
    <dgm:pt modelId="{B2CACD19-C04B-4CE8-BD41-F22700E8AAF2}" type="parTrans" cxnId="{F9D459C2-BAF1-4B4B-9CD5-E1B478C2CB24}">
      <dgm:prSet/>
      <dgm:spPr/>
      <dgm:t>
        <a:bodyPr/>
        <a:lstStyle/>
        <a:p>
          <a:endParaRPr lang="en-US"/>
        </a:p>
      </dgm:t>
    </dgm:pt>
    <dgm:pt modelId="{9D696B75-0480-4273-9893-AE9A39B700B7}" type="sibTrans" cxnId="{F9D459C2-BAF1-4B4B-9CD5-E1B478C2CB24}">
      <dgm:prSet/>
      <dgm:spPr/>
      <dgm:t>
        <a:bodyPr/>
        <a:lstStyle/>
        <a:p>
          <a:endParaRPr lang="en-US"/>
        </a:p>
      </dgm:t>
    </dgm:pt>
    <dgm:pt modelId="{B6182EEC-3958-479A-806A-37B968FA7AAD}">
      <dgm:prSet phldrT="[Text]"/>
      <dgm:spPr/>
      <dgm:t>
        <a:bodyPr/>
        <a:lstStyle/>
        <a:p>
          <a:pPr algn="l"/>
          <a:r>
            <a:rPr lang="es-ES_tradnl" b="1" noProof="0" dirty="0" smtClean="0">
              <a:solidFill>
                <a:srgbClr val="660033"/>
              </a:solidFill>
            </a:rPr>
            <a:t>Quién controla el activo?</a:t>
          </a:r>
          <a:endParaRPr lang="es-ES_tradnl" b="1" noProof="0" dirty="0">
            <a:solidFill>
              <a:srgbClr val="660033"/>
            </a:solidFill>
          </a:endParaRPr>
        </a:p>
      </dgm:t>
    </dgm:pt>
    <dgm:pt modelId="{9A25A96A-F0CD-4D6E-BC97-7E9FCCB949C2}" type="parTrans" cxnId="{A2495F13-AB3C-413F-B727-194E47F2758E}">
      <dgm:prSet/>
      <dgm:spPr/>
      <dgm:t>
        <a:bodyPr/>
        <a:lstStyle/>
        <a:p>
          <a:endParaRPr lang="en-US"/>
        </a:p>
      </dgm:t>
    </dgm:pt>
    <dgm:pt modelId="{B6302DC7-8FC7-457F-93AB-A7D340849572}" type="sibTrans" cxnId="{A2495F13-AB3C-413F-B727-194E47F2758E}">
      <dgm:prSet/>
      <dgm:spPr/>
      <dgm:t>
        <a:bodyPr/>
        <a:lstStyle/>
        <a:p>
          <a:endParaRPr lang="en-US"/>
        </a:p>
      </dgm:t>
    </dgm:pt>
    <dgm:pt modelId="{43334869-E7BC-4195-893C-609662161E76}">
      <dgm:prSet phldrT="[Text]"/>
      <dgm:spPr/>
      <dgm:t>
        <a:bodyPr/>
        <a:lstStyle/>
        <a:p>
          <a:pPr algn="l"/>
          <a:r>
            <a:rPr lang="es-ES_tradnl" b="1" noProof="0" dirty="0" smtClean="0"/>
            <a:t>Cómo</a:t>
          </a:r>
          <a:r>
            <a:rPr lang="es-ES_tradnl" b="1" dirty="0" smtClean="0"/>
            <a:t> se realiza el pago?</a:t>
          </a:r>
          <a:endParaRPr lang="es-ES_tradnl" b="1" dirty="0"/>
        </a:p>
      </dgm:t>
    </dgm:pt>
    <dgm:pt modelId="{CCC54A56-2665-4E81-944E-CE3ADEAD104F}" type="parTrans" cxnId="{86C445FE-9510-4D42-A8B2-1838D65C6BE9}">
      <dgm:prSet/>
      <dgm:spPr/>
      <dgm:t>
        <a:bodyPr/>
        <a:lstStyle/>
        <a:p>
          <a:endParaRPr lang="en-US"/>
        </a:p>
      </dgm:t>
    </dgm:pt>
    <dgm:pt modelId="{C0C497C9-EEE3-4EAD-AD77-3054A473F2A6}" type="sibTrans" cxnId="{86C445FE-9510-4D42-A8B2-1838D65C6BE9}">
      <dgm:prSet/>
      <dgm:spPr/>
      <dgm:t>
        <a:bodyPr/>
        <a:lstStyle/>
        <a:p>
          <a:endParaRPr lang="en-US"/>
        </a:p>
      </dgm:t>
    </dgm:pt>
    <dgm:pt modelId="{02C2EF04-8164-4E4D-A3F7-0F146BC16CDC}">
      <dgm:prSet phldrT="[Text]"/>
      <dgm:spPr/>
      <dgm:t>
        <a:bodyPr/>
        <a:lstStyle/>
        <a:p>
          <a:pPr algn="l"/>
          <a:r>
            <a:rPr lang="es-ES_tradnl" b="1" noProof="0" dirty="0" smtClean="0"/>
            <a:t>Quién paga realmente por el activo</a:t>
          </a:r>
          <a:r>
            <a:rPr lang="en-US" b="1" dirty="0" smtClean="0"/>
            <a:t>?</a:t>
          </a:r>
          <a:endParaRPr lang="en-US" b="1" dirty="0"/>
        </a:p>
      </dgm:t>
    </dgm:pt>
    <dgm:pt modelId="{3EDD30E3-31F6-4EE7-BA74-2A3E15CCDA98}" type="parTrans" cxnId="{1D9C2749-2D02-4959-AC7C-F12E55577684}">
      <dgm:prSet/>
      <dgm:spPr/>
      <dgm:t>
        <a:bodyPr/>
        <a:lstStyle/>
        <a:p>
          <a:endParaRPr lang="en-US"/>
        </a:p>
      </dgm:t>
    </dgm:pt>
    <dgm:pt modelId="{03C805E5-B8CA-4465-A46A-60FEA6258DA3}" type="sibTrans" cxnId="{1D9C2749-2D02-4959-AC7C-F12E55577684}">
      <dgm:prSet/>
      <dgm:spPr/>
      <dgm:t>
        <a:bodyPr/>
        <a:lstStyle/>
        <a:p>
          <a:endParaRPr lang="en-US"/>
        </a:p>
      </dgm:t>
    </dgm:pt>
    <dgm:pt modelId="{A7A82C9B-AACA-4530-944E-CDA82B158BFF}" type="pres">
      <dgm:prSet presAssocID="{75FC77EC-B3C1-4A15-97E6-DB2150BA282A}" presName="linearFlow" presStyleCnt="0">
        <dgm:presLayoutVars>
          <dgm:dir/>
          <dgm:resizeHandles val="exact"/>
        </dgm:presLayoutVars>
      </dgm:prSet>
      <dgm:spPr/>
    </dgm:pt>
    <dgm:pt modelId="{9DA8450F-1462-4735-95BA-C2E5D5285ECD}" type="pres">
      <dgm:prSet presAssocID="{B9A4E35D-5075-4C40-B126-0273D0585994}" presName="composite" presStyleCnt="0"/>
      <dgm:spPr/>
    </dgm:pt>
    <dgm:pt modelId="{1D0C861A-CA6E-42E0-9848-9FF939492F14}" type="pres">
      <dgm:prSet presAssocID="{B9A4E35D-5075-4C40-B126-0273D0585994}" presName="imgShp" presStyleLbl="fgImgPlace1" presStyleIdx="0" presStyleCnt="5" custScaleY="7437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dgm:spPr>
    </dgm:pt>
    <dgm:pt modelId="{DF707729-A34A-4A92-91E2-F8EC32BBBE6A}" type="pres">
      <dgm:prSet presAssocID="{B9A4E35D-5075-4C40-B126-0273D0585994}" presName="txShp" presStyleLbl="node1" presStyleIdx="0" presStyleCnt="5">
        <dgm:presLayoutVars>
          <dgm:bulletEnabled val="1"/>
        </dgm:presLayoutVars>
      </dgm:prSet>
      <dgm:spPr/>
      <dgm:t>
        <a:bodyPr/>
        <a:lstStyle/>
        <a:p>
          <a:endParaRPr lang="en-US"/>
        </a:p>
      </dgm:t>
    </dgm:pt>
    <dgm:pt modelId="{33C6B454-77CD-45B3-9479-E3E8426F86AE}" type="pres">
      <dgm:prSet presAssocID="{270E13CB-93FD-4FD8-9744-8AD3D266AF67}" presName="spacing" presStyleCnt="0"/>
      <dgm:spPr/>
    </dgm:pt>
    <dgm:pt modelId="{9BADC9F4-547B-4C25-9AF2-B70B8146CAC8}" type="pres">
      <dgm:prSet presAssocID="{B6182EEC-3958-479A-806A-37B968FA7AAD}" presName="composite" presStyleCnt="0"/>
      <dgm:spPr/>
    </dgm:pt>
    <dgm:pt modelId="{E2CCABFC-01E2-4619-9BF4-CEB1B0FF11B6}" type="pres">
      <dgm:prSet presAssocID="{B6182EEC-3958-479A-806A-37B968FA7AAD}" presName="imgShp"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dgm:spPr>
    </dgm:pt>
    <dgm:pt modelId="{8BC1E117-C82B-4192-BB7A-EF0C1DC4E7DA}" type="pres">
      <dgm:prSet presAssocID="{B6182EEC-3958-479A-806A-37B968FA7AAD}" presName="txShp" presStyleLbl="node1" presStyleIdx="1" presStyleCnt="5">
        <dgm:presLayoutVars>
          <dgm:bulletEnabled val="1"/>
        </dgm:presLayoutVars>
      </dgm:prSet>
      <dgm:spPr/>
      <dgm:t>
        <a:bodyPr/>
        <a:lstStyle/>
        <a:p>
          <a:endParaRPr lang="en-US"/>
        </a:p>
      </dgm:t>
    </dgm:pt>
    <dgm:pt modelId="{B3C5E11C-188B-4ACE-972C-D50768747FA5}" type="pres">
      <dgm:prSet presAssocID="{B6302DC7-8FC7-457F-93AB-A7D340849572}" presName="spacing" presStyleCnt="0"/>
      <dgm:spPr/>
    </dgm:pt>
    <dgm:pt modelId="{0641EDED-DFDB-4198-92BA-1FAD5F538142}" type="pres">
      <dgm:prSet presAssocID="{02C2EF04-8164-4E4D-A3F7-0F146BC16CDC}" presName="composite" presStyleCnt="0"/>
      <dgm:spPr/>
    </dgm:pt>
    <dgm:pt modelId="{5D4FC199-C42C-419F-B9F4-BA677133CF25}" type="pres">
      <dgm:prSet presAssocID="{02C2EF04-8164-4E4D-A3F7-0F146BC16CDC}" presName="imgShp" presStyleLbl="fgImgPlac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 modelId="{706D9A7B-1D54-4F37-8906-E13266DB9BD6}" type="pres">
      <dgm:prSet presAssocID="{02C2EF04-8164-4E4D-A3F7-0F146BC16CDC}" presName="txShp" presStyleLbl="node1" presStyleIdx="2" presStyleCnt="5">
        <dgm:presLayoutVars>
          <dgm:bulletEnabled val="1"/>
        </dgm:presLayoutVars>
      </dgm:prSet>
      <dgm:spPr/>
      <dgm:t>
        <a:bodyPr/>
        <a:lstStyle/>
        <a:p>
          <a:endParaRPr lang="en-US"/>
        </a:p>
      </dgm:t>
    </dgm:pt>
    <dgm:pt modelId="{22B0A584-3F6C-447B-AD65-A41FB1E059A3}" type="pres">
      <dgm:prSet presAssocID="{03C805E5-B8CA-4465-A46A-60FEA6258DA3}" presName="spacing" presStyleCnt="0"/>
      <dgm:spPr/>
    </dgm:pt>
    <dgm:pt modelId="{EA0A6EB8-D1D8-42D5-AF04-A71046FA7EA5}" type="pres">
      <dgm:prSet presAssocID="{43334869-E7BC-4195-893C-609662161E76}" presName="composite" presStyleCnt="0"/>
      <dgm:spPr/>
    </dgm:pt>
    <dgm:pt modelId="{B490C51A-E1DE-4FAB-9DF5-7F3A3FF400F0}" type="pres">
      <dgm:prSet presAssocID="{43334869-E7BC-4195-893C-609662161E76}" presName="imgShp" presStyleLbl="fgImgPlac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000" r="-3000"/>
          </a:stretch>
        </a:blipFill>
      </dgm:spPr>
    </dgm:pt>
    <dgm:pt modelId="{3704267E-8FED-44E4-8E09-5899F9566C01}" type="pres">
      <dgm:prSet presAssocID="{43334869-E7BC-4195-893C-609662161E76}" presName="txShp" presStyleLbl="node1" presStyleIdx="3" presStyleCnt="5">
        <dgm:presLayoutVars>
          <dgm:bulletEnabled val="1"/>
        </dgm:presLayoutVars>
      </dgm:prSet>
      <dgm:spPr/>
      <dgm:t>
        <a:bodyPr/>
        <a:lstStyle/>
        <a:p>
          <a:endParaRPr lang="en-US"/>
        </a:p>
      </dgm:t>
    </dgm:pt>
    <dgm:pt modelId="{3C55F2CD-6B9C-4C84-A3FA-BFB1EE21EE59}" type="pres">
      <dgm:prSet presAssocID="{C0C497C9-EEE3-4EAD-AD77-3054A473F2A6}" presName="spacing" presStyleCnt="0"/>
      <dgm:spPr/>
    </dgm:pt>
    <dgm:pt modelId="{0DB54EF3-6658-4DDE-9F26-FB539C1310A7}" type="pres">
      <dgm:prSet presAssocID="{644338CC-87E2-40FC-8865-067383BC3EF9}" presName="composite" presStyleCnt="0"/>
      <dgm:spPr/>
    </dgm:pt>
    <dgm:pt modelId="{39C5AF08-331D-4EA2-BE6D-4B72A043BB4B}" type="pres">
      <dgm:prSet presAssocID="{644338CC-87E2-40FC-8865-067383BC3EF9}" presName="imgShp" presStyleLbl="fgImgPlac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3000" r="-3000"/>
          </a:stretch>
        </a:blipFill>
      </dgm:spPr>
    </dgm:pt>
    <dgm:pt modelId="{5F984369-08F0-4CF7-824B-33AB10295888}" type="pres">
      <dgm:prSet presAssocID="{644338CC-87E2-40FC-8865-067383BC3EF9}" presName="txShp" presStyleLbl="node1" presStyleIdx="4" presStyleCnt="5">
        <dgm:presLayoutVars>
          <dgm:bulletEnabled val="1"/>
        </dgm:presLayoutVars>
      </dgm:prSet>
      <dgm:spPr/>
      <dgm:t>
        <a:bodyPr/>
        <a:lstStyle/>
        <a:p>
          <a:endParaRPr lang="en-US"/>
        </a:p>
      </dgm:t>
    </dgm:pt>
  </dgm:ptLst>
  <dgm:cxnLst>
    <dgm:cxn modelId="{80E7EC92-01FB-4BE9-8F31-C4460BD5360E}" type="presOf" srcId="{644338CC-87E2-40FC-8865-067383BC3EF9}" destId="{5F984369-08F0-4CF7-824B-33AB10295888}" srcOrd="0" destOrd="0" presId="urn:microsoft.com/office/officeart/2005/8/layout/vList3"/>
    <dgm:cxn modelId="{ADF10AAB-4C59-41F0-959C-42F156B2BD24}" type="presOf" srcId="{75FC77EC-B3C1-4A15-97E6-DB2150BA282A}" destId="{A7A82C9B-AACA-4530-944E-CDA82B158BFF}" srcOrd="0" destOrd="0" presId="urn:microsoft.com/office/officeart/2005/8/layout/vList3"/>
    <dgm:cxn modelId="{1D9C2749-2D02-4959-AC7C-F12E55577684}" srcId="{75FC77EC-B3C1-4A15-97E6-DB2150BA282A}" destId="{02C2EF04-8164-4E4D-A3F7-0F146BC16CDC}" srcOrd="2" destOrd="0" parTransId="{3EDD30E3-31F6-4EE7-BA74-2A3E15CCDA98}" sibTransId="{03C805E5-B8CA-4465-A46A-60FEA6258DA3}"/>
    <dgm:cxn modelId="{47FADB00-56FF-4FA3-864C-F7CB559AA190}" type="presOf" srcId="{43334869-E7BC-4195-893C-609662161E76}" destId="{3704267E-8FED-44E4-8E09-5899F9566C01}" srcOrd="0" destOrd="0" presId="urn:microsoft.com/office/officeart/2005/8/layout/vList3"/>
    <dgm:cxn modelId="{B4BA2049-04BD-4DBF-99EF-A2B63848823C}" type="presOf" srcId="{02C2EF04-8164-4E4D-A3F7-0F146BC16CDC}" destId="{706D9A7B-1D54-4F37-8906-E13266DB9BD6}" srcOrd="0" destOrd="0" presId="urn:microsoft.com/office/officeart/2005/8/layout/vList3"/>
    <dgm:cxn modelId="{86C445FE-9510-4D42-A8B2-1838D65C6BE9}" srcId="{75FC77EC-B3C1-4A15-97E6-DB2150BA282A}" destId="{43334869-E7BC-4195-893C-609662161E76}" srcOrd="3" destOrd="0" parTransId="{CCC54A56-2665-4E81-944E-CE3ADEAD104F}" sibTransId="{C0C497C9-EEE3-4EAD-AD77-3054A473F2A6}"/>
    <dgm:cxn modelId="{8040F776-4CBF-4D78-B6CE-1EF7203F0402}" srcId="{75FC77EC-B3C1-4A15-97E6-DB2150BA282A}" destId="{B9A4E35D-5075-4C40-B126-0273D0585994}" srcOrd="0" destOrd="0" parTransId="{7354F237-7338-41F0-BB77-7E3ADFAAEE9D}" sibTransId="{270E13CB-93FD-4FD8-9744-8AD3D266AF67}"/>
    <dgm:cxn modelId="{A2495F13-AB3C-413F-B727-194E47F2758E}" srcId="{75FC77EC-B3C1-4A15-97E6-DB2150BA282A}" destId="{B6182EEC-3958-479A-806A-37B968FA7AAD}" srcOrd="1" destOrd="0" parTransId="{9A25A96A-F0CD-4D6E-BC97-7E9FCCB949C2}" sibTransId="{B6302DC7-8FC7-457F-93AB-A7D340849572}"/>
    <dgm:cxn modelId="{F9D459C2-BAF1-4B4B-9CD5-E1B478C2CB24}" srcId="{75FC77EC-B3C1-4A15-97E6-DB2150BA282A}" destId="{644338CC-87E2-40FC-8865-067383BC3EF9}" srcOrd="4" destOrd="0" parTransId="{B2CACD19-C04B-4CE8-BD41-F22700E8AAF2}" sibTransId="{9D696B75-0480-4273-9893-AE9A39B700B7}"/>
    <dgm:cxn modelId="{6018C6A6-A50A-4E90-891F-0EC01F223F4C}" type="presOf" srcId="{B6182EEC-3958-479A-806A-37B968FA7AAD}" destId="{8BC1E117-C82B-4192-BB7A-EF0C1DC4E7DA}" srcOrd="0" destOrd="0" presId="urn:microsoft.com/office/officeart/2005/8/layout/vList3"/>
    <dgm:cxn modelId="{C6C467AF-D46F-4B22-9902-FA98C3A12C2F}" type="presOf" srcId="{B9A4E35D-5075-4C40-B126-0273D0585994}" destId="{DF707729-A34A-4A92-91E2-F8EC32BBBE6A}" srcOrd="0" destOrd="0" presId="urn:microsoft.com/office/officeart/2005/8/layout/vList3"/>
    <dgm:cxn modelId="{4425020B-B06E-4783-9615-3F3CFE20F5FB}" type="presParOf" srcId="{A7A82C9B-AACA-4530-944E-CDA82B158BFF}" destId="{9DA8450F-1462-4735-95BA-C2E5D5285ECD}" srcOrd="0" destOrd="0" presId="urn:microsoft.com/office/officeart/2005/8/layout/vList3"/>
    <dgm:cxn modelId="{5FA1022D-C839-4877-A00A-3695BB2D50B6}" type="presParOf" srcId="{9DA8450F-1462-4735-95BA-C2E5D5285ECD}" destId="{1D0C861A-CA6E-42E0-9848-9FF939492F14}" srcOrd="0" destOrd="0" presId="urn:microsoft.com/office/officeart/2005/8/layout/vList3"/>
    <dgm:cxn modelId="{FC0218CD-F425-4B89-90C2-259D47729380}" type="presParOf" srcId="{9DA8450F-1462-4735-95BA-C2E5D5285ECD}" destId="{DF707729-A34A-4A92-91E2-F8EC32BBBE6A}" srcOrd="1" destOrd="0" presId="urn:microsoft.com/office/officeart/2005/8/layout/vList3"/>
    <dgm:cxn modelId="{6190402A-22FE-4946-BE7B-19F14BB8DFBE}" type="presParOf" srcId="{A7A82C9B-AACA-4530-944E-CDA82B158BFF}" destId="{33C6B454-77CD-45B3-9479-E3E8426F86AE}" srcOrd="1" destOrd="0" presId="urn:microsoft.com/office/officeart/2005/8/layout/vList3"/>
    <dgm:cxn modelId="{F7B89B1A-C67B-42AA-9AEA-29EDE13166BD}" type="presParOf" srcId="{A7A82C9B-AACA-4530-944E-CDA82B158BFF}" destId="{9BADC9F4-547B-4C25-9AF2-B70B8146CAC8}" srcOrd="2" destOrd="0" presId="urn:microsoft.com/office/officeart/2005/8/layout/vList3"/>
    <dgm:cxn modelId="{A2CB9936-B3F2-4E07-A5F6-4F01A30B7756}" type="presParOf" srcId="{9BADC9F4-547B-4C25-9AF2-B70B8146CAC8}" destId="{E2CCABFC-01E2-4619-9BF4-CEB1B0FF11B6}" srcOrd="0" destOrd="0" presId="urn:microsoft.com/office/officeart/2005/8/layout/vList3"/>
    <dgm:cxn modelId="{CEFFE19E-5145-46B8-A28C-AF69D7459703}" type="presParOf" srcId="{9BADC9F4-547B-4C25-9AF2-B70B8146CAC8}" destId="{8BC1E117-C82B-4192-BB7A-EF0C1DC4E7DA}" srcOrd="1" destOrd="0" presId="urn:microsoft.com/office/officeart/2005/8/layout/vList3"/>
    <dgm:cxn modelId="{2FA083F9-4108-4EFE-A842-670B0A094365}" type="presParOf" srcId="{A7A82C9B-AACA-4530-944E-CDA82B158BFF}" destId="{B3C5E11C-188B-4ACE-972C-D50768747FA5}" srcOrd="3" destOrd="0" presId="urn:microsoft.com/office/officeart/2005/8/layout/vList3"/>
    <dgm:cxn modelId="{0A7DB0EB-37F5-45C5-B87A-306986CDD81E}" type="presParOf" srcId="{A7A82C9B-AACA-4530-944E-CDA82B158BFF}" destId="{0641EDED-DFDB-4198-92BA-1FAD5F538142}" srcOrd="4" destOrd="0" presId="urn:microsoft.com/office/officeart/2005/8/layout/vList3"/>
    <dgm:cxn modelId="{3C0E0A3A-3AE4-4D79-BAE5-DC787746BFBF}" type="presParOf" srcId="{0641EDED-DFDB-4198-92BA-1FAD5F538142}" destId="{5D4FC199-C42C-419F-B9F4-BA677133CF25}" srcOrd="0" destOrd="0" presId="urn:microsoft.com/office/officeart/2005/8/layout/vList3"/>
    <dgm:cxn modelId="{5E708039-C33E-4172-915F-CEB39742B2F3}" type="presParOf" srcId="{0641EDED-DFDB-4198-92BA-1FAD5F538142}" destId="{706D9A7B-1D54-4F37-8906-E13266DB9BD6}" srcOrd="1" destOrd="0" presId="urn:microsoft.com/office/officeart/2005/8/layout/vList3"/>
    <dgm:cxn modelId="{7BEC0281-C536-44AE-BEA3-19F1886DA045}" type="presParOf" srcId="{A7A82C9B-AACA-4530-944E-CDA82B158BFF}" destId="{22B0A584-3F6C-447B-AD65-A41FB1E059A3}" srcOrd="5" destOrd="0" presId="urn:microsoft.com/office/officeart/2005/8/layout/vList3"/>
    <dgm:cxn modelId="{1DDE0DF5-9B09-4DD3-9733-D49885042D2C}" type="presParOf" srcId="{A7A82C9B-AACA-4530-944E-CDA82B158BFF}" destId="{EA0A6EB8-D1D8-42D5-AF04-A71046FA7EA5}" srcOrd="6" destOrd="0" presId="urn:microsoft.com/office/officeart/2005/8/layout/vList3"/>
    <dgm:cxn modelId="{D7E540B0-416A-459E-AC6B-1D106845F303}" type="presParOf" srcId="{EA0A6EB8-D1D8-42D5-AF04-A71046FA7EA5}" destId="{B490C51A-E1DE-4FAB-9DF5-7F3A3FF400F0}" srcOrd="0" destOrd="0" presId="urn:microsoft.com/office/officeart/2005/8/layout/vList3"/>
    <dgm:cxn modelId="{F4D608A6-047D-4F3E-9964-DBC14B81EA6E}" type="presParOf" srcId="{EA0A6EB8-D1D8-42D5-AF04-A71046FA7EA5}" destId="{3704267E-8FED-44E4-8E09-5899F9566C01}" srcOrd="1" destOrd="0" presId="urn:microsoft.com/office/officeart/2005/8/layout/vList3"/>
    <dgm:cxn modelId="{863757CE-DFAE-408D-BDCB-A7B3A0BDA581}" type="presParOf" srcId="{A7A82C9B-AACA-4530-944E-CDA82B158BFF}" destId="{3C55F2CD-6B9C-4C84-A3FA-BFB1EE21EE59}" srcOrd="7" destOrd="0" presId="urn:microsoft.com/office/officeart/2005/8/layout/vList3"/>
    <dgm:cxn modelId="{23707D2E-192D-4334-BCF1-DA96BC570AFD}" type="presParOf" srcId="{A7A82C9B-AACA-4530-944E-CDA82B158BFF}" destId="{0DB54EF3-6658-4DDE-9F26-FB539C1310A7}" srcOrd="8" destOrd="0" presId="urn:microsoft.com/office/officeart/2005/8/layout/vList3"/>
    <dgm:cxn modelId="{782213ED-21E3-46CC-9A2B-A0426C13DC8A}" type="presParOf" srcId="{0DB54EF3-6658-4DDE-9F26-FB539C1310A7}" destId="{39C5AF08-331D-4EA2-BE6D-4B72A043BB4B}" srcOrd="0" destOrd="0" presId="urn:microsoft.com/office/officeart/2005/8/layout/vList3"/>
    <dgm:cxn modelId="{C4A8F999-4CC1-4BB8-9558-B73A04B102F5}" type="presParOf" srcId="{0DB54EF3-6658-4DDE-9F26-FB539C1310A7}" destId="{5F984369-08F0-4CF7-824B-33AB1029588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6C7A2-6843-4AD5-B35C-58E44CE11A8E}" type="doc">
      <dgm:prSet loTypeId="urn:microsoft.com/office/officeart/2005/8/layout/vList5" loCatId="list" qsTypeId="urn:microsoft.com/office/officeart/2005/8/quickstyle/simple2" qsCatId="simple" csTypeId="urn:microsoft.com/office/officeart/2005/8/colors/accent2_3" csCatId="accent2" phldr="1"/>
      <dgm:spPr/>
      <dgm:t>
        <a:bodyPr/>
        <a:lstStyle/>
        <a:p>
          <a:endParaRPr lang="en-US"/>
        </a:p>
      </dgm:t>
    </dgm:pt>
    <dgm:pt modelId="{9188F84C-B8D8-4B83-AF93-D699763B4A4A}">
      <dgm:prSet phldrT="[Text]"/>
      <dgm:spPr/>
      <dgm:t>
        <a:bodyPr/>
        <a:lstStyle/>
        <a:p>
          <a:r>
            <a:rPr lang="es-ES" noProof="0" dirty="0" smtClean="0"/>
            <a:t>Identificación</a:t>
          </a:r>
          <a:endParaRPr lang="es-ES" noProof="0" dirty="0"/>
        </a:p>
      </dgm:t>
    </dgm:pt>
    <dgm:pt modelId="{57054CD9-A895-4471-A8A9-8FAC4EC3150A}" type="parTrans" cxnId="{AC5A5C92-FFCE-4169-838B-F68C04F1616B}">
      <dgm:prSet/>
      <dgm:spPr/>
      <dgm:t>
        <a:bodyPr/>
        <a:lstStyle/>
        <a:p>
          <a:endParaRPr lang="en-US"/>
        </a:p>
      </dgm:t>
    </dgm:pt>
    <dgm:pt modelId="{152F8C2C-AEEE-479E-9FAF-4C12E499A46B}" type="sibTrans" cxnId="{AC5A5C92-FFCE-4169-838B-F68C04F1616B}">
      <dgm:prSet/>
      <dgm:spPr/>
      <dgm:t>
        <a:bodyPr/>
        <a:lstStyle/>
        <a:p>
          <a:endParaRPr lang="en-US"/>
        </a:p>
      </dgm:t>
    </dgm:pt>
    <dgm:pt modelId="{BC139369-B6A4-443D-B39C-CFD986B75181}">
      <dgm:prSet phldrT="[Text]" custT="1"/>
      <dgm:spPr/>
      <dgm:t>
        <a:bodyPr/>
        <a:lstStyle/>
        <a:p>
          <a:r>
            <a:rPr lang="es-ES" sz="1800" b="1" noProof="0" dirty="0" smtClean="0"/>
            <a:t>11 clases de riesgo identificadas, 52 riesgos detallados</a:t>
          </a:r>
          <a:endParaRPr lang="es-ES" sz="1800" b="1" noProof="0" dirty="0"/>
        </a:p>
      </dgm:t>
    </dgm:pt>
    <dgm:pt modelId="{4E6CA1DC-43A6-48C6-B909-8AE4C9FBD428}" type="parTrans" cxnId="{2A28950C-D2E7-4E91-AABB-D2DBF1879E33}">
      <dgm:prSet/>
      <dgm:spPr/>
      <dgm:t>
        <a:bodyPr/>
        <a:lstStyle/>
        <a:p>
          <a:endParaRPr lang="en-US"/>
        </a:p>
      </dgm:t>
    </dgm:pt>
    <dgm:pt modelId="{7E3EBF46-4543-43EE-9A5C-AC8552862DB7}" type="sibTrans" cxnId="{2A28950C-D2E7-4E91-AABB-D2DBF1879E33}">
      <dgm:prSet/>
      <dgm:spPr/>
      <dgm:t>
        <a:bodyPr/>
        <a:lstStyle/>
        <a:p>
          <a:endParaRPr lang="en-US"/>
        </a:p>
      </dgm:t>
    </dgm:pt>
    <dgm:pt modelId="{C6777A88-ACCD-4BFC-8D53-16F53CB50E57}">
      <dgm:prSet phldrT="[Text]"/>
      <dgm:spPr/>
      <dgm:t>
        <a:bodyPr/>
        <a:lstStyle/>
        <a:p>
          <a:r>
            <a:rPr lang="es-ES" noProof="0" dirty="0" smtClean="0"/>
            <a:t>Adjudicación</a:t>
          </a:r>
          <a:endParaRPr lang="es-ES" noProof="0" dirty="0"/>
        </a:p>
      </dgm:t>
    </dgm:pt>
    <dgm:pt modelId="{1C9FDB1C-F64C-4A59-8D6C-0B3CADB12DD2}" type="parTrans" cxnId="{5545DAF1-18CF-4F80-95E5-90AC05BD830C}">
      <dgm:prSet/>
      <dgm:spPr/>
      <dgm:t>
        <a:bodyPr/>
        <a:lstStyle/>
        <a:p>
          <a:endParaRPr lang="en-US"/>
        </a:p>
      </dgm:t>
    </dgm:pt>
    <dgm:pt modelId="{B1E4B580-F1C8-4CA8-8803-45705B9CA3D3}" type="sibTrans" cxnId="{5545DAF1-18CF-4F80-95E5-90AC05BD830C}">
      <dgm:prSet/>
      <dgm:spPr/>
      <dgm:t>
        <a:bodyPr/>
        <a:lstStyle/>
        <a:p>
          <a:endParaRPr lang="en-US"/>
        </a:p>
      </dgm:t>
    </dgm:pt>
    <dgm:pt modelId="{2E0285BF-71C9-42B6-8250-B3784E9571C3}">
      <dgm:prSet phldrT="[Text]" custT="1"/>
      <dgm:spPr/>
      <dgm:t>
        <a:bodyPr/>
        <a:lstStyle/>
        <a:p>
          <a:r>
            <a:rPr lang="es-ES" sz="1800" b="1" noProof="0" dirty="0" smtClean="0"/>
            <a:t>Riesgos adjudicados al privado, al gobierno, o compartidos</a:t>
          </a:r>
          <a:endParaRPr lang="es-ES" sz="1800" b="1" noProof="0" dirty="0"/>
        </a:p>
      </dgm:t>
    </dgm:pt>
    <dgm:pt modelId="{2BAE26ED-68D1-4609-821E-1EF23B995139}" type="parTrans" cxnId="{FE747862-0B6B-4D55-914B-A007EF4DB156}">
      <dgm:prSet/>
      <dgm:spPr/>
      <dgm:t>
        <a:bodyPr/>
        <a:lstStyle/>
        <a:p>
          <a:endParaRPr lang="en-US"/>
        </a:p>
      </dgm:t>
    </dgm:pt>
    <dgm:pt modelId="{10C71890-FD80-474D-8613-EA9D6031DF89}" type="sibTrans" cxnId="{FE747862-0B6B-4D55-914B-A007EF4DB156}">
      <dgm:prSet/>
      <dgm:spPr/>
      <dgm:t>
        <a:bodyPr/>
        <a:lstStyle/>
        <a:p>
          <a:endParaRPr lang="en-US"/>
        </a:p>
      </dgm:t>
    </dgm:pt>
    <dgm:pt modelId="{826FB4A5-B843-4BB8-954C-F170266BE787}">
      <dgm:prSet phldrT="[Text]"/>
      <dgm:spPr/>
      <dgm:t>
        <a:bodyPr/>
        <a:lstStyle/>
        <a:p>
          <a:r>
            <a:rPr lang="es-ES" noProof="0" dirty="0" smtClean="0"/>
            <a:t>Probabilidad</a:t>
          </a:r>
          <a:endParaRPr lang="es-ES" noProof="0" dirty="0"/>
        </a:p>
      </dgm:t>
    </dgm:pt>
    <dgm:pt modelId="{7F9F5426-DDE2-4276-88AE-62E511325EF7}" type="parTrans" cxnId="{37A52CA3-D1AB-4E25-89C8-106DA5A87FFC}">
      <dgm:prSet/>
      <dgm:spPr/>
      <dgm:t>
        <a:bodyPr/>
        <a:lstStyle/>
        <a:p>
          <a:endParaRPr lang="en-US"/>
        </a:p>
      </dgm:t>
    </dgm:pt>
    <dgm:pt modelId="{11D5B562-A555-473F-BAA5-789BBB91202D}" type="sibTrans" cxnId="{37A52CA3-D1AB-4E25-89C8-106DA5A87FFC}">
      <dgm:prSet/>
      <dgm:spPr/>
      <dgm:t>
        <a:bodyPr/>
        <a:lstStyle/>
        <a:p>
          <a:endParaRPr lang="en-US"/>
        </a:p>
      </dgm:t>
    </dgm:pt>
    <dgm:pt modelId="{4BD16E32-C1D6-4B7B-931B-D72505EAF7C6}">
      <dgm:prSet phldrT="[Text]" custT="1"/>
      <dgm:spPr/>
      <dgm:t>
        <a:bodyPr/>
        <a:lstStyle/>
        <a:p>
          <a:r>
            <a:rPr lang="es-ES" sz="1800" b="1" noProof="0" dirty="0" smtClean="0"/>
            <a:t>Baja, Media, alta</a:t>
          </a:r>
          <a:endParaRPr lang="es-ES" sz="1800" b="1" noProof="0" dirty="0"/>
        </a:p>
      </dgm:t>
    </dgm:pt>
    <dgm:pt modelId="{A08B2AA0-9E19-48E9-885D-E5F21165ED46}" type="parTrans" cxnId="{2D87EE42-3053-4607-8183-796B32C25E00}">
      <dgm:prSet/>
      <dgm:spPr/>
      <dgm:t>
        <a:bodyPr/>
        <a:lstStyle/>
        <a:p>
          <a:endParaRPr lang="en-US"/>
        </a:p>
      </dgm:t>
    </dgm:pt>
    <dgm:pt modelId="{980F9195-C39D-48DE-9C60-14E54AD9FD37}" type="sibTrans" cxnId="{2D87EE42-3053-4607-8183-796B32C25E00}">
      <dgm:prSet/>
      <dgm:spPr/>
      <dgm:t>
        <a:bodyPr/>
        <a:lstStyle/>
        <a:p>
          <a:endParaRPr lang="en-US"/>
        </a:p>
      </dgm:t>
    </dgm:pt>
    <dgm:pt modelId="{9F010AAF-4BF0-4B7D-A018-85939A2B9A0E}">
      <dgm:prSet phldrT="[Text]"/>
      <dgm:spPr/>
      <dgm:t>
        <a:bodyPr/>
        <a:lstStyle/>
        <a:p>
          <a:r>
            <a:rPr lang="es-ES" noProof="0" dirty="0" smtClean="0"/>
            <a:t>Impacto Fiscal</a:t>
          </a:r>
          <a:endParaRPr lang="es-ES" noProof="0" dirty="0"/>
        </a:p>
      </dgm:t>
    </dgm:pt>
    <dgm:pt modelId="{D415E026-3CC2-45C9-81C0-D1D08E9F603F}" type="sibTrans" cxnId="{4C4DFFDF-ACF4-40DE-96C3-005E757873D6}">
      <dgm:prSet/>
      <dgm:spPr/>
      <dgm:t>
        <a:bodyPr/>
        <a:lstStyle/>
        <a:p>
          <a:endParaRPr lang="en-US"/>
        </a:p>
      </dgm:t>
    </dgm:pt>
    <dgm:pt modelId="{EC033791-E39B-407D-A660-4E58F00F845A}" type="parTrans" cxnId="{4C4DFFDF-ACF4-40DE-96C3-005E757873D6}">
      <dgm:prSet/>
      <dgm:spPr/>
      <dgm:t>
        <a:bodyPr/>
        <a:lstStyle/>
        <a:p>
          <a:endParaRPr lang="en-US"/>
        </a:p>
      </dgm:t>
    </dgm:pt>
    <dgm:pt modelId="{EF3A3262-8EF3-4031-BDAA-B7926E7366CC}">
      <dgm:prSet phldrT="[Text]"/>
      <dgm:spPr/>
      <dgm:t>
        <a:bodyPr/>
        <a:lstStyle/>
        <a:p>
          <a:r>
            <a:rPr lang="es-ES" noProof="0" dirty="0" smtClean="0"/>
            <a:t>Calificación</a:t>
          </a:r>
          <a:endParaRPr lang="es-ES" noProof="0" dirty="0"/>
        </a:p>
      </dgm:t>
    </dgm:pt>
    <dgm:pt modelId="{11EB2E55-5F86-4777-A3E3-1E50EBF5AAC3}" type="parTrans" cxnId="{E7CB24BD-4885-4F9B-BFA8-58D7D2FBA353}">
      <dgm:prSet/>
      <dgm:spPr/>
      <dgm:t>
        <a:bodyPr/>
        <a:lstStyle/>
        <a:p>
          <a:endParaRPr lang="en-US"/>
        </a:p>
      </dgm:t>
    </dgm:pt>
    <dgm:pt modelId="{8CC19D27-2AED-4792-866C-068E70400043}" type="sibTrans" cxnId="{E7CB24BD-4885-4F9B-BFA8-58D7D2FBA353}">
      <dgm:prSet/>
      <dgm:spPr/>
      <dgm:t>
        <a:bodyPr/>
        <a:lstStyle/>
        <a:p>
          <a:endParaRPr lang="en-US"/>
        </a:p>
      </dgm:t>
    </dgm:pt>
    <dgm:pt modelId="{0B879A2B-8F7F-4A17-A658-91D11CF3CCEC}">
      <dgm:prSet phldrT="[Text]"/>
      <dgm:spPr/>
      <dgm:t>
        <a:bodyPr/>
        <a:lstStyle/>
        <a:p>
          <a:r>
            <a:rPr lang="es-ES" noProof="0" dirty="0" smtClean="0"/>
            <a:t>Medidas de Mitigación</a:t>
          </a:r>
          <a:endParaRPr lang="es-ES" noProof="0" dirty="0"/>
        </a:p>
      </dgm:t>
    </dgm:pt>
    <dgm:pt modelId="{8BF32EF8-FCAD-40F6-9EDB-587F6EA6235B}" type="parTrans" cxnId="{AA9F4DE2-DE8F-4DEA-8246-F213C984C894}">
      <dgm:prSet/>
      <dgm:spPr/>
      <dgm:t>
        <a:bodyPr/>
        <a:lstStyle/>
        <a:p>
          <a:endParaRPr lang="en-US"/>
        </a:p>
      </dgm:t>
    </dgm:pt>
    <dgm:pt modelId="{CAE80CFE-9F0B-4F45-9099-4DE0129CD3E6}" type="sibTrans" cxnId="{AA9F4DE2-DE8F-4DEA-8246-F213C984C894}">
      <dgm:prSet/>
      <dgm:spPr/>
      <dgm:t>
        <a:bodyPr/>
        <a:lstStyle/>
        <a:p>
          <a:endParaRPr lang="en-US"/>
        </a:p>
      </dgm:t>
    </dgm:pt>
    <dgm:pt modelId="{FF4D6B62-EC2E-4A19-B5EE-853EA4BF9D2C}">
      <dgm:prSet phldrT="[Text]"/>
      <dgm:spPr/>
      <dgm:t>
        <a:bodyPr/>
        <a:lstStyle/>
        <a:p>
          <a:r>
            <a:rPr lang="es-ES" b="1" noProof="0" dirty="0" smtClean="0">
              <a:solidFill>
                <a:srgbClr val="660033"/>
              </a:solidFill>
            </a:rPr>
            <a:t>Acciones Prioritarias</a:t>
          </a:r>
          <a:endParaRPr lang="es-ES" b="1" noProof="0" dirty="0">
            <a:solidFill>
              <a:srgbClr val="660033"/>
            </a:solidFill>
          </a:endParaRPr>
        </a:p>
      </dgm:t>
    </dgm:pt>
    <dgm:pt modelId="{5F65BADA-889A-4F12-BB48-DFACC2C273ED}" type="parTrans" cxnId="{DEF751BA-9287-475E-BDEB-D5CD65D677A4}">
      <dgm:prSet/>
      <dgm:spPr/>
      <dgm:t>
        <a:bodyPr/>
        <a:lstStyle/>
        <a:p>
          <a:endParaRPr lang="en-US"/>
        </a:p>
      </dgm:t>
    </dgm:pt>
    <dgm:pt modelId="{1B49342C-67E2-491E-9F73-1732C30B4D74}" type="sibTrans" cxnId="{DEF751BA-9287-475E-BDEB-D5CD65D677A4}">
      <dgm:prSet/>
      <dgm:spPr/>
      <dgm:t>
        <a:bodyPr/>
        <a:lstStyle/>
        <a:p>
          <a:endParaRPr lang="en-US"/>
        </a:p>
      </dgm:t>
    </dgm:pt>
    <dgm:pt modelId="{D665CC84-134B-4A6A-805F-EAE96236EE82}">
      <dgm:prSet phldrT="[Text]" custT="1"/>
      <dgm:spPr/>
      <dgm:t>
        <a:bodyPr/>
        <a:lstStyle/>
        <a:p>
          <a:r>
            <a:rPr lang="es-ES" sz="1800" b="1" noProof="0" dirty="0" smtClean="0"/>
            <a:t>Bajo, Medio, alto</a:t>
          </a:r>
          <a:endParaRPr lang="es-ES" sz="1800" b="1" noProof="0" dirty="0"/>
        </a:p>
      </dgm:t>
    </dgm:pt>
    <dgm:pt modelId="{21D62423-0418-4AC7-8537-5219F8228358}" type="parTrans" cxnId="{D67AE331-4663-4A61-A986-6889BE7C7A8D}">
      <dgm:prSet/>
      <dgm:spPr/>
      <dgm:t>
        <a:bodyPr/>
        <a:lstStyle/>
        <a:p>
          <a:endParaRPr lang="en-US"/>
        </a:p>
      </dgm:t>
    </dgm:pt>
    <dgm:pt modelId="{CB0B6596-7256-4B3E-BF32-55E003AF8D56}" type="sibTrans" cxnId="{D67AE331-4663-4A61-A986-6889BE7C7A8D}">
      <dgm:prSet/>
      <dgm:spPr/>
      <dgm:t>
        <a:bodyPr/>
        <a:lstStyle/>
        <a:p>
          <a:endParaRPr lang="en-US"/>
        </a:p>
      </dgm:t>
    </dgm:pt>
    <dgm:pt modelId="{8D9A0985-75E6-4A0F-BC25-75CC38259937}">
      <dgm:prSet phldrT="[Text]" custT="1"/>
      <dgm:spPr/>
      <dgm:t>
        <a:bodyPr/>
        <a:lstStyle/>
        <a:p>
          <a:pPr>
            <a:spcAft>
              <a:spcPts val="1200"/>
            </a:spcAft>
          </a:pPr>
          <a:r>
            <a:rPr lang="es-ES" sz="1800" b="1" noProof="0" dirty="0" smtClean="0"/>
            <a:t>Igual a [Probabilidad * Impacto Fiscal]</a:t>
          </a:r>
          <a:endParaRPr lang="es-ES" sz="1800" b="1" noProof="0" dirty="0"/>
        </a:p>
      </dgm:t>
    </dgm:pt>
    <dgm:pt modelId="{A34EAC03-FEE5-4CC6-B0C3-E4D06E547469}" type="parTrans" cxnId="{3CA00784-5903-4B4A-9189-5A03DCE13591}">
      <dgm:prSet/>
      <dgm:spPr/>
      <dgm:t>
        <a:bodyPr/>
        <a:lstStyle/>
        <a:p>
          <a:endParaRPr lang="en-US"/>
        </a:p>
      </dgm:t>
    </dgm:pt>
    <dgm:pt modelId="{92C1DCD3-3694-42BB-8B12-7F04FFF70D0C}" type="sibTrans" cxnId="{3CA00784-5903-4B4A-9189-5A03DCE13591}">
      <dgm:prSet/>
      <dgm:spPr/>
      <dgm:t>
        <a:bodyPr/>
        <a:lstStyle/>
        <a:p>
          <a:endParaRPr lang="en-US"/>
        </a:p>
      </dgm:t>
    </dgm:pt>
    <dgm:pt modelId="{443D2665-03FD-4683-8498-9390A239E285}">
      <dgm:prSet phldrT="[Text]" custT="1"/>
      <dgm:spPr/>
      <dgm:t>
        <a:bodyPr/>
        <a:lstStyle/>
        <a:p>
          <a:r>
            <a:rPr lang="es-ES" sz="1800" b="1" noProof="0" dirty="0" smtClean="0"/>
            <a:t>Existen medidas para mitigar el riesgo? SI/NO</a:t>
          </a:r>
          <a:endParaRPr lang="es-ES" sz="1800" b="1" noProof="0" dirty="0"/>
        </a:p>
      </dgm:t>
    </dgm:pt>
    <dgm:pt modelId="{9C956507-3378-4533-B2F1-9D1458ED3790}" type="parTrans" cxnId="{B366C859-8E3D-4832-8F72-DD53FB214E59}">
      <dgm:prSet/>
      <dgm:spPr/>
      <dgm:t>
        <a:bodyPr/>
        <a:lstStyle/>
        <a:p>
          <a:endParaRPr lang="en-US"/>
        </a:p>
      </dgm:t>
    </dgm:pt>
    <dgm:pt modelId="{9817384D-1EDD-41CC-84A4-5320FF7CE0C5}" type="sibTrans" cxnId="{B366C859-8E3D-4832-8F72-DD53FB214E59}">
      <dgm:prSet/>
      <dgm:spPr/>
      <dgm:t>
        <a:bodyPr/>
        <a:lstStyle/>
        <a:p>
          <a:endParaRPr lang="en-US"/>
        </a:p>
      </dgm:t>
    </dgm:pt>
    <dgm:pt modelId="{7F174C35-685E-4CB5-B1A0-99A3B1BEC94E}">
      <dgm:prSet phldrT="[Text]" custT="1"/>
      <dgm:spPr/>
      <dgm:t>
        <a:bodyPr/>
        <a:lstStyle/>
        <a:p>
          <a:pPr>
            <a:spcAft>
              <a:spcPts val="1200"/>
            </a:spcAft>
          </a:pPr>
          <a:r>
            <a:rPr lang="es-ES" sz="1800" b="1" noProof="0" dirty="0" smtClean="0"/>
            <a:t>Función de calificación y  mitigación </a:t>
          </a:r>
          <a:endParaRPr lang="es-ES" sz="1800" b="1" noProof="0" dirty="0"/>
        </a:p>
      </dgm:t>
    </dgm:pt>
    <dgm:pt modelId="{CEC4C05C-C285-4A3A-8454-BC5796E396CD}" type="parTrans" cxnId="{CC24D74D-E00E-4461-AF21-C5BD2F4114B4}">
      <dgm:prSet/>
      <dgm:spPr/>
      <dgm:t>
        <a:bodyPr/>
        <a:lstStyle/>
        <a:p>
          <a:endParaRPr lang="en-US"/>
        </a:p>
      </dgm:t>
    </dgm:pt>
    <dgm:pt modelId="{EF984148-9A5A-48DD-AE3E-BE3B8FE39512}" type="sibTrans" cxnId="{CC24D74D-E00E-4461-AF21-C5BD2F4114B4}">
      <dgm:prSet/>
      <dgm:spPr/>
      <dgm:t>
        <a:bodyPr/>
        <a:lstStyle/>
        <a:p>
          <a:endParaRPr lang="en-US"/>
        </a:p>
      </dgm:t>
    </dgm:pt>
    <dgm:pt modelId="{94BDBC64-02A0-4EF8-9447-C399115BC115}">
      <dgm:prSet phldrT="[Text]" custT="1"/>
      <dgm:spPr/>
      <dgm:t>
        <a:bodyPr/>
        <a:lstStyle/>
        <a:p>
          <a:pPr>
            <a:spcAft>
              <a:spcPct val="15000"/>
            </a:spcAft>
          </a:pPr>
          <a:r>
            <a:rPr lang="es-ES" sz="1800" b="1" noProof="0" dirty="0" smtClean="0"/>
            <a:t>No requiere acción, baja, media, alta prioridad, crítica</a:t>
          </a:r>
          <a:endParaRPr lang="es-ES" sz="1800" b="1" noProof="0" dirty="0"/>
        </a:p>
      </dgm:t>
    </dgm:pt>
    <dgm:pt modelId="{AA1B7D95-DB08-42AA-97F0-0F0573A84069}" type="parTrans" cxnId="{35142F2B-9B32-436F-97F7-9E7FCB728DC6}">
      <dgm:prSet/>
      <dgm:spPr/>
      <dgm:t>
        <a:bodyPr/>
        <a:lstStyle/>
        <a:p>
          <a:endParaRPr lang="en-US"/>
        </a:p>
      </dgm:t>
    </dgm:pt>
    <dgm:pt modelId="{41B3FEF3-696A-43FB-9722-6E6AD2AC6ABC}" type="sibTrans" cxnId="{35142F2B-9B32-436F-97F7-9E7FCB728DC6}">
      <dgm:prSet/>
      <dgm:spPr/>
      <dgm:t>
        <a:bodyPr/>
        <a:lstStyle/>
        <a:p>
          <a:endParaRPr lang="en-US"/>
        </a:p>
      </dgm:t>
    </dgm:pt>
    <dgm:pt modelId="{6E9AE9CE-310F-4F8B-92C0-3C4408C6729C}">
      <dgm:prSet phldrT="[Text]" custT="1"/>
      <dgm:spPr/>
      <dgm:t>
        <a:bodyPr/>
        <a:lstStyle/>
        <a:p>
          <a:pPr>
            <a:spcAft>
              <a:spcPct val="15000"/>
            </a:spcAft>
          </a:pPr>
          <a:r>
            <a:rPr lang="es-ES" sz="1800" b="1" noProof="0" dirty="0" smtClean="0"/>
            <a:t>Irrelevante, bajo, medio, alto, crítico</a:t>
          </a:r>
          <a:endParaRPr lang="es-ES" sz="1800" b="1" noProof="0" dirty="0"/>
        </a:p>
      </dgm:t>
    </dgm:pt>
    <dgm:pt modelId="{ECDBE4F8-E0C6-4697-BA84-221AA93FC459}" type="parTrans" cxnId="{8F19ED9D-9220-4F8A-8D1F-441B905FD341}">
      <dgm:prSet/>
      <dgm:spPr/>
      <dgm:t>
        <a:bodyPr/>
        <a:lstStyle/>
        <a:p>
          <a:endParaRPr lang="en-US"/>
        </a:p>
      </dgm:t>
    </dgm:pt>
    <dgm:pt modelId="{576C61C9-9ED8-4A13-B842-3721DEC4CE7E}" type="sibTrans" cxnId="{8F19ED9D-9220-4F8A-8D1F-441B905FD341}">
      <dgm:prSet/>
      <dgm:spPr/>
      <dgm:t>
        <a:bodyPr/>
        <a:lstStyle/>
        <a:p>
          <a:endParaRPr lang="en-US"/>
        </a:p>
      </dgm:t>
    </dgm:pt>
    <dgm:pt modelId="{3C2FCE1F-8BE9-4A9B-9D8E-50198C4CEE49}" type="pres">
      <dgm:prSet presAssocID="{F1E6C7A2-6843-4AD5-B35C-58E44CE11A8E}" presName="Name0" presStyleCnt="0">
        <dgm:presLayoutVars>
          <dgm:dir/>
          <dgm:animLvl val="lvl"/>
          <dgm:resizeHandles val="exact"/>
        </dgm:presLayoutVars>
      </dgm:prSet>
      <dgm:spPr/>
      <dgm:t>
        <a:bodyPr/>
        <a:lstStyle/>
        <a:p>
          <a:endParaRPr lang="en-US"/>
        </a:p>
      </dgm:t>
    </dgm:pt>
    <dgm:pt modelId="{87E1204B-762D-4488-B55E-4B28548BF95C}" type="pres">
      <dgm:prSet presAssocID="{9188F84C-B8D8-4B83-AF93-D699763B4A4A}" presName="linNode" presStyleCnt="0"/>
      <dgm:spPr/>
      <dgm:t>
        <a:bodyPr/>
        <a:lstStyle/>
        <a:p>
          <a:endParaRPr lang="en-US"/>
        </a:p>
      </dgm:t>
    </dgm:pt>
    <dgm:pt modelId="{B9948F0F-CBD0-4032-97D4-057F927356F8}" type="pres">
      <dgm:prSet presAssocID="{9188F84C-B8D8-4B83-AF93-D699763B4A4A}" presName="parentText" presStyleLbl="node1" presStyleIdx="0" presStyleCnt="7">
        <dgm:presLayoutVars>
          <dgm:chMax val="1"/>
          <dgm:bulletEnabled val="1"/>
        </dgm:presLayoutVars>
      </dgm:prSet>
      <dgm:spPr/>
      <dgm:t>
        <a:bodyPr/>
        <a:lstStyle/>
        <a:p>
          <a:endParaRPr lang="en-US"/>
        </a:p>
      </dgm:t>
    </dgm:pt>
    <dgm:pt modelId="{63F621AC-25A7-49A3-85D2-4803FB877BA1}" type="pres">
      <dgm:prSet presAssocID="{9188F84C-B8D8-4B83-AF93-D699763B4A4A}" presName="descendantText" presStyleLbl="alignAccFollowNode1" presStyleIdx="0" presStyleCnt="7">
        <dgm:presLayoutVars>
          <dgm:bulletEnabled val="1"/>
        </dgm:presLayoutVars>
      </dgm:prSet>
      <dgm:spPr/>
      <dgm:t>
        <a:bodyPr/>
        <a:lstStyle/>
        <a:p>
          <a:endParaRPr lang="en-US"/>
        </a:p>
      </dgm:t>
    </dgm:pt>
    <dgm:pt modelId="{9FF1DD88-3098-4856-84C0-901A58B74BDA}" type="pres">
      <dgm:prSet presAssocID="{152F8C2C-AEEE-479E-9FAF-4C12E499A46B}" presName="sp" presStyleCnt="0"/>
      <dgm:spPr/>
      <dgm:t>
        <a:bodyPr/>
        <a:lstStyle/>
        <a:p>
          <a:endParaRPr lang="en-US"/>
        </a:p>
      </dgm:t>
    </dgm:pt>
    <dgm:pt modelId="{8ED26617-FE8F-4BA3-9F3B-E0E349BB17C8}" type="pres">
      <dgm:prSet presAssocID="{C6777A88-ACCD-4BFC-8D53-16F53CB50E57}" presName="linNode" presStyleCnt="0"/>
      <dgm:spPr/>
      <dgm:t>
        <a:bodyPr/>
        <a:lstStyle/>
        <a:p>
          <a:endParaRPr lang="en-US"/>
        </a:p>
      </dgm:t>
    </dgm:pt>
    <dgm:pt modelId="{C5C10C0D-F7A1-4736-A44E-08360CF6B6E5}" type="pres">
      <dgm:prSet presAssocID="{C6777A88-ACCD-4BFC-8D53-16F53CB50E57}" presName="parentText" presStyleLbl="node1" presStyleIdx="1" presStyleCnt="7">
        <dgm:presLayoutVars>
          <dgm:chMax val="1"/>
          <dgm:bulletEnabled val="1"/>
        </dgm:presLayoutVars>
      </dgm:prSet>
      <dgm:spPr/>
      <dgm:t>
        <a:bodyPr/>
        <a:lstStyle/>
        <a:p>
          <a:endParaRPr lang="en-US"/>
        </a:p>
      </dgm:t>
    </dgm:pt>
    <dgm:pt modelId="{08050F70-1AAE-475F-88E1-F1FA11AD945A}" type="pres">
      <dgm:prSet presAssocID="{C6777A88-ACCD-4BFC-8D53-16F53CB50E57}" presName="descendantText" presStyleLbl="alignAccFollowNode1" presStyleIdx="1" presStyleCnt="7">
        <dgm:presLayoutVars>
          <dgm:bulletEnabled val="1"/>
        </dgm:presLayoutVars>
      </dgm:prSet>
      <dgm:spPr/>
      <dgm:t>
        <a:bodyPr/>
        <a:lstStyle/>
        <a:p>
          <a:endParaRPr lang="en-US"/>
        </a:p>
      </dgm:t>
    </dgm:pt>
    <dgm:pt modelId="{B33A61CB-763D-448E-9F7D-A7DA8EE045E7}" type="pres">
      <dgm:prSet presAssocID="{B1E4B580-F1C8-4CA8-8803-45705B9CA3D3}" presName="sp" presStyleCnt="0"/>
      <dgm:spPr/>
      <dgm:t>
        <a:bodyPr/>
        <a:lstStyle/>
        <a:p>
          <a:endParaRPr lang="en-US"/>
        </a:p>
      </dgm:t>
    </dgm:pt>
    <dgm:pt modelId="{F427F799-B025-4918-A573-12C419BE0C17}" type="pres">
      <dgm:prSet presAssocID="{826FB4A5-B843-4BB8-954C-F170266BE787}" presName="linNode" presStyleCnt="0"/>
      <dgm:spPr/>
      <dgm:t>
        <a:bodyPr/>
        <a:lstStyle/>
        <a:p>
          <a:endParaRPr lang="en-US"/>
        </a:p>
      </dgm:t>
    </dgm:pt>
    <dgm:pt modelId="{394E7EE5-D7A7-47BF-95CA-6C9740ED89B2}" type="pres">
      <dgm:prSet presAssocID="{826FB4A5-B843-4BB8-954C-F170266BE787}" presName="parentText" presStyleLbl="node1" presStyleIdx="2" presStyleCnt="7">
        <dgm:presLayoutVars>
          <dgm:chMax val="1"/>
          <dgm:bulletEnabled val="1"/>
        </dgm:presLayoutVars>
      </dgm:prSet>
      <dgm:spPr/>
      <dgm:t>
        <a:bodyPr/>
        <a:lstStyle/>
        <a:p>
          <a:endParaRPr lang="en-US"/>
        </a:p>
      </dgm:t>
    </dgm:pt>
    <dgm:pt modelId="{3AD08374-8D6B-45A3-B556-20F2BD13C418}" type="pres">
      <dgm:prSet presAssocID="{826FB4A5-B843-4BB8-954C-F170266BE787}" presName="descendantText" presStyleLbl="alignAccFollowNode1" presStyleIdx="2" presStyleCnt="7">
        <dgm:presLayoutVars>
          <dgm:bulletEnabled val="1"/>
        </dgm:presLayoutVars>
      </dgm:prSet>
      <dgm:spPr/>
      <dgm:t>
        <a:bodyPr/>
        <a:lstStyle/>
        <a:p>
          <a:endParaRPr lang="en-US"/>
        </a:p>
      </dgm:t>
    </dgm:pt>
    <dgm:pt modelId="{893EF5E1-8BAB-4158-8B5A-7A3E6476653F}" type="pres">
      <dgm:prSet presAssocID="{11D5B562-A555-473F-BAA5-789BBB91202D}" presName="sp" presStyleCnt="0"/>
      <dgm:spPr/>
      <dgm:t>
        <a:bodyPr/>
        <a:lstStyle/>
        <a:p>
          <a:endParaRPr lang="en-US"/>
        </a:p>
      </dgm:t>
    </dgm:pt>
    <dgm:pt modelId="{A221851D-0D5D-43F9-8D25-7338A5B391B8}" type="pres">
      <dgm:prSet presAssocID="{9F010AAF-4BF0-4B7D-A018-85939A2B9A0E}" presName="linNode" presStyleCnt="0"/>
      <dgm:spPr/>
      <dgm:t>
        <a:bodyPr/>
        <a:lstStyle/>
        <a:p>
          <a:endParaRPr lang="en-US"/>
        </a:p>
      </dgm:t>
    </dgm:pt>
    <dgm:pt modelId="{64F10609-AE19-450E-9291-77EE89CD7C1D}" type="pres">
      <dgm:prSet presAssocID="{9F010AAF-4BF0-4B7D-A018-85939A2B9A0E}" presName="parentText" presStyleLbl="node1" presStyleIdx="3" presStyleCnt="7">
        <dgm:presLayoutVars>
          <dgm:chMax val="1"/>
          <dgm:bulletEnabled val="1"/>
        </dgm:presLayoutVars>
      </dgm:prSet>
      <dgm:spPr/>
      <dgm:t>
        <a:bodyPr/>
        <a:lstStyle/>
        <a:p>
          <a:endParaRPr lang="en-US"/>
        </a:p>
      </dgm:t>
    </dgm:pt>
    <dgm:pt modelId="{2FA93C03-5465-414A-B298-62E235041AD9}" type="pres">
      <dgm:prSet presAssocID="{9F010AAF-4BF0-4B7D-A018-85939A2B9A0E}" presName="descendantText" presStyleLbl="alignAccFollowNode1" presStyleIdx="3" presStyleCnt="7">
        <dgm:presLayoutVars>
          <dgm:bulletEnabled val="1"/>
        </dgm:presLayoutVars>
      </dgm:prSet>
      <dgm:spPr/>
      <dgm:t>
        <a:bodyPr/>
        <a:lstStyle/>
        <a:p>
          <a:endParaRPr lang="en-US"/>
        </a:p>
      </dgm:t>
    </dgm:pt>
    <dgm:pt modelId="{2BA39D1D-87EB-4FFE-9D2E-6880E25040D5}" type="pres">
      <dgm:prSet presAssocID="{D415E026-3CC2-45C9-81C0-D1D08E9F603F}" presName="sp" presStyleCnt="0"/>
      <dgm:spPr/>
      <dgm:t>
        <a:bodyPr/>
        <a:lstStyle/>
        <a:p>
          <a:endParaRPr lang="en-US"/>
        </a:p>
      </dgm:t>
    </dgm:pt>
    <dgm:pt modelId="{B6DBB7CF-828A-4C68-9588-1597F9A44273}" type="pres">
      <dgm:prSet presAssocID="{EF3A3262-8EF3-4031-BDAA-B7926E7366CC}" presName="linNode" presStyleCnt="0"/>
      <dgm:spPr/>
      <dgm:t>
        <a:bodyPr/>
        <a:lstStyle/>
        <a:p>
          <a:endParaRPr lang="en-US"/>
        </a:p>
      </dgm:t>
    </dgm:pt>
    <dgm:pt modelId="{EF3A476B-C848-431C-AE8C-9028DC9B5BD1}" type="pres">
      <dgm:prSet presAssocID="{EF3A3262-8EF3-4031-BDAA-B7926E7366CC}" presName="parentText" presStyleLbl="node1" presStyleIdx="4" presStyleCnt="7" custScaleY="123790">
        <dgm:presLayoutVars>
          <dgm:chMax val="1"/>
          <dgm:bulletEnabled val="1"/>
        </dgm:presLayoutVars>
      </dgm:prSet>
      <dgm:spPr/>
      <dgm:t>
        <a:bodyPr/>
        <a:lstStyle/>
        <a:p>
          <a:endParaRPr lang="en-US"/>
        </a:p>
      </dgm:t>
    </dgm:pt>
    <dgm:pt modelId="{AD23C333-C253-441B-BC48-FF2F9A4C007C}" type="pres">
      <dgm:prSet presAssocID="{EF3A3262-8EF3-4031-BDAA-B7926E7366CC}" presName="descendantText" presStyleLbl="alignAccFollowNode1" presStyleIdx="4" presStyleCnt="7" custScaleY="154671">
        <dgm:presLayoutVars>
          <dgm:bulletEnabled val="1"/>
        </dgm:presLayoutVars>
      </dgm:prSet>
      <dgm:spPr/>
      <dgm:t>
        <a:bodyPr/>
        <a:lstStyle/>
        <a:p>
          <a:endParaRPr lang="en-US"/>
        </a:p>
      </dgm:t>
    </dgm:pt>
    <dgm:pt modelId="{9EB61AF5-570D-4692-87E1-999F854AA356}" type="pres">
      <dgm:prSet presAssocID="{8CC19D27-2AED-4792-866C-068E70400043}" presName="sp" presStyleCnt="0"/>
      <dgm:spPr/>
      <dgm:t>
        <a:bodyPr/>
        <a:lstStyle/>
        <a:p>
          <a:endParaRPr lang="en-US"/>
        </a:p>
      </dgm:t>
    </dgm:pt>
    <dgm:pt modelId="{CF6AC57C-1A64-4F80-BABB-AE5FAF3346A8}" type="pres">
      <dgm:prSet presAssocID="{0B879A2B-8F7F-4A17-A658-91D11CF3CCEC}" presName="linNode" presStyleCnt="0"/>
      <dgm:spPr/>
      <dgm:t>
        <a:bodyPr/>
        <a:lstStyle/>
        <a:p>
          <a:endParaRPr lang="en-US"/>
        </a:p>
      </dgm:t>
    </dgm:pt>
    <dgm:pt modelId="{6B3D5D70-E6BB-43DF-9689-52610F490F68}" type="pres">
      <dgm:prSet presAssocID="{0B879A2B-8F7F-4A17-A658-91D11CF3CCEC}" presName="parentText" presStyleLbl="node1" presStyleIdx="5" presStyleCnt="7">
        <dgm:presLayoutVars>
          <dgm:chMax val="1"/>
          <dgm:bulletEnabled val="1"/>
        </dgm:presLayoutVars>
      </dgm:prSet>
      <dgm:spPr/>
      <dgm:t>
        <a:bodyPr/>
        <a:lstStyle/>
        <a:p>
          <a:endParaRPr lang="en-US"/>
        </a:p>
      </dgm:t>
    </dgm:pt>
    <dgm:pt modelId="{4129021F-C03C-41A2-9C40-570E5056D679}" type="pres">
      <dgm:prSet presAssocID="{0B879A2B-8F7F-4A17-A658-91D11CF3CCEC}" presName="descendantText" presStyleLbl="alignAccFollowNode1" presStyleIdx="5" presStyleCnt="7">
        <dgm:presLayoutVars>
          <dgm:bulletEnabled val="1"/>
        </dgm:presLayoutVars>
      </dgm:prSet>
      <dgm:spPr/>
      <dgm:t>
        <a:bodyPr/>
        <a:lstStyle/>
        <a:p>
          <a:endParaRPr lang="en-US"/>
        </a:p>
      </dgm:t>
    </dgm:pt>
    <dgm:pt modelId="{6FE410F2-D206-4F6E-9919-43786D2308D7}" type="pres">
      <dgm:prSet presAssocID="{CAE80CFE-9F0B-4F45-9099-4DE0129CD3E6}" presName="sp" presStyleCnt="0"/>
      <dgm:spPr/>
      <dgm:t>
        <a:bodyPr/>
        <a:lstStyle/>
        <a:p>
          <a:endParaRPr lang="en-US"/>
        </a:p>
      </dgm:t>
    </dgm:pt>
    <dgm:pt modelId="{E61A1D0F-958B-4FB2-A1B0-963827137CD2}" type="pres">
      <dgm:prSet presAssocID="{FF4D6B62-EC2E-4A19-B5EE-853EA4BF9D2C}" presName="linNode" presStyleCnt="0"/>
      <dgm:spPr/>
      <dgm:t>
        <a:bodyPr/>
        <a:lstStyle/>
        <a:p>
          <a:endParaRPr lang="en-US"/>
        </a:p>
      </dgm:t>
    </dgm:pt>
    <dgm:pt modelId="{3F242C12-929D-4542-9691-03D8F09E842B}" type="pres">
      <dgm:prSet presAssocID="{FF4D6B62-EC2E-4A19-B5EE-853EA4BF9D2C}" presName="parentText" presStyleLbl="node1" presStyleIdx="6" presStyleCnt="7" custScaleY="155165">
        <dgm:presLayoutVars>
          <dgm:chMax val="1"/>
          <dgm:bulletEnabled val="1"/>
        </dgm:presLayoutVars>
      </dgm:prSet>
      <dgm:spPr/>
      <dgm:t>
        <a:bodyPr/>
        <a:lstStyle/>
        <a:p>
          <a:endParaRPr lang="en-US"/>
        </a:p>
      </dgm:t>
    </dgm:pt>
    <dgm:pt modelId="{C302888D-693F-41AB-92FC-A743F4EACE9F}" type="pres">
      <dgm:prSet presAssocID="{FF4D6B62-EC2E-4A19-B5EE-853EA4BF9D2C}" presName="descendantText" presStyleLbl="alignAccFollowNode1" presStyleIdx="6" presStyleCnt="7" custScaleY="194904">
        <dgm:presLayoutVars>
          <dgm:bulletEnabled val="1"/>
        </dgm:presLayoutVars>
      </dgm:prSet>
      <dgm:spPr/>
      <dgm:t>
        <a:bodyPr/>
        <a:lstStyle/>
        <a:p>
          <a:endParaRPr lang="en-US"/>
        </a:p>
      </dgm:t>
    </dgm:pt>
  </dgm:ptLst>
  <dgm:cxnLst>
    <dgm:cxn modelId="{D386E3B1-596F-4AB1-8BF3-B909275CE878}" type="presOf" srcId="{F1E6C7A2-6843-4AD5-B35C-58E44CE11A8E}" destId="{3C2FCE1F-8BE9-4A9B-9D8E-50198C4CEE49}" srcOrd="0" destOrd="0" presId="urn:microsoft.com/office/officeart/2005/8/layout/vList5"/>
    <dgm:cxn modelId="{0E685A31-1068-4667-A3DE-DC755C5C18C5}" type="presOf" srcId="{443D2665-03FD-4683-8498-9390A239E285}" destId="{4129021F-C03C-41A2-9C40-570E5056D679}" srcOrd="0" destOrd="0" presId="urn:microsoft.com/office/officeart/2005/8/layout/vList5"/>
    <dgm:cxn modelId="{A262B6EE-6148-4CD0-B2FE-BC5708D86588}" type="presOf" srcId="{6E9AE9CE-310F-4F8B-92C0-3C4408C6729C}" destId="{AD23C333-C253-441B-BC48-FF2F9A4C007C}" srcOrd="0" destOrd="1" presId="urn:microsoft.com/office/officeart/2005/8/layout/vList5"/>
    <dgm:cxn modelId="{7EBAC58C-A26A-47E4-9339-CBA51A3AFF9E}" type="presOf" srcId="{2E0285BF-71C9-42B6-8250-B3784E9571C3}" destId="{08050F70-1AAE-475F-88E1-F1FA11AD945A}" srcOrd="0" destOrd="0" presId="urn:microsoft.com/office/officeart/2005/8/layout/vList5"/>
    <dgm:cxn modelId="{AC5A5C92-FFCE-4169-838B-F68C04F1616B}" srcId="{F1E6C7A2-6843-4AD5-B35C-58E44CE11A8E}" destId="{9188F84C-B8D8-4B83-AF93-D699763B4A4A}" srcOrd="0" destOrd="0" parTransId="{57054CD9-A895-4471-A8A9-8FAC4EC3150A}" sibTransId="{152F8C2C-AEEE-479E-9FAF-4C12E499A46B}"/>
    <dgm:cxn modelId="{2C919A7E-A13F-40D6-8B7D-CE58AD7B9B4D}" type="presOf" srcId="{FF4D6B62-EC2E-4A19-B5EE-853EA4BF9D2C}" destId="{3F242C12-929D-4542-9691-03D8F09E842B}" srcOrd="0" destOrd="0" presId="urn:microsoft.com/office/officeart/2005/8/layout/vList5"/>
    <dgm:cxn modelId="{006926BD-FB49-4E0E-AF1B-7BA5D3FB0F4E}" type="presOf" srcId="{BC139369-B6A4-443D-B39C-CFD986B75181}" destId="{63F621AC-25A7-49A3-85D2-4803FB877BA1}" srcOrd="0" destOrd="0" presId="urn:microsoft.com/office/officeart/2005/8/layout/vList5"/>
    <dgm:cxn modelId="{D67AE331-4663-4A61-A986-6889BE7C7A8D}" srcId="{9F010AAF-4BF0-4B7D-A018-85939A2B9A0E}" destId="{D665CC84-134B-4A6A-805F-EAE96236EE82}" srcOrd="0" destOrd="0" parTransId="{21D62423-0418-4AC7-8537-5219F8228358}" sibTransId="{CB0B6596-7256-4B3E-BF32-55E003AF8D56}"/>
    <dgm:cxn modelId="{7A13F2DE-8244-42B9-89B8-5FD66EAEE3C1}" type="presOf" srcId="{0B879A2B-8F7F-4A17-A658-91D11CF3CCEC}" destId="{6B3D5D70-E6BB-43DF-9689-52610F490F68}" srcOrd="0" destOrd="0" presId="urn:microsoft.com/office/officeart/2005/8/layout/vList5"/>
    <dgm:cxn modelId="{34226622-400B-45D8-8780-8982E62D0D31}" type="presOf" srcId="{9188F84C-B8D8-4B83-AF93-D699763B4A4A}" destId="{B9948F0F-CBD0-4032-97D4-057F927356F8}" srcOrd="0" destOrd="0" presId="urn:microsoft.com/office/officeart/2005/8/layout/vList5"/>
    <dgm:cxn modelId="{A2231F29-83DD-4028-92F8-77E68AFED9CF}" type="presOf" srcId="{8D9A0985-75E6-4A0F-BC25-75CC38259937}" destId="{AD23C333-C253-441B-BC48-FF2F9A4C007C}" srcOrd="0" destOrd="0" presId="urn:microsoft.com/office/officeart/2005/8/layout/vList5"/>
    <dgm:cxn modelId="{35142F2B-9B32-436F-97F7-9E7FCB728DC6}" srcId="{FF4D6B62-EC2E-4A19-B5EE-853EA4BF9D2C}" destId="{94BDBC64-02A0-4EF8-9447-C399115BC115}" srcOrd="1" destOrd="0" parTransId="{AA1B7D95-DB08-42AA-97F0-0F0573A84069}" sibTransId="{41B3FEF3-696A-43FB-9722-6E6AD2AC6ABC}"/>
    <dgm:cxn modelId="{8CDED8C5-4367-4A35-B45E-FEEAA4AB4AD0}" type="presOf" srcId="{EF3A3262-8EF3-4031-BDAA-B7926E7366CC}" destId="{EF3A476B-C848-431C-AE8C-9028DC9B5BD1}" srcOrd="0" destOrd="0" presId="urn:microsoft.com/office/officeart/2005/8/layout/vList5"/>
    <dgm:cxn modelId="{2A28950C-D2E7-4E91-AABB-D2DBF1879E33}" srcId="{9188F84C-B8D8-4B83-AF93-D699763B4A4A}" destId="{BC139369-B6A4-443D-B39C-CFD986B75181}" srcOrd="0" destOrd="0" parTransId="{4E6CA1DC-43A6-48C6-B909-8AE4C9FBD428}" sibTransId="{7E3EBF46-4543-43EE-9A5C-AC8552862DB7}"/>
    <dgm:cxn modelId="{AA9F4DE2-DE8F-4DEA-8246-F213C984C894}" srcId="{F1E6C7A2-6843-4AD5-B35C-58E44CE11A8E}" destId="{0B879A2B-8F7F-4A17-A658-91D11CF3CCEC}" srcOrd="5" destOrd="0" parTransId="{8BF32EF8-FCAD-40F6-9EDB-587F6EA6235B}" sibTransId="{CAE80CFE-9F0B-4F45-9099-4DE0129CD3E6}"/>
    <dgm:cxn modelId="{A3539641-C5CC-49DD-99FB-9DA71703B363}" type="presOf" srcId="{7F174C35-685E-4CB5-B1A0-99A3B1BEC94E}" destId="{C302888D-693F-41AB-92FC-A743F4EACE9F}" srcOrd="0" destOrd="0" presId="urn:microsoft.com/office/officeart/2005/8/layout/vList5"/>
    <dgm:cxn modelId="{FE747862-0B6B-4D55-914B-A007EF4DB156}" srcId="{C6777A88-ACCD-4BFC-8D53-16F53CB50E57}" destId="{2E0285BF-71C9-42B6-8250-B3784E9571C3}" srcOrd="0" destOrd="0" parTransId="{2BAE26ED-68D1-4609-821E-1EF23B995139}" sibTransId="{10C71890-FD80-474D-8613-EA9D6031DF89}"/>
    <dgm:cxn modelId="{CC24D74D-E00E-4461-AF21-C5BD2F4114B4}" srcId="{FF4D6B62-EC2E-4A19-B5EE-853EA4BF9D2C}" destId="{7F174C35-685E-4CB5-B1A0-99A3B1BEC94E}" srcOrd="0" destOrd="0" parTransId="{CEC4C05C-C285-4A3A-8454-BC5796E396CD}" sibTransId="{EF984148-9A5A-48DD-AE3E-BE3B8FE39512}"/>
    <dgm:cxn modelId="{DEF751BA-9287-475E-BDEB-D5CD65D677A4}" srcId="{F1E6C7A2-6843-4AD5-B35C-58E44CE11A8E}" destId="{FF4D6B62-EC2E-4A19-B5EE-853EA4BF9D2C}" srcOrd="6" destOrd="0" parTransId="{5F65BADA-889A-4F12-BB48-DFACC2C273ED}" sibTransId="{1B49342C-67E2-491E-9F73-1732C30B4D74}"/>
    <dgm:cxn modelId="{FD99B41B-52F6-47AB-A4C2-DC3FAB06EEC9}" type="presOf" srcId="{94BDBC64-02A0-4EF8-9447-C399115BC115}" destId="{C302888D-693F-41AB-92FC-A743F4EACE9F}" srcOrd="0" destOrd="1" presId="urn:microsoft.com/office/officeart/2005/8/layout/vList5"/>
    <dgm:cxn modelId="{2D87EE42-3053-4607-8183-796B32C25E00}" srcId="{826FB4A5-B843-4BB8-954C-F170266BE787}" destId="{4BD16E32-C1D6-4B7B-931B-D72505EAF7C6}" srcOrd="0" destOrd="0" parTransId="{A08B2AA0-9E19-48E9-885D-E5F21165ED46}" sibTransId="{980F9195-C39D-48DE-9C60-14E54AD9FD37}"/>
    <dgm:cxn modelId="{A867D96D-7C72-4190-8D8C-0E47322A027A}" type="presOf" srcId="{C6777A88-ACCD-4BFC-8D53-16F53CB50E57}" destId="{C5C10C0D-F7A1-4736-A44E-08360CF6B6E5}" srcOrd="0" destOrd="0" presId="urn:microsoft.com/office/officeart/2005/8/layout/vList5"/>
    <dgm:cxn modelId="{A454BCE1-B90B-48DA-A8C4-2E13C437A2A0}" type="presOf" srcId="{4BD16E32-C1D6-4B7B-931B-D72505EAF7C6}" destId="{3AD08374-8D6B-45A3-B556-20F2BD13C418}" srcOrd="0" destOrd="0" presId="urn:microsoft.com/office/officeart/2005/8/layout/vList5"/>
    <dgm:cxn modelId="{8F19ED9D-9220-4F8A-8D1F-441B905FD341}" srcId="{EF3A3262-8EF3-4031-BDAA-B7926E7366CC}" destId="{6E9AE9CE-310F-4F8B-92C0-3C4408C6729C}" srcOrd="1" destOrd="0" parTransId="{ECDBE4F8-E0C6-4697-BA84-221AA93FC459}" sibTransId="{576C61C9-9ED8-4A13-B842-3721DEC4CE7E}"/>
    <dgm:cxn modelId="{4678051A-D7AB-42D1-95D7-0392BDD3E784}" type="presOf" srcId="{826FB4A5-B843-4BB8-954C-F170266BE787}" destId="{394E7EE5-D7A7-47BF-95CA-6C9740ED89B2}" srcOrd="0" destOrd="0" presId="urn:microsoft.com/office/officeart/2005/8/layout/vList5"/>
    <dgm:cxn modelId="{E7CB24BD-4885-4F9B-BFA8-58D7D2FBA353}" srcId="{F1E6C7A2-6843-4AD5-B35C-58E44CE11A8E}" destId="{EF3A3262-8EF3-4031-BDAA-B7926E7366CC}" srcOrd="4" destOrd="0" parTransId="{11EB2E55-5F86-4777-A3E3-1E50EBF5AAC3}" sibTransId="{8CC19D27-2AED-4792-866C-068E70400043}"/>
    <dgm:cxn modelId="{5545DAF1-18CF-4F80-95E5-90AC05BD830C}" srcId="{F1E6C7A2-6843-4AD5-B35C-58E44CE11A8E}" destId="{C6777A88-ACCD-4BFC-8D53-16F53CB50E57}" srcOrd="1" destOrd="0" parTransId="{1C9FDB1C-F64C-4A59-8D6C-0B3CADB12DD2}" sibTransId="{B1E4B580-F1C8-4CA8-8803-45705B9CA3D3}"/>
    <dgm:cxn modelId="{1C026768-5107-46AC-9BF9-63DDE4836010}" type="presOf" srcId="{D665CC84-134B-4A6A-805F-EAE96236EE82}" destId="{2FA93C03-5465-414A-B298-62E235041AD9}" srcOrd="0" destOrd="0" presId="urn:microsoft.com/office/officeart/2005/8/layout/vList5"/>
    <dgm:cxn modelId="{37A52CA3-D1AB-4E25-89C8-106DA5A87FFC}" srcId="{F1E6C7A2-6843-4AD5-B35C-58E44CE11A8E}" destId="{826FB4A5-B843-4BB8-954C-F170266BE787}" srcOrd="2" destOrd="0" parTransId="{7F9F5426-DDE2-4276-88AE-62E511325EF7}" sibTransId="{11D5B562-A555-473F-BAA5-789BBB91202D}"/>
    <dgm:cxn modelId="{5F937C8B-0012-4335-A786-53A4A717AC9E}" type="presOf" srcId="{9F010AAF-4BF0-4B7D-A018-85939A2B9A0E}" destId="{64F10609-AE19-450E-9291-77EE89CD7C1D}" srcOrd="0" destOrd="0" presId="urn:microsoft.com/office/officeart/2005/8/layout/vList5"/>
    <dgm:cxn modelId="{3CA00784-5903-4B4A-9189-5A03DCE13591}" srcId="{EF3A3262-8EF3-4031-BDAA-B7926E7366CC}" destId="{8D9A0985-75E6-4A0F-BC25-75CC38259937}" srcOrd="0" destOrd="0" parTransId="{A34EAC03-FEE5-4CC6-B0C3-E4D06E547469}" sibTransId="{92C1DCD3-3694-42BB-8B12-7F04FFF70D0C}"/>
    <dgm:cxn modelId="{4C4DFFDF-ACF4-40DE-96C3-005E757873D6}" srcId="{F1E6C7A2-6843-4AD5-B35C-58E44CE11A8E}" destId="{9F010AAF-4BF0-4B7D-A018-85939A2B9A0E}" srcOrd="3" destOrd="0" parTransId="{EC033791-E39B-407D-A660-4E58F00F845A}" sibTransId="{D415E026-3CC2-45C9-81C0-D1D08E9F603F}"/>
    <dgm:cxn modelId="{B366C859-8E3D-4832-8F72-DD53FB214E59}" srcId="{0B879A2B-8F7F-4A17-A658-91D11CF3CCEC}" destId="{443D2665-03FD-4683-8498-9390A239E285}" srcOrd="0" destOrd="0" parTransId="{9C956507-3378-4533-B2F1-9D1458ED3790}" sibTransId="{9817384D-1EDD-41CC-84A4-5320FF7CE0C5}"/>
    <dgm:cxn modelId="{40C2F90B-2835-4016-85DE-CD19749FA7A0}" type="presParOf" srcId="{3C2FCE1F-8BE9-4A9B-9D8E-50198C4CEE49}" destId="{87E1204B-762D-4488-B55E-4B28548BF95C}" srcOrd="0" destOrd="0" presId="urn:microsoft.com/office/officeart/2005/8/layout/vList5"/>
    <dgm:cxn modelId="{206ED8E5-8855-4461-AE5D-2227D8CC21AD}" type="presParOf" srcId="{87E1204B-762D-4488-B55E-4B28548BF95C}" destId="{B9948F0F-CBD0-4032-97D4-057F927356F8}" srcOrd="0" destOrd="0" presId="urn:microsoft.com/office/officeart/2005/8/layout/vList5"/>
    <dgm:cxn modelId="{E842F02F-98D8-416B-AA0D-821E3A5D721D}" type="presParOf" srcId="{87E1204B-762D-4488-B55E-4B28548BF95C}" destId="{63F621AC-25A7-49A3-85D2-4803FB877BA1}" srcOrd="1" destOrd="0" presId="urn:microsoft.com/office/officeart/2005/8/layout/vList5"/>
    <dgm:cxn modelId="{7C007B40-6577-4C5C-8AFE-C223CC0F21DE}" type="presParOf" srcId="{3C2FCE1F-8BE9-4A9B-9D8E-50198C4CEE49}" destId="{9FF1DD88-3098-4856-84C0-901A58B74BDA}" srcOrd="1" destOrd="0" presId="urn:microsoft.com/office/officeart/2005/8/layout/vList5"/>
    <dgm:cxn modelId="{C4CF26E0-9B36-4082-992E-0B99C1C53BC9}" type="presParOf" srcId="{3C2FCE1F-8BE9-4A9B-9D8E-50198C4CEE49}" destId="{8ED26617-FE8F-4BA3-9F3B-E0E349BB17C8}" srcOrd="2" destOrd="0" presId="urn:microsoft.com/office/officeart/2005/8/layout/vList5"/>
    <dgm:cxn modelId="{F119D3DF-438B-4D5B-9A15-2BE49F35E7F5}" type="presParOf" srcId="{8ED26617-FE8F-4BA3-9F3B-E0E349BB17C8}" destId="{C5C10C0D-F7A1-4736-A44E-08360CF6B6E5}" srcOrd="0" destOrd="0" presId="urn:microsoft.com/office/officeart/2005/8/layout/vList5"/>
    <dgm:cxn modelId="{347FDDE8-F863-4C99-846B-93460CD19092}" type="presParOf" srcId="{8ED26617-FE8F-4BA3-9F3B-E0E349BB17C8}" destId="{08050F70-1AAE-475F-88E1-F1FA11AD945A}" srcOrd="1" destOrd="0" presId="urn:microsoft.com/office/officeart/2005/8/layout/vList5"/>
    <dgm:cxn modelId="{65E04811-005C-49F1-B6B0-A6FB842C4ED1}" type="presParOf" srcId="{3C2FCE1F-8BE9-4A9B-9D8E-50198C4CEE49}" destId="{B33A61CB-763D-448E-9F7D-A7DA8EE045E7}" srcOrd="3" destOrd="0" presId="urn:microsoft.com/office/officeart/2005/8/layout/vList5"/>
    <dgm:cxn modelId="{51C1EEB5-B255-495B-ADDC-915A9553210C}" type="presParOf" srcId="{3C2FCE1F-8BE9-4A9B-9D8E-50198C4CEE49}" destId="{F427F799-B025-4918-A573-12C419BE0C17}" srcOrd="4" destOrd="0" presId="urn:microsoft.com/office/officeart/2005/8/layout/vList5"/>
    <dgm:cxn modelId="{6F45B8AD-41AC-4C80-8F28-7CD961F6CF0D}" type="presParOf" srcId="{F427F799-B025-4918-A573-12C419BE0C17}" destId="{394E7EE5-D7A7-47BF-95CA-6C9740ED89B2}" srcOrd="0" destOrd="0" presId="urn:microsoft.com/office/officeart/2005/8/layout/vList5"/>
    <dgm:cxn modelId="{4430692F-FCD3-497D-B5E5-5293B0C8BE53}" type="presParOf" srcId="{F427F799-B025-4918-A573-12C419BE0C17}" destId="{3AD08374-8D6B-45A3-B556-20F2BD13C418}" srcOrd="1" destOrd="0" presId="urn:microsoft.com/office/officeart/2005/8/layout/vList5"/>
    <dgm:cxn modelId="{B17501FA-C0CE-46C5-ADAF-EF8CD8F53650}" type="presParOf" srcId="{3C2FCE1F-8BE9-4A9B-9D8E-50198C4CEE49}" destId="{893EF5E1-8BAB-4158-8B5A-7A3E6476653F}" srcOrd="5" destOrd="0" presId="urn:microsoft.com/office/officeart/2005/8/layout/vList5"/>
    <dgm:cxn modelId="{A9E562FA-62B3-440E-9E1C-14A2286DE00B}" type="presParOf" srcId="{3C2FCE1F-8BE9-4A9B-9D8E-50198C4CEE49}" destId="{A221851D-0D5D-43F9-8D25-7338A5B391B8}" srcOrd="6" destOrd="0" presId="urn:microsoft.com/office/officeart/2005/8/layout/vList5"/>
    <dgm:cxn modelId="{43C5B783-34A4-4423-8FA0-18F4BFCE6ACE}" type="presParOf" srcId="{A221851D-0D5D-43F9-8D25-7338A5B391B8}" destId="{64F10609-AE19-450E-9291-77EE89CD7C1D}" srcOrd="0" destOrd="0" presId="urn:microsoft.com/office/officeart/2005/8/layout/vList5"/>
    <dgm:cxn modelId="{00A273E8-3E58-46A2-8369-82A61AD5B69F}" type="presParOf" srcId="{A221851D-0D5D-43F9-8D25-7338A5B391B8}" destId="{2FA93C03-5465-414A-B298-62E235041AD9}" srcOrd="1" destOrd="0" presId="urn:microsoft.com/office/officeart/2005/8/layout/vList5"/>
    <dgm:cxn modelId="{C9F33A77-FA25-40E0-91DE-24C455C6F7B5}" type="presParOf" srcId="{3C2FCE1F-8BE9-4A9B-9D8E-50198C4CEE49}" destId="{2BA39D1D-87EB-4FFE-9D2E-6880E25040D5}" srcOrd="7" destOrd="0" presId="urn:microsoft.com/office/officeart/2005/8/layout/vList5"/>
    <dgm:cxn modelId="{A5E1FDD8-C381-48E6-B368-71BB9A9839E0}" type="presParOf" srcId="{3C2FCE1F-8BE9-4A9B-9D8E-50198C4CEE49}" destId="{B6DBB7CF-828A-4C68-9588-1597F9A44273}" srcOrd="8" destOrd="0" presId="urn:microsoft.com/office/officeart/2005/8/layout/vList5"/>
    <dgm:cxn modelId="{D0CB5466-AAC3-4BB2-A278-0A59EADE7FFD}" type="presParOf" srcId="{B6DBB7CF-828A-4C68-9588-1597F9A44273}" destId="{EF3A476B-C848-431C-AE8C-9028DC9B5BD1}" srcOrd="0" destOrd="0" presId="urn:microsoft.com/office/officeart/2005/8/layout/vList5"/>
    <dgm:cxn modelId="{65E21D68-8327-4C6F-9BC4-6B64EF6F26DD}" type="presParOf" srcId="{B6DBB7CF-828A-4C68-9588-1597F9A44273}" destId="{AD23C333-C253-441B-BC48-FF2F9A4C007C}" srcOrd="1" destOrd="0" presId="urn:microsoft.com/office/officeart/2005/8/layout/vList5"/>
    <dgm:cxn modelId="{F17E81C0-6C9E-4151-B1A8-BEADAC556585}" type="presParOf" srcId="{3C2FCE1F-8BE9-4A9B-9D8E-50198C4CEE49}" destId="{9EB61AF5-570D-4692-87E1-999F854AA356}" srcOrd="9" destOrd="0" presId="urn:microsoft.com/office/officeart/2005/8/layout/vList5"/>
    <dgm:cxn modelId="{16206C67-02AF-42FD-98CF-E233007015B2}" type="presParOf" srcId="{3C2FCE1F-8BE9-4A9B-9D8E-50198C4CEE49}" destId="{CF6AC57C-1A64-4F80-BABB-AE5FAF3346A8}" srcOrd="10" destOrd="0" presId="urn:microsoft.com/office/officeart/2005/8/layout/vList5"/>
    <dgm:cxn modelId="{6E2E7A31-3590-4606-82E5-B99F4155FEB8}" type="presParOf" srcId="{CF6AC57C-1A64-4F80-BABB-AE5FAF3346A8}" destId="{6B3D5D70-E6BB-43DF-9689-52610F490F68}" srcOrd="0" destOrd="0" presId="urn:microsoft.com/office/officeart/2005/8/layout/vList5"/>
    <dgm:cxn modelId="{7C24DE9D-C3E9-4311-8B5C-63AFDA4E3EA6}" type="presParOf" srcId="{CF6AC57C-1A64-4F80-BABB-AE5FAF3346A8}" destId="{4129021F-C03C-41A2-9C40-570E5056D679}" srcOrd="1" destOrd="0" presId="urn:microsoft.com/office/officeart/2005/8/layout/vList5"/>
    <dgm:cxn modelId="{ED734FD3-F699-4C49-B576-05B699A7BE39}" type="presParOf" srcId="{3C2FCE1F-8BE9-4A9B-9D8E-50198C4CEE49}" destId="{6FE410F2-D206-4F6E-9919-43786D2308D7}" srcOrd="11" destOrd="0" presId="urn:microsoft.com/office/officeart/2005/8/layout/vList5"/>
    <dgm:cxn modelId="{A4CFCBA0-35AA-4113-BB75-5F84EDD6C3E0}" type="presParOf" srcId="{3C2FCE1F-8BE9-4A9B-9D8E-50198C4CEE49}" destId="{E61A1D0F-958B-4FB2-A1B0-963827137CD2}" srcOrd="12" destOrd="0" presId="urn:microsoft.com/office/officeart/2005/8/layout/vList5"/>
    <dgm:cxn modelId="{85501A11-2788-425F-A1D7-8057B5C09FC8}" type="presParOf" srcId="{E61A1D0F-958B-4FB2-A1B0-963827137CD2}" destId="{3F242C12-929D-4542-9691-03D8F09E842B}" srcOrd="0" destOrd="0" presId="urn:microsoft.com/office/officeart/2005/8/layout/vList5"/>
    <dgm:cxn modelId="{6142D73F-8149-4388-9200-1D0B75DD45FA}" type="presParOf" srcId="{E61A1D0F-958B-4FB2-A1B0-963827137CD2}" destId="{C302888D-693F-41AB-92FC-A743F4EACE9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56050" y="0"/>
            <a:ext cx="3027363" cy="465138"/>
          </a:xfrm>
          <a:prstGeom prst="rect">
            <a:avLst/>
          </a:prstGeom>
        </p:spPr>
        <p:txBody>
          <a:bodyPr vert="horz" lIns="91440" tIns="45720" rIns="91440" bIns="45720" rtlCol="0"/>
          <a:lstStyle>
            <a:lvl1pPr algn="r">
              <a:defRPr sz="1200"/>
            </a:lvl1pPr>
          </a:lstStyle>
          <a:p>
            <a:fld id="{6FCB039A-9685-45C1-8801-94495766BEFD}" type="datetimeFigureOut">
              <a:rPr lang="en-US" smtClean="0"/>
              <a:t>7/25/2016</a:t>
            </a:fld>
            <a:endParaRPr lang="en-US" dirty="0"/>
          </a:p>
        </p:txBody>
      </p:sp>
      <p:sp>
        <p:nvSpPr>
          <p:cNvPr id="4" name="Footer Placeholder 3"/>
          <p:cNvSpPr>
            <a:spLocks noGrp="1"/>
          </p:cNvSpPr>
          <p:nvPr>
            <p:ph type="ftr" sz="quarter" idx="2"/>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050" y="8818563"/>
            <a:ext cx="3027363" cy="465137"/>
          </a:xfrm>
          <a:prstGeom prst="rect">
            <a:avLst/>
          </a:prstGeom>
        </p:spPr>
        <p:txBody>
          <a:bodyPr vert="horz" lIns="91440" tIns="45720" rIns="91440" bIns="45720" rtlCol="0" anchor="b"/>
          <a:lstStyle>
            <a:lvl1pPr algn="r">
              <a:defRPr sz="1200"/>
            </a:lvl1pPr>
          </a:lstStyle>
          <a:p>
            <a:fld id="{1B0C81FE-F5DC-4972-A3D7-35742446CE4C}" type="slidenum">
              <a:rPr lang="en-US" smtClean="0"/>
              <a:t>‹Nº›</a:t>
            </a:fld>
            <a:endParaRPr lang="en-US" dirty="0"/>
          </a:p>
        </p:txBody>
      </p:sp>
    </p:spTree>
    <p:extLst>
      <p:ext uri="{BB962C8B-B14F-4D97-AF65-F5344CB8AC3E}">
        <p14:creationId xmlns:p14="http://schemas.microsoft.com/office/powerpoint/2010/main" val="1445262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dirty="0"/>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BF592690-80F3-4ADC-8480-F5E17D1EF4CF}" type="datetimeFigureOut">
              <a:rPr lang="en-US" smtClean="0"/>
              <a:t>7/25/2016</a:t>
            </a:fld>
            <a:endParaRPr lang="en-US" dirty="0"/>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2958" tIns="46479" rIns="92958" bIns="46479" rtlCol="0" anchor="ctr"/>
          <a:lstStyle/>
          <a:p>
            <a:endParaRPr lang="en-US" dirty="0"/>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237B0262-6258-43C0-8896-49966CC5115C}" type="slidenum">
              <a:rPr lang="en-US" smtClean="0"/>
              <a:t>‹Nº›</a:t>
            </a:fld>
            <a:endParaRPr lang="en-US" dirty="0"/>
          </a:p>
        </p:txBody>
      </p:sp>
    </p:spTree>
    <p:extLst>
      <p:ext uri="{BB962C8B-B14F-4D97-AF65-F5344CB8AC3E}">
        <p14:creationId xmlns:p14="http://schemas.microsoft.com/office/powerpoint/2010/main" val="296374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xfrm>
            <a:off x="425450" y="708025"/>
            <a:ext cx="6289675" cy="3538538"/>
          </a:xfrm>
          <a:ln/>
        </p:spPr>
      </p:sp>
      <p:sp>
        <p:nvSpPr>
          <p:cNvPr id="26627" name="Rectangle 3"/>
          <p:cNvSpPr>
            <a:spLocks noGrp="1" noChangeArrowheads="1"/>
          </p:cNvSpPr>
          <p:nvPr>
            <p:ph type="body" idx="1"/>
          </p:nvPr>
        </p:nvSpPr>
        <p:spPr>
          <a:xfrm>
            <a:off x="734461" y="4489630"/>
            <a:ext cx="5712816" cy="4247293"/>
          </a:xfrm>
          <a:noFill/>
          <a:ln/>
        </p:spPr>
        <p:txBody>
          <a:bodyPr/>
          <a:lstStyle/>
          <a:p>
            <a:pPr marL="229699" indent="-229699">
              <a:buFontTx/>
              <a:buChar char="•"/>
            </a:pPr>
            <a:endParaRPr lang="fr-FR" dirty="0" smtClean="0"/>
          </a:p>
        </p:txBody>
      </p:sp>
    </p:spTree>
    <p:extLst>
      <p:ext uri="{BB962C8B-B14F-4D97-AF65-F5344CB8AC3E}">
        <p14:creationId xmlns:p14="http://schemas.microsoft.com/office/powerpoint/2010/main" val="3584101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 Nature</a:t>
            </a:r>
            <a:r>
              <a:rPr lang="en-US" baseline="0" dirty="0" smtClean="0"/>
              <a:t> depends </a:t>
            </a:r>
            <a:endParaRPr lang="en-US" dirty="0"/>
          </a:p>
        </p:txBody>
      </p:sp>
      <p:sp>
        <p:nvSpPr>
          <p:cNvPr id="4" name="Slide Number Placeholder 3"/>
          <p:cNvSpPr>
            <a:spLocks noGrp="1"/>
          </p:cNvSpPr>
          <p:nvPr>
            <p:ph type="sldNum" sz="quarter" idx="10"/>
          </p:nvPr>
        </p:nvSpPr>
        <p:spPr/>
        <p:txBody>
          <a:bodyPr/>
          <a:lstStyle/>
          <a:p>
            <a:pPr>
              <a:defRPr/>
            </a:pPr>
            <a:fld id="{8FC3D965-CC39-4E3F-A79E-FB37BF961B68}" type="slidenum">
              <a:rPr lang="en-US" smtClean="0">
                <a:solidFill>
                  <a:srgbClr val="000000"/>
                </a:solidFill>
              </a:rPr>
              <a:pPr>
                <a:defRPr/>
              </a:pPr>
              <a:t>2</a:t>
            </a:fld>
            <a:endParaRPr lang="en-US" dirty="0">
              <a:solidFill>
                <a:srgbClr val="000000"/>
              </a:solidFill>
            </a:endParaRPr>
          </a:p>
        </p:txBody>
      </p:sp>
    </p:spTree>
    <p:extLst>
      <p:ext uri="{BB962C8B-B14F-4D97-AF65-F5344CB8AC3E}">
        <p14:creationId xmlns:p14="http://schemas.microsoft.com/office/powerpoint/2010/main" val="780494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64790" indent="-464790">
              <a:spcBef>
                <a:spcPts val="610"/>
              </a:spcBef>
            </a:pPr>
            <a:r>
              <a:rPr lang="en-US" dirty="0"/>
              <a:t>We produce a FRS because:</a:t>
            </a:r>
          </a:p>
          <a:p>
            <a:pPr marL="464790" indent="-464790">
              <a:spcBef>
                <a:spcPts val="610"/>
              </a:spcBef>
              <a:buFont typeface="+mj-lt"/>
              <a:buAutoNum type="arabicPeriod"/>
            </a:pPr>
            <a:r>
              <a:rPr lang="en-US" dirty="0"/>
              <a:t>…they promote more informed, pro-active fiscal management</a:t>
            </a:r>
          </a:p>
          <a:p>
            <a:pPr marL="464790" indent="-464790">
              <a:spcBef>
                <a:spcPts val="610"/>
              </a:spcBef>
              <a:buFont typeface="+mj-lt"/>
              <a:buAutoNum type="arabicPeriod"/>
            </a:pPr>
            <a:r>
              <a:rPr lang="en-US" dirty="0"/>
              <a:t>…Turkey faces big risks</a:t>
            </a:r>
          </a:p>
          <a:p>
            <a:pPr marL="464790" indent="-464790">
              <a:spcBef>
                <a:spcPts val="610"/>
              </a:spcBef>
              <a:buFont typeface="+mj-lt"/>
              <a:buAutoNum type="arabicPeriod"/>
            </a:pPr>
            <a:r>
              <a:rPr lang="en-US" dirty="0"/>
              <a:t>…many of these risks are “discrete” and not continuous</a:t>
            </a:r>
          </a:p>
          <a:p>
            <a:pPr marL="464790" indent="-464790">
              <a:spcBef>
                <a:spcPts val="610"/>
              </a:spcBef>
              <a:buFont typeface="+mj-lt"/>
              <a:buAutoNum type="arabicPeriod"/>
            </a:pPr>
            <a:r>
              <a:rPr lang="en-US" dirty="0"/>
              <a:t>…these risks are not well captured in standard fiscal reports</a:t>
            </a:r>
          </a:p>
          <a:p>
            <a:pPr marL="464790" indent="-464790">
              <a:spcBef>
                <a:spcPts val="610"/>
              </a:spcBef>
              <a:buFont typeface="+mj-lt"/>
              <a:buAutoNum type="arabicPeriod"/>
            </a:pPr>
            <a:r>
              <a:rPr lang="en-US" dirty="0"/>
              <a:t>…or subject to standard budgetary controls</a:t>
            </a:r>
          </a:p>
        </p:txBody>
      </p:sp>
      <p:sp>
        <p:nvSpPr>
          <p:cNvPr id="4" name="Slide Number Placeholder 3"/>
          <p:cNvSpPr>
            <a:spLocks noGrp="1"/>
          </p:cNvSpPr>
          <p:nvPr>
            <p:ph type="sldNum" sz="quarter" idx="10"/>
          </p:nvPr>
        </p:nvSpPr>
        <p:spPr/>
        <p:txBody>
          <a:bodyPr/>
          <a:lstStyle/>
          <a:p>
            <a:pPr>
              <a:defRPr/>
            </a:pPr>
            <a:fld id="{8FC3D965-CC39-4E3F-A79E-FB37BF961B68}" type="slidenum">
              <a:rPr lang="en-US" smtClean="0"/>
              <a:pPr>
                <a:defRPr/>
              </a:pPr>
              <a:t>7</a:t>
            </a:fld>
            <a:endParaRPr lang="en-US" dirty="0"/>
          </a:p>
        </p:txBody>
      </p:sp>
    </p:spTree>
    <p:extLst>
      <p:ext uri="{BB962C8B-B14F-4D97-AF65-F5344CB8AC3E}">
        <p14:creationId xmlns:p14="http://schemas.microsoft.com/office/powerpoint/2010/main" val="2198429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idx="10"/>
          </p:nvPr>
        </p:nvSpPr>
        <p:spPr/>
        <p:txBody>
          <a:bodyPr/>
          <a:lstStyle/>
          <a:p>
            <a:pPr>
              <a:defRPr/>
            </a:pPr>
            <a:fld id="{A64B28B2-882E-4C24-B33F-FCCED983DACC}" type="slidenum">
              <a:rPr lang="en-US" smtClean="0"/>
              <a:pPr>
                <a:defRPr/>
              </a:pPr>
              <a:t>17</a:t>
            </a:fld>
            <a:endParaRPr lang="en-US" dirty="0"/>
          </a:p>
        </p:txBody>
      </p:sp>
    </p:spTree>
    <p:extLst>
      <p:ext uri="{BB962C8B-B14F-4D97-AF65-F5344CB8AC3E}">
        <p14:creationId xmlns:p14="http://schemas.microsoft.com/office/powerpoint/2010/main" val="1279052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6773">
              <a:defRPr/>
            </a:pPr>
            <a:r>
              <a:rPr lang="en-US" dirty="0" smtClean="0"/>
              <a:t>The overall assessment of fiscal risks of a PPP project follows a seven-step approach, as summarized in the figure.</a:t>
            </a:r>
            <a:r>
              <a:rPr lang="en-US" baseline="0" dirty="0" smtClean="0"/>
              <a:t> </a:t>
            </a:r>
            <a:r>
              <a:rPr lang="en-US" dirty="0" smtClean="0"/>
              <a:t>After identifying the risks relevant for a PPP project,</a:t>
            </a:r>
            <a:r>
              <a:rPr lang="en-US" baseline="0" dirty="0" smtClean="0"/>
              <a:t> </a:t>
            </a:r>
            <a:r>
              <a:rPr lang="en-US" dirty="0" smtClean="0"/>
              <a:t>PFRAM assist the user in assessing risks allocation, likelihood, fiscal impact, risk rating, mitigate</a:t>
            </a:r>
            <a:r>
              <a:rPr lang="en-US" baseline="0" dirty="0" smtClean="0"/>
              <a:t> </a:t>
            </a:r>
            <a:r>
              <a:rPr lang="en-US" dirty="0" smtClean="0"/>
              <a:t>on measures, and finally a sense of priority of required actions. </a:t>
            </a:r>
          </a:p>
          <a:p>
            <a:r>
              <a:rPr lang="en-US" dirty="0" smtClean="0"/>
              <a:t>a.</a:t>
            </a:r>
            <a:r>
              <a:rPr lang="en-US" baseline="0" dirty="0" smtClean="0"/>
              <a:t>    </a:t>
            </a:r>
            <a:r>
              <a:rPr lang="en-US" dirty="0" smtClean="0"/>
              <a:t>Allocation. How risk are allocated “in the contract” between the public and the private sector (i.e., risk sharing arrangements specified in the PPP contract). Contract risks can be allocated mostly to the public sector, to the private or shared between both of them. </a:t>
            </a:r>
          </a:p>
          <a:p>
            <a:pPr marL="228576" indent="-228576">
              <a:buAutoNum type="alphaLcPeriod" startAt="2"/>
            </a:pPr>
            <a:r>
              <a:rPr lang="en-US" dirty="0" smtClean="0"/>
              <a:t>Likelihood. What is the likelihood of such risks materializing in the future? Here we are not asking the user to be over-precise in his/her estimate. Identifying whether the likelihood is low, medium, or high is sufficient. </a:t>
            </a:r>
          </a:p>
          <a:p>
            <a:pPr marL="228576" indent="-228576">
              <a:buAutoNum type="alphaLcPeriod" startAt="2"/>
            </a:pPr>
            <a:r>
              <a:rPr lang="en-US" dirty="0" smtClean="0"/>
              <a:t>Fiscal impact. What would be the potential fiscal impact if such risk materialize? When considering the impact of a specific type of risk, it is important to realize that PFRAM mostly focuses on the macro fiscal implications of such risks. </a:t>
            </a:r>
          </a:p>
          <a:p>
            <a:pPr marL="228576" indent="-228576">
              <a:buAutoNum type="alphaLcPeriod" startAt="2"/>
            </a:pPr>
            <a:r>
              <a:rPr lang="en-US" dirty="0" smtClean="0"/>
              <a:t>Risk rating. How severe is the risks being assessed? In this step the likelihood and the fiscal impact are put together to estimate the overall risk rating. This is done by combining the likelihood and fiscal impact. </a:t>
            </a:r>
          </a:p>
          <a:p>
            <a:pPr marL="228576" indent="-228576">
              <a:buAutoNum type="alphaLcPeriod" startAt="2"/>
            </a:pPr>
            <a:r>
              <a:rPr lang="en-US" dirty="0" smtClean="0"/>
              <a:t>Mitigation measures. Do the government have mitigation measures in place? PFRAM requires the user to assess only whether mitigations measures in place or not ?</a:t>
            </a:r>
          </a:p>
          <a:p>
            <a:pPr marL="228576" indent="-228576">
              <a:buAutoNum type="alphaLcPeriod" startAt="2"/>
            </a:pPr>
            <a:r>
              <a:rPr lang="en-US" dirty="0" smtClean="0"/>
              <a:t>Priority actions. Deciding what to fix. After the risks have been identified, rated, and mitigation measures checked, PFRAM assist the user to develop a prioritized list of required actions. </a:t>
            </a:r>
          </a:p>
          <a:p>
            <a:endParaRPr lang="en-US" dirty="0"/>
          </a:p>
        </p:txBody>
      </p:sp>
      <p:sp>
        <p:nvSpPr>
          <p:cNvPr id="4" name="Slide Number Placeholder 3"/>
          <p:cNvSpPr>
            <a:spLocks noGrp="1"/>
          </p:cNvSpPr>
          <p:nvPr>
            <p:ph type="sldNum" idx="10"/>
          </p:nvPr>
        </p:nvSpPr>
        <p:spPr/>
        <p:txBody>
          <a:bodyPr/>
          <a:lstStyle/>
          <a:p>
            <a:pPr>
              <a:defRPr/>
            </a:pPr>
            <a:fld id="{A64B28B2-882E-4C24-B33F-FCCED983DACC}" type="slidenum">
              <a:rPr lang="en-US" smtClean="0"/>
              <a:pPr>
                <a:defRPr/>
              </a:pPr>
              <a:t>23</a:t>
            </a:fld>
            <a:endParaRPr lang="en-US" dirty="0"/>
          </a:p>
        </p:txBody>
      </p:sp>
    </p:spTree>
    <p:extLst>
      <p:ext uri="{BB962C8B-B14F-4D97-AF65-F5344CB8AC3E}">
        <p14:creationId xmlns:p14="http://schemas.microsoft.com/office/powerpoint/2010/main" val="1406647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10"/>
          <p:cNvSpPr>
            <a:spLocks noChangeShapeType="1"/>
          </p:cNvSpPr>
          <p:nvPr userDrawn="1"/>
        </p:nvSpPr>
        <p:spPr bwMode="auto">
          <a:xfrm>
            <a:off x="0" y="1612900"/>
            <a:ext cx="12192000" cy="0"/>
          </a:xfrm>
          <a:prstGeom prst="line">
            <a:avLst/>
          </a:prstGeom>
          <a:noFill/>
          <a:ln w="28575">
            <a:solidFill>
              <a:srgbClr val="990000"/>
            </a:solidFill>
            <a:round/>
            <a:headEnd/>
            <a:tailEnd/>
          </a:ln>
          <a:effectLst/>
        </p:spPr>
        <p:txBody>
          <a:bodyPr/>
          <a:lstStyle/>
          <a:p>
            <a:pPr algn="r" fontAlgn="base">
              <a:spcBef>
                <a:spcPct val="0"/>
              </a:spcBef>
              <a:spcAft>
                <a:spcPct val="0"/>
              </a:spcAft>
              <a:defRPr/>
            </a:pPr>
            <a:endParaRPr lang="en-US" sz="2400" dirty="0">
              <a:solidFill>
                <a:srgbClr val="0000FF"/>
              </a:solidFill>
            </a:endParaRPr>
          </a:p>
        </p:txBody>
      </p:sp>
      <p:pic>
        <p:nvPicPr>
          <p:cNvPr id="5" name="Picture 9" descr="webpic"/>
          <p:cNvPicPr>
            <a:picLocks noChangeAspect="1" noChangeArrowheads="1"/>
          </p:cNvPicPr>
          <p:nvPr userDrawn="1"/>
        </p:nvPicPr>
        <p:blipFill>
          <a:blip r:embed="rId2" cstate="print"/>
          <a:srcRect/>
          <a:stretch>
            <a:fillRect/>
          </a:stretch>
        </p:blipFill>
        <p:spPr bwMode="auto">
          <a:xfrm>
            <a:off x="0" y="0"/>
            <a:ext cx="12192000" cy="1600200"/>
          </a:xfrm>
          <a:prstGeom prst="rect">
            <a:avLst/>
          </a:prstGeom>
          <a:noFill/>
          <a:ln w="9525">
            <a:noFill/>
            <a:miter lim="800000"/>
            <a:headEnd/>
            <a:tailEnd/>
          </a:ln>
        </p:spPr>
      </p:pic>
      <p:pic>
        <p:nvPicPr>
          <p:cNvPr id="6" name="Picture 11"/>
          <p:cNvPicPr>
            <a:picLocks noChangeAspect="1" noChangeArrowheads="1"/>
          </p:cNvPicPr>
          <p:nvPr userDrawn="1"/>
        </p:nvPicPr>
        <p:blipFill>
          <a:blip r:embed="rId3" cstate="print"/>
          <a:srcRect/>
          <a:stretch>
            <a:fillRect/>
          </a:stretch>
        </p:blipFill>
        <p:spPr bwMode="auto">
          <a:xfrm>
            <a:off x="4914900" y="5561016"/>
            <a:ext cx="2336800" cy="1176337"/>
          </a:xfrm>
          <a:prstGeom prst="rect">
            <a:avLst/>
          </a:prstGeom>
          <a:noFill/>
          <a:ln w="9525">
            <a:noFill/>
            <a:miter lim="800000"/>
            <a:headEnd/>
            <a:tailEnd/>
          </a:ln>
        </p:spPr>
      </p:pic>
      <p:sp>
        <p:nvSpPr>
          <p:cNvPr id="138242" name="Rectangle 2"/>
          <p:cNvSpPr>
            <a:spLocks noGrp="1" noChangeArrowheads="1"/>
          </p:cNvSpPr>
          <p:nvPr>
            <p:ph type="ctrTitle"/>
          </p:nvPr>
        </p:nvSpPr>
        <p:spPr>
          <a:xfrm>
            <a:off x="914400" y="1600203"/>
            <a:ext cx="10363200" cy="1470025"/>
          </a:xfrm>
        </p:spPr>
        <p:txBody>
          <a:bodyPr/>
          <a:lstStyle>
            <a:lvl1pPr>
              <a:defRPr>
                <a:solidFill>
                  <a:schemeClr val="accent2"/>
                </a:solidFill>
              </a:defRPr>
            </a:lvl1pPr>
          </a:lstStyle>
          <a:p>
            <a:r>
              <a:rPr lang="en-US"/>
              <a:t>Click to edit Master title style</a:t>
            </a:r>
          </a:p>
        </p:txBody>
      </p:sp>
      <p:sp>
        <p:nvSpPr>
          <p:cNvPr id="138243" name="Rectangle 3"/>
          <p:cNvSpPr>
            <a:spLocks noGrp="1" noChangeArrowheads="1"/>
          </p:cNvSpPr>
          <p:nvPr>
            <p:ph type="subTitle" idx="1"/>
          </p:nvPr>
        </p:nvSpPr>
        <p:spPr>
          <a:xfrm>
            <a:off x="1828800" y="3505200"/>
            <a:ext cx="8534400" cy="1752600"/>
          </a:xfrm>
        </p:spPr>
        <p:txBody>
          <a:bodyPr/>
          <a:lstStyle>
            <a:lvl1pPr marL="0" indent="0" algn="ctr">
              <a:buFontTx/>
              <a:buNone/>
              <a:defRPr>
                <a:solidFill>
                  <a:srgbClr val="CC6600"/>
                </a:solidFill>
              </a:defRPr>
            </a:lvl1pPr>
          </a:lstStyle>
          <a:p>
            <a:r>
              <a:rPr lang="en-US"/>
              <a:t>Click to edit Master subtitle style</a:t>
            </a:r>
          </a:p>
        </p:txBody>
      </p:sp>
      <p:sp>
        <p:nvSpPr>
          <p:cNvPr id="7" name="Rectangle 4"/>
          <p:cNvSpPr>
            <a:spLocks noGrp="1" noChangeArrowheads="1"/>
          </p:cNvSpPr>
          <p:nvPr>
            <p:ph type="dt" sz="half" idx="10"/>
          </p:nvPr>
        </p:nvSpPr>
        <p:spPr/>
        <p:txBody>
          <a:bodyPr/>
          <a:lstStyle>
            <a:lvl1pPr>
              <a:defRPr/>
            </a:lvl1pPr>
          </a:lstStyle>
          <a:p>
            <a:pPr>
              <a:defRPr/>
            </a:pPr>
            <a:fld id="{ADA0610A-0397-4182-ADC0-A95895E14596}" type="datetime1">
              <a:rPr lang="en-US">
                <a:solidFill>
                  <a:srgbClr val="000000"/>
                </a:solidFill>
              </a:rPr>
              <a:pPr>
                <a:defRPr/>
              </a:pPr>
              <a:t>7/25/2016</a:t>
            </a:fld>
            <a:endParaRPr lang="en-US" dirty="0">
              <a:solidFill>
                <a:srgbClr val="000000"/>
              </a:solidFill>
            </a:endParaRPr>
          </a:p>
        </p:txBody>
      </p:sp>
      <p:sp>
        <p:nvSpPr>
          <p:cNvPr id="8" name="Rectangle 6"/>
          <p:cNvSpPr>
            <a:spLocks noGrp="1" noChangeArrowheads="1"/>
          </p:cNvSpPr>
          <p:nvPr>
            <p:ph type="sldNum" sz="quarter" idx="11"/>
          </p:nvPr>
        </p:nvSpPr>
        <p:spPr>
          <a:xfrm>
            <a:off x="8737600" y="6245225"/>
            <a:ext cx="2844800" cy="476250"/>
          </a:xfrm>
        </p:spPr>
        <p:txBody>
          <a:bodyPr/>
          <a:lstStyle>
            <a:lvl1pPr>
              <a:defRPr sz="1400" b="0">
                <a:solidFill>
                  <a:schemeClr val="tx1"/>
                </a:solidFill>
              </a:defRPr>
            </a:lvl1pPr>
          </a:lstStyle>
          <a:p>
            <a:pPr>
              <a:defRPr/>
            </a:pPr>
            <a:endParaRPr lang="fr-FR" dirty="0">
              <a:solidFill>
                <a:srgbClr val="000000"/>
              </a:solidFill>
            </a:endParaRPr>
          </a:p>
        </p:txBody>
      </p:sp>
    </p:spTree>
    <p:extLst>
      <p:ext uri="{BB962C8B-B14F-4D97-AF65-F5344CB8AC3E}">
        <p14:creationId xmlns:p14="http://schemas.microsoft.com/office/powerpoint/2010/main" val="394212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BF22F5C-007A-4CB7-B883-270B2723C32C}" type="datetime1">
              <a:rPr lang="en-US">
                <a:solidFill>
                  <a:srgbClr val="000000"/>
                </a:solidFill>
              </a:rPr>
              <a:pPr>
                <a:defRPr/>
              </a:pPr>
              <a:t>7/25/2016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8CE016-963C-4E61-9A02-FE9DE73E2B00}"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3933872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76201"/>
            <a:ext cx="2743200"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76201"/>
            <a:ext cx="8026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9007E70-90B1-49DA-A39F-C884405B6265}" type="datetime1">
              <a:rPr lang="en-US">
                <a:solidFill>
                  <a:srgbClr val="000000"/>
                </a:solidFill>
              </a:rPr>
              <a:pPr>
                <a:defRPr/>
              </a:pPr>
              <a:t>7/25/2016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8A53B39-51FB-4836-BDFF-F4B8D8DB3A4A}"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4060570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9956800" cy="10668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1"/>
            <a:ext cx="10972800" cy="4754563"/>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fld id="{7DD6934E-22CF-4AD9-9E02-CC01341477A4}" type="datetime1">
              <a:rPr lang="en-US">
                <a:solidFill>
                  <a:srgbClr val="000000"/>
                </a:solidFill>
              </a:rPr>
              <a:pPr>
                <a:defRPr/>
              </a:pPr>
              <a:t>7/25/2016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F8861C-D545-473A-BF7E-3E363C66B612}"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2065972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76200"/>
            <a:ext cx="9956800" cy="10668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371600"/>
            <a:ext cx="5384800" cy="2300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371600"/>
            <a:ext cx="5384800" cy="2300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824291"/>
            <a:ext cx="5384800" cy="2301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824291"/>
            <a:ext cx="5384800" cy="2301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075D2378-89E8-4A52-8FCE-D3FB7F75DB17}" type="datetime1">
              <a:rPr lang="en-US">
                <a:solidFill>
                  <a:srgbClr val="000000"/>
                </a:solidFill>
              </a:rPr>
              <a:pPr>
                <a:defRPr/>
              </a:pPr>
              <a:t>7/25/2016</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8B288E6-6C71-4AA5-81E5-B676799FF3EB}"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4000111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76201"/>
            <a:ext cx="10972800"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5FED740B-F59A-41C5-B507-8F96AD8EC3DC}" type="datetime1">
              <a:rPr lang="en-US">
                <a:solidFill>
                  <a:srgbClr val="000000"/>
                </a:solidFill>
              </a:rPr>
              <a:pPr>
                <a:defRPr/>
              </a:pPr>
              <a:t>7/25/2016</a:t>
            </a:fld>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79C6D16-8E39-4104-8274-C4DDF996D570}"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2931057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9956800" cy="1066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1"/>
            <a:ext cx="5384800" cy="4754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371601"/>
            <a:ext cx="5384800" cy="4754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43510DE-B080-4ADC-A746-6FEAE24F1DBE}" type="datetime1">
              <a:rPr lang="en-US">
                <a:solidFill>
                  <a:srgbClr val="000000"/>
                </a:solidFill>
              </a:rPr>
              <a:pPr>
                <a:defRPr/>
              </a:pPr>
              <a:t>7/25/2016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12B097-6461-4AD2-AD0B-3F4C76A6DF7D}"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108829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10566400" cy="1066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rgbClr val="000066"/>
                </a:solidFill>
              </a:defRPr>
            </a:lvl1pPr>
            <a:lvl2pPr>
              <a:defRPr>
                <a:solidFill>
                  <a:srgbClr val="800000"/>
                </a:solidFill>
              </a:defRPr>
            </a:lvl2pPr>
            <a:lvl3pPr>
              <a:defRPr>
                <a:solidFill>
                  <a:srgbClr val="996600"/>
                </a:solidFill>
              </a:defRPr>
            </a:lvl3pPr>
            <a:lvl4pPr>
              <a:defRPr>
                <a:solidFill>
                  <a:srgbClr val="000066"/>
                </a:solidFill>
              </a:defRPr>
            </a:lvl4pPr>
            <a:lvl5pPr>
              <a:defRPr>
                <a:solidFill>
                  <a:srgbClr val="8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601AC6E9-63CB-471C-BD39-7FF910A9823C}" type="datetime1">
              <a:rPr lang="en-US">
                <a:solidFill>
                  <a:srgbClr val="000000"/>
                </a:solidFill>
              </a:rPr>
              <a:pPr>
                <a:defRPr/>
              </a:pPr>
              <a:t>7/25/2016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D24617-E35F-416C-9733-71FBFEA5BFD8}"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146083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387AE5BA-1BF8-4BB1-98AF-F12942D2C2FE}" type="datetime1">
              <a:rPr lang="en-US">
                <a:solidFill>
                  <a:srgbClr val="000000"/>
                </a:solidFill>
              </a:rPr>
              <a:pPr>
                <a:defRPr/>
              </a:pPr>
              <a:t>7/25/2016</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2BFB57-A492-4FFA-AB1D-23DFE53E37B3}"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15868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1"/>
            <a:ext cx="53848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371601"/>
            <a:ext cx="53848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AE85A3A-962D-4157-ACBE-106E1527D4C6}" type="datetime1">
              <a:rPr lang="en-US">
                <a:solidFill>
                  <a:srgbClr val="000000"/>
                </a:solidFill>
              </a:rPr>
              <a:pPr>
                <a:defRPr/>
              </a:pPr>
              <a:t>7/25/2016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E8D1F1-13DE-4C57-BEB3-4508467664C7}"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2234985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BCBA5DC8-BF62-4FD9-816E-A92F50FD8695}" type="datetime1">
              <a:rPr lang="en-US">
                <a:solidFill>
                  <a:srgbClr val="000000"/>
                </a:solidFill>
              </a:rPr>
              <a:pPr>
                <a:defRPr/>
              </a:pPr>
              <a:t>7/25/2016</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EC2F87-4198-4971-B0DA-1DE82CD6574E}"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3098101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08896742-DCA5-4F27-B5BE-651477657F9A}" type="datetime1">
              <a:rPr lang="en-US">
                <a:solidFill>
                  <a:srgbClr val="000000"/>
                </a:solidFill>
              </a:rPr>
              <a:pPr>
                <a:defRPr/>
              </a:pPr>
              <a:t>7/25/2016</a:t>
            </a:fld>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DBDB56B-5ED2-444C-9DFB-B57091455928}"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3511237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664B158-2F2C-4BB9-B0D0-B02A1B38A516}" type="datetime1">
              <a:rPr lang="en-US">
                <a:solidFill>
                  <a:srgbClr val="000000"/>
                </a:solidFill>
              </a:rPr>
              <a:pPr>
                <a:defRPr/>
              </a:pPr>
              <a:t>7/25/2016</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278B3F8-54D0-4090-A480-A57CB2DAB9C4}"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1670621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5"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3C27BD2-0D66-4304-8027-C8A8A16ED661}" type="datetime1">
              <a:rPr lang="en-US">
                <a:solidFill>
                  <a:srgbClr val="000000"/>
                </a:solidFill>
              </a:rPr>
              <a:pPr>
                <a:defRPr/>
              </a:pPr>
              <a:t>7/25/2016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476B4F8-50FC-4A53-B628-4AE0A4B31769}"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1541836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4B4A0D4-5656-4F68-8E40-58CCB1871078}" type="datetime1">
              <a:rPr lang="en-US">
                <a:solidFill>
                  <a:srgbClr val="000000"/>
                </a:solidFill>
              </a:rPr>
              <a:pPr>
                <a:defRPr/>
              </a:pPr>
              <a:t>7/25/2016</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826F10-9229-458D-8829-E45E6580153E}" type="slidenum">
              <a:rPr lang="en-US">
                <a:solidFill>
                  <a:srgbClr val="FFFFFF"/>
                </a:solidFill>
              </a:rPr>
              <a:pPr>
                <a:defRPr/>
              </a:pPr>
              <a:t>‹Nº›</a:t>
            </a:fld>
            <a:endParaRPr lang="en-US" dirty="0">
              <a:solidFill>
                <a:srgbClr val="FFFFFF"/>
              </a:solidFill>
            </a:endParaRPr>
          </a:p>
        </p:txBody>
      </p:sp>
    </p:spTree>
    <p:extLst>
      <p:ext uri="{BB962C8B-B14F-4D97-AF65-F5344CB8AC3E}">
        <p14:creationId xmlns:p14="http://schemas.microsoft.com/office/powerpoint/2010/main" val="427169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76200"/>
            <a:ext cx="99568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371601"/>
            <a:ext cx="109728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400" b="0">
                <a:solidFill>
                  <a:schemeClr val="tx1"/>
                </a:solidFill>
              </a:defRPr>
            </a:lvl1pPr>
          </a:lstStyle>
          <a:p>
            <a:pPr fontAlgn="base">
              <a:spcAft>
                <a:spcPct val="0"/>
              </a:spcAft>
              <a:defRPr/>
            </a:pPr>
            <a:fld id="{00DCDE1C-CD72-47DC-98C0-FB747937BAFF}" type="datetime1">
              <a:rPr lang="en-US">
                <a:solidFill>
                  <a:srgbClr val="000000"/>
                </a:solidFill>
              </a:rPr>
              <a:pPr fontAlgn="base">
                <a:spcAft>
                  <a:spcPct val="0"/>
                </a:spcAft>
                <a:defRPr/>
              </a:pPr>
              <a:t>7/25/2016</a:t>
            </a:fld>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chemeClr val="tx1"/>
                </a:solidFill>
              </a:defRPr>
            </a:lvl1pPr>
          </a:lstStyle>
          <a:p>
            <a:pPr fontAlgn="base">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940800" y="63817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600">
                <a:solidFill>
                  <a:schemeClr val="bg1"/>
                </a:solidFill>
              </a:defRPr>
            </a:lvl1pPr>
          </a:lstStyle>
          <a:p>
            <a:pPr fontAlgn="base">
              <a:spcAft>
                <a:spcPct val="0"/>
              </a:spcAft>
              <a:defRPr/>
            </a:pPr>
            <a:fld id="{C78F96DA-378C-49D7-A47C-3B5C151C846B}" type="slidenum">
              <a:rPr lang="en-US" b="1">
                <a:solidFill>
                  <a:srgbClr val="FFFFFF"/>
                </a:solidFill>
              </a:rPr>
              <a:pPr fontAlgn="base">
                <a:spcAft>
                  <a:spcPct val="0"/>
                </a:spcAft>
                <a:defRPr/>
              </a:pPr>
              <a:t>‹Nº›</a:t>
            </a:fld>
            <a:endParaRPr lang="en-US" b="1" dirty="0">
              <a:solidFill>
                <a:srgbClr val="FFFFFF"/>
              </a:solidFill>
            </a:endParaRPr>
          </a:p>
        </p:txBody>
      </p:sp>
      <p:pic>
        <p:nvPicPr>
          <p:cNvPr id="1031" name="Picture 8" descr="fadlogo2"/>
          <p:cNvPicPr>
            <a:picLocks noChangeAspect="1" noChangeArrowheads="1"/>
          </p:cNvPicPr>
          <p:nvPr/>
        </p:nvPicPr>
        <p:blipFill>
          <a:blip r:embed="rId17" cstate="print"/>
          <a:srcRect/>
          <a:stretch>
            <a:fillRect/>
          </a:stretch>
        </p:blipFill>
        <p:spPr bwMode="auto">
          <a:xfrm>
            <a:off x="10668000" y="0"/>
            <a:ext cx="1524000" cy="1143000"/>
          </a:xfrm>
          <a:prstGeom prst="rect">
            <a:avLst/>
          </a:prstGeom>
          <a:noFill/>
          <a:ln w="9525">
            <a:noFill/>
            <a:miter lim="800000"/>
            <a:headEnd/>
            <a:tailEnd/>
          </a:ln>
        </p:spPr>
      </p:pic>
      <p:sp>
        <p:nvSpPr>
          <p:cNvPr id="1033" name="Line 9"/>
          <p:cNvSpPr>
            <a:spLocks noChangeShapeType="1"/>
          </p:cNvSpPr>
          <p:nvPr/>
        </p:nvSpPr>
        <p:spPr bwMode="auto">
          <a:xfrm>
            <a:off x="0" y="1143000"/>
            <a:ext cx="12192000" cy="0"/>
          </a:xfrm>
          <a:prstGeom prst="line">
            <a:avLst/>
          </a:prstGeom>
          <a:noFill/>
          <a:ln w="28575">
            <a:solidFill>
              <a:srgbClr val="990000"/>
            </a:solidFill>
            <a:round/>
            <a:headEnd/>
            <a:tailEnd/>
          </a:ln>
          <a:effectLst/>
        </p:spPr>
        <p:txBody>
          <a:bodyPr/>
          <a:lstStyle/>
          <a:p>
            <a:pPr algn="r" fontAlgn="base">
              <a:spcBef>
                <a:spcPct val="0"/>
              </a:spcBef>
              <a:spcAft>
                <a:spcPct val="0"/>
              </a:spcAft>
              <a:defRPr/>
            </a:pPr>
            <a:endParaRPr lang="en-US" sz="2400" dirty="0">
              <a:solidFill>
                <a:srgbClr val="0000FF"/>
              </a:solidFill>
            </a:endParaRPr>
          </a:p>
        </p:txBody>
      </p:sp>
    </p:spTree>
    <p:extLst>
      <p:ext uri="{BB962C8B-B14F-4D97-AF65-F5344CB8AC3E}">
        <p14:creationId xmlns:p14="http://schemas.microsoft.com/office/powerpoint/2010/main" val="4237686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p:titleStyle>
    <p:bodyStyle>
      <a:lvl1pPr marL="342900" indent="-342900" algn="l" rtl="0" eaLnBrk="0" fontAlgn="base" hangingPunct="0">
        <a:spcBef>
          <a:spcPct val="20000"/>
        </a:spcBef>
        <a:spcAft>
          <a:spcPct val="0"/>
        </a:spcAft>
        <a:buChar char="•"/>
        <a:defRPr sz="3200" b="1">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rgbClr val="990000"/>
          </a:solidFill>
          <a:latin typeface="+mn-lt"/>
          <a:cs typeface="+mn-cs"/>
        </a:defRPr>
      </a:lvl2pPr>
      <a:lvl3pPr marL="1143000" indent="-228600" algn="l" rtl="0" eaLnBrk="0" fontAlgn="base" hangingPunct="0">
        <a:spcBef>
          <a:spcPct val="20000"/>
        </a:spcBef>
        <a:spcAft>
          <a:spcPct val="0"/>
        </a:spcAft>
        <a:buChar char="•"/>
        <a:defRPr sz="2400">
          <a:solidFill>
            <a:schemeClr val="accent2"/>
          </a:solidFill>
          <a:latin typeface="+mn-lt"/>
          <a:cs typeface="+mn-cs"/>
        </a:defRPr>
      </a:lvl3pPr>
      <a:lvl4pPr marL="1600200" indent="-228600" algn="l" rtl="0" eaLnBrk="0" fontAlgn="base" hangingPunct="0">
        <a:spcBef>
          <a:spcPct val="20000"/>
        </a:spcBef>
        <a:spcAft>
          <a:spcPct val="0"/>
        </a:spcAft>
        <a:buChar char="–"/>
        <a:defRPr sz="2000">
          <a:solidFill>
            <a:srgbClr val="CC6600"/>
          </a:solidFill>
          <a:latin typeface="+mn-lt"/>
          <a:cs typeface="+mn-cs"/>
        </a:defRPr>
      </a:lvl4pPr>
      <a:lvl5pPr marL="2057400" indent="-228600" algn="l" rtl="0" eaLnBrk="0" fontAlgn="base" hangingPunct="0">
        <a:spcBef>
          <a:spcPct val="20000"/>
        </a:spcBef>
        <a:spcAft>
          <a:spcPct val="0"/>
        </a:spcAft>
        <a:buChar char="»"/>
        <a:defRPr sz="2000">
          <a:solidFill>
            <a:schemeClr val="accent2"/>
          </a:solidFill>
          <a:latin typeface="+mn-lt"/>
          <a:cs typeface="+mn-cs"/>
        </a:defRPr>
      </a:lvl5pPr>
      <a:lvl6pPr marL="2514600" indent="-228600" algn="l" rtl="0" fontAlgn="base">
        <a:spcBef>
          <a:spcPct val="20000"/>
        </a:spcBef>
        <a:spcAft>
          <a:spcPct val="0"/>
        </a:spcAft>
        <a:buChar char="»"/>
        <a:defRPr sz="2000">
          <a:solidFill>
            <a:schemeClr val="accent2"/>
          </a:solidFill>
          <a:latin typeface="+mn-lt"/>
          <a:cs typeface="+mn-cs"/>
        </a:defRPr>
      </a:lvl6pPr>
      <a:lvl7pPr marL="2971800" indent="-228600" algn="l" rtl="0" fontAlgn="base">
        <a:spcBef>
          <a:spcPct val="20000"/>
        </a:spcBef>
        <a:spcAft>
          <a:spcPct val="0"/>
        </a:spcAft>
        <a:buChar char="»"/>
        <a:defRPr sz="2000">
          <a:solidFill>
            <a:schemeClr val="accent2"/>
          </a:solidFill>
          <a:latin typeface="+mn-lt"/>
          <a:cs typeface="+mn-cs"/>
        </a:defRPr>
      </a:lvl7pPr>
      <a:lvl8pPr marL="3429000" indent="-228600" algn="l" rtl="0" fontAlgn="base">
        <a:spcBef>
          <a:spcPct val="20000"/>
        </a:spcBef>
        <a:spcAft>
          <a:spcPct val="0"/>
        </a:spcAft>
        <a:buChar char="»"/>
        <a:defRPr sz="2000">
          <a:solidFill>
            <a:schemeClr val="accent2"/>
          </a:solidFill>
          <a:latin typeface="+mn-lt"/>
          <a:cs typeface="+mn-cs"/>
        </a:defRPr>
      </a:lvl8pPr>
      <a:lvl9pPr marL="3886200" indent="-228600" algn="l" rtl="0" fontAlgn="base">
        <a:spcBef>
          <a:spcPct val="20000"/>
        </a:spcBef>
        <a:spcAft>
          <a:spcPct val="0"/>
        </a:spcAft>
        <a:buChar char="»"/>
        <a:defRPr sz="2000">
          <a:solidFill>
            <a:schemeClr val="accent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hyperlink" Target="http://www.ifac.org/" TargetMode="External"/><Relationship Id="rId7" Type="http://schemas.openxmlformats.org/officeDocument/2006/relationships/image" Target="../media/image19.png"/><Relationship Id="rId2" Type="http://schemas.openxmlformats.org/officeDocument/2006/relationships/hyperlink" Target="http://www.imf.org/external/np/fad/trans/" TargetMode="External"/><Relationship Id="rId1" Type="http://schemas.openxmlformats.org/officeDocument/2006/relationships/slideLayout" Target="../slideLayouts/slideLayout2.xml"/><Relationship Id="rId6" Type="http://schemas.openxmlformats.org/officeDocument/2006/relationships/hyperlink" Target="http://www.imf.org/publicinvestment" TargetMode="External"/><Relationship Id="rId5" Type="http://schemas.openxmlformats.org/officeDocument/2006/relationships/hyperlink" Target="http://www.tffs.org/psdstoc.htm" TargetMode="External"/><Relationship Id="rId10" Type="http://schemas.openxmlformats.org/officeDocument/2006/relationships/image" Target="../media/image22.emf"/><Relationship Id="rId4" Type="http://schemas.openxmlformats.org/officeDocument/2006/relationships/hyperlink" Target="http://www.imf.org/external/np/sta/gfsm/" TargetMode="External"/><Relationship Id="rId9" Type="http://schemas.openxmlformats.org/officeDocument/2006/relationships/image" Target="../media/image2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ctrTitle"/>
          </p:nvPr>
        </p:nvSpPr>
        <p:spPr>
          <a:xfrm>
            <a:off x="409303" y="1881329"/>
            <a:ext cx="11364685" cy="1470025"/>
          </a:xfrm>
        </p:spPr>
        <p:txBody>
          <a:bodyPr anchor="ctr"/>
          <a:lstStyle/>
          <a:p>
            <a:pPr algn="ctr" eaLnBrk="1" hangingPunct="1">
              <a:defRPr/>
            </a:pPr>
            <a:r>
              <a:rPr lang="es-ES" sz="3200" dirty="0" smtClean="0">
                <a:solidFill>
                  <a:srgbClr val="800000"/>
                </a:solidFill>
              </a:rPr>
              <a:t>Contabilización de Asociaciones-Público Privadas (</a:t>
            </a:r>
            <a:r>
              <a:rPr lang="en-US" sz="3200" dirty="0" smtClean="0">
                <a:solidFill>
                  <a:srgbClr val="800000"/>
                </a:solidFill>
              </a:rPr>
              <a:t>APPs)</a:t>
            </a:r>
            <a:r>
              <a:rPr lang="en-US" sz="3200" dirty="0">
                <a:solidFill>
                  <a:srgbClr val="800000"/>
                </a:solidFill>
              </a:rPr>
              <a:t/>
            </a:r>
            <a:br>
              <a:rPr lang="en-US" sz="3200" dirty="0">
                <a:solidFill>
                  <a:srgbClr val="800000"/>
                </a:solidFill>
              </a:rPr>
            </a:br>
            <a:r>
              <a:rPr lang="es-ES" b="0" dirty="0" smtClean="0">
                <a:solidFill>
                  <a:srgbClr val="800000"/>
                </a:solidFill>
              </a:rPr>
              <a:t>Implicaciones Macro Fiscales de las NICSP 32</a:t>
            </a:r>
          </a:p>
        </p:txBody>
      </p:sp>
      <p:sp>
        <p:nvSpPr>
          <p:cNvPr id="4099" name="Rectangle 6"/>
          <p:cNvSpPr>
            <a:spLocks noGrp="1" noChangeArrowheads="1"/>
          </p:cNvSpPr>
          <p:nvPr>
            <p:ph type="subTitle" idx="1"/>
          </p:nvPr>
        </p:nvSpPr>
        <p:spPr>
          <a:xfrm>
            <a:off x="2966621" y="3443796"/>
            <a:ext cx="6400800" cy="1447800"/>
          </a:xfrm>
        </p:spPr>
        <p:txBody>
          <a:bodyPr anchor="ctr"/>
          <a:lstStyle/>
          <a:p>
            <a:pPr eaLnBrk="1" hangingPunct="1">
              <a:lnSpc>
                <a:spcPct val="80000"/>
              </a:lnSpc>
              <a:defRPr/>
            </a:pPr>
            <a:r>
              <a:rPr lang="en-US" sz="2000" dirty="0">
                <a:solidFill>
                  <a:srgbClr val="002060"/>
                </a:solidFill>
              </a:rPr>
              <a:t>Isabel </a:t>
            </a:r>
            <a:r>
              <a:rPr lang="en-US" sz="2000" dirty="0" smtClean="0">
                <a:solidFill>
                  <a:srgbClr val="002060"/>
                </a:solidFill>
              </a:rPr>
              <a:t>Rial &amp; Ramón Hurtado</a:t>
            </a:r>
            <a:endParaRPr lang="en-US" sz="2000" dirty="0">
              <a:solidFill>
                <a:srgbClr val="002060"/>
              </a:solidFill>
            </a:endParaRPr>
          </a:p>
          <a:p>
            <a:pPr eaLnBrk="1" hangingPunct="1">
              <a:lnSpc>
                <a:spcPct val="80000"/>
              </a:lnSpc>
              <a:defRPr/>
            </a:pPr>
            <a:r>
              <a:rPr lang="es-ES" sz="2000" b="0" dirty="0" smtClean="0">
                <a:solidFill>
                  <a:srgbClr val="002060"/>
                </a:solidFill>
              </a:rPr>
              <a:t>División de Gestión de Finanzas Públicas </a:t>
            </a:r>
          </a:p>
          <a:p>
            <a:pPr eaLnBrk="1" hangingPunct="1">
              <a:lnSpc>
                <a:spcPct val="80000"/>
              </a:lnSpc>
              <a:defRPr/>
            </a:pPr>
            <a:r>
              <a:rPr lang="es-ES" sz="2000" b="0" dirty="0" smtClean="0">
                <a:solidFill>
                  <a:srgbClr val="002060"/>
                </a:solidFill>
              </a:rPr>
              <a:t>Departamento de Finanzas Públicas, FMI</a:t>
            </a:r>
          </a:p>
          <a:p>
            <a:pPr eaLnBrk="1" hangingPunct="1">
              <a:lnSpc>
                <a:spcPct val="80000"/>
              </a:lnSpc>
            </a:pPr>
            <a:endParaRPr lang="en-US" sz="2000" b="0" dirty="0">
              <a:solidFill>
                <a:srgbClr val="002060"/>
              </a:solidFill>
            </a:endParaRPr>
          </a:p>
        </p:txBody>
      </p:sp>
      <p:sp>
        <p:nvSpPr>
          <p:cNvPr id="4" name="TextBox 3"/>
          <p:cNvSpPr txBox="1"/>
          <p:nvPr/>
        </p:nvSpPr>
        <p:spPr>
          <a:xfrm>
            <a:off x="2135818" y="6611779"/>
            <a:ext cx="8991600" cy="246221"/>
          </a:xfrm>
          <a:prstGeom prst="rect">
            <a:avLst/>
          </a:prstGeom>
          <a:noFill/>
        </p:spPr>
        <p:txBody>
          <a:bodyPr wrap="square" rtlCol="0">
            <a:spAutoFit/>
          </a:bodyPr>
          <a:lstStyle/>
          <a:p>
            <a:r>
              <a:rPr lang="en-US" sz="1000" dirty="0" smtClean="0"/>
              <a:t>The views expressed in this presentation are those of the author and do not necessarily represent those of the IMF or IMF policy.</a:t>
            </a:r>
          </a:p>
        </p:txBody>
      </p:sp>
    </p:spTree>
    <p:extLst>
      <p:ext uri="{BB962C8B-B14F-4D97-AF65-F5344CB8AC3E}">
        <p14:creationId xmlns:p14="http://schemas.microsoft.com/office/powerpoint/2010/main" val="253507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463" y="1220680"/>
            <a:ext cx="11363671" cy="4754563"/>
          </a:xfrm>
        </p:spPr>
        <p:txBody>
          <a:bodyPr/>
          <a:lstStyle/>
          <a:p>
            <a:pPr marL="114300" indent="-457200">
              <a:spcBef>
                <a:spcPct val="0"/>
              </a:spcBef>
              <a:spcAft>
                <a:spcPts val="2400"/>
              </a:spcAft>
            </a:pPr>
            <a:r>
              <a:rPr lang="es-ES" sz="2800" dirty="0" smtClean="0"/>
              <a:t>Qué contratos están cubiertos por la NICSP 32?</a:t>
            </a:r>
          </a:p>
          <a:p>
            <a:pPr marL="400050" lvl="1">
              <a:spcBef>
                <a:spcPct val="0"/>
              </a:spcBef>
              <a:spcAft>
                <a:spcPts val="1200"/>
              </a:spcAft>
            </a:pPr>
            <a:r>
              <a:rPr lang="es-ES_tradnl" sz="2000" dirty="0">
                <a:solidFill>
                  <a:schemeClr val="accent2"/>
                </a:solidFill>
              </a:rPr>
              <a:t>El </a:t>
            </a:r>
            <a:r>
              <a:rPr lang="es-ES_tradnl" sz="2000" b="1" u="sng" dirty="0">
                <a:latin typeface="+mj-lt"/>
                <a:ea typeface="+mj-ea"/>
                <a:cs typeface="+mj-cs"/>
              </a:rPr>
              <a:t>operador</a:t>
            </a:r>
            <a:r>
              <a:rPr lang="es-ES_tradnl" sz="2000" dirty="0">
                <a:solidFill>
                  <a:schemeClr val="accent2"/>
                </a:solidFill>
              </a:rPr>
              <a:t> (</a:t>
            </a:r>
            <a:r>
              <a:rPr lang="es-ES_tradnl" sz="2000" u="sng" dirty="0">
                <a:solidFill>
                  <a:schemeClr val="accent2"/>
                </a:solidFill>
              </a:rPr>
              <a:t>entidad privada</a:t>
            </a:r>
            <a:r>
              <a:rPr lang="es-ES_tradnl" sz="2000" dirty="0">
                <a:solidFill>
                  <a:schemeClr val="accent2"/>
                </a:solidFill>
              </a:rPr>
              <a:t>) presta servicios públicos utilizando un activo por cuenta del </a:t>
            </a:r>
            <a:r>
              <a:rPr lang="es-ES_tradnl" sz="2000" b="1" u="sng" dirty="0">
                <a:latin typeface="+mj-lt"/>
                <a:ea typeface="+mj-ea"/>
                <a:cs typeface="+mj-cs"/>
              </a:rPr>
              <a:t>concedente </a:t>
            </a:r>
            <a:r>
              <a:rPr lang="es-ES_tradnl" sz="2000" dirty="0">
                <a:solidFill>
                  <a:schemeClr val="accent2"/>
                </a:solidFill>
              </a:rPr>
              <a:t>(</a:t>
            </a:r>
            <a:r>
              <a:rPr lang="es-ES_tradnl" sz="2000" u="sng" dirty="0">
                <a:solidFill>
                  <a:schemeClr val="accent2"/>
                </a:solidFill>
              </a:rPr>
              <a:t>Gobierno</a:t>
            </a:r>
            <a:r>
              <a:rPr lang="es-ES_tradnl" sz="2000" dirty="0">
                <a:solidFill>
                  <a:schemeClr val="accent2"/>
                </a:solidFill>
              </a:rPr>
              <a:t>) por un periodo determinado de tiempo</a:t>
            </a:r>
          </a:p>
          <a:p>
            <a:pPr marL="400050" lvl="1">
              <a:spcBef>
                <a:spcPct val="0"/>
              </a:spcBef>
              <a:spcAft>
                <a:spcPts val="600"/>
              </a:spcAft>
            </a:pPr>
            <a:r>
              <a:rPr lang="es-ES" sz="2000" b="1" u="sng" dirty="0">
                <a:latin typeface="+mj-lt"/>
                <a:ea typeface="+mj-ea"/>
                <a:cs typeface="+mj-cs"/>
              </a:rPr>
              <a:t>El concedente compensa al operador por los servicios provistos durante el periodo del acuerdo</a:t>
            </a:r>
          </a:p>
          <a:p>
            <a:pPr marL="114300" indent="-457200">
              <a:spcBef>
                <a:spcPts val="1800"/>
              </a:spcBef>
              <a:spcAft>
                <a:spcPts val="1200"/>
              </a:spcAft>
            </a:pPr>
            <a:r>
              <a:rPr lang="es-ES" sz="2800" dirty="0" smtClean="0"/>
              <a:t>Qué contratos están fuera del ámbito de la NICSP 32?</a:t>
            </a:r>
          </a:p>
          <a:p>
            <a:pPr marL="400050" lvl="1">
              <a:spcBef>
                <a:spcPct val="0"/>
              </a:spcBef>
              <a:spcAft>
                <a:spcPts val="600"/>
              </a:spcAft>
            </a:pPr>
            <a:r>
              <a:rPr lang="es-ES" sz="2000" dirty="0" smtClean="0">
                <a:solidFill>
                  <a:schemeClr val="accent2"/>
                </a:solidFill>
              </a:rPr>
              <a:t> Cuando no se provee ningún servicio público  </a:t>
            </a:r>
          </a:p>
          <a:p>
            <a:pPr marL="400050" lvl="1">
              <a:spcBef>
                <a:spcPct val="0"/>
              </a:spcBef>
              <a:spcAft>
                <a:spcPts val="600"/>
              </a:spcAft>
            </a:pPr>
            <a:r>
              <a:rPr lang="es-ES" sz="2000" dirty="0" smtClean="0">
                <a:solidFill>
                  <a:schemeClr val="accent2"/>
                </a:solidFill>
              </a:rPr>
              <a:t> </a:t>
            </a:r>
            <a:r>
              <a:rPr lang="es-ES" sz="2000" dirty="0">
                <a:solidFill>
                  <a:schemeClr val="accent2"/>
                </a:solidFill>
              </a:rPr>
              <a:t>Cuando </a:t>
            </a:r>
            <a:r>
              <a:rPr lang="es-ES" sz="2000" dirty="0" smtClean="0">
                <a:solidFill>
                  <a:schemeClr val="accent2"/>
                </a:solidFill>
              </a:rPr>
              <a:t>el activo no es controlado por el gobierno (e.g., tercerización, contrato de servicios, privatización)</a:t>
            </a:r>
            <a:endParaRPr lang="en-US" sz="2000" dirty="0">
              <a:solidFill>
                <a:schemeClr val="accent2"/>
              </a:solidFill>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10</a:t>
            </a:fld>
            <a:endParaRPr lang="en-US" dirty="0">
              <a:solidFill>
                <a:srgbClr val="FFFFFF"/>
              </a:solidFill>
            </a:endParaRPr>
          </a:p>
        </p:txBody>
      </p:sp>
      <p:sp>
        <p:nvSpPr>
          <p:cNvPr id="5" name="Title 1"/>
          <p:cNvSpPr>
            <a:spLocks noGrp="1"/>
          </p:cNvSpPr>
          <p:nvPr>
            <p:ph type="title"/>
          </p:nvPr>
        </p:nvSpPr>
        <p:spPr/>
        <p:txBody>
          <a:bodyPr anchor="t"/>
          <a:lstStyle/>
          <a:p>
            <a:r>
              <a:rPr lang="en-US" sz="2400" dirty="0" smtClean="0">
                <a:solidFill>
                  <a:srgbClr val="800000"/>
                </a:solidFill>
              </a:rPr>
              <a:t>IV. </a:t>
            </a:r>
            <a:r>
              <a:rPr lang="es-ES" sz="2400" dirty="0" smtClean="0">
                <a:solidFill>
                  <a:srgbClr val="800000"/>
                </a:solidFill>
              </a:rPr>
              <a:t>Implementación de la NICSP 32</a:t>
            </a:r>
            <a:br>
              <a:rPr lang="es-ES" sz="2400" dirty="0" smtClean="0">
                <a:solidFill>
                  <a:srgbClr val="800000"/>
                </a:solidFill>
              </a:rPr>
            </a:br>
            <a:r>
              <a:rPr lang="es-ES" sz="2400" dirty="0" smtClean="0">
                <a:solidFill>
                  <a:schemeClr val="accent6"/>
                </a:solidFill>
              </a:rPr>
              <a:t>Ámbito</a:t>
            </a:r>
            <a:endParaRPr lang="es-ES" sz="2400" dirty="0">
              <a:solidFill>
                <a:schemeClr val="accent6"/>
              </a:solidFill>
            </a:endParaRPr>
          </a:p>
        </p:txBody>
      </p:sp>
    </p:spTree>
    <p:extLst>
      <p:ext uri="{BB962C8B-B14F-4D97-AF65-F5344CB8AC3E}">
        <p14:creationId xmlns:p14="http://schemas.microsoft.com/office/powerpoint/2010/main" val="1298537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ight Arrow 23"/>
          <p:cNvSpPr>
            <a:spLocks noChangeArrowheads="1"/>
          </p:cNvSpPr>
          <p:nvPr/>
        </p:nvSpPr>
        <p:spPr bwMode="auto">
          <a:xfrm rot="5400000">
            <a:off x="2727806" y="4372848"/>
            <a:ext cx="444404" cy="986060"/>
          </a:xfrm>
          <a:prstGeom prst="rightArrow">
            <a:avLst>
              <a:gd name="adj1" fmla="val 70542"/>
              <a:gd name="adj2" fmla="val 45832"/>
            </a:avLst>
          </a:prstGeom>
          <a:gradFill rotWithShape="1">
            <a:gsLst>
              <a:gs pos="0">
                <a:srgbClr val="BFBFBF"/>
              </a:gs>
              <a:gs pos="100000">
                <a:srgbClr val="7F7F7F"/>
              </a:gs>
            </a:gsLst>
            <a:lin ang="5400000"/>
          </a:gradFill>
          <a:ln w="9525">
            <a:solidFill>
              <a:srgbClr val="595959"/>
            </a:solidFill>
            <a:miter lim="800000"/>
            <a:headEnd/>
            <a:tailEnd/>
          </a:ln>
          <a:effectLst>
            <a:outerShdw dist="23000" dir="5400000" rotWithShape="0">
              <a:srgbClr val="808080">
                <a:alpha val="34999"/>
              </a:srgbClr>
            </a:outerShdw>
          </a:effectLst>
        </p:spPr>
        <p:txBody>
          <a:bodyPr lIns="91430" tIns="45715" rIns="91430" bIns="45715" anchor="ctr"/>
          <a:lstStyle/>
          <a:p>
            <a:pPr algn="ctr">
              <a:defRPr/>
            </a:pPr>
            <a:endParaRPr lang="en-US" dirty="0">
              <a:solidFill>
                <a:srgbClr val="FFFFFF"/>
              </a:solidFill>
            </a:endParaRPr>
          </a:p>
        </p:txBody>
      </p:sp>
      <p:sp>
        <p:nvSpPr>
          <p:cNvPr id="16" name="Right Arrow 15"/>
          <p:cNvSpPr>
            <a:spLocks noChangeArrowheads="1"/>
          </p:cNvSpPr>
          <p:nvPr/>
        </p:nvSpPr>
        <p:spPr bwMode="auto">
          <a:xfrm rot="5400000">
            <a:off x="2727806" y="2459707"/>
            <a:ext cx="444404" cy="986060"/>
          </a:xfrm>
          <a:prstGeom prst="rightArrow">
            <a:avLst>
              <a:gd name="adj1" fmla="val 70542"/>
              <a:gd name="adj2" fmla="val 45832"/>
            </a:avLst>
          </a:prstGeom>
          <a:gradFill rotWithShape="1">
            <a:gsLst>
              <a:gs pos="0">
                <a:srgbClr val="BFBFBF"/>
              </a:gs>
              <a:gs pos="100000">
                <a:srgbClr val="7F7F7F"/>
              </a:gs>
            </a:gsLst>
            <a:lin ang="5400000"/>
          </a:gradFill>
          <a:ln w="9525">
            <a:solidFill>
              <a:srgbClr val="595959"/>
            </a:solidFill>
            <a:miter lim="800000"/>
            <a:headEnd/>
            <a:tailEnd/>
          </a:ln>
          <a:effectLst>
            <a:outerShdw dist="23000" dir="5400000" rotWithShape="0">
              <a:srgbClr val="808080">
                <a:alpha val="34999"/>
              </a:srgbClr>
            </a:outerShdw>
          </a:effectLst>
        </p:spPr>
        <p:txBody>
          <a:bodyPr lIns="91430" tIns="45715" rIns="91430" bIns="45715" anchor="ctr"/>
          <a:lstStyle/>
          <a:p>
            <a:pPr algn="ctr">
              <a:defRPr/>
            </a:pPr>
            <a:endParaRPr lang="en-US" dirty="0">
              <a:solidFill>
                <a:srgbClr val="FFFFFF"/>
              </a:solidFill>
            </a:endParaRPr>
          </a:p>
        </p:txBody>
      </p:sp>
      <p:sp>
        <p:nvSpPr>
          <p:cNvPr id="9" name="Rektangel 101"/>
          <p:cNvSpPr>
            <a:spLocks noChangeArrowheads="1"/>
          </p:cNvSpPr>
          <p:nvPr/>
        </p:nvSpPr>
        <p:spPr bwMode="auto">
          <a:xfrm>
            <a:off x="361424" y="1477374"/>
            <a:ext cx="5540568" cy="1171051"/>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82945" tIns="41473" rIns="82945" bIns="41473"/>
          <a:lstStyle/>
          <a:p>
            <a:pPr>
              <a:defRPr/>
            </a:pPr>
            <a:r>
              <a:rPr lang="es-ES" b="1" dirty="0" smtClean="0">
                <a:solidFill>
                  <a:schemeClr val="accent6"/>
                </a:solidFill>
                <a:latin typeface="Arial" charset="0"/>
              </a:rPr>
              <a:t>El gobierno </a:t>
            </a:r>
            <a:r>
              <a:rPr lang="es-ES" dirty="0">
                <a:solidFill>
                  <a:schemeClr val="accent6"/>
                </a:solidFill>
                <a:latin typeface="Arial" charset="0"/>
              </a:rPr>
              <a:t>controla o regula </a:t>
            </a:r>
            <a:r>
              <a:rPr lang="es-ES" b="1" dirty="0" smtClean="0">
                <a:solidFill>
                  <a:srgbClr val="660033"/>
                </a:solidFill>
                <a:latin typeface="Arial" charset="0"/>
              </a:rPr>
              <a:t>que servicios deben ser provistos con el activo</a:t>
            </a:r>
            <a:r>
              <a:rPr lang="es-ES" dirty="0" smtClean="0">
                <a:solidFill>
                  <a:schemeClr val="accent6"/>
                </a:solidFill>
                <a:latin typeface="Arial" charset="0"/>
              </a:rPr>
              <a:t> por la parte privada, </a:t>
            </a:r>
            <a:r>
              <a:rPr lang="es-ES" b="1" dirty="0" smtClean="0">
                <a:solidFill>
                  <a:srgbClr val="660033"/>
                </a:solidFill>
                <a:latin typeface="Arial" charset="0"/>
              </a:rPr>
              <a:t>a quien deben proveerse</a:t>
            </a:r>
            <a:r>
              <a:rPr lang="es-ES" dirty="0" smtClean="0">
                <a:solidFill>
                  <a:schemeClr val="accent6"/>
                </a:solidFill>
                <a:latin typeface="Arial" charset="0"/>
              </a:rPr>
              <a:t> y </a:t>
            </a:r>
            <a:r>
              <a:rPr lang="es-ES" b="1" dirty="0" smtClean="0">
                <a:solidFill>
                  <a:srgbClr val="660033"/>
                </a:solidFill>
                <a:latin typeface="Arial" charset="0"/>
              </a:rPr>
              <a:t>a que precio</a:t>
            </a:r>
            <a:r>
              <a:rPr lang="es-ES" dirty="0" smtClean="0">
                <a:solidFill>
                  <a:schemeClr val="accent6"/>
                </a:solidFill>
                <a:latin typeface="Arial" charset="0"/>
              </a:rPr>
              <a:t>?</a:t>
            </a:r>
            <a:endParaRPr lang="es-ES" dirty="0">
              <a:solidFill>
                <a:schemeClr val="accent6"/>
              </a:solidFill>
              <a:latin typeface="Arial" charset="0"/>
            </a:endParaRPr>
          </a:p>
        </p:txBody>
      </p:sp>
      <p:sp>
        <p:nvSpPr>
          <p:cNvPr id="10" name="Rektangel 101"/>
          <p:cNvSpPr>
            <a:spLocks noChangeArrowheads="1"/>
          </p:cNvSpPr>
          <p:nvPr/>
        </p:nvSpPr>
        <p:spPr bwMode="auto">
          <a:xfrm>
            <a:off x="361424" y="3234785"/>
            <a:ext cx="5540568" cy="1408891"/>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82945" tIns="41473" rIns="82945" bIns="41473"/>
          <a:lstStyle/>
          <a:p>
            <a:r>
              <a:rPr lang="es-ES" b="1" dirty="0">
                <a:solidFill>
                  <a:schemeClr val="accent6"/>
                </a:solidFill>
                <a:latin typeface="Arial" charset="0"/>
              </a:rPr>
              <a:t>El gobierno </a:t>
            </a:r>
            <a:r>
              <a:rPr lang="es-ES" dirty="0" smtClean="0">
                <a:solidFill>
                  <a:schemeClr val="accent6"/>
                </a:solidFill>
                <a:latin typeface="Arial" charset="0"/>
              </a:rPr>
              <a:t>controla el activo—a través </a:t>
            </a:r>
            <a:r>
              <a:rPr lang="es-ES" dirty="0">
                <a:solidFill>
                  <a:schemeClr val="accent6"/>
                </a:solidFill>
                <a:latin typeface="Arial" charset="0"/>
              </a:rPr>
              <a:t>de la propiedad, el </a:t>
            </a:r>
            <a:r>
              <a:rPr lang="es-ES" dirty="0" smtClean="0">
                <a:solidFill>
                  <a:schemeClr val="accent6"/>
                </a:solidFill>
                <a:latin typeface="Arial" charset="0"/>
              </a:rPr>
              <a:t>derecho </a:t>
            </a:r>
            <a:r>
              <a:rPr lang="es-ES" dirty="0">
                <a:solidFill>
                  <a:schemeClr val="accent6"/>
                </a:solidFill>
                <a:latin typeface="Arial" charset="0"/>
              </a:rPr>
              <a:t>a los beneficios u otra </a:t>
            </a:r>
            <a:r>
              <a:rPr lang="es-ES" dirty="0" smtClean="0">
                <a:solidFill>
                  <a:schemeClr val="accent6"/>
                </a:solidFill>
                <a:latin typeface="Arial" charset="0"/>
              </a:rPr>
              <a:t>similar—y </a:t>
            </a:r>
            <a:r>
              <a:rPr lang="es-ES" b="1" dirty="0" smtClean="0">
                <a:solidFill>
                  <a:srgbClr val="660033"/>
                </a:solidFill>
                <a:latin typeface="Arial" charset="0"/>
              </a:rPr>
              <a:t>mantiene un interés </a:t>
            </a:r>
            <a:r>
              <a:rPr lang="es-ES" b="1" dirty="0">
                <a:solidFill>
                  <a:srgbClr val="660033"/>
                </a:solidFill>
                <a:latin typeface="Arial" charset="0"/>
              </a:rPr>
              <a:t>residual significativo </a:t>
            </a:r>
            <a:r>
              <a:rPr lang="es-ES" b="1" dirty="0" smtClean="0">
                <a:solidFill>
                  <a:srgbClr val="660033"/>
                </a:solidFill>
                <a:latin typeface="Arial" charset="0"/>
              </a:rPr>
              <a:t>en el valor del </a:t>
            </a:r>
            <a:r>
              <a:rPr lang="es-ES" b="1" dirty="0">
                <a:solidFill>
                  <a:srgbClr val="660033"/>
                </a:solidFill>
                <a:latin typeface="Arial" charset="0"/>
              </a:rPr>
              <a:t>activo a la finalización del </a:t>
            </a:r>
            <a:r>
              <a:rPr lang="es-ES" b="1" dirty="0" smtClean="0">
                <a:solidFill>
                  <a:srgbClr val="660033"/>
                </a:solidFill>
                <a:latin typeface="Arial" charset="0"/>
              </a:rPr>
              <a:t>contrato</a:t>
            </a:r>
            <a:endParaRPr lang="es-ES" b="1" dirty="0">
              <a:solidFill>
                <a:srgbClr val="660033"/>
              </a:solidFill>
              <a:latin typeface="Arial" charset="0"/>
            </a:endParaRPr>
          </a:p>
        </p:txBody>
      </p:sp>
      <p:sp>
        <p:nvSpPr>
          <p:cNvPr id="11" name="Rektangel 101"/>
          <p:cNvSpPr>
            <a:spLocks noChangeArrowheads="1"/>
          </p:cNvSpPr>
          <p:nvPr/>
        </p:nvSpPr>
        <p:spPr bwMode="auto">
          <a:xfrm>
            <a:off x="6752972" y="1761128"/>
            <a:ext cx="5289889" cy="2308135"/>
          </a:xfrm>
          <a:prstGeom prst="rect">
            <a:avLst/>
          </a:prstGeom>
          <a:solidFill>
            <a:schemeClr val="accent2"/>
          </a:solid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82945" tIns="41473" rIns="82945" bIns="41473"/>
          <a:lstStyle/>
          <a:p>
            <a:r>
              <a:rPr lang="es-ES" b="1" dirty="0">
                <a:solidFill>
                  <a:srgbClr val="FFCCFF"/>
                </a:solidFill>
                <a:latin typeface="Arial" charset="0"/>
              </a:rPr>
              <a:t>El operador privado </a:t>
            </a:r>
            <a:r>
              <a:rPr lang="es-ES" dirty="0">
                <a:solidFill>
                  <a:schemeClr val="bg1"/>
                </a:solidFill>
                <a:latin typeface="Arial" charset="0"/>
              </a:rPr>
              <a:t>controla el activo y </a:t>
            </a:r>
            <a:r>
              <a:rPr lang="es-ES" b="1" dirty="0">
                <a:solidFill>
                  <a:srgbClr val="FFCCFF"/>
                </a:solidFill>
                <a:latin typeface="Arial" charset="0"/>
              </a:rPr>
              <a:t>reconoce el activo y pasivos correspondientes en su balance</a:t>
            </a:r>
            <a:r>
              <a:rPr lang="es-ES" dirty="0">
                <a:solidFill>
                  <a:schemeClr val="bg1"/>
                </a:solidFill>
                <a:latin typeface="Arial" charset="0"/>
              </a:rPr>
              <a:t>. </a:t>
            </a:r>
          </a:p>
          <a:p>
            <a:endParaRPr lang="es-ES" dirty="0" smtClean="0">
              <a:solidFill>
                <a:schemeClr val="bg1"/>
              </a:solidFill>
              <a:latin typeface="Arial" charset="0"/>
            </a:endParaRPr>
          </a:p>
          <a:p>
            <a:r>
              <a:rPr lang="es-ES" dirty="0" smtClean="0">
                <a:solidFill>
                  <a:schemeClr val="bg1"/>
                </a:solidFill>
                <a:latin typeface="Arial" charset="0"/>
              </a:rPr>
              <a:t>Impacto </a:t>
            </a:r>
            <a:r>
              <a:rPr lang="es-ES" dirty="0">
                <a:solidFill>
                  <a:schemeClr val="bg1"/>
                </a:solidFill>
                <a:latin typeface="Arial" charset="0"/>
              </a:rPr>
              <a:t>sobre indicadores fiscales (déficit y deuda) es marginal</a:t>
            </a:r>
            <a:r>
              <a:rPr lang="es-ES" dirty="0" smtClean="0">
                <a:solidFill>
                  <a:schemeClr val="bg1"/>
                </a:solidFill>
                <a:latin typeface="Arial" charset="0"/>
              </a:rPr>
              <a:t>, (al final del contrato); </a:t>
            </a:r>
            <a:r>
              <a:rPr lang="es-ES" dirty="0">
                <a:solidFill>
                  <a:schemeClr val="bg1"/>
                </a:solidFill>
                <a:latin typeface="Arial" charset="0"/>
              </a:rPr>
              <a:t>aunque podrían existir pasivos contingentes para el </a:t>
            </a:r>
            <a:r>
              <a:rPr lang="es-ES" dirty="0" smtClean="0">
                <a:solidFill>
                  <a:schemeClr val="bg1"/>
                </a:solidFill>
                <a:latin typeface="Arial" charset="0"/>
              </a:rPr>
              <a:t>gobierno</a:t>
            </a:r>
            <a:r>
              <a:rPr lang="es-ES" b="1" dirty="0" smtClean="0">
                <a:solidFill>
                  <a:srgbClr val="FFCCFF"/>
                </a:solidFill>
                <a:latin typeface="Arial" charset="0"/>
              </a:rPr>
              <a:t> </a:t>
            </a:r>
            <a:endParaRPr lang="es-ES" b="1" dirty="0">
              <a:solidFill>
                <a:srgbClr val="FFCCFF"/>
              </a:solidFill>
              <a:latin typeface="Arial" charset="0"/>
            </a:endParaRPr>
          </a:p>
        </p:txBody>
      </p:sp>
      <p:sp>
        <p:nvSpPr>
          <p:cNvPr id="15" name="TextBox 14"/>
          <p:cNvSpPr txBox="1"/>
          <p:nvPr/>
        </p:nvSpPr>
        <p:spPr>
          <a:xfrm>
            <a:off x="2623288" y="2730535"/>
            <a:ext cx="653440" cy="369322"/>
          </a:xfrm>
          <a:prstGeom prst="rect">
            <a:avLst/>
          </a:prstGeom>
          <a:noFill/>
        </p:spPr>
        <p:txBody>
          <a:bodyPr wrap="square" lIns="91430" tIns="45715" rIns="91430" bIns="45715">
            <a:spAutoFit/>
          </a:bodyPr>
          <a:lstStyle/>
          <a:p>
            <a:pPr algn="ctr">
              <a:defRPr/>
            </a:pPr>
            <a:r>
              <a:rPr lang="en-US" b="1" dirty="0" smtClean="0">
                <a:solidFill>
                  <a:srgbClr val="660033"/>
                </a:solidFill>
                <a:ea typeface="ＭＳ Ｐゴシック" charset="-128"/>
                <a:cs typeface="ＭＳ Ｐゴシック" charset="-128"/>
              </a:rPr>
              <a:t>SI</a:t>
            </a:r>
            <a:endParaRPr lang="en-US" b="1" dirty="0">
              <a:solidFill>
                <a:srgbClr val="660033"/>
              </a:solidFill>
              <a:ea typeface="ＭＳ Ｐゴシック" charset="-128"/>
              <a:cs typeface="ＭＳ Ｐゴシック" charset="-128"/>
            </a:endParaRPr>
          </a:p>
        </p:txBody>
      </p:sp>
      <p:sp>
        <p:nvSpPr>
          <p:cNvPr id="19" name="Rektangel 101"/>
          <p:cNvSpPr>
            <a:spLocks noChangeArrowheads="1"/>
          </p:cNvSpPr>
          <p:nvPr/>
        </p:nvSpPr>
        <p:spPr bwMode="auto">
          <a:xfrm>
            <a:off x="456473" y="5243347"/>
            <a:ext cx="5871009" cy="866508"/>
          </a:xfrm>
          <a:prstGeom prst="rect">
            <a:avLst/>
          </a:prstGeom>
          <a:solidFill>
            <a:schemeClr val="accent2"/>
          </a:solid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82945" tIns="41473" rIns="82945" bIns="41473"/>
          <a:lstStyle/>
          <a:p>
            <a:r>
              <a:rPr lang="es-ES" b="1" dirty="0">
                <a:solidFill>
                  <a:srgbClr val="FFCCFF"/>
                </a:solidFill>
                <a:latin typeface="Arial" charset="0"/>
              </a:rPr>
              <a:t>El Gobierno reconoce el activo, y el correspondiente pasivo </a:t>
            </a:r>
            <a:r>
              <a:rPr lang="es-ES" dirty="0">
                <a:solidFill>
                  <a:schemeClr val="bg1"/>
                </a:solidFill>
                <a:latin typeface="Arial" charset="0"/>
              </a:rPr>
              <a:t>por el igual valor del activo y contabiliza los gastos e ingresos </a:t>
            </a:r>
            <a:r>
              <a:rPr lang="es-ES" dirty="0" smtClean="0">
                <a:solidFill>
                  <a:schemeClr val="bg1"/>
                </a:solidFill>
                <a:latin typeface="Arial" charset="0"/>
              </a:rPr>
              <a:t>derivados</a:t>
            </a:r>
            <a:endParaRPr lang="es-ES" dirty="0">
              <a:solidFill>
                <a:schemeClr val="bg1"/>
              </a:solidFill>
              <a:latin typeface="Arial" charset="0"/>
            </a:endParaRPr>
          </a:p>
        </p:txBody>
      </p:sp>
      <p:sp>
        <p:nvSpPr>
          <p:cNvPr id="29" name="Rounded Rectangular Callout 28"/>
          <p:cNvSpPr/>
          <p:nvPr/>
        </p:nvSpPr>
        <p:spPr bwMode="auto">
          <a:xfrm>
            <a:off x="8147200" y="4759456"/>
            <a:ext cx="2419200" cy="483891"/>
          </a:xfrm>
          <a:prstGeom prst="wedgeRoundRectCallout">
            <a:avLst>
              <a:gd name="adj1" fmla="val -4242"/>
              <a:gd name="adj2" fmla="val -129407"/>
              <a:gd name="adj3" fmla="val 16667"/>
            </a:avLst>
          </a:prstGeom>
          <a:solidFill>
            <a:schemeClr val="bg1"/>
          </a:solidFill>
          <a:ln w="47625" cap="flat" cmpd="sng" algn="ctr">
            <a:solidFill>
              <a:srgbClr val="660033"/>
            </a:solidFill>
            <a:prstDash val="solid"/>
            <a:round/>
            <a:headEnd type="none" w="med" len="med"/>
            <a:tailEnd type="none" w="med" len="med"/>
          </a:ln>
          <a:effectLst/>
        </p:spPr>
        <p:txBody>
          <a:bodyPr vert="horz" wrap="square" lIns="82945" tIns="41473" rIns="82945" bIns="41473" numCol="1" rtlCol="0" anchor="ctr" anchorCtr="0" compatLnSpc="1">
            <a:prstTxWarp prst="textNoShape">
              <a:avLst/>
            </a:prstTxWarp>
          </a:bodyPr>
          <a:lstStyle/>
          <a:p>
            <a:pPr defTabSz="414726" fontAlgn="base" hangingPunct="0">
              <a:lnSpc>
                <a:spcPct val="93000"/>
              </a:lnSpc>
              <a:spcBef>
                <a:spcPct val="0"/>
              </a:spcBef>
              <a:spcAft>
                <a:spcPct val="0"/>
              </a:spcAft>
              <a:buClr>
                <a:srgbClr val="000000"/>
              </a:buClr>
              <a:buSzPct val="100000"/>
            </a:pPr>
            <a:r>
              <a:rPr lang="es-ES" b="1" dirty="0" smtClean="0">
                <a:solidFill>
                  <a:srgbClr val="660033"/>
                </a:solidFill>
                <a:latin typeface="Arial Black" panose="020B0A04020102020204" pitchFamily="34" charset="0"/>
                <a:cs typeface="Calibri" pitchFamily="34" charset="0"/>
              </a:rPr>
              <a:t>Probabilidad</a:t>
            </a:r>
            <a:r>
              <a:rPr lang="en-US" b="1" dirty="0" smtClean="0">
                <a:solidFill>
                  <a:srgbClr val="660033"/>
                </a:solidFill>
                <a:latin typeface="Arial Black" panose="020B0A04020102020204" pitchFamily="34" charset="0"/>
                <a:cs typeface="Calibri" pitchFamily="34" charset="0"/>
              </a:rPr>
              <a:t> </a:t>
            </a:r>
            <a:r>
              <a:rPr lang="en-US" b="1" dirty="0">
                <a:solidFill>
                  <a:srgbClr val="660033"/>
                </a:solidFill>
                <a:latin typeface="Arial Black" panose="020B0A04020102020204" pitchFamily="34" charset="0"/>
                <a:cs typeface="Calibri" pitchFamily="34" charset="0"/>
              </a:rPr>
              <a:t>????</a:t>
            </a:r>
          </a:p>
        </p:txBody>
      </p:sp>
      <p:sp>
        <p:nvSpPr>
          <p:cNvPr id="22" name="Title 1"/>
          <p:cNvSpPr txBox="1">
            <a:spLocks/>
          </p:cNvSpPr>
          <p:nvPr/>
        </p:nvSpPr>
        <p:spPr>
          <a:xfrm>
            <a:off x="0" y="76200"/>
            <a:ext cx="10566400" cy="1066800"/>
          </a:xfrm>
          <a:prstGeom prst="rect">
            <a:avLst/>
          </a:prstGeom>
        </p:spPr>
        <p:txBody>
          <a:bodyPr anchor="t"/>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n-US" sz="2400" kern="0" dirty="0" smtClean="0">
                <a:solidFill>
                  <a:srgbClr val="800000"/>
                </a:solidFill>
              </a:rPr>
              <a:t>IV. </a:t>
            </a:r>
            <a:r>
              <a:rPr lang="es-ES" sz="2400" kern="0" dirty="0" smtClean="0">
                <a:solidFill>
                  <a:srgbClr val="800000"/>
                </a:solidFill>
              </a:rPr>
              <a:t>Implementación de la NICSP 32</a:t>
            </a:r>
            <a:br>
              <a:rPr lang="es-ES" sz="2400" kern="0" dirty="0" smtClean="0">
                <a:solidFill>
                  <a:srgbClr val="800000"/>
                </a:solidFill>
              </a:rPr>
            </a:br>
            <a:r>
              <a:rPr lang="es-ES" sz="2000" kern="0" dirty="0" smtClean="0">
                <a:solidFill>
                  <a:schemeClr val="accent6"/>
                </a:solidFill>
              </a:rPr>
              <a:t>Condiciones para reconocer activos y pasivos de APP en el balance del gobierno</a:t>
            </a:r>
          </a:p>
          <a:p>
            <a:r>
              <a:rPr lang="es-ES" sz="2000" kern="0" dirty="0" smtClean="0">
                <a:solidFill>
                  <a:schemeClr val="accent6"/>
                </a:solidFill>
              </a:rPr>
              <a:t>Quién controla el activo? </a:t>
            </a:r>
            <a:endParaRPr lang="es-ES" sz="2000" kern="0" dirty="0">
              <a:solidFill>
                <a:schemeClr val="accent6"/>
              </a:solidFill>
            </a:endParaRPr>
          </a:p>
        </p:txBody>
      </p:sp>
      <p:sp>
        <p:nvSpPr>
          <p:cNvPr id="23" name="TextBox 22"/>
          <p:cNvSpPr txBox="1"/>
          <p:nvPr/>
        </p:nvSpPr>
        <p:spPr>
          <a:xfrm>
            <a:off x="2623288" y="4688048"/>
            <a:ext cx="653440" cy="369322"/>
          </a:xfrm>
          <a:prstGeom prst="rect">
            <a:avLst/>
          </a:prstGeom>
          <a:noFill/>
        </p:spPr>
        <p:txBody>
          <a:bodyPr wrap="square" lIns="91430" tIns="45715" rIns="91430" bIns="45715">
            <a:spAutoFit/>
          </a:bodyPr>
          <a:lstStyle/>
          <a:p>
            <a:pPr algn="ctr">
              <a:defRPr/>
            </a:pPr>
            <a:r>
              <a:rPr lang="en-US" b="1" dirty="0" smtClean="0">
                <a:solidFill>
                  <a:srgbClr val="660033"/>
                </a:solidFill>
                <a:ea typeface="ＭＳ Ｐゴシック" charset="-128"/>
                <a:cs typeface="ＭＳ Ｐゴシック" charset="-128"/>
              </a:rPr>
              <a:t>SI</a:t>
            </a:r>
            <a:endParaRPr lang="en-US" b="1" dirty="0">
              <a:solidFill>
                <a:srgbClr val="660033"/>
              </a:solidFill>
              <a:ea typeface="ＭＳ Ｐゴシック" charset="-128"/>
              <a:cs typeface="ＭＳ Ｐゴシック" charset="-128"/>
            </a:endParaRPr>
          </a:p>
        </p:txBody>
      </p:sp>
      <p:sp>
        <p:nvSpPr>
          <p:cNvPr id="25" name="Right Arrow 24"/>
          <p:cNvSpPr>
            <a:spLocks noChangeArrowheads="1"/>
          </p:cNvSpPr>
          <p:nvPr/>
        </p:nvSpPr>
        <p:spPr bwMode="auto">
          <a:xfrm>
            <a:off x="6140119" y="1569780"/>
            <a:ext cx="444404" cy="986060"/>
          </a:xfrm>
          <a:prstGeom prst="rightArrow">
            <a:avLst>
              <a:gd name="adj1" fmla="val 70542"/>
              <a:gd name="adj2" fmla="val 45832"/>
            </a:avLst>
          </a:prstGeom>
          <a:gradFill rotWithShape="1">
            <a:gsLst>
              <a:gs pos="0">
                <a:srgbClr val="BFBFBF"/>
              </a:gs>
              <a:gs pos="100000">
                <a:srgbClr val="7F7F7F"/>
              </a:gs>
            </a:gsLst>
            <a:lin ang="5400000"/>
          </a:gradFill>
          <a:ln w="9525">
            <a:solidFill>
              <a:srgbClr val="595959"/>
            </a:solidFill>
            <a:miter lim="800000"/>
            <a:headEnd/>
            <a:tailEnd/>
          </a:ln>
          <a:effectLst>
            <a:outerShdw dist="23000" dir="5400000" rotWithShape="0">
              <a:srgbClr val="808080">
                <a:alpha val="34999"/>
              </a:srgbClr>
            </a:outerShdw>
          </a:effectLst>
        </p:spPr>
        <p:txBody>
          <a:bodyPr lIns="91430" tIns="45715" rIns="91430" bIns="45715" anchor="ctr"/>
          <a:lstStyle/>
          <a:p>
            <a:pPr algn="ctr">
              <a:defRPr/>
            </a:pPr>
            <a:endParaRPr lang="en-US" dirty="0">
              <a:solidFill>
                <a:srgbClr val="FFFFFF"/>
              </a:solidFill>
            </a:endParaRPr>
          </a:p>
        </p:txBody>
      </p:sp>
      <p:sp>
        <p:nvSpPr>
          <p:cNvPr id="14" name="TextBox 13"/>
          <p:cNvSpPr txBox="1"/>
          <p:nvPr/>
        </p:nvSpPr>
        <p:spPr>
          <a:xfrm>
            <a:off x="6028111" y="1878149"/>
            <a:ext cx="598742" cy="369322"/>
          </a:xfrm>
          <a:prstGeom prst="rect">
            <a:avLst/>
          </a:prstGeom>
          <a:noFill/>
        </p:spPr>
        <p:txBody>
          <a:bodyPr wrap="square" lIns="91430" tIns="45715" rIns="91430" bIns="45715">
            <a:spAutoFit/>
          </a:bodyPr>
          <a:lstStyle/>
          <a:p>
            <a:pPr algn="ctr">
              <a:defRPr/>
            </a:pPr>
            <a:r>
              <a:rPr lang="en-US" b="1" dirty="0" smtClean="0">
                <a:solidFill>
                  <a:srgbClr val="660033"/>
                </a:solidFill>
                <a:ea typeface="ＭＳ Ｐゴシック" charset="-128"/>
                <a:cs typeface="ＭＳ Ｐゴシック" charset="-128"/>
              </a:rPr>
              <a:t>NO</a:t>
            </a:r>
            <a:endParaRPr lang="en-US" b="1" dirty="0">
              <a:solidFill>
                <a:srgbClr val="660033"/>
              </a:solidFill>
              <a:ea typeface="ＭＳ Ｐゴシック" charset="-128"/>
              <a:cs typeface="ＭＳ Ｐゴシック" charset="-128"/>
            </a:endParaRPr>
          </a:p>
        </p:txBody>
      </p:sp>
      <p:pic>
        <p:nvPicPr>
          <p:cNvPr id="2" name="Picture 1"/>
          <p:cNvPicPr>
            <a:picLocks noChangeAspect="1"/>
          </p:cNvPicPr>
          <p:nvPr/>
        </p:nvPicPr>
        <p:blipFill>
          <a:blip r:embed="rId2"/>
          <a:stretch>
            <a:fillRect/>
          </a:stretch>
        </p:blipFill>
        <p:spPr>
          <a:xfrm>
            <a:off x="6140119" y="3333026"/>
            <a:ext cx="463336" cy="1072989"/>
          </a:xfrm>
          <a:prstGeom prst="rect">
            <a:avLst/>
          </a:prstGeom>
        </p:spPr>
      </p:pic>
      <p:sp>
        <p:nvSpPr>
          <p:cNvPr id="26" name="TextBox 25"/>
          <p:cNvSpPr txBox="1"/>
          <p:nvPr/>
        </p:nvSpPr>
        <p:spPr>
          <a:xfrm>
            <a:off x="6062950" y="3660441"/>
            <a:ext cx="598742" cy="369322"/>
          </a:xfrm>
          <a:prstGeom prst="rect">
            <a:avLst/>
          </a:prstGeom>
          <a:noFill/>
        </p:spPr>
        <p:txBody>
          <a:bodyPr wrap="square" lIns="91430" tIns="45715" rIns="91430" bIns="45715">
            <a:spAutoFit/>
          </a:bodyPr>
          <a:lstStyle/>
          <a:p>
            <a:pPr algn="ctr">
              <a:defRPr/>
            </a:pPr>
            <a:r>
              <a:rPr lang="en-US" b="1" dirty="0" smtClean="0">
                <a:solidFill>
                  <a:srgbClr val="660033"/>
                </a:solidFill>
                <a:ea typeface="ＭＳ Ｐゴシック" charset="-128"/>
                <a:cs typeface="ＭＳ Ｐゴシック" charset="-128"/>
              </a:rPr>
              <a:t>NO</a:t>
            </a:r>
            <a:endParaRPr lang="en-US" b="1" dirty="0">
              <a:solidFill>
                <a:srgbClr val="660033"/>
              </a:solidFill>
              <a:ea typeface="ＭＳ Ｐゴシック" charset="-128"/>
              <a:cs typeface="ＭＳ Ｐゴシック" charset="-128"/>
            </a:endParaRPr>
          </a:p>
        </p:txBody>
      </p:sp>
      <p:sp>
        <p:nvSpPr>
          <p:cNvPr id="4" name="TextBox 3"/>
          <p:cNvSpPr txBox="1"/>
          <p:nvPr/>
        </p:nvSpPr>
        <p:spPr>
          <a:xfrm>
            <a:off x="257175" y="6324600"/>
            <a:ext cx="11620500" cy="307777"/>
          </a:xfrm>
          <a:prstGeom prst="rect">
            <a:avLst/>
          </a:prstGeom>
          <a:noFill/>
        </p:spPr>
        <p:txBody>
          <a:bodyPr wrap="square" rtlCol="0">
            <a:spAutoFit/>
          </a:bodyPr>
          <a:lstStyle/>
          <a:p>
            <a:r>
              <a:rPr lang="es-ES_tradnl" sz="1400" dirty="0"/>
              <a:t>Nota: Para los activos de vida indeterminada, solo se debe cumplir la primera de las condiciones arriba enumeradas</a:t>
            </a:r>
          </a:p>
        </p:txBody>
      </p:sp>
    </p:spTree>
    <p:extLst>
      <p:ext uri="{BB962C8B-B14F-4D97-AF65-F5344CB8AC3E}">
        <p14:creationId xmlns:p14="http://schemas.microsoft.com/office/powerpoint/2010/main" val="1387421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424" y="1297578"/>
            <a:ext cx="11314548" cy="4961752"/>
          </a:xfrm>
        </p:spPr>
        <p:txBody>
          <a:bodyPr/>
          <a:lstStyle/>
          <a:p>
            <a:pPr marL="114300" indent="-457200">
              <a:spcBef>
                <a:spcPct val="0"/>
              </a:spcBef>
              <a:spcAft>
                <a:spcPts val="1200"/>
              </a:spcAft>
            </a:pPr>
            <a:r>
              <a:rPr lang="es-ES" sz="2800" dirty="0" smtClean="0"/>
              <a:t>2 tipos de APP</a:t>
            </a:r>
          </a:p>
          <a:p>
            <a:pPr lvl="1"/>
            <a:r>
              <a:rPr lang="es-ES" sz="2400" b="1" i="1" dirty="0" smtClean="0">
                <a:latin typeface="+mj-lt"/>
                <a:ea typeface="+mj-ea"/>
                <a:cs typeface="+mj-cs"/>
              </a:rPr>
              <a:t>“Financiación por el gobierno</a:t>
            </a:r>
            <a:r>
              <a:rPr lang="es-ES" sz="2400" b="1" i="1" dirty="0">
                <a:latin typeface="+mj-lt"/>
                <a:ea typeface="+mj-ea"/>
                <a:cs typeface="+mj-cs"/>
              </a:rPr>
              <a:t>”  (</a:t>
            </a:r>
            <a:r>
              <a:rPr lang="es-ES" sz="2400" b="1" i="1" dirty="0" smtClean="0">
                <a:latin typeface="+mj-lt"/>
                <a:ea typeface="+mj-ea"/>
                <a:cs typeface="+mj-cs"/>
              </a:rPr>
              <a:t>Modelo de pasivo financiero)</a:t>
            </a:r>
          </a:p>
          <a:p>
            <a:pPr lvl="2">
              <a:spcBef>
                <a:spcPts val="1200"/>
              </a:spcBef>
            </a:pPr>
            <a:r>
              <a:rPr lang="es-ES" sz="2000" dirty="0" smtClean="0">
                <a:solidFill>
                  <a:srgbClr val="002060"/>
                </a:solidFill>
              </a:rPr>
              <a:t>El gobierno compensa al operador privado mediante la realización de una serie de pagos predeterminados</a:t>
            </a:r>
          </a:p>
          <a:p>
            <a:pPr lvl="1">
              <a:spcBef>
                <a:spcPts val="1800"/>
              </a:spcBef>
            </a:pPr>
            <a:r>
              <a:rPr lang="es-ES" sz="2400" b="1" i="1" dirty="0" smtClean="0">
                <a:latin typeface="+mj-lt"/>
                <a:ea typeface="+mj-ea"/>
                <a:cs typeface="+mj-cs"/>
              </a:rPr>
              <a:t>“Financiación por el usuario</a:t>
            </a:r>
            <a:r>
              <a:rPr lang="es-ES" sz="2400" b="1" i="1" dirty="0">
                <a:latin typeface="+mj-lt"/>
                <a:ea typeface="+mj-ea"/>
                <a:cs typeface="+mj-cs"/>
              </a:rPr>
              <a:t>”  (</a:t>
            </a:r>
            <a:r>
              <a:rPr lang="es-ES" sz="2400" b="1" i="1" dirty="0" smtClean="0">
                <a:latin typeface="+mj-lt"/>
                <a:ea typeface="+mj-ea"/>
                <a:cs typeface="+mj-cs"/>
              </a:rPr>
              <a:t>Modelo de concesión de un derecho al Operador )</a:t>
            </a:r>
          </a:p>
          <a:p>
            <a:pPr lvl="2">
              <a:spcBef>
                <a:spcPts val="1200"/>
              </a:spcBef>
            </a:pPr>
            <a:r>
              <a:rPr lang="es-ES" sz="2000" dirty="0">
                <a:solidFill>
                  <a:srgbClr val="002060"/>
                </a:solidFill>
              </a:rPr>
              <a:t>El gobierno compensa al operador privado </a:t>
            </a:r>
            <a:r>
              <a:rPr lang="es-ES" sz="2000" dirty="0" smtClean="0">
                <a:solidFill>
                  <a:srgbClr val="002060"/>
                </a:solidFill>
              </a:rPr>
              <a:t>concediéndole el derecho obtener ingresos de los pagos realizados por los usuarios </a:t>
            </a:r>
            <a:endParaRPr lang="es-ES" sz="2000" i="1" dirty="0" smtClean="0">
              <a:solidFill>
                <a:srgbClr val="002060"/>
              </a:solidFill>
            </a:endParaRPr>
          </a:p>
          <a:p>
            <a:pPr>
              <a:buNone/>
            </a:pPr>
            <a:endParaRPr lang="es-ES" sz="2400" dirty="0" smtClean="0">
              <a:solidFill>
                <a:schemeClr val="accent2"/>
              </a:solidFill>
            </a:endParaRPr>
          </a:p>
          <a:p>
            <a:pPr>
              <a:buNone/>
            </a:pPr>
            <a:r>
              <a:rPr lang="es-ES" sz="2000" dirty="0"/>
              <a:t>E</a:t>
            </a:r>
            <a:r>
              <a:rPr lang="es-ES" sz="2000" dirty="0" smtClean="0"/>
              <a:t>n la práctica, la mayoría de las APP son combinación de los dos modelos</a:t>
            </a:r>
            <a:endParaRPr lang="es-ES" sz="2000" dirty="0"/>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12</a:t>
            </a:fld>
            <a:endParaRPr lang="en-US" dirty="0">
              <a:solidFill>
                <a:srgbClr val="000000"/>
              </a:solidFill>
            </a:endParaRPr>
          </a:p>
        </p:txBody>
      </p:sp>
      <p:sp>
        <p:nvSpPr>
          <p:cNvPr id="6" name="Title 1"/>
          <p:cNvSpPr>
            <a:spLocks noGrp="1"/>
          </p:cNvSpPr>
          <p:nvPr>
            <p:ph type="title"/>
          </p:nvPr>
        </p:nvSpPr>
        <p:spPr>
          <a:xfrm>
            <a:off x="0" y="76200"/>
            <a:ext cx="10566400" cy="1066800"/>
          </a:xfrm>
        </p:spPr>
        <p:txBody>
          <a:bodyPr anchor="t"/>
          <a:lstStyle/>
          <a:p>
            <a:r>
              <a:rPr lang="es-ES" sz="2400" dirty="0" smtClean="0">
                <a:solidFill>
                  <a:srgbClr val="800000"/>
                </a:solidFill>
              </a:rPr>
              <a:t>IV</a:t>
            </a:r>
            <a:r>
              <a:rPr lang="es-ES" sz="2400" dirty="0">
                <a:solidFill>
                  <a:srgbClr val="800000"/>
                </a:solidFill>
              </a:rPr>
              <a:t>. Implementación de la NICSP 32</a:t>
            </a:r>
            <a:br>
              <a:rPr lang="es-ES" sz="2400" dirty="0">
                <a:solidFill>
                  <a:srgbClr val="800000"/>
                </a:solidFill>
              </a:rPr>
            </a:br>
            <a:r>
              <a:rPr lang="es-ES" sz="2000" dirty="0">
                <a:solidFill>
                  <a:schemeClr val="accent6"/>
                </a:solidFill>
              </a:rPr>
              <a:t>Mod</a:t>
            </a:r>
            <a:r>
              <a:rPr lang="es-ES" sz="2000" dirty="0" smtClean="0">
                <a:solidFill>
                  <a:schemeClr val="accent6"/>
                </a:solidFill>
              </a:rPr>
              <a:t>elos de Financiación</a:t>
            </a:r>
            <a:endParaRPr lang="es-ES" sz="2000" dirty="0">
              <a:solidFill>
                <a:schemeClr val="accent6"/>
              </a:solidFill>
            </a:endParaRPr>
          </a:p>
        </p:txBody>
      </p:sp>
    </p:spTree>
    <p:extLst>
      <p:ext uri="{BB962C8B-B14F-4D97-AF65-F5344CB8AC3E}">
        <p14:creationId xmlns:p14="http://schemas.microsoft.com/office/powerpoint/2010/main" val="3524647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794" y="1216241"/>
            <a:ext cx="11454055" cy="5032159"/>
          </a:xfrm>
        </p:spPr>
        <p:txBody>
          <a:bodyPr/>
          <a:lstStyle/>
          <a:p>
            <a:pPr marL="114300" indent="-457200">
              <a:spcBef>
                <a:spcPct val="0"/>
              </a:spcBef>
              <a:spcAft>
                <a:spcPts val="1200"/>
              </a:spcAft>
            </a:pPr>
            <a:r>
              <a:rPr lang="es-ES" sz="2800" dirty="0" smtClean="0"/>
              <a:t>APP “Financiada </a:t>
            </a:r>
            <a:r>
              <a:rPr lang="es-ES" sz="2800" dirty="0"/>
              <a:t>por el </a:t>
            </a:r>
            <a:r>
              <a:rPr lang="es-ES" sz="2800" dirty="0" smtClean="0"/>
              <a:t>gobierno”</a:t>
            </a:r>
          </a:p>
          <a:p>
            <a:pPr lvl="1"/>
            <a:r>
              <a:rPr lang="es-ES" sz="2400" dirty="0" smtClean="0">
                <a:latin typeface="+mj-lt"/>
                <a:ea typeface="+mj-ea"/>
                <a:cs typeface="+mj-cs"/>
              </a:rPr>
              <a:t>El gobierno reconoce un </a:t>
            </a:r>
            <a:r>
              <a:rPr lang="es-ES" sz="2400" b="1" u="sng" dirty="0" smtClean="0">
                <a:latin typeface="+mj-lt"/>
                <a:ea typeface="+mj-ea"/>
                <a:cs typeface="+mj-cs"/>
              </a:rPr>
              <a:t>activo</a:t>
            </a:r>
            <a:r>
              <a:rPr lang="es-ES" sz="2400" dirty="0" smtClean="0">
                <a:latin typeface="+mj-lt"/>
                <a:ea typeface="+mj-ea"/>
                <a:cs typeface="+mj-cs"/>
              </a:rPr>
              <a:t> y un </a:t>
            </a:r>
            <a:r>
              <a:rPr lang="es-ES" sz="2400" b="1" u="sng" dirty="0" smtClean="0">
                <a:latin typeface="+mj-lt"/>
                <a:ea typeface="+mj-ea"/>
                <a:cs typeface="+mj-cs"/>
              </a:rPr>
              <a:t>pasivo financiero </a:t>
            </a:r>
            <a:r>
              <a:rPr lang="es-ES" sz="2400" dirty="0" smtClean="0">
                <a:latin typeface="+mj-lt"/>
                <a:ea typeface="+mj-ea"/>
                <a:cs typeface="+mj-cs"/>
              </a:rPr>
              <a:t>del mismo valor </a:t>
            </a:r>
          </a:p>
          <a:p>
            <a:pPr lvl="1"/>
            <a:r>
              <a:rPr lang="es-ES" sz="2400" dirty="0"/>
              <a:t>El gobierno </a:t>
            </a:r>
            <a:r>
              <a:rPr lang="es-ES" sz="2400" dirty="0" smtClean="0"/>
              <a:t>contabiliza como </a:t>
            </a:r>
            <a:r>
              <a:rPr lang="es-ES" sz="2400" b="1" u="sng" dirty="0" smtClean="0">
                <a:latin typeface="+mj-lt"/>
                <a:ea typeface="+mj-ea"/>
                <a:cs typeface="+mj-cs"/>
              </a:rPr>
              <a:t>gasto</a:t>
            </a:r>
            <a:endParaRPr lang="es-ES" sz="2400" u="sng" dirty="0" smtClean="0">
              <a:latin typeface="+mj-lt"/>
              <a:ea typeface="+mj-ea"/>
              <a:cs typeface="+mj-cs"/>
            </a:endParaRPr>
          </a:p>
          <a:p>
            <a:pPr marL="1714500" lvl="4">
              <a:spcBef>
                <a:spcPts val="1200"/>
              </a:spcBef>
              <a:spcAft>
                <a:spcPts val="1200"/>
              </a:spcAft>
            </a:pPr>
            <a:r>
              <a:rPr lang="es-ES" dirty="0" smtClean="0">
                <a:solidFill>
                  <a:schemeClr val="accent6"/>
                </a:solidFill>
              </a:rPr>
              <a:t>La depreciación del activo </a:t>
            </a:r>
            <a:r>
              <a:rPr lang="es-ES" dirty="0">
                <a:solidFill>
                  <a:schemeClr val="accent6"/>
                </a:solidFill>
              </a:rPr>
              <a:t>(</a:t>
            </a:r>
            <a:r>
              <a:rPr lang="es-ES" dirty="0" smtClean="0">
                <a:solidFill>
                  <a:schemeClr val="accent6"/>
                </a:solidFill>
              </a:rPr>
              <a:t>consumo de capital fijo);</a:t>
            </a:r>
          </a:p>
          <a:p>
            <a:pPr marL="1714500" lvl="4">
              <a:spcBef>
                <a:spcPct val="0"/>
              </a:spcBef>
              <a:spcAft>
                <a:spcPts val="1200"/>
              </a:spcAft>
            </a:pPr>
            <a:r>
              <a:rPr lang="es-ES" dirty="0" smtClean="0">
                <a:solidFill>
                  <a:schemeClr val="accent6"/>
                </a:solidFill>
              </a:rPr>
              <a:t>Los gastos financieros (intereses);</a:t>
            </a:r>
          </a:p>
          <a:p>
            <a:pPr marL="1714500" lvl="4">
              <a:spcBef>
                <a:spcPct val="0"/>
              </a:spcBef>
              <a:spcAft>
                <a:spcPts val="1200"/>
              </a:spcAft>
            </a:pPr>
            <a:r>
              <a:rPr lang="es-ES" dirty="0" smtClean="0">
                <a:solidFill>
                  <a:schemeClr val="accent6"/>
                </a:solidFill>
              </a:rPr>
              <a:t>Cargos por servicios provistos por el operador (uso de los bienes y servicios)</a:t>
            </a:r>
          </a:p>
          <a:p>
            <a:pPr lvl="1"/>
            <a:r>
              <a:rPr lang="es-ES" sz="2400" dirty="0" smtClean="0">
                <a:latin typeface="+mj-lt"/>
                <a:ea typeface="+mj-ea"/>
                <a:cs typeface="+mj-cs"/>
              </a:rPr>
              <a:t>El gobierno contabiliza como </a:t>
            </a:r>
            <a:r>
              <a:rPr lang="es-ES" sz="2400" b="1" u="sng" dirty="0" smtClean="0">
                <a:latin typeface="+mj-lt"/>
                <a:ea typeface="+mj-ea"/>
                <a:cs typeface="+mj-cs"/>
              </a:rPr>
              <a:t>financiación</a:t>
            </a:r>
            <a:r>
              <a:rPr lang="es-ES" sz="2400" dirty="0" smtClean="0">
                <a:latin typeface="+mj-lt"/>
                <a:ea typeface="+mj-ea"/>
                <a:cs typeface="+mj-cs"/>
              </a:rPr>
              <a:t>:</a:t>
            </a:r>
          </a:p>
          <a:p>
            <a:pPr marL="1714500" lvl="4">
              <a:spcBef>
                <a:spcPts val="1200"/>
              </a:spcBef>
              <a:spcAft>
                <a:spcPts val="1200"/>
              </a:spcAft>
            </a:pPr>
            <a:r>
              <a:rPr lang="es-ES" dirty="0" smtClean="0">
                <a:solidFill>
                  <a:schemeClr val="accent6"/>
                </a:solidFill>
              </a:rPr>
              <a:t>El reembolso del capital (amortización del pasivo )</a:t>
            </a:r>
          </a:p>
          <a:p>
            <a:pPr marL="0">
              <a:spcBef>
                <a:spcPct val="0"/>
              </a:spcBef>
              <a:spcAft>
                <a:spcPts val="1200"/>
              </a:spcAft>
              <a:buNone/>
            </a:pPr>
            <a:endParaRPr lang="es-ES" sz="1800" dirty="0" smtClean="0"/>
          </a:p>
          <a:p>
            <a:pPr marL="0">
              <a:spcBef>
                <a:spcPct val="0"/>
              </a:spcBef>
              <a:spcAft>
                <a:spcPts val="1200"/>
              </a:spcAft>
              <a:buNone/>
            </a:pPr>
            <a:r>
              <a:rPr lang="es-ES" sz="1800" dirty="0" smtClean="0"/>
              <a:t>Nota: El total pagado al operador debería ser distribuido en intereses, cargos por servicios y amortización usando técnicas de estimación</a:t>
            </a:r>
          </a:p>
          <a:p>
            <a:pPr marL="0">
              <a:spcBef>
                <a:spcPct val="0"/>
              </a:spcBef>
              <a:spcAft>
                <a:spcPts val="1200"/>
              </a:spcAft>
              <a:buNone/>
            </a:pPr>
            <a:endParaRPr lang="en-US" sz="2400" b="1" i="1" kern="1200" dirty="0">
              <a:solidFill>
                <a:srgbClr val="C00000"/>
              </a:solidFill>
            </a:endParaRPr>
          </a:p>
          <a:p>
            <a:pPr marL="0">
              <a:spcBef>
                <a:spcPct val="0"/>
              </a:spcBef>
              <a:spcAft>
                <a:spcPts val="1200"/>
              </a:spcAft>
              <a:buNone/>
            </a:pPr>
            <a:endParaRPr lang="en-US" sz="2400" b="1" i="1" kern="1200" dirty="0">
              <a:solidFill>
                <a:srgbClr val="C00000"/>
              </a:solidFill>
            </a:endParaRPr>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13</a:t>
            </a:fld>
            <a:endParaRPr lang="en-US" dirty="0">
              <a:solidFill>
                <a:srgbClr val="000000"/>
              </a:solidFill>
            </a:endParaRPr>
          </a:p>
        </p:txBody>
      </p:sp>
      <p:sp>
        <p:nvSpPr>
          <p:cNvPr id="6" name="Title 1"/>
          <p:cNvSpPr>
            <a:spLocks noGrp="1"/>
          </p:cNvSpPr>
          <p:nvPr>
            <p:ph type="title"/>
          </p:nvPr>
        </p:nvSpPr>
        <p:spPr/>
        <p:txBody>
          <a:bodyPr anchor="t"/>
          <a:lstStyle/>
          <a:p>
            <a:r>
              <a:rPr lang="es-ES" sz="2400" dirty="0" smtClean="0">
                <a:solidFill>
                  <a:srgbClr val="800000"/>
                </a:solidFill>
              </a:rPr>
              <a:t>IV</a:t>
            </a:r>
            <a:r>
              <a:rPr lang="es-ES" sz="2400" dirty="0">
                <a:solidFill>
                  <a:srgbClr val="800000"/>
                </a:solidFill>
              </a:rPr>
              <a:t>. Implementación de la NICSP 32</a:t>
            </a:r>
            <a:br>
              <a:rPr lang="es-ES" sz="2400" dirty="0">
                <a:solidFill>
                  <a:srgbClr val="800000"/>
                </a:solidFill>
              </a:rPr>
            </a:br>
            <a:r>
              <a:rPr lang="es-ES" sz="2000" dirty="0">
                <a:solidFill>
                  <a:schemeClr val="accent6"/>
                </a:solidFill>
              </a:rPr>
              <a:t>Modelo </a:t>
            </a:r>
            <a:r>
              <a:rPr lang="es-ES" sz="2000" dirty="0" smtClean="0">
                <a:solidFill>
                  <a:schemeClr val="accent6"/>
                </a:solidFill>
              </a:rPr>
              <a:t>de </a:t>
            </a:r>
            <a:r>
              <a:rPr lang="es-ES" sz="2000" dirty="0">
                <a:solidFill>
                  <a:schemeClr val="accent6"/>
                </a:solidFill>
              </a:rPr>
              <a:t>pasivo </a:t>
            </a:r>
            <a:r>
              <a:rPr lang="es-ES" sz="2000" dirty="0" smtClean="0">
                <a:solidFill>
                  <a:schemeClr val="accent6"/>
                </a:solidFill>
              </a:rPr>
              <a:t>financiero: “Financiación por el gobierno”</a:t>
            </a:r>
            <a:endParaRPr lang="es-ES" sz="2000" dirty="0">
              <a:solidFill>
                <a:schemeClr val="accent6"/>
              </a:solidFill>
            </a:endParaRPr>
          </a:p>
        </p:txBody>
      </p:sp>
    </p:spTree>
    <p:extLst>
      <p:ext uri="{BB962C8B-B14F-4D97-AF65-F5344CB8AC3E}">
        <p14:creationId xmlns:p14="http://schemas.microsoft.com/office/powerpoint/2010/main" val="17361219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629" y="1221971"/>
            <a:ext cx="11948160" cy="5353396"/>
          </a:xfrm>
        </p:spPr>
        <p:txBody>
          <a:bodyPr/>
          <a:lstStyle/>
          <a:p>
            <a:pPr marL="114300" indent="-457200">
              <a:spcBef>
                <a:spcPct val="0"/>
              </a:spcBef>
              <a:spcAft>
                <a:spcPts val="1200"/>
              </a:spcAft>
            </a:pPr>
            <a:r>
              <a:rPr lang="es-ES" sz="2800" dirty="0" smtClean="0"/>
              <a:t>APP “Financiada </a:t>
            </a:r>
            <a:r>
              <a:rPr lang="es-ES" sz="2800" dirty="0"/>
              <a:t>por el </a:t>
            </a:r>
            <a:r>
              <a:rPr lang="es-ES" sz="2800" dirty="0" smtClean="0"/>
              <a:t>usuario”</a:t>
            </a:r>
          </a:p>
          <a:p>
            <a:pPr lvl="1"/>
            <a:r>
              <a:rPr lang="es-ES" sz="2400" dirty="0" smtClean="0"/>
              <a:t>El </a:t>
            </a:r>
            <a:r>
              <a:rPr lang="es-ES" sz="2400" dirty="0"/>
              <a:t>gobierno reconoce un </a:t>
            </a:r>
            <a:r>
              <a:rPr lang="es-ES" sz="2400" b="1" u="sng" dirty="0"/>
              <a:t>activo</a:t>
            </a:r>
            <a:r>
              <a:rPr lang="es-ES" sz="2400" dirty="0"/>
              <a:t> y un </a:t>
            </a:r>
            <a:r>
              <a:rPr lang="es-ES" sz="2400" b="1" u="sng" dirty="0"/>
              <a:t>pasivo</a:t>
            </a:r>
            <a:r>
              <a:rPr lang="es-ES" sz="2400" dirty="0"/>
              <a:t> </a:t>
            </a:r>
            <a:r>
              <a:rPr lang="es-ES" sz="2400" dirty="0" smtClean="0"/>
              <a:t>(no financiero) del </a:t>
            </a:r>
            <a:r>
              <a:rPr lang="es-ES" sz="2400" dirty="0"/>
              <a:t>mismo valor </a:t>
            </a:r>
          </a:p>
          <a:p>
            <a:pPr lvl="1">
              <a:spcBef>
                <a:spcPts val="1200"/>
              </a:spcBef>
            </a:pPr>
            <a:r>
              <a:rPr lang="es-ES" sz="2400" dirty="0"/>
              <a:t>El gobierno contabiliza como </a:t>
            </a:r>
            <a:r>
              <a:rPr lang="es-ES" sz="2400" b="1" u="sng" dirty="0"/>
              <a:t>gasto</a:t>
            </a:r>
            <a:endParaRPr lang="es-ES" sz="2400" u="sng" dirty="0"/>
          </a:p>
          <a:p>
            <a:pPr marL="1714500" lvl="4">
              <a:spcBef>
                <a:spcPts val="1800"/>
              </a:spcBef>
              <a:spcAft>
                <a:spcPts val="1200"/>
              </a:spcAft>
            </a:pPr>
            <a:r>
              <a:rPr lang="es-ES" dirty="0">
                <a:solidFill>
                  <a:schemeClr val="accent6"/>
                </a:solidFill>
              </a:rPr>
              <a:t>La depreciación del activo (consumo de capital fijo);</a:t>
            </a:r>
          </a:p>
          <a:p>
            <a:pPr lvl="1"/>
            <a:r>
              <a:rPr lang="es-ES" sz="2400" dirty="0">
                <a:latin typeface="+mj-lt"/>
                <a:ea typeface="+mj-ea"/>
                <a:cs typeface="+mj-cs"/>
              </a:rPr>
              <a:t>El gobierno </a:t>
            </a:r>
            <a:r>
              <a:rPr lang="es-ES" sz="2400" dirty="0" smtClean="0">
                <a:latin typeface="+mj-lt"/>
                <a:ea typeface="+mj-ea"/>
                <a:cs typeface="+mj-cs"/>
              </a:rPr>
              <a:t>imputa como </a:t>
            </a:r>
            <a:r>
              <a:rPr lang="es-ES" sz="2400" b="1" u="sng" dirty="0" smtClean="0">
                <a:latin typeface="+mj-lt"/>
                <a:ea typeface="+mj-ea"/>
                <a:cs typeface="+mj-cs"/>
              </a:rPr>
              <a:t>ingresos</a:t>
            </a:r>
            <a:r>
              <a:rPr lang="es-ES" sz="2400" dirty="0" smtClean="0">
                <a:latin typeface="+mj-lt"/>
                <a:ea typeface="+mj-ea"/>
                <a:cs typeface="+mj-cs"/>
              </a:rPr>
              <a:t>:</a:t>
            </a:r>
          </a:p>
          <a:p>
            <a:pPr marL="1714500" lvl="4">
              <a:spcBef>
                <a:spcPts val="1800"/>
              </a:spcBef>
              <a:spcAft>
                <a:spcPts val="600"/>
              </a:spcAft>
            </a:pPr>
            <a:r>
              <a:rPr lang="es-ES" dirty="0" smtClean="0">
                <a:solidFill>
                  <a:schemeClr val="accent6"/>
                </a:solidFill>
              </a:rPr>
              <a:t>El ingreso imputado a devengarse durante el periodo del contrato (“imputed forgone revenue for government”)</a:t>
            </a:r>
          </a:p>
          <a:p>
            <a:pPr marL="1714500" lvl="4">
              <a:spcBef>
                <a:spcPts val="1200"/>
              </a:spcBef>
              <a:spcAft>
                <a:spcPts val="1200"/>
              </a:spcAft>
            </a:pPr>
            <a:r>
              <a:rPr lang="es-ES" dirty="0" smtClean="0">
                <a:solidFill>
                  <a:schemeClr val="accent6"/>
                </a:solidFill>
              </a:rPr>
              <a:t>El pasivo se reduce a medida que los ingresos van siendo imputados (amortización)</a:t>
            </a:r>
          </a:p>
          <a:p>
            <a:pPr marL="0">
              <a:spcBef>
                <a:spcPct val="0"/>
              </a:spcBef>
              <a:spcAft>
                <a:spcPts val="1200"/>
              </a:spcAft>
              <a:buNone/>
            </a:pPr>
            <a:endParaRPr lang="en-US" sz="2400" b="1" i="1" kern="1200" dirty="0">
              <a:solidFill>
                <a:srgbClr val="C00000"/>
              </a:solidFill>
            </a:endParaRPr>
          </a:p>
          <a:p>
            <a:pPr marL="0">
              <a:spcBef>
                <a:spcPct val="0"/>
              </a:spcBef>
              <a:spcAft>
                <a:spcPts val="1200"/>
              </a:spcAft>
              <a:buNone/>
            </a:pPr>
            <a:endParaRPr lang="en-US" sz="2400" b="1" i="1" kern="1200" dirty="0">
              <a:solidFill>
                <a:srgbClr val="C00000"/>
              </a:solidFill>
            </a:endParaRPr>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14</a:t>
            </a:fld>
            <a:endParaRPr lang="en-US" dirty="0">
              <a:solidFill>
                <a:srgbClr val="000000"/>
              </a:solidFill>
            </a:endParaRPr>
          </a:p>
        </p:txBody>
      </p:sp>
      <p:sp>
        <p:nvSpPr>
          <p:cNvPr id="6" name="Title 1"/>
          <p:cNvSpPr>
            <a:spLocks noGrp="1"/>
          </p:cNvSpPr>
          <p:nvPr>
            <p:ph type="title"/>
          </p:nvPr>
        </p:nvSpPr>
        <p:spPr/>
        <p:txBody>
          <a:bodyPr anchor="t"/>
          <a:lstStyle/>
          <a:p>
            <a:r>
              <a:rPr lang="es-ES" sz="2400" dirty="0" smtClean="0">
                <a:solidFill>
                  <a:srgbClr val="800000"/>
                </a:solidFill>
              </a:rPr>
              <a:t>IV</a:t>
            </a:r>
            <a:r>
              <a:rPr lang="es-ES" sz="2400" dirty="0">
                <a:solidFill>
                  <a:srgbClr val="800000"/>
                </a:solidFill>
              </a:rPr>
              <a:t>. Implementación de la NICSP 32</a:t>
            </a:r>
            <a:br>
              <a:rPr lang="es-ES" sz="2400" dirty="0">
                <a:solidFill>
                  <a:srgbClr val="800000"/>
                </a:solidFill>
              </a:rPr>
            </a:br>
            <a:r>
              <a:rPr lang="es-ES" sz="2000" dirty="0">
                <a:solidFill>
                  <a:schemeClr val="accent6"/>
                </a:solidFill>
              </a:rPr>
              <a:t>Modelo de concesión de un derecho al Operador: </a:t>
            </a:r>
            <a:r>
              <a:rPr lang="es-ES" sz="2000" dirty="0" smtClean="0">
                <a:solidFill>
                  <a:schemeClr val="accent6"/>
                </a:solidFill>
              </a:rPr>
              <a:t>“Financiación </a:t>
            </a:r>
            <a:r>
              <a:rPr lang="es-ES" sz="2000" dirty="0">
                <a:solidFill>
                  <a:schemeClr val="accent6"/>
                </a:solidFill>
              </a:rPr>
              <a:t>por el </a:t>
            </a:r>
            <a:r>
              <a:rPr lang="es-ES" sz="2000" dirty="0" smtClean="0">
                <a:solidFill>
                  <a:schemeClr val="accent6"/>
                </a:solidFill>
              </a:rPr>
              <a:t>usuario’</a:t>
            </a:r>
            <a:endParaRPr lang="es-ES" sz="2000" dirty="0">
              <a:solidFill>
                <a:schemeClr val="accent6"/>
              </a:solidFill>
            </a:endParaRPr>
          </a:p>
        </p:txBody>
      </p:sp>
    </p:spTree>
    <p:extLst>
      <p:ext uri="{BB962C8B-B14F-4D97-AF65-F5344CB8AC3E}">
        <p14:creationId xmlns:p14="http://schemas.microsoft.com/office/powerpoint/2010/main" val="496206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5" y="1314994"/>
            <a:ext cx="10990216" cy="5468191"/>
          </a:xfrm>
        </p:spPr>
        <p:txBody>
          <a:bodyPr/>
          <a:lstStyle/>
          <a:p>
            <a:pPr marL="114300" indent="-457200">
              <a:spcBef>
                <a:spcPct val="0"/>
              </a:spcBef>
              <a:spcAft>
                <a:spcPts val="1200"/>
              </a:spcAft>
            </a:pPr>
            <a:r>
              <a:rPr lang="es-ES" sz="2800" dirty="0" smtClean="0"/>
              <a:t>La NICSP 32 </a:t>
            </a:r>
            <a:r>
              <a:rPr lang="es-ES" sz="2800" u="sng" dirty="0" smtClean="0"/>
              <a:t>elimina el sesgo contable a favor de las APPs</a:t>
            </a:r>
            <a:r>
              <a:rPr lang="es-ES" sz="2800" dirty="0" smtClean="0"/>
              <a:t>!!! </a:t>
            </a:r>
          </a:p>
          <a:p>
            <a:pPr lvl="1">
              <a:spcBef>
                <a:spcPts val="2400"/>
              </a:spcBef>
              <a:spcAft>
                <a:spcPts val="2400"/>
              </a:spcAft>
            </a:pPr>
            <a:r>
              <a:rPr lang="es-ES" sz="2400" dirty="0" smtClean="0">
                <a:solidFill>
                  <a:schemeClr val="accent2"/>
                </a:solidFill>
              </a:rPr>
              <a:t>La mayoría de las </a:t>
            </a:r>
            <a:r>
              <a:rPr lang="es-ES" sz="2400" dirty="0" err="1" smtClean="0">
                <a:solidFill>
                  <a:schemeClr val="accent2"/>
                </a:solidFill>
              </a:rPr>
              <a:t>APPs</a:t>
            </a:r>
            <a:r>
              <a:rPr lang="es-ES" sz="2400" dirty="0" smtClean="0">
                <a:solidFill>
                  <a:schemeClr val="accent2"/>
                </a:solidFill>
              </a:rPr>
              <a:t> serían </a:t>
            </a:r>
            <a:r>
              <a:rPr lang="es-ES" sz="2400" b="1" dirty="0">
                <a:latin typeface="+mj-lt"/>
                <a:ea typeface="+mj-ea"/>
                <a:cs typeface="+mj-cs"/>
              </a:rPr>
              <a:t>contabilizadas dentro del presupuesto</a:t>
            </a:r>
          </a:p>
          <a:p>
            <a:pPr lvl="1">
              <a:spcBef>
                <a:spcPts val="1200"/>
              </a:spcBef>
              <a:spcAft>
                <a:spcPts val="2400"/>
              </a:spcAft>
            </a:pPr>
            <a:r>
              <a:rPr lang="es-ES" sz="2400" dirty="0" smtClean="0">
                <a:solidFill>
                  <a:schemeClr val="accent2"/>
                </a:solidFill>
              </a:rPr>
              <a:t>Todos las APPs tendrían </a:t>
            </a:r>
            <a:r>
              <a:rPr lang="es-ES" sz="2400" b="1" dirty="0">
                <a:latin typeface="+mj-lt"/>
                <a:ea typeface="+mj-ea"/>
                <a:cs typeface="+mj-cs"/>
              </a:rPr>
              <a:t>similar </a:t>
            </a:r>
            <a:r>
              <a:rPr lang="es-ES" sz="2400" b="1" dirty="0" smtClean="0">
                <a:latin typeface="+mj-lt"/>
                <a:ea typeface="+mj-ea"/>
                <a:cs typeface="+mj-cs"/>
              </a:rPr>
              <a:t>impacto fiscal, independientemente de la forma de financiación</a:t>
            </a:r>
          </a:p>
          <a:p>
            <a:pPr lvl="1">
              <a:spcBef>
                <a:spcPts val="1200"/>
              </a:spcBef>
              <a:spcAft>
                <a:spcPts val="1200"/>
              </a:spcAft>
            </a:pPr>
            <a:r>
              <a:rPr lang="es-ES" sz="2400" dirty="0">
                <a:solidFill>
                  <a:schemeClr val="accent2"/>
                </a:solidFill>
              </a:rPr>
              <a:t>El </a:t>
            </a:r>
            <a:r>
              <a:rPr lang="es-ES" sz="2400" b="1" dirty="0">
                <a:latin typeface="+mj-lt"/>
                <a:ea typeface="+mj-ea"/>
                <a:cs typeface="+mj-cs"/>
              </a:rPr>
              <a:t>impacto fiscal </a:t>
            </a:r>
            <a:r>
              <a:rPr lang="es-ES" sz="2400" dirty="0" smtClean="0">
                <a:solidFill>
                  <a:schemeClr val="accent2"/>
                </a:solidFill>
              </a:rPr>
              <a:t>de las </a:t>
            </a:r>
            <a:r>
              <a:rPr lang="es-ES" sz="2400" dirty="0" err="1" smtClean="0">
                <a:solidFill>
                  <a:schemeClr val="accent2"/>
                </a:solidFill>
              </a:rPr>
              <a:t>APPs</a:t>
            </a:r>
            <a:r>
              <a:rPr lang="es-ES" sz="2400" dirty="0" smtClean="0">
                <a:solidFill>
                  <a:schemeClr val="accent2"/>
                </a:solidFill>
              </a:rPr>
              <a:t> sería </a:t>
            </a:r>
            <a:r>
              <a:rPr lang="es-ES" sz="2400" b="1" dirty="0">
                <a:latin typeface="+mj-lt"/>
                <a:ea typeface="+mj-ea"/>
                <a:cs typeface="+mj-cs"/>
              </a:rPr>
              <a:t>similar a la inversión </a:t>
            </a:r>
            <a:r>
              <a:rPr lang="es-ES" sz="2400" b="1" dirty="0" smtClean="0">
                <a:latin typeface="+mj-lt"/>
                <a:ea typeface="+mj-ea"/>
                <a:cs typeface="+mj-cs"/>
              </a:rPr>
              <a:t>pública tradicional</a:t>
            </a:r>
          </a:p>
          <a:p>
            <a:pPr lvl="2">
              <a:spcBef>
                <a:spcPts val="1200"/>
              </a:spcBef>
              <a:spcAft>
                <a:spcPts val="2400"/>
              </a:spcAft>
            </a:pPr>
            <a:r>
              <a:rPr lang="es-ES" b="1" u="sng" dirty="0">
                <a:solidFill>
                  <a:srgbClr val="800000"/>
                </a:solidFill>
                <a:latin typeface="+mj-lt"/>
                <a:ea typeface="+mj-ea"/>
                <a:cs typeface="+mj-cs"/>
              </a:rPr>
              <a:t>Solo los proyectos de inversión técnicamente </a:t>
            </a:r>
            <a:r>
              <a:rPr lang="es-ES" b="1" u="sng" dirty="0" smtClean="0">
                <a:solidFill>
                  <a:srgbClr val="800000"/>
                </a:solidFill>
                <a:latin typeface="+mj-lt"/>
                <a:ea typeface="+mj-ea"/>
                <a:cs typeface="+mj-cs"/>
              </a:rPr>
              <a:t>sólidos </a:t>
            </a:r>
            <a:r>
              <a:rPr lang="es-ES" b="1" u="sng" dirty="0">
                <a:solidFill>
                  <a:srgbClr val="800000"/>
                </a:solidFill>
                <a:latin typeface="+mj-lt"/>
                <a:ea typeface="+mj-ea"/>
                <a:cs typeface="+mj-cs"/>
              </a:rPr>
              <a:t>(i.e., CBA) y eficientes (</a:t>
            </a:r>
            <a:r>
              <a:rPr lang="es-ES" b="1" u="sng" dirty="0" smtClean="0">
                <a:solidFill>
                  <a:srgbClr val="800000"/>
                </a:solidFill>
                <a:latin typeface="+mj-lt"/>
                <a:ea typeface="+mj-ea"/>
                <a:cs typeface="+mj-cs"/>
              </a:rPr>
              <a:t>VfM) serian </a:t>
            </a:r>
            <a:r>
              <a:rPr lang="es-ES" b="1" u="sng" dirty="0">
                <a:solidFill>
                  <a:srgbClr val="800000"/>
                </a:solidFill>
                <a:latin typeface="+mj-lt"/>
                <a:ea typeface="+mj-ea"/>
                <a:cs typeface="+mj-cs"/>
              </a:rPr>
              <a:t>implementados</a:t>
            </a:r>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15</a:t>
            </a:fld>
            <a:endParaRPr lang="en-US" dirty="0">
              <a:solidFill>
                <a:srgbClr val="000000"/>
              </a:solidFill>
            </a:endParaRPr>
          </a:p>
        </p:txBody>
      </p:sp>
      <p:sp>
        <p:nvSpPr>
          <p:cNvPr id="6" name="Title 1"/>
          <p:cNvSpPr>
            <a:spLocks noGrp="1"/>
          </p:cNvSpPr>
          <p:nvPr>
            <p:ph type="title"/>
          </p:nvPr>
        </p:nvSpPr>
        <p:spPr/>
        <p:txBody>
          <a:bodyPr anchor="t"/>
          <a:lstStyle/>
          <a:p>
            <a:r>
              <a:rPr lang="es-ES_tradnl" sz="2400" dirty="0">
                <a:solidFill>
                  <a:srgbClr val="800000"/>
                </a:solidFill>
              </a:rPr>
              <a:t>IV. Implementación de la NICSP 32</a:t>
            </a:r>
            <a:br>
              <a:rPr lang="es-ES_tradnl" sz="2400" dirty="0">
                <a:solidFill>
                  <a:srgbClr val="800000"/>
                </a:solidFill>
              </a:rPr>
            </a:br>
            <a:r>
              <a:rPr lang="es-ES" sz="2400" dirty="0" smtClean="0">
                <a:solidFill>
                  <a:schemeClr val="accent6"/>
                </a:solidFill>
              </a:rPr>
              <a:t>Implicaciones</a:t>
            </a:r>
            <a:endParaRPr lang="es-ES" sz="2400" dirty="0">
              <a:solidFill>
                <a:schemeClr val="accent6"/>
              </a:solidFill>
            </a:endParaRPr>
          </a:p>
        </p:txBody>
      </p:sp>
    </p:spTree>
    <p:extLst>
      <p:ext uri="{BB962C8B-B14F-4D97-AF65-F5344CB8AC3E}">
        <p14:creationId xmlns:p14="http://schemas.microsoft.com/office/powerpoint/2010/main" val="3943497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549" y="1143001"/>
            <a:ext cx="11713028" cy="4983164"/>
          </a:xfrm>
        </p:spPr>
        <p:txBody>
          <a:bodyPr/>
          <a:lstStyle/>
          <a:p>
            <a:pPr marL="457200" indent="-457200">
              <a:spcBef>
                <a:spcPct val="0"/>
              </a:spcBef>
              <a:spcAft>
                <a:spcPts val="600"/>
              </a:spcAft>
            </a:pPr>
            <a:r>
              <a:rPr lang="es-ES" sz="2800" dirty="0" smtClean="0"/>
              <a:t>Un número creciente de países utilizan NICSP 32</a:t>
            </a:r>
          </a:p>
          <a:p>
            <a:pPr lvl="1">
              <a:spcBef>
                <a:spcPts val="1200"/>
              </a:spcBef>
              <a:spcAft>
                <a:spcPts val="600"/>
              </a:spcAft>
            </a:pPr>
            <a:r>
              <a:rPr lang="es-ES_tradnl" sz="2000" dirty="0">
                <a:solidFill>
                  <a:schemeClr val="accent2"/>
                </a:solidFill>
              </a:rPr>
              <a:t>Australia, </a:t>
            </a:r>
            <a:r>
              <a:rPr lang="es-ES_tradnl" sz="2000" dirty="0" smtClean="0">
                <a:solidFill>
                  <a:schemeClr val="accent2"/>
                </a:solidFill>
              </a:rPr>
              <a:t>Canadá, </a:t>
            </a:r>
            <a:r>
              <a:rPr lang="es-ES_tradnl" sz="2000" dirty="0">
                <a:solidFill>
                  <a:schemeClr val="accent2"/>
                </a:solidFill>
              </a:rPr>
              <a:t>Nueva </a:t>
            </a:r>
            <a:r>
              <a:rPr lang="es-ES_tradnl" sz="2000" dirty="0" smtClean="0">
                <a:solidFill>
                  <a:schemeClr val="accent2"/>
                </a:solidFill>
              </a:rPr>
              <a:t>Zelanda, Francia (parcial), Perú, Colombia, Turquía </a:t>
            </a:r>
          </a:p>
          <a:p>
            <a:pPr lvl="1">
              <a:spcBef>
                <a:spcPts val="1200"/>
              </a:spcBef>
              <a:spcAft>
                <a:spcPts val="2400"/>
              </a:spcAft>
            </a:pPr>
            <a:r>
              <a:rPr lang="es-ES_tradnl" sz="2000" dirty="0" smtClean="0">
                <a:solidFill>
                  <a:schemeClr val="accent2"/>
                </a:solidFill>
              </a:rPr>
              <a:t>Aunque NICSP </a:t>
            </a:r>
            <a:r>
              <a:rPr lang="es-ES_tradnl" sz="2000" dirty="0">
                <a:solidFill>
                  <a:schemeClr val="accent2"/>
                </a:solidFill>
              </a:rPr>
              <a:t>32 </a:t>
            </a:r>
            <a:r>
              <a:rPr lang="es-ES_tradnl" sz="2000" dirty="0" smtClean="0">
                <a:solidFill>
                  <a:schemeClr val="accent2"/>
                </a:solidFill>
              </a:rPr>
              <a:t>fue desarrollada en </a:t>
            </a:r>
            <a:r>
              <a:rPr lang="es-ES_tradnl" sz="2000" dirty="0">
                <a:solidFill>
                  <a:schemeClr val="accent2"/>
                </a:solidFill>
              </a:rPr>
              <a:t>base </a:t>
            </a:r>
            <a:r>
              <a:rPr lang="es-ES_tradnl" sz="2000" dirty="0" smtClean="0">
                <a:solidFill>
                  <a:schemeClr val="accent2"/>
                </a:solidFill>
              </a:rPr>
              <a:t>devengada, </a:t>
            </a:r>
            <a:r>
              <a:rPr lang="es-ES_tradnl" sz="2000" dirty="0">
                <a:solidFill>
                  <a:schemeClr val="accent2"/>
                </a:solidFill>
              </a:rPr>
              <a:t>países en base caja (o caja modificada) pueden aplicar los principios de </a:t>
            </a:r>
            <a:r>
              <a:rPr lang="es-ES_tradnl" sz="2000" dirty="0" smtClean="0">
                <a:solidFill>
                  <a:schemeClr val="accent2"/>
                </a:solidFill>
              </a:rPr>
              <a:t>NICSP </a:t>
            </a:r>
            <a:r>
              <a:rPr lang="es-ES_tradnl" sz="2000" dirty="0">
                <a:solidFill>
                  <a:schemeClr val="accent2"/>
                </a:solidFill>
              </a:rPr>
              <a:t>32 </a:t>
            </a:r>
            <a:r>
              <a:rPr lang="es-ES_tradnl" sz="2000" dirty="0" smtClean="0">
                <a:solidFill>
                  <a:schemeClr val="accent2"/>
                </a:solidFill>
              </a:rPr>
              <a:t>(e.g., información complementaria) </a:t>
            </a:r>
            <a:endParaRPr lang="es-ES" sz="2000" dirty="0">
              <a:solidFill>
                <a:schemeClr val="accent2"/>
              </a:solidFill>
            </a:endParaRPr>
          </a:p>
          <a:p>
            <a:pPr marL="457200" indent="-457200">
              <a:spcBef>
                <a:spcPct val="0"/>
              </a:spcBef>
              <a:spcAft>
                <a:spcPts val="600"/>
              </a:spcAft>
            </a:pPr>
            <a:r>
              <a:rPr lang="es-ES" sz="2800" dirty="0" smtClean="0"/>
              <a:t>No obstante, para la mayoría de los países…</a:t>
            </a:r>
          </a:p>
          <a:p>
            <a:pPr lvl="1">
              <a:spcBef>
                <a:spcPts val="1200"/>
              </a:spcBef>
            </a:pPr>
            <a:r>
              <a:rPr lang="es-ES" sz="2000" dirty="0" smtClean="0">
                <a:solidFill>
                  <a:schemeClr val="accent2"/>
                </a:solidFill>
              </a:rPr>
              <a:t>La implementación de la NICSP 32 probablemente tomará tiempo </a:t>
            </a:r>
          </a:p>
          <a:p>
            <a:pPr lvl="1">
              <a:spcBef>
                <a:spcPts val="1200"/>
              </a:spcBef>
            </a:pPr>
            <a:r>
              <a:rPr lang="es-ES" sz="2000" dirty="0" smtClean="0">
                <a:solidFill>
                  <a:schemeClr val="accent2"/>
                </a:solidFill>
              </a:rPr>
              <a:t>Debería adecuarse a las circunstancias específicas del país </a:t>
            </a:r>
          </a:p>
          <a:p>
            <a:pPr lvl="1">
              <a:spcBef>
                <a:spcPts val="1200"/>
              </a:spcBef>
            </a:pPr>
            <a:r>
              <a:rPr lang="es-ES" sz="2000" dirty="0" smtClean="0">
                <a:solidFill>
                  <a:schemeClr val="accent2"/>
                </a:solidFill>
              </a:rPr>
              <a:t>Y las implicaciones macro fiscales deberían ser cuidadosamente evaluadas, particularmente en el caso que existan reglas fiscales</a:t>
            </a:r>
          </a:p>
          <a:p>
            <a:pPr>
              <a:spcBef>
                <a:spcPts val="1200"/>
              </a:spcBef>
              <a:spcAft>
                <a:spcPts val="0"/>
              </a:spcAft>
            </a:pPr>
            <a:r>
              <a:rPr lang="es-ES" sz="2800" dirty="0">
                <a:solidFill>
                  <a:srgbClr val="800000"/>
                </a:solidFill>
                <a:latin typeface="+mj-lt"/>
                <a:ea typeface="+mj-ea"/>
                <a:cs typeface="+mj-cs"/>
              </a:rPr>
              <a:t>Independientemente de su contabilización, los riesgos fiscales asociados a APPs deben ser monitoreados!!</a:t>
            </a:r>
          </a:p>
          <a:p>
            <a:endParaRPr lang="es-ES" dirty="0" smtClean="0"/>
          </a:p>
          <a:p>
            <a:endParaRPr lang="en-US" dirty="0"/>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16</a:t>
            </a:fld>
            <a:endParaRPr lang="en-US" dirty="0">
              <a:solidFill>
                <a:srgbClr val="000000"/>
              </a:solidFill>
            </a:endParaRPr>
          </a:p>
        </p:txBody>
      </p:sp>
      <p:sp>
        <p:nvSpPr>
          <p:cNvPr id="6" name="Title 1"/>
          <p:cNvSpPr>
            <a:spLocks noGrp="1"/>
          </p:cNvSpPr>
          <p:nvPr>
            <p:ph type="title"/>
          </p:nvPr>
        </p:nvSpPr>
        <p:spPr/>
        <p:txBody>
          <a:bodyPr anchor="t"/>
          <a:lstStyle/>
          <a:p>
            <a:r>
              <a:rPr lang="es-ES_tradnl" sz="2400" dirty="0">
                <a:solidFill>
                  <a:srgbClr val="800000"/>
                </a:solidFill>
              </a:rPr>
              <a:t>IV. Implementación de la NICSP 32</a:t>
            </a:r>
            <a:br>
              <a:rPr lang="es-ES_tradnl" sz="2400" dirty="0">
                <a:solidFill>
                  <a:srgbClr val="800000"/>
                </a:solidFill>
              </a:rPr>
            </a:br>
            <a:r>
              <a:rPr lang="es-ES" sz="2000" dirty="0">
                <a:solidFill>
                  <a:schemeClr val="accent6"/>
                </a:solidFill>
              </a:rPr>
              <a:t>Implicaciones</a:t>
            </a:r>
            <a:r>
              <a:rPr lang="es-ES" sz="2400" dirty="0" smtClean="0">
                <a:solidFill>
                  <a:srgbClr val="800000"/>
                </a:solidFill>
              </a:rPr>
              <a:t/>
            </a:r>
            <a:br>
              <a:rPr lang="es-ES" sz="2400" dirty="0" smtClean="0">
                <a:solidFill>
                  <a:srgbClr val="800000"/>
                </a:solidFill>
              </a:rPr>
            </a:br>
            <a:endParaRPr lang="es-ES" sz="2000" dirty="0">
              <a:solidFill>
                <a:schemeClr val="accent6"/>
              </a:solidFill>
            </a:endParaRPr>
          </a:p>
        </p:txBody>
      </p:sp>
    </p:spTree>
    <p:extLst>
      <p:ext uri="{BB962C8B-B14F-4D97-AF65-F5344CB8AC3E}">
        <p14:creationId xmlns:p14="http://schemas.microsoft.com/office/powerpoint/2010/main" val="1631731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661852" y="3774564"/>
            <a:ext cx="5476640" cy="2833622"/>
          </a:xfrm>
          <a:prstGeom prst="rect">
            <a:avLst/>
          </a:prstGeom>
          <a:gradFill flip="none" rotWithShape="1">
            <a:gsLst>
              <a:gs pos="0">
                <a:srgbClr val="EBCBCB"/>
              </a:gs>
              <a:gs pos="100000">
                <a:srgbClr val="C25E5E"/>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charset="0"/>
              <a:buNone/>
              <a:defRPr/>
            </a:pPr>
            <a:endParaRPr lang="en-US" sz="2177" dirty="0"/>
          </a:p>
        </p:txBody>
      </p:sp>
      <p:sp>
        <p:nvSpPr>
          <p:cNvPr id="3" name="Rectangle 2"/>
          <p:cNvSpPr/>
          <p:nvPr/>
        </p:nvSpPr>
        <p:spPr bwMode="auto">
          <a:xfrm>
            <a:off x="661852" y="1236895"/>
            <a:ext cx="5476640" cy="2537675"/>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pitchFamily="16" charset="0"/>
              <a:buNone/>
              <a:defRPr/>
            </a:pPr>
            <a:endParaRPr lang="en-US" sz="2177" dirty="0"/>
          </a:p>
        </p:txBody>
      </p:sp>
      <p:sp>
        <p:nvSpPr>
          <p:cNvPr id="4104" name="TextBox 16"/>
          <p:cNvSpPr txBox="1">
            <a:spLocks noChangeArrowheads="1"/>
          </p:cNvSpPr>
          <p:nvPr/>
        </p:nvSpPr>
        <p:spPr bwMode="auto">
          <a:xfrm>
            <a:off x="1231486" y="1205498"/>
            <a:ext cx="4852109" cy="2256067"/>
          </a:xfrm>
          <a:prstGeom prst="rect">
            <a:avLst/>
          </a:prstGeom>
          <a:noFill/>
          <a:ln w="9525">
            <a:noFill/>
            <a:miter lim="800000"/>
            <a:headEnd/>
            <a:tailEnd/>
          </a:ln>
        </p:spPr>
        <p:txBody>
          <a:bodyPr wrap="square" lIns="82866" tIns="41434" rIns="82866" bIns="41434">
            <a:spAutoFit/>
          </a:bodyPr>
          <a:lstStyle/>
          <a:p>
            <a:pPr>
              <a:spcAft>
                <a:spcPts val="544"/>
              </a:spcAft>
            </a:pPr>
            <a:r>
              <a:rPr lang="es-ES" sz="2400" b="1" dirty="0" smtClean="0">
                <a:solidFill>
                  <a:srgbClr val="990000"/>
                </a:solidFill>
              </a:rPr>
              <a:t>Qué es el PFRAM?</a:t>
            </a:r>
          </a:p>
          <a:p>
            <a:pPr marL="285720" indent="-285720">
              <a:spcAft>
                <a:spcPts val="600"/>
              </a:spcAft>
              <a:buFont typeface="Wingdings" panose="05000000000000000000" pitchFamily="2" charset="2"/>
              <a:buChar char="§"/>
            </a:pPr>
            <a:r>
              <a:rPr lang="es-ES" b="1" dirty="0" smtClean="0">
                <a:solidFill>
                  <a:schemeClr val="accent6"/>
                </a:solidFill>
                <a:latin typeface="Calibri" pitchFamily="34" charset="0"/>
              </a:rPr>
              <a:t>Herramienta analítica IMF-WB que evalúa el impacto fiscal de proyectos APP (activos y pasivos firmes y contingentes)</a:t>
            </a:r>
          </a:p>
          <a:p>
            <a:pPr marL="285720" indent="-285720">
              <a:spcAft>
                <a:spcPts val="600"/>
              </a:spcAft>
              <a:buFont typeface="Wingdings" panose="05000000000000000000" pitchFamily="2" charset="2"/>
              <a:buChar char="§"/>
            </a:pPr>
            <a:r>
              <a:rPr lang="es-ES" b="1" dirty="0" smtClean="0">
                <a:solidFill>
                  <a:schemeClr val="accent6"/>
                </a:solidFill>
                <a:latin typeface="Calibri" pitchFamily="34" charset="0"/>
              </a:rPr>
              <a:t>Permite recoger y evaluar información de un  proyecto de APP de forma estructurada sin ser un experto contable o experto en APPs</a:t>
            </a:r>
          </a:p>
        </p:txBody>
      </p:sp>
      <p:sp>
        <p:nvSpPr>
          <p:cNvPr id="4105" name="TextBox 16"/>
          <p:cNvSpPr txBox="1">
            <a:spLocks noChangeArrowheads="1"/>
          </p:cNvSpPr>
          <p:nvPr/>
        </p:nvSpPr>
        <p:spPr bwMode="auto">
          <a:xfrm>
            <a:off x="1252538" y="3843683"/>
            <a:ext cx="4843462" cy="2115003"/>
          </a:xfrm>
          <a:prstGeom prst="rect">
            <a:avLst/>
          </a:prstGeom>
          <a:noFill/>
          <a:ln w="9525">
            <a:noFill/>
            <a:miter lim="800000"/>
            <a:headEnd/>
            <a:tailEnd/>
          </a:ln>
        </p:spPr>
        <p:txBody>
          <a:bodyPr wrap="square" lIns="82866" tIns="41434" rIns="82866" bIns="41434">
            <a:spAutoFit/>
          </a:bodyPr>
          <a:lstStyle/>
          <a:p>
            <a:r>
              <a:rPr lang="es-ES" sz="2400" b="1" dirty="0" smtClean="0">
                <a:solidFill>
                  <a:srgbClr val="990000"/>
                </a:solidFill>
              </a:rPr>
              <a:t>Cómo funciona?</a:t>
            </a:r>
          </a:p>
          <a:p>
            <a:pPr marL="311013" indent="-311013">
              <a:buFont typeface="Wingdings" panose="05000000000000000000" pitchFamily="2" charset="2"/>
              <a:buChar char="§"/>
            </a:pPr>
            <a:r>
              <a:rPr lang="es-ES" b="1" dirty="0" smtClean="0">
                <a:solidFill>
                  <a:schemeClr val="accent6"/>
                </a:solidFill>
                <a:latin typeface="Calibri" pitchFamily="34" charset="0"/>
              </a:rPr>
              <a:t>Árbol de decisión </a:t>
            </a:r>
          </a:p>
          <a:p>
            <a:pPr marL="311013" indent="-311013">
              <a:buFont typeface="Wingdings" panose="05000000000000000000" pitchFamily="2" charset="2"/>
              <a:buChar char="§"/>
            </a:pPr>
            <a:r>
              <a:rPr lang="es-ES" b="1" dirty="0" smtClean="0">
                <a:solidFill>
                  <a:schemeClr val="accent6"/>
                </a:solidFill>
                <a:latin typeface="Calibri" pitchFamily="34" charset="0"/>
              </a:rPr>
              <a:t>Requiere datos específicos del proyecto</a:t>
            </a:r>
          </a:p>
          <a:p>
            <a:pPr marL="311013" indent="-311013">
              <a:buFont typeface="Wingdings" panose="05000000000000000000" pitchFamily="2" charset="2"/>
              <a:buChar char="§"/>
            </a:pPr>
            <a:r>
              <a:rPr lang="es-ES" b="1" dirty="0" smtClean="0">
                <a:solidFill>
                  <a:schemeClr val="accent6"/>
                </a:solidFill>
                <a:latin typeface="Calibri" pitchFamily="34" charset="0"/>
              </a:rPr>
              <a:t>Requiere datos macro</a:t>
            </a:r>
          </a:p>
          <a:p>
            <a:pPr marL="311013" indent="-311013">
              <a:buFont typeface="Wingdings" panose="05000000000000000000" pitchFamily="2" charset="2"/>
              <a:buChar char="§"/>
            </a:pPr>
            <a:r>
              <a:rPr lang="es-ES" b="1" dirty="0" smtClean="0">
                <a:solidFill>
                  <a:schemeClr val="accent6"/>
                </a:solidFill>
                <a:latin typeface="Calibri" pitchFamily="34" charset="0"/>
              </a:rPr>
              <a:t>Requiere información sobre riesgos asociados al proyecto </a:t>
            </a:r>
          </a:p>
          <a:p>
            <a:pPr marL="311013" indent="-311013">
              <a:buFont typeface="Wingdings" panose="05000000000000000000" pitchFamily="2" charset="2"/>
              <a:buChar char="§"/>
            </a:pPr>
            <a:r>
              <a:rPr lang="es-ES" b="1" dirty="0" smtClean="0">
                <a:solidFill>
                  <a:schemeClr val="accent6"/>
                </a:solidFill>
                <a:latin typeface="Calibri" pitchFamily="34" charset="0"/>
              </a:rPr>
              <a:t>Genera una serie automática de resultados </a:t>
            </a:r>
            <a:endParaRPr lang="es-ES" b="1" dirty="0">
              <a:solidFill>
                <a:schemeClr val="accent6"/>
              </a:solidFill>
              <a:latin typeface="Calibri" pitchFamily="34" charset="0"/>
            </a:endParaRPr>
          </a:p>
        </p:txBody>
      </p:sp>
      <p:sp>
        <p:nvSpPr>
          <p:cNvPr id="6" name="Rectangle 5"/>
          <p:cNvSpPr/>
          <p:nvPr/>
        </p:nvSpPr>
        <p:spPr bwMode="auto">
          <a:xfrm>
            <a:off x="6096010" y="1245708"/>
            <a:ext cx="5155464" cy="252885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charset="0"/>
              <a:buNone/>
              <a:defRPr/>
            </a:pPr>
            <a:endParaRPr lang="en-US" sz="2177" dirty="0"/>
          </a:p>
        </p:txBody>
      </p:sp>
      <p:sp>
        <p:nvSpPr>
          <p:cNvPr id="7" name="Rectangle 6"/>
          <p:cNvSpPr/>
          <p:nvPr/>
        </p:nvSpPr>
        <p:spPr bwMode="auto">
          <a:xfrm>
            <a:off x="6100617" y="3843676"/>
            <a:ext cx="5150857" cy="2764510"/>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charset="0"/>
              <a:buNone/>
              <a:defRPr/>
            </a:pPr>
            <a:endParaRPr lang="en-US" sz="2177" dirty="0"/>
          </a:p>
        </p:txBody>
      </p:sp>
      <p:sp>
        <p:nvSpPr>
          <p:cNvPr id="4112" name="TextBox 16"/>
          <p:cNvSpPr txBox="1">
            <a:spLocks noChangeArrowheads="1"/>
          </p:cNvSpPr>
          <p:nvPr/>
        </p:nvSpPr>
        <p:spPr bwMode="auto">
          <a:xfrm>
            <a:off x="6579789" y="3843679"/>
            <a:ext cx="4776187" cy="2392001"/>
          </a:xfrm>
          <a:prstGeom prst="rect">
            <a:avLst/>
          </a:prstGeom>
          <a:noFill/>
          <a:ln w="9525">
            <a:noFill/>
            <a:miter lim="800000"/>
            <a:headEnd/>
            <a:tailEnd/>
          </a:ln>
        </p:spPr>
        <p:txBody>
          <a:bodyPr wrap="square" lIns="82866" tIns="41434" rIns="82866" bIns="41434">
            <a:spAutoFit/>
          </a:bodyPr>
          <a:lstStyle/>
          <a:p>
            <a:r>
              <a:rPr lang="es-ES" sz="2400" b="1" dirty="0" smtClean="0">
                <a:solidFill>
                  <a:srgbClr val="990000"/>
                </a:solidFill>
              </a:rPr>
              <a:t>Cual es el producto final?</a:t>
            </a:r>
          </a:p>
          <a:p>
            <a:pPr marL="285720" indent="-285720">
              <a:buFont typeface="Wingdings" panose="05000000000000000000" pitchFamily="2" charset="2"/>
              <a:buChar char="§"/>
            </a:pPr>
            <a:r>
              <a:rPr lang="es-ES" b="1" dirty="0" smtClean="0">
                <a:solidFill>
                  <a:schemeClr val="accent6"/>
                </a:solidFill>
                <a:latin typeface="Calibri" pitchFamily="34" charset="0"/>
              </a:rPr>
              <a:t>Flujo de caja del proyecto  </a:t>
            </a:r>
          </a:p>
          <a:p>
            <a:pPr marL="285720" indent="-285720">
              <a:buFont typeface="Wingdings" panose="05000000000000000000" pitchFamily="2" charset="2"/>
              <a:buChar char="§"/>
            </a:pPr>
            <a:r>
              <a:rPr lang="es-ES" b="1" dirty="0" smtClean="0">
                <a:solidFill>
                  <a:schemeClr val="accent6"/>
                </a:solidFill>
                <a:latin typeface="Calibri" pitchFamily="34" charset="0"/>
              </a:rPr>
              <a:t>Impacto fiscal y estados financieros (NICSP 32, MEFP 2014)</a:t>
            </a:r>
          </a:p>
          <a:p>
            <a:pPr marL="285720" indent="-285720">
              <a:buFont typeface="Wingdings" panose="05000000000000000000" pitchFamily="2" charset="2"/>
              <a:buChar char="§"/>
            </a:pPr>
            <a:r>
              <a:rPr lang="es-ES" b="1" dirty="0" smtClean="0">
                <a:solidFill>
                  <a:schemeClr val="accent6"/>
                </a:solidFill>
                <a:latin typeface="Calibri" pitchFamily="34" charset="0"/>
              </a:rPr>
              <a:t>Cuadros del balance fiscal y la deuda</a:t>
            </a:r>
          </a:p>
          <a:p>
            <a:pPr marL="285720" indent="-285720">
              <a:buFont typeface="Wingdings" panose="05000000000000000000" pitchFamily="2" charset="2"/>
              <a:buChar char="§"/>
            </a:pPr>
            <a:r>
              <a:rPr lang="es-ES" b="1" dirty="0" smtClean="0">
                <a:solidFill>
                  <a:schemeClr val="accent6"/>
                </a:solidFill>
                <a:latin typeface="Calibri" pitchFamily="34" charset="0"/>
              </a:rPr>
              <a:t>Matriz de riesgos fiscales del proyecto</a:t>
            </a:r>
          </a:p>
          <a:p>
            <a:pPr marL="285720" indent="-285720">
              <a:buFont typeface="Wingdings" panose="05000000000000000000" pitchFamily="2" charset="2"/>
              <a:buChar char="§"/>
            </a:pPr>
            <a:r>
              <a:rPr lang="es-ES" b="1" dirty="0" smtClean="0">
                <a:solidFill>
                  <a:schemeClr val="accent6"/>
                </a:solidFill>
                <a:latin typeface="Calibri" pitchFamily="34" charset="0"/>
              </a:rPr>
              <a:t>Análisis de sensibilidad a cambios en  parámetros macroeconómicos y de proyecto</a:t>
            </a:r>
            <a:endParaRPr lang="es-ES" b="1" dirty="0">
              <a:solidFill>
                <a:schemeClr val="accent6"/>
              </a:solidFill>
              <a:latin typeface="Calibri" pitchFamily="34" charset="0"/>
            </a:endParaRPr>
          </a:p>
        </p:txBody>
      </p:sp>
      <p:sp>
        <p:nvSpPr>
          <p:cNvPr id="4113" name="TextBox 16"/>
          <p:cNvSpPr txBox="1">
            <a:spLocks noChangeArrowheads="1"/>
          </p:cNvSpPr>
          <p:nvPr/>
        </p:nvSpPr>
        <p:spPr bwMode="auto">
          <a:xfrm>
            <a:off x="6615072" y="1198345"/>
            <a:ext cx="4523638" cy="2450031"/>
          </a:xfrm>
          <a:prstGeom prst="rect">
            <a:avLst/>
          </a:prstGeom>
          <a:noFill/>
          <a:ln w="9525">
            <a:noFill/>
            <a:miter lim="800000"/>
            <a:headEnd/>
            <a:tailEnd/>
          </a:ln>
        </p:spPr>
        <p:txBody>
          <a:bodyPr wrap="square" lIns="82866" tIns="41434" rIns="82866" bIns="41434">
            <a:spAutoFit/>
          </a:bodyPr>
          <a:lstStyle/>
          <a:p>
            <a:r>
              <a:rPr lang="es-ES" sz="2400" b="1" dirty="0" smtClean="0">
                <a:solidFill>
                  <a:srgbClr val="990000"/>
                </a:solidFill>
              </a:rPr>
              <a:t>Cual es su ámbito?</a:t>
            </a:r>
          </a:p>
          <a:p>
            <a:pPr marL="285720" indent="-285720">
              <a:buFont typeface="Wingdings" panose="05000000000000000000" pitchFamily="2" charset="2"/>
              <a:buChar char="§"/>
            </a:pPr>
            <a:r>
              <a:rPr lang="es-ES" b="1" dirty="0" smtClean="0">
                <a:solidFill>
                  <a:schemeClr val="accent6"/>
                </a:solidFill>
                <a:latin typeface="Calibri" pitchFamily="34" charset="0"/>
              </a:rPr>
              <a:t>Analiza proyecto a proyecto</a:t>
            </a:r>
          </a:p>
          <a:p>
            <a:pPr marL="285720" indent="-285720">
              <a:buFont typeface="Wingdings" panose="05000000000000000000" pitchFamily="2" charset="2"/>
              <a:buChar char="§"/>
            </a:pPr>
            <a:r>
              <a:rPr lang="es-ES" b="1" dirty="0" smtClean="0">
                <a:solidFill>
                  <a:schemeClr val="accent6"/>
                </a:solidFill>
                <a:latin typeface="Calibri" pitchFamily="34" charset="0"/>
              </a:rPr>
              <a:t>Se adapta mejor a proyectos de gran tamaño </a:t>
            </a:r>
          </a:p>
          <a:p>
            <a:pPr marL="285720" indent="-285720">
              <a:buFont typeface="Wingdings" panose="05000000000000000000" pitchFamily="2" charset="2"/>
              <a:buChar char="§"/>
            </a:pPr>
            <a:r>
              <a:rPr lang="es-ES" b="1" dirty="0" smtClean="0">
                <a:solidFill>
                  <a:schemeClr val="accent6"/>
                </a:solidFill>
                <a:latin typeface="Calibri" pitchFamily="34" charset="0"/>
              </a:rPr>
              <a:t>Consistente con normas internacionales (NICSP 32)</a:t>
            </a:r>
          </a:p>
          <a:p>
            <a:pPr marL="285720" indent="-285720">
              <a:buFont typeface="Wingdings" panose="05000000000000000000" pitchFamily="2" charset="2"/>
              <a:buChar char="§"/>
            </a:pPr>
            <a:r>
              <a:rPr lang="es-ES" b="1" dirty="0" smtClean="0">
                <a:solidFill>
                  <a:schemeClr val="accent6"/>
                </a:solidFill>
                <a:latin typeface="Calibri" pitchFamily="34" charset="0"/>
              </a:rPr>
              <a:t>Se adapta a la base contable aplicada  (caja y devengo, saldos y flujos</a:t>
            </a:r>
            <a:r>
              <a:rPr lang="es-ES" sz="2177" b="1" dirty="0" smtClean="0">
                <a:solidFill>
                  <a:schemeClr val="accent6"/>
                </a:solidFill>
                <a:latin typeface="Calibri" pitchFamily="34" charset="0"/>
              </a:rPr>
              <a:t>) </a:t>
            </a:r>
            <a:endParaRPr lang="es-ES" sz="2177" b="1" dirty="0">
              <a:solidFill>
                <a:schemeClr val="accent6"/>
              </a:solidFill>
              <a:latin typeface="Calibri" pitchFamily="34" charset="0"/>
            </a:endParaRPr>
          </a:p>
        </p:txBody>
      </p:sp>
      <p:sp>
        <p:nvSpPr>
          <p:cNvPr id="12" name="Rectangle 11"/>
          <p:cNvSpPr/>
          <p:nvPr/>
        </p:nvSpPr>
        <p:spPr bwMode="auto">
          <a:xfrm>
            <a:off x="677327" y="1245708"/>
            <a:ext cx="483789" cy="483789"/>
          </a:xfrm>
          <a:prstGeom prst="rect">
            <a:avLst/>
          </a:prstGeom>
          <a:gradFill>
            <a:gsLst>
              <a:gs pos="0">
                <a:srgbClr val="00B0F0">
                  <a:alpha val="30000"/>
                </a:srgbClr>
              </a:gs>
              <a:gs pos="100000">
                <a:srgbClr val="004C84">
                  <a:alpha val="65000"/>
                </a:srgb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pitchFamily="16" charset="0"/>
              <a:buNone/>
              <a:defRPr/>
            </a:pPr>
            <a:endParaRPr lang="en-US" sz="2177" dirty="0"/>
          </a:p>
        </p:txBody>
      </p:sp>
      <p:sp>
        <p:nvSpPr>
          <p:cNvPr id="10" name="Rectangle 9"/>
          <p:cNvSpPr/>
          <p:nvPr/>
        </p:nvSpPr>
        <p:spPr bwMode="auto">
          <a:xfrm>
            <a:off x="6138491" y="1236895"/>
            <a:ext cx="483789" cy="483789"/>
          </a:xfrm>
          <a:prstGeom prst="rect">
            <a:avLst/>
          </a:prstGeom>
          <a:gradFill>
            <a:gsLst>
              <a:gs pos="0">
                <a:schemeClr val="bg1">
                  <a:lumMod val="75000"/>
                  <a:alpha val="58000"/>
                </a:schemeClr>
              </a:gs>
              <a:gs pos="100000">
                <a:schemeClr val="tx1">
                  <a:lumMod val="65000"/>
                  <a:lumOff val="35000"/>
                  <a:alpha val="74000"/>
                </a:scheme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pitchFamily="16" charset="0"/>
              <a:buNone/>
              <a:defRPr/>
            </a:pPr>
            <a:endParaRPr lang="en-US" sz="2177" dirty="0"/>
          </a:p>
        </p:txBody>
      </p:sp>
      <p:sp>
        <p:nvSpPr>
          <p:cNvPr id="11" name="Rectangle 10"/>
          <p:cNvSpPr/>
          <p:nvPr/>
        </p:nvSpPr>
        <p:spPr bwMode="auto">
          <a:xfrm>
            <a:off x="6096002" y="3774568"/>
            <a:ext cx="483789" cy="483789"/>
          </a:xfrm>
          <a:prstGeom prst="rect">
            <a:avLst/>
          </a:prstGeom>
          <a:gradFill>
            <a:gsLst>
              <a:gs pos="0">
                <a:schemeClr val="bg1">
                  <a:lumMod val="85000"/>
                  <a:alpha val="66000"/>
                </a:schemeClr>
              </a:gs>
              <a:gs pos="100000">
                <a:schemeClr val="bg1">
                  <a:lumMod val="65000"/>
                  <a:alpha val="75000"/>
                </a:scheme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pitchFamily="16" charset="0"/>
              <a:buNone/>
              <a:defRPr/>
            </a:pPr>
            <a:endParaRPr lang="en-US" sz="2177" dirty="0"/>
          </a:p>
        </p:txBody>
      </p:sp>
      <p:sp>
        <p:nvSpPr>
          <p:cNvPr id="16" name="Rectangle 15"/>
          <p:cNvSpPr/>
          <p:nvPr/>
        </p:nvSpPr>
        <p:spPr bwMode="auto">
          <a:xfrm>
            <a:off x="682904" y="3795181"/>
            <a:ext cx="548582" cy="529865"/>
          </a:xfrm>
          <a:prstGeom prst="rect">
            <a:avLst/>
          </a:prstGeom>
          <a:gradFill>
            <a:gsLst>
              <a:gs pos="0">
                <a:srgbClr val="D59191"/>
              </a:gs>
              <a:gs pos="100000">
                <a:srgbClr val="A20000"/>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lIns="82866" tIns="41434" rIns="82866" bIns="41434"/>
          <a:lstStyle/>
          <a:p>
            <a:pPr>
              <a:buFont typeface="Times New Roman" pitchFamily="16" charset="0"/>
              <a:buNone/>
              <a:defRPr/>
            </a:pPr>
            <a:endParaRPr lang="en-US" sz="2177" dirty="0"/>
          </a:p>
        </p:txBody>
      </p:sp>
      <p:sp>
        <p:nvSpPr>
          <p:cNvPr id="15" name="Title 1"/>
          <p:cNvSpPr txBox="1">
            <a:spLocks/>
          </p:cNvSpPr>
          <p:nvPr/>
        </p:nvSpPr>
        <p:spPr>
          <a:xfrm>
            <a:off x="0" y="76909"/>
            <a:ext cx="10744200" cy="1002260"/>
          </a:xfrm>
          <a:prstGeom prst="rect">
            <a:avLst/>
          </a:prstGeom>
        </p:spPr>
        <p:txBody>
          <a:bodyPr anchor="t"/>
          <a:lstStyle/>
          <a:p>
            <a:pPr defTabSz="829366">
              <a:defRPr/>
            </a:pPr>
            <a:r>
              <a:rPr lang="es-ES" sz="2400" b="1" dirty="0" smtClean="0">
                <a:solidFill>
                  <a:srgbClr val="800000"/>
                </a:solidFill>
                <a:latin typeface="+mj-lt"/>
                <a:ea typeface="+mj-ea"/>
                <a:cs typeface="+mj-cs"/>
              </a:rPr>
              <a:t>V. Monitoreo de riesgos fiscales </a:t>
            </a:r>
          </a:p>
          <a:p>
            <a:pPr defTabSz="829366">
              <a:defRPr/>
            </a:pPr>
            <a:r>
              <a:rPr lang="es-ES" sz="2000" b="1" dirty="0" smtClean="0">
                <a:solidFill>
                  <a:schemeClr val="accent6"/>
                </a:solidFill>
                <a:latin typeface="+mj-lt"/>
                <a:ea typeface="+mj-ea"/>
                <a:cs typeface="+mj-cs"/>
              </a:rPr>
              <a:t>Marco de evaluación de riesgos fiscales de APPs (PFRAM)</a:t>
            </a:r>
            <a:endParaRPr lang="es-ES" sz="2000" b="1" dirty="0">
              <a:solidFill>
                <a:schemeClr val="accent6"/>
              </a:solidFill>
              <a:latin typeface="+mj-lt"/>
              <a:ea typeface="+mj-ea"/>
              <a:cs typeface="+mj-cs"/>
            </a:endParaRPr>
          </a:p>
        </p:txBody>
      </p:sp>
    </p:spTree>
    <p:extLst>
      <p:ext uri="{BB962C8B-B14F-4D97-AF65-F5344CB8AC3E}">
        <p14:creationId xmlns:p14="http://schemas.microsoft.com/office/powerpoint/2010/main" val="1785660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687055896"/>
              </p:ext>
            </p:extLst>
          </p:nvPr>
        </p:nvGraphicFramePr>
        <p:xfrm>
          <a:off x="609600" y="1809750"/>
          <a:ext cx="10972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18</a:t>
            </a:fld>
            <a:endParaRPr lang="en-US" dirty="0">
              <a:solidFill>
                <a:srgbClr val="FFFFFF"/>
              </a:solidFill>
            </a:endParaRPr>
          </a:p>
        </p:txBody>
      </p:sp>
      <p:sp>
        <p:nvSpPr>
          <p:cNvPr id="7" name="Title 4"/>
          <p:cNvSpPr>
            <a:spLocks noGrp="1"/>
          </p:cNvSpPr>
          <p:nvPr>
            <p:ph type="title"/>
          </p:nvPr>
        </p:nvSpPr>
        <p:spPr/>
        <p:txBody>
          <a:bodyPr/>
          <a:lstStyle/>
          <a:p>
            <a:pPr lvl="0" defTabSz="829366" eaLnBrk="1" fontAlgn="auto" hangingPunct="1">
              <a:spcBef>
                <a:spcPts val="0"/>
              </a:spcBef>
              <a:spcAft>
                <a:spcPts val="0"/>
              </a:spcAft>
              <a:defRPr/>
            </a:pPr>
            <a:r>
              <a:rPr lang="es-ES" sz="2400" kern="1200" dirty="0">
                <a:solidFill>
                  <a:srgbClr val="800000"/>
                </a:solidFill>
                <a:ea typeface="+mn-ea"/>
              </a:rPr>
              <a:t>V. Monitoreo de riesgos fiscales </a:t>
            </a:r>
            <a:br>
              <a:rPr lang="es-ES" sz="2400" kern="1200" dirty="0">
                <a:solidFill>
                  <a:srgbClr val="800000"/>
                </a:solidFill>
                <a:ea typeface="+mn-ea"/>
              </a:rPr>
            </a:br>
            <a:r>
              <a:rPr lang="es-ES" sz="2000" kern="1200" dirty="0">
                <a:solidFill>
                  <a:srgbClr val="2D2D8A"/>
                </a:solidFill>
                <a:ea typeface="+mn-ea"/>
              </a:rPr>
              <a:t>Marco de evaluación de riesgos fiscales de APPs (PFRAM)</a:t>
            </a:r>
            <a:br>
              <a:rPr lang="es-ES" sz="2000" kern="1200" dirty="0">
                <a:solidFill>
                  <a:srgbClr val="2D2D8A"/>
                </a:solidFill>
                <a:ea typeface="+mn-ea"/>
              </a:rPr>
            </a:br>
            <a:r>
              <a:rPr lang="es-ES" sz="2000" dirty="0" smtClean="0">
                <a:solidFill>
                  <a:srgbClr val="800000"/>
                </a:solidFill>
              </a:rPr>
              <a:t>Cómo </a:t>
            </a:r>
            <a:r>
              <a:rPr lang="es-ES" sz="2000" dirty="0">
                <a:solidFill>
                  <a:srgbClr val="800000"/>
                </a:solidFill>
              </a:rPr>
              <a:t>funciona?</a:t>
            </a:r>
            <a:endParaRPr lang="es-ES_tradnl" sz="2000" dirty="0">
              <a:solidFill>
                <a:srgbClr val="800000"/>
              </a:solidFill>
            </a:endParaRPr>
          </a:p>
        </p:txBody>
      </p:sp>
      <p:sp>
        <p:nvSpPr>
          <p:cNvPr id="8" name="TextBox 7"/>
          <p:cNvSpPr txBox="1"/>
          <p:nvPr/>
        </p:nvSpPr>
        <p:spPr>
          <a:xfrm>
            <a:off x="295275" y="1209675"/>
            <a:ext cx="11172825" cy="461665"/>
          </a:xfrm>
          <a:prstGeom prst="rect">
            <a:avLst/>
          </a:prstGeom>
          <a:noFill/>
        </p:spPr>
        <p:txBody>
          <a:bodyPr wrap="square" rtlCol="0">
            <a:spAutoFit/>
          </a:bodyPr>
          <a:lstStyle/>
          <a:p>
            <a:pPr marL="342900" lvl="0" indent="-342900" eaLnBrk="0" fontAlgn="base" hangingPunct="0">
              <a:spcBef>
                <a:spcPct val="20000"/>
              </a:spcBef>
              <a:spcAft>
                <a:spcPts val="1633"/>
              </a:spcAft>
              <a:buFont typeface="Arial" panose="020B0604020202020204" pitchFamily="34" charset="0"/>
              <a:buChar char="•"/>
            </a:pPr>
            <a:r>
              <a:rPr lang="es-ES" sz="2400" b="1" kern="0" dirty="0" smtClean="0">
                <a:solidFill>
                  <a:srgbClr val="800000"/>
                </a:solidFill>
              </a:rPr>
              <a:t>Proceso </a:t>
            </a:r>
            <a:r>
              <a:rPr lang="es-ES" sz="2400" b="1" kern="0" dirty="0">
                <a:solidFill>
                  <a:srgbClr val="800000"/>
                </a:solidFill>
              </a:rPr>
              <a:t>estructurado de evaluación de una APP en 5 pasos </a:t>
            </a:r>
          </a:p>
        </p:txBody>
      </p:sp>
    </p:spTree>
    <p:extLst>
      <p:ext uri="{BB962C8B-B14F-4D97-AF65-F5344CB8AC3E}">
        <p14:creationId xmlns:p14="http://schemas.microsoft.com/office/powerpoint/2010/main" val="2251662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05394" y="1532708"/>
            <a:ext cx="2556687" cy="4447467"/>
          </a:xfrm>
        </p:spPr>
        <p:txBody>
          <a:bodyPr anchor="t"/>
          <a:lstStyle/>
          <a:p>
            <a:r>
              <a:rPr lang="es-ES" dirty="0" smtClean="0"/>
              <a:t/>
            </a:r>
            <a:br>
              <a:rPr lang="es-ES" dirty="0" smtClean="0"/>
            </a:br>
            <a:r>
              <a:rPr lang="es-ES" sz="2000" dirty="0" smtClean="0">
                <a:solidFill>
                  <a:schemeClr val="accent2"/>
                </a:solidFill>
              </a:rPr>
              <a:t>Flujo de caja del operador privado</a:t>
            </a:r>
            <a:br>
              <a:rPr lang="es-ES" sz="2000" dirty="0" smtClean="0">
                <a:solidFill>
                  <a:schemeClr val="accent2"/>
                </a:solidFill>
              </a:rPr>
            </a:br>
            <a:r>
              <a:rPr lang="es-ES" sz="2000" dirty="0" smtClean="0">
                <a:solidFill>
                  <a:schemeClr val="accent2"/>
                </a:solidFill>
              </a:rPr>
              <a:t/>
            </a:r>
            <a:br>
              <a:rPr lang="es-ES" sz="2000"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a:solidFill>
                  <a:schemeClr val="accent2"/>
                </a:solidFill>
              </a:rPr>
              <a:t/>
            </a:r>
            <a:br>
              <a:rPr lang="es-ES" sz="1814" dirty="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a:solidFill>
                  <a:schemeClr val="accent2"/>
                </a:solidFill>
              </a:rPr>
              <a:t/>
            </a:r>
            <a:br>
              <a:rPr lang="es-ES" sz="1814" dirty="0">
                <a:solidFill>
                  <a:schemeClr val="accent2"/>
                </a:solidFill>
              </a:rPr>
            </a:br>
            <a:r>
              <a:rPr lang="es-ES" sz="2000" dirty="0" smtClean="0">
                <a:solidFill>
                  <a:schemeClr val="accent2"/>
                </a:solidFill>
              </a:rPr>
              <a:t>Impacto fiscal del proyecto</a:t>
            </a:r>
            <a:endParaRPr lang="es-ES" sz="2000" dirty="0">
              <a:solidFill>
                <a:schemeClr val="accent2"/>
              </a:solidFill>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19</a:t>
            </a:fld>
            <a:endParaRPr lang="en-US" dirty="0">
              <a:solidFill>
                <a:srgbClr val="FFFFFF"/>
              </a:solidFill>
            </a:endParaRPr>
          </a:p>
        </p:txBody>
      </p:sp>
      <p:pic>
        <p:nvPicPr>
          <p:cNvPr id="2" name="Picture 1"/>
          <p:cNvPicPr>
            <a:picLocks noChangeAspect="1"/>
          </p:cNvPicPr>
          <p:nvPr/>
        </p:nvPicPr>
        <p:blipFill>
          <a:blip r:embed="rId2"/>
          <a:stretch>
            <a:fillRect/>
          </a:stretch>
        </p:blipFill>
        <p:spPr>
          <a:xfrm>
            <a:off x="3262081" y="1205345"/>
            <a:ext cx="7405920" cy="5419900"/>
          </a:xfrm>
          <a:prstGeom prst="rect">
            <a:avLst/>
          </a:prstGeom>
        </p:spPr>
      </p:pic>
      <p:sp>
        <p:nvSpPr>
          <p:cNvPr id="5" name="Title 2"/>
          <p:cNvSpPr txBox="1">
            <a:spLocks/>
          </p:cNvSpPr>
          <p:nvPr/>
        </p:nvSpPr>
        <p:spPr bwMode="auto">
          <a:xfrm>
            <a:off x="0" y="76200"/>
            <a:ext cx="105664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s-ES" sz="2400" kern="1200" dirty="0" smtClean="0">
                <a:solidFill>
                  <a:srgbClr val="800000"/>
                </a:solidFill>
              </a:rPr>
              <a:t>V. Monitoreo de riesgos fiscales </a:t>
            </a:r>
            <a:br>
              <a:rPr lang="es-ES" sz="2400" kern="1200" dirty="0" smtClean="0">
                <a:solidFill>
                  <a:srgbClr val="800000"/>
                </a:solidFill>
              </a:rPr>
            </a:br>
            <a:r>
              <a:rPr lang="es-ES" sz="2000" kern="1200" dirty="0" smtClean="0">
                <a:solidFill>
                  <a:srgbClr val="2D2D8A"/>
                </a:solidFill>
              </a:rPr>
              <a:t>Marco de evaluación de riesgos fiscales de APPs (PFRAM)</a:t>
            </a:r>
            <a:br>
              <a:rPr lang="es-ES" sz="2000" kern="1200" dirty="0" smtClean="0">
                <a:solidFill>
                  <a:srgbClr val="2D2D8A"/>
                </a:solidFill>
              </a:rPr>
            </a:br>
            <a:r>
              <a:rPr lang="es-ES" sz="2000" kern="0" dirty="0" smtClean="0">
                <a:solidFill>
                  <a:srgbClr val="800000"/>
                </a:solidFill>
              </a:rPr>
              <a:t>Principales </a:t>
            </a:r>
            <a:r>
              <a:rPr lang="es-ES" sz="2000" kern="0" dirty="0">
                <a:solidFill>
                  <a:srgbClr val="800000"/>
                </a:solidFill>
              </a:rPr>
              <a:t>r</a:t>
            </a:r>
            <a:r>
              <a:rPr lang="es-ES" sz="2000" kern="0" dirty="0" smtClean="0">
                <a:solidFill>
                  <a:srgbClr val="800000"/>
                </a:solidFill>
              </a:rPr>
              <a:t>esultados del proyecto</a:t>
            </a:r>
            <a:endParaRPr lang="es-ES_tradnl" kern="0" dirty="0"/>
          </a:p>
        </p:txBody>
      </p:sp>
    </p:spTree>
    <p:extLst>
      <p:ext uri="{BB962C8B-B14F-4D97-AF65-F5344CB8AC3E}">
        <p14:creationId xmlns:p14="http://schemas.microsoft.com/office/powerpoint/2010/main" val="2570327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s-ES_tradnl" dirty="0" smtClean="0"/>
              <a:t>Contabilización</a:t>
            </a:r>
            <a:r>
              <a:rPr lang="en-US" dirty="0" smtClean="0"/>
              <a:t> de APPs</a:t>
            </a:r>
            <a:br>
              <a:rPr lang="en-US" dirty="0" smtClean="0"/>
            </a:br>
            <a:r>
              <a:rPr lang="en-US" sz="2400" dirty="0" smtClean="0">
                <a:solidFill>
                  <a:srgbClr val="000066"/>
                </a:solidFill>
              </a:rPr>
              <a:t>Agenda</a:t>
            </a:r>
            <a:endParaRPr lang="en-US" sz="2400" dirty="0"/>
          </a:p>
        </p:txBody>
      </p:sp>
      <p:sp>
        <p:nvSpPr>
          <p:cNvPr id="3" name="Content Placeholder 2"/>
          <p:cNvSpPr>
            <a:spLocks noGrp="1"/>
          </p:cNvSpPr>
          <p:nvPr>
            <p:ph idx="1"/>
          </p:nvPr>
        </p:nvSpPr>
        <p:spPr/>
        <p:txBody>
          <a:bodyPr anchor="ctr"/>
          <a:lstStyle/>
          <a:p>
            <a:pPr marL="798513" indent="-798513">
              <a:spcBef>
                <a:spcPts val="1800"/>
              </a:spcBef>
              <a:spcAft>
                <a:spcPts val="1200"/>
              </a:spcAft>
              <a:buFont typeface="+mj-lt"/>
              <a:buAutoNum type="romanUcPeriod"/>
            </a:pPr>
            <a:r>
              <a:rPr lang="es-ES_tradnl" sz="2800" dirty="0" smtClean="0">
                <a:solidFill>
                  <a:srgbClr val="800000"/>
                </a:solidFill>
              </a:rPr>
              <a:t>Introducción</a:t>
            </a:r>
          </a:p>
          <a:p>
            <a:pPr marL="798513" indent="-798513">
              <a:spcBef>
                <a:spcPts val="1800"/>
              </a:spcBef>
              <a:spcAft>
                <a:spcPts val="1200"/>
              </a:spcAft>
              <a:buFont typeface="+mj-lt"/>
              <a:buAutoNum type="romanUcPeriod"/>
            </a:pPr>
            <a:r>
              <a:rPr lang="es-ES_tradnl" sz="2800" dirty="0" smtClean="0">
                <a:solidFill>
                  <a:srgbClr val="800000"/>
                </a:solidFill>
              </a:rPr>
              <a:t>Normas internacionales sobre registro de APPs</a:t>
            </a:r>
          </a:p>
          <a:p>
            <a:pPr marL="860425" indent="-860425">
              <a:spcBef>
                <a:spcPts val="1800"/>
              </a:spcBef>
              <a:spcAft>
                <a:spcPts val="1200"/>
              </a:spcAft>
              <a:buFont typeface="+mj-lt"/>
              <a:buAutoNum type="romanUcPeriod"/>
            </a:pPr>
            <a:r>
              <a:rPr lang="es-ES_tradnl" sz="2800" dirty="0" smtClean="0">
                <a:solidFill>
                  <a:srgbClr val="800000"/>
                </a:solidFill>
              </a:rPr>
              <a:t>Implicaciones macro </a:t>
            </a:r>
            <a:r>
              <a:rPr lang="es-ES_tradnl" sz="2800" dirty="0">
                <a:solidFill>
                  <a:srgbClr val="800000"/>
                </a:solidFill>
              </a:rPr>
              <a:t>f</a:t>
            </a:r>
            <a:r>
              <a:rPr lang="es-ES_tradnl" sz="2800" dirty="0" smtClean="0">
                <a:solidFill>
                  <a:srgbClr val="800000"/>
                </a:solidFill>
              </a:rPr>
              <a:t>iscales de NICSP 32</a:t>
            </a:r>
          </a:p>
          <a:p>
            <a:pPr marL="860425" indent="-860425">
              <a:spcBef>
                <a:spcPts val="1800"/>
              </a:spcBef>
              <a:spcAft>
                <a:spcPts val="1200"/>
              </a:spcAft>
              <a:buFont typeface="+mj-lt"/>
              <a:buAutoNum type="romanUcPeriod"/>
            </a:pPr>
            <a:r>
              <a:rPr lang="es-ES_tradnl" sz="2800" dirty="0" smtClean="0">
                <a:solidFill>
                  <a:srgbClr val="800000"/>
                </a:solidFill>
              </a:rPr>
              <a:t>Implementación de NICSP 32</a:t>
            </a:r>
          </a:p>
          <a:p>
            <a:pPr marL="860425" indent="-860425">
              <a:spcBef>
                <a:spcPts val="1800"/>
              </a:spcBef>
              <a:spcAft>
                <a:spcPts val="1200"/>
              </a:spcAft>
              <a:buFont typeface="+mj-lt"/>
              <a:buAutoNum type="romanUcPeriod"/>
            </a:pPr>
            <a:r>
              <a:rPr lang="es-ES_tradnl" sz="2800" dirty="0" smtClean="0">
                <a:solidFill>
                  <a:srgbClr val="800000"/>
                </a:solidFill>
              </a:rPr>
              <a:t>Monitoreo de riesgos fiscales asociados a APPs</a:t>
            </a:r>
          </a:p>
          <a:p>
            <a:pPr marL="860425" indent="-860425">
              <a:spcBef>
                <a:spcPts val="1800"/>
              </a:spcBef>
              <a:spcAft>
                <a:spcPts val="1200"/>
              </a:spcAft>
              <a:buFont typeface="+mj-lt"/>
              <a:buAutoNum type="romanUcPeriod"/>
            </a:pPr>
            <a:r>
              <a:rPr lang="es-ES_tradnl" sz="2800" dirty="0" smtClean="0">
                <a:solidFill>
                  <a:srgbClr val="800000"/>
                </a:solidFill>
              </a:rPr>
              <a:t>Consideraciones finales</a:t>
            </a:r>
            <a:endParaRPr lang="es-ES_tradnl" sz="2800" dirty="0">
              <a:solidFill>
                <a:srgbClr val="800000"/>
              </a:solidFill>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2</a:t>
            </a:fld>
            <a:endParaRPr lang="en-US" dirty="0">
              <a:solidFill>
                <a:srgbClr val="FFFFFF"/>
              </a:solidFill>
            </a:endParaRPr>
          </a:p>
        </p:txBody>
      </p:sp>
    </p:spTree>
    <p:extLst>
      <p:ext uri="{BB962C8B-B14F-4D97-AF65-F5344CB8AC3E}">
        <p14:creationId xmlns:p14="http://schemas.microsoft.com/office/powerpoint/2010/main" val="1674382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29680" y="1410789"/>
            <a:ext cx="2951833" cy="3376137"/>
          </a:xfrm>
        </p:spPr>
        <p:txBody>
          <a:bodyPr anchor="t"/>
          <a:lstStyle/>
          <a:p>
            <a:r>
              <a:rPr lang="es-ES" dirty="0" smtClean="0"/>
              <a:t/>
            </a:r>
            <a:br>
              <a:rPr lang="es-ES" dirty="0" smtClean="0"/>
            </a:br>
            <a:r>
              <a:rPr lang="es-ES" sz="2000" dirty="0" smtClean="0">
                <a:solidFill>
                  <a:schemeClr val="accent2"/>
                </a:solidFill>
              </a:rPr>
              <a:t>Estado de resultados del gobierno</a:t>
            </a: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2000" dirty="0" smtClean="0">
                <a:solidFill>
                  <a:schemeClr val="accent2"/>
                </a:solidFill>
              </a:rPr>
              <a:t>Balance público</a:t>
            </a:r>
            <a:br>
              <a:rPr lang="es-ES" sz="2000"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a:solidFill>
                  <a:schemeClr val="accent2"/>
                </a:solidFill>
              </a:rPr>
              <a:t/>
            </a:r>
            <a:br>
              <a:rPr lang="es-ES" sz="1814" dirty="0">
                <a:solidFill>
                  <a:schemeClr val="accent2"/>
                </a:solidFill>
              </a:rPr>
            </a:br>
            <a:r>
              <a:rPr lang="es-ES" sz="2000" dirty="0" smtClean="0">
                <a:solidFill>
                  <a:schemeClr val="accent2"/>
                </a:solidFill>
              </a:rPr>
              <a:t>Estado de caja</a:t>
            </a:r>
            <a:br>
              <a:rPr lang="es-ES" sz="2000" dirty="0" smtClean="0">
                <a:solidFill>
                  <a:schemeClr val="accent2"/>
                </a:solidFill>
              </a:rPr>
            </a:br>
            <a:r>
              <a:rPr lang="es-ES" sz="1814" dirty="0">
                <a:solidFill>
                  <a:schemeClr val="accent6"/>
                </a:solidFill>
              </a:rPr>
              <a:t/>
            </a:r>
            <a:br>
              <a:rPr lang="es-ES" sz="1814" dirty="0">
                <a:solidFill>
                  <a:schemeClr val="accent6"/>
                </a:solidFill>
              </a:rPr>
            </a:br>
            <a:endParaRPr lang="es-ES" sz="1814" dirty="0">
              <a:solidFill>
                <a:schemeClr val="accent6"/>
              </a:solidFill>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20</a:t>
            </a:fld>
            <a:endParaRPr lang="en-US" dirty="0">
              <a:solidFill>
                <a:srgbClr val="FFFFFF"/>
              </a:solidFill>
            </a:endParaRPr>
          </a:p>
        </p:txBody>
      </p:sp>
      <p:pic>
        <p:nvPicPr>
          <p:cNvPr id="5" name="Picture 2"/>
          <p:cNvPicPr>
            <a:picLocks noChangeAspect="1" noChangeArrowheads="1"/>
          </p:cNvPicPr>
          <p:nvPr/>
        </p:nvPicPr>
        <p:blipFill>
          <a:blip r:embed="rId2" cstate="print"/>
          <a:srcRect l="5716" t="22222" r="31784" b="8889"/>
          <a:stretch>
            <a:fillRect/>
          </a:stretch>
        </p:blipFill>
        <p:spPr bwMode="auto">
          <a:xfrm>
            <a:off x="3244663" y="1143000"/>
            <a:ext cx="5806080" cy="4885402"/>
          </a:xfrm>
          <a:prstGeom prst="rect">
            <a:avLst/>
          </a:prstGeom>
          <a:noFill/>
          <a:ln w="9525">
            <a:solidFill>
              <a:schemeClr val="tx2"/>
            </a:solidFill>
            <a:miter lim="800000"/>
            <a:headEnd/>
            <a:tailEnd/>
          </a:ln>
        </p:spPr>
      </p:pic>
      <p:pic>
        <p:nvPicPr>
          <p:cNvPr id="7" name="Picture 2"/>
          <p:cNvPicPr>
            <a:picLocks noChangeAspect="1" noChangeArrowheads="1"/>
          </p:cNvPicPr>
          <p:nvPr/>
        </p:nvPicPr>
        <p:blipFill>
          <a:blip r:embed="rId3" cstate="print"/>
          <a:srcRect l="5716" t="30000" r="31784" b="17778"/>
          <a:stretch>
            <a:fillRect/>
          </a:stretch>
        </p:blipFill>
        <p:spPr bwMode="auto">
          <a:xfrm>
            <a:off x="5335680" y="2274222"/>
            <a:ext cx="5027520" cy="3930854"/>
          </a:xfrm>
          <a:prstGeom prst="rect">
            <a:avLst/>
          </a:prstGeom>
          <a:noFill/>
          <a:ln w="9525">
            <a:solidFill>
              <a:schemeClr val="tx1"/>
            </a:solidFill>
            <a:miter lim="800000"/>
            <a:headEnd/>
            <a:tailEnd/>
          </a:ln>
        </p:spPr>
      </p:pic>
      <p:pic>
        <p:nvPicPr>
          <p:cNvPr id="8" name="Picture 2"/>
          <p:cNvPicPr>
            <a:picLocks noChangeAspect="1" noChangeArrowheads="1"/>
          </p:cNvPicPr>
          <p:nvPr/>
        </p:nvPicPr>
        <p:blipFill>
          <a:blip r:embed="rId4" cstate="print"/>
          <a:srcRect l="5534" t="30000" r="31966" b="8889"/>
          <a:stretch>
            <a:fillRect/>
          </a:stretch>
        </p:blipFill>
        <p:spPr bwMode="auto">
          <a:xfrm>
            <a:off x="7055298" y="2755035"/>
            <a:ext cx="4614188" cy="4063782"/>
          </a:xfrm>
          <a:prstGeom prst="rect">
            <a:avLst/>
          </a:prstGeom>
          <a:noFill/>
          <a:ln w="9525">
            <a:solidFill>
              <a:schemeClr val="tx2"/>
            </a:solidFill>
            <a:miter lim="800000"/>
            <a:headEnd/>
            <a:tailEnd/>
          </a:ln>
        </p:spPr>
      </p:pic>
      <p:sp>
        <p:nvSpPr>
          <p:cNvPr id="9" name="Title 2"/>
          <p:cNvSpPr txBox="1">
            <a:spLocks/>
          </p:cNvSpPr>
          <p:nvPr/>
        </p:nvSpPr>
        <p:spPr bwMode="auto">
          <a:xfrm>
            <a:off x="0" y="76200"/>
            <a:ext cx="105664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s-ES" sz="2400" kern="1200" dirty="0" smtClean="0">
                <a:solidFill>
                  <a:srgbClr val="800000"/>
                </a:solidFill>
              </a:rPr>
              <a:t>V. Monitoreo de riesgos fiscales </a:t>
            </a:r>
            <a:br>
              <a:rPr lang="es-ES" sz="2400" kern="1200" dirty="0" smtClean="0">
                <a:solidFill>
                  <a:srgbClr val="800000"/>
                </a:solidFill>
              </a:rPr>
            </a:br>
            <a:r>
              <a:rPr lang="es-ES" sz="2000" kern="1200" dirty="0" smtClean="0">
                <a:solidFill>
                  <a:srgbClr val="2D2D8A"/>
                </a:solidFill>
              </a:rPr>
              <a:t>Marco de evaluación de riesgos fiscales de APPs (PFRAM)</a:t>
            </a:r>
            <a:br>
              <a:rPr lang="es-ES" sz="2000" kern="1200" dirty="0" smtClean="0">
                <a:solidFill>
                  <a:srgbClr val="2D2D8A"/>
                </a:solidFill>
              </a:rPr>
            </a:br>
            <a:r>
              <a:rPr lang="es-ES" sz="2000" kern="0" dirty="0" smtClean="0">
                <a:solidFill>
                  <a:srgbClr val="800000"/>
                </a:solidFill>
              </a:rPr>
              <a:t>Principales estados analíticos del proyecto</a:t>
            </a:r>
            <a:endParaRPr lang="es-ES_tradnl" kern="0" dirty="0"/>
          </a:p>
        </p:txBody>
      </p:sp>
    </p:spTree>
    <p:extLst>
      <p:ext uri="{BB962C8B-B14F-4D97-AF65-F5344CB8AC3E}">
        <p14:creationId xmlns:p14="http://schemas.microsoft.com/office/powerpoint/2010/main" val="3762520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33348" y="1323702"/>
            <a:ext cx="4572001" cy="5214257"/>
          </a:xfrm>
        </p:spPr>
        <p:txBody>
          <a:bodyPr anchor="t"/>
          <a:lstStyle/>
          <a:p>
            <a:r>
              <a:rPr lang="en-US" sz="1814" dirty="0">
                <a:solidFill>
                  <a:schemeClr val="accent6"/>
                </a:solidFill>
              </a:rPr>
              <a:t/>
            </a:r>
            <a:br>
              <a:rPr lang="en-US" sz="1814" dirty="0">
                <a:solidFill>
                  <a:schemeClr val="accent6"/>
                </a:solidFill>
              </a:rPr>
            </a:br>
            <a:r>
              <a:rPr lang="en-US" sz="1814" dirty="0">
                <a:solidFill>
                  <a:schemeClr val="accent6"/>
                </a:solidFill>
              </a:rPr>
              <a:t/>
            </a:r>
            <a:br>
              <a:rPr lang="en-US" sz="1814" dirty="0">
                <a:solidFill>
                  <a:schemeClr val="accent6"/>
                </a:solidFill>
              </a:rPr>
            </a:br>
            <a:r>
              <a:rPr lang="es-ES" sz="2000" dirty="0" smtClean="0">
                <a:solidFill>
                  <a:schemeClr val="accent6"/>
                </a:solidFill>
              </a:rPr>
              <a:t>Deuda pública incluyendo el proyecto de APP </a:t>
            </a:r>
            <a:br>
              <a:rPr lang="es-ES" sz="2000" dirty="0" smtClean="0">
                <a:solidFill>
                  <a:schemeClr val="accent6"/>
                </a:solidFill>
              </a:rPr>
            </a:br>
            <a:r>
              <a:rPr lang="es-ES" sz="2000" dirty="0" smtClean="0">
                <a:solidFill>
                  <a:schemeClr val="accent6"/>
                </a:solidFill>
              </a:rPr>
              <a:t>(Debt Sustainability Analysis, DSA)</a:t>
            </a:r>
            <a:r>
              <a:rPr lang="es-ES" sz="2000" dirty="0" smtClean="0">
                <a:solidFill>
                  <a:schemeClr val="accent2"/>
                </a:solidFill>
              </a:rPr>
              <a:t/>
            </a:r>
            <a:br>
              <a:rPr lang="es-ES" sz="2000" dirty="0" smtClean="0">
                <a:solidFill>
                  <a:schemeClr val="accent2"/>
                </a:solidFill>
              </a:rPr>
            </a:br>
            <a:r>
              <a:rPr lang="es-ES" sz="2000" dirty="0" smtClean="0">
                <a:solidFill>
                  <a:schemeClr val="accent2"/>
                </a:solidFill>
              </a:rPr>
              <a:t/>
            </a:r>
            <a:br>
              <a:rPr lang="es-ES" sz="2000"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2000" dirty="0" smtClean="0">
                <a:solidFill>
                  <a:schemeClr val="accent2"/>
                </a:solidFill>
              </a:rPr>
              <a:t>Déficit en base devengada y base caja, incluyendo el proyecto de APP</a:t>
            </a:r>
            <a:endParaRPr lang="es-ES" sz="2000" dirty="0">
              <a:solidFill>
                <a:schemeClr val="accent2"/>
              </a:solidFill>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21</a:t>
            </a:fld>
            <a:endParaRPr lang="en-US" dirty="0">
              <a:solidFill>
                <a:srgbClr val="FFFFFF"/>
              </a:solidFill>
            </a:endParaRPr>
          </a:p>
        </p:txBody>
      </p:sp>
      <p:pic>
        <p:nvPicPr>
          <p:cNvPr id="2" name="Picture 1"/>
          <p:cNvPicPr>
            <a:picLocks noChangeAspect="1"/>
          </p:cNvPicPr>
          <p:nvPr/>
        </p:nvPicPr>
        <p:blipFill>
          <a:blip r:embed="rId2"/>
          <a:stretch>
            <a:fillRect/>
          </a:stretch>
        </p:blipFill>
        <p:spPr>
          <a:xfrm>
            <a:off x="4943475" y="1241193"/>
            <a:ext cx="6980378" cy="5594466"/>
          </a:xfrm>
          <a:prstGeom prst="rect">
            <a:avLst/>
          </a:prstGeom>
        </p:spPr>
      </p:pic>
      <p:sp>
        <p:nvSpPr>
          <p:cNvPr id="5" name="Title 2"/>
          <p:cNvSpPr txBox="1">
            <a:spLocks/>
          </p:cNvSpPr>
          <p:nvPr/>
        </p:nvSpPr>
        <p:spPr bwMode="auto">
          <a:xfrm>
            <a:off x="0" y="76200"/>
            <a:ext cx="105664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s-ES" sz="2400" kern="1200" dirty="0" smtClean="0">
                <a:solidFill>
                  <a:srgbClr val="800000"/>
                </a:solidFill>
              </a:rPr>
              <a:t>V. Monitoreo de riesgos fiscales </a:t>
            </a:r>
            <a:br>
              <a:rPr lang="es-ES" sz="2400" kern="1200" dirty="0" smtClean="0">
                <a:solidFill>
                  <a:srgbClr val="800000"/>
                </a:solidFill>
              </a:rPr>
            </a:br>
            <a:r>
              <a:rPr lang="es-ES" sz="2000" kern="1200" dirty="0" smtClean="0">
                <a:solidFill>
                  <a:srgbClr val="2D2D8A"/>
                </a:solidFill>
              </a:rPr>
              <a:t>Marco de evaluación de riesgos fiscales de APPs (PFRAM)</a:t>
            </a:r>
            <a:br>
              <a:rPr lang="es-ES" sz="2000" kern="1200" dirty="0" smtClean="0">
                <a:solidFill>
                  <a:srgbClr val="2D2D8A"/>
                </a:solidFill>
              </a:rPr>
            </a:br>
            <a:r>
              <a:rPr lang="es-ES" sz="2000" kern="0" dirty="0" smtClean="0">
                <a:solidFill>
                  <a:srgbClr val="800000"/>
                </a:solidFill>
              </a:rPr>
              <a:t>Principales resultados macro fiscales</a:t>
            </a:r>
            <a:endParaRPr lang="es-ES_tradnl" kern="0" dirty="0"/>
          </a:p>
        </p:txBody>
      </p:sp>
    </p:spTree>
    <p:extLst>
      <p:ext uri="{BB962C8B-B14F-4D97-AF65-F5344CB8AC3E}">
        <p14:creationId xmlns:p14="http://schemas.microsoft.com/office/powerpoint/2010/main" val="2502088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61257" y="1428206"/>
            <a:ext cx="3250039" cy="4561168"/>
          </a:xfrm>
        </p:spPr>
        <p:txBody>
          <a:bodyPr anchor="t"/>
          <a:lstStyle/>
          <a:p>
            <a:r>
              <a:rPr lang="es-ES" sz="1814" dirty="0" smtClean="0">
                <a:solidFill>
                  <a:schemeClr val="accent6"/>
                </a:solidFill>
              </a:rPr>
              <a:t/>
            </a:r>
            <a:br>
              <a:rPr lang="es-ES" sz="1814" dirty="0" smtClean="0">
                <a:solidFill>
                  <a:schemeClr val="accent6"/>
                </a:solidFill>
              </a:rPr>
            </a:br>
            <a:r>
              <a:rPr lang="es-ES" sz="1814" dirty="0" smtClean="0">
                <a:solidFill>
                  <a:schemeClr val="accent6"/>
                </a:solidFill>
              </a:rPr>
              <a:t/>
            </a:r>
            <a:br>
              <a:rPr lang="es-ES" sz="1814" dirty="0" smtClean="0">
                <a:solidFill>
                  <a:schemeClr val="accent6"/>
                </a:solidFill>
              </a:rPr>
            </a:br>
            <a:r>
              <a:rPr lang="es-ES" sz="1814" dirty="0" smtClean="0">
                <a:solidFill>
                  <a:schemeClr val="accent6"/>
                </a:solidFill>
              </a:rPr>
              <a:t/>
            </a:r>
            <a:br>
              <a:rPr lang="es-ES" sz="1814" dirty="0" smtClean="0">
                <a:solidFill>
                  <a:schemeClr val="accent6"/>
                </a:solidFill>
              </a:rPr>
            </a:br>
            <a:r>
              <a:rPr lang="es-ES" sz="2000" dirty="0" smtClean="0">
                <a:solidFill>
                  <a:schemeClr val="accent6"/>
                </a:solidFill>
              </a:rPr>
              <a:t>Deuda pública con terminación del contrato</a:t>
            </a:r>
            <a:r>
              <a:rPr lang="es-ES" sz="2000" dirty="0" smtClean="0">
                <a:solidFill>
                  <a:schemeClr val="accent2"/>
                </a:solidFill>
              </a:rPr>
              <a:t/>
            </a:r>
            <a:br>
              <a:rPr lang="es-ES" sz="2000" dirty="0" smtClean="0">
                <a:solidFill>
                  <a:schemeClr val="accent2"/>
                </a:solidFill>
              </a:rPr>
            </a:br>
            <a:r>
              <a:rPr lang="es-ES" sz="2000" dirty="0" smtClean="0">
                <a:solidFill>
                  <a:schemeClr val="accent2"/>
                </a:solidFill>
              </a:rPr>
              <a:t/>
            </a:r>
            <a:br>
              <a:rPr lang="es-ES" sz="2000"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smtClean="0">
                <a:solidFill>
                  <a:schemeClr val="accent2"/>
                </a:solidFill>
              </a:rPr>
              <a:t/>
            </a:r>
            <a:br>
              <a:rPr lang="es-ES" sz="1814" dirty="0" smtClean="0">
                <a:solidFill>
                  <a:schemeClr val="accent2"/>
                </a:solidFill>
              </a:rPr>
            </a:br>
            <a:r>
              <a:rPr lang="es-ES" sz="1814" dirty="0">
                <a:solidFill>
                  <a:schemeClr val="accent2"/>
                </a:solidFill>
              </a:rPr>
              <a:t/>
            </a:r>
            <a:br>
              <a:rPr lang="es-ES" sz="1814" dirty="0">
                <a:solidFill>
                  <a:schemeClr val="accent2"/>
                </a:solidFill>
              </a:rPr>
            </a:br>
            <a:r>
              <a:rPr lang="es-ES" sz="1814" dirty="0" smtClean="0">
                <a:solidFill>
                  <a:schemeClr val="accent2"/>
                </a:solidFill>
              </a:rPr>
              <a:t/>
            </a:r>
            <a:br>
              <a:rPr lang="es-ES" sz="1814" dirty="0" smtClean="0">
                <a:solidFill>
                  <a:schemeClr val="accent2"/>
                </a:solidFill>
              </a:rPr>
            </a:br>
            <a:r>
              <a:rPr lang="es-ES" sz="1814" dirty="0">
                <a:solidFill>
                  <a:schemeClr val="accent2"/>
                </a:solidFill>
              </a:rPr>
              <a:t/>
            </a:r>
            <a:br>
              <a:rPr lang="es-ES" sz="1814" dirty="0">
                <a:solidFill>
                  <a:schemeClr val="accent2"/>
                </a:solidFill>
              </a:rPr>
            </a:br>
            <a:r>
              <a:rPr lang="es-ES" sz="2000" dirty="0" smtClean="0">
                <a:solidFill>
                  <a:schemeClr val="accent2"/>
                </a:solidFill>
              </a:rPr>
              <a:t>Déficit en base caja con terminación del contrato</a:t>
            </a:r>
            <a:endParaRPr lang="es-ES" sz="2000" dirty="0">
              <a:solidFill>
                <a:schemeClr val="accent2"/>
              </a:solidFill>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22</a:t>
            </a:fld>
            <a:endParaRPr lang="en-US" dirty="0">
              <a:solidFill>
                <a:srgbClr val="FFFFFF"/>
              </a:solidFill>
            </a:endParaRPr>
          </a:p>
        </p:txBody>
      </p:sp>
      <p:pic>
        <p:nvPicPr>
          <p:cNvPr id="7" name="Picture 6"/>
          <p:cNvPicPr>
            <a:picLocks noChangeAspect="1"/>
          </p:cNvPicPr>
          <p:nvPr/>
        </p:nvPicPr>
        <p:blipFill rotWithShape="1">
          <a:blip r:embed="rId2"/>
          <a:srcRect l="50857"/>
          <a:stretch/>
        </p:blipFill>
        <p:spPr>
          <a:xfrm>
            <a:off x="4096756" y="1197034"/>
            <a:ext cx="6524466" cy="5594464"/>
          </a:xfrm>
          <a:prstGeom prst="rect">
            <a:avLst/>
          </a:prstGeom>
        </p:spPr>
      </p:pic>
      <p:sp>
        <p:nvSpPr>
          <p:cNvPr id="5" name="Title 2"/>
          <p:cNvSpPr txBox="1">
            <a:spLocks/>
          </p:cNvSpPr>
          <p:nvPr/>
        </p:nvSpPr>
        <p:spPr bwMode="auto">
          <a:xfrm>
            <a:off x="0" y="76200"/>
            <a:ext cx="105664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s-ES" sz="2400" kern="1200" dirty="0" smtClean="0">
                <a:solidFill>
                  <a:srgbClr val="800000"/>
                </a:solidFill>
              </a:rPr>
              <a:t>V. Monitoreo de riesgos fiscales </a:t>
            </a:r>
            <a:br>
              <a:rPr lang="es-ES" sz="2400" kern="1200" dirty="0" smtClean="0">
                <a:solidFill>
                  <a:srgbClr val="800000"/>
                </a:solidFill>
              </a:rPr>
            </a:br>
            <a:r>
              <a:rPr lang="es-ES" sz="2000" kern="1200" dirty="0" smtClean="0">
                <a:solidFill>
                  <a:srgbClr val="2D2D8A"/>
                </a:solidFill>
              </a:rPr>
              <a:t>Marco de evaluación de riesgos fiscales de APPs (PFRAM)</a:t>
            </a:r>
            <a:br>
              <a:rPr lang="es-ES" sz="2000" kern="1200" dirty="0" smtClean="0">
                <a:solidFill>
                  <a:srgbClr val="2D2D8A"/>
                </a:solidFill>
              </a:rPr>
            </a:br>
            <a:r>
              <a:rPr lang="es-ES" sz="2000" kern="0" dirty="0" smtClean="0">
                <a:solidFill>
                  <a:srgbClr val="800000"/>
                </a:solidFill>
              </a:rPr>
              <a:t>Análisis de sensibilidad </a:t>
            </a:r>
            <a:endParaRPr lang="es-ES_tradnl" kern="0" dirty="0"/>
          </a:p>
        </p:txBody>
      </p:sp>
    </p:spTree>
    <p:extLst>
      <p:ext uri="{BB962C8B-B14F-4D97-AF65-F5344CB8AC3E}">
        <p14:creationId xmlns:p14="http://schemas.microsoft.com/office/powerpoint/2010/main" val="2438528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5617213"/>
              </p:ext>
            </p:extLst>
          </p:nvPr>
        </p:nvGraphicFramePr>
        <p:xfrm>
          <a:off x="1828800" y="1200150"/>
          <a:ext cx="8608320" cy="5264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2"/>
          <p:cNvSpPr txBox="1">
            <a:spLocks noGrp="1"/>
          </p:cNvSpPr>
          <p:nvPr>
            <p:ph type="title"/>
          </p:nvPr>
        </p:nvSpPr>
        <p:spPr bwMode="auto">
          <a:xfrm>
            <a:off x="17416" y="209006"/>
            <a:ext cx="10528663" cy="787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s-ES" sz="2400" kern="1200" dirty="0" smtClean="0">
                <a:solidFill>
                  <a:srgbClr val="800000"/>
                </a:solidFill>
              </a:rPr>
              <a:t>V. Monitoreo de riesgos fiscales </a:t>
            </a:r>
            <a:br>
              <a:rPr lang="es-ES" sz="2400" kern="1200" dirty="0" smtClean="0">
                <a:solidFill>
                  <a:srgbClr val="800000"/>
                </a:solidFill>
              </a:rPr>
            </a:br>
            <a:r>
              <a:rPr lang="es-ES" sz="2000" kern="1200" dirty="0" smtClean="0">
                <a:solidFill>
                  <a:srgbClr val="2D2D8A"/>
                </a:solidFill>
              </a:rPr>
              <a:t>Marco de evaluación de riesgos fiscales de APPs (PFRAM)</a:t>
            </a:r>
            <a:br>
              <a:rPr lang="es-ES" sz="2000" kern="1200" dirty="0" smtClean="0">
                <a:solidFill>
                  <a:srgbClr val="2D2D8A"/>
                </a:solidFill>
              </a:rPr>
            </a:br>
            <a:r>
              <a:rPr lang="es-ES" sz="2000" dirty="0" smtClean="0">
                <a:solidFill>
                  <a:srgbClr val="800000"/>
                </a:solidFill>
              </a:rPr>
              <a:t>Evaluación</a:t>
            </a:r>
            <a:r>
              <a:rPr lang="es-ES" sz="2000" kern="0" dirty="0" smtClean="0">
                <a:solidFill>
                  <a:srgbClr val="800000"/>
                </a:solidFill>
              </a:rPr>
              <a:t> de riesgos fiscales del proyecto</a:t>
            </a:r>
            <a:endParaRPr lang="es-ES_tradnl" kern="0" dirty="0"/>
          </a:p>
        </p:txBody>
      </p:sp>
    </p:spTree>
    <p:extLst>
      <p:ext uri="{BB962C8B-B14F-4D97-AF65-F5344CB8AC3E}">
        <p14:creationId xmlns:p14="http://schemas.microsoft.com/office/powerpoint/2010/main" val="3871105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527050" y="1196461"/>
            <a:ext cx="10039350" cy="5604389"/>
          </a:xfrm>
          <a:prstGeom prst="rect">
            <a:avLst/>
          </a:prstGeom>
        </p:spPr>
      </p:pic>
      <p:sp>
        <p:nvSpPr>
          <p:cNvPr id="4" name="Slide Number Placeholder 3"/>
          <p:cNvSpPr>
            <a:spLocks noGrp="1"/>
          </p:cNvSpPr>
          <p:nvPr>
            <p:ph type="sldNum" sz="quarter" idx="12"/>
          </p:nvPr>
        </p:nvSpPr>
        <p:spPr/>
        <p:txBody>
          <a:bodyPr/>
          <a:lstStyle/>
          <a:p>
            <a:fld id="{7199FE57-B04B-4B7C-816D-A15AF53620B8}" type="slidenum">
              <a:rPr lang="en-US" smtClean="0"/>
              <a:pPr/>
              <a:t>24</a:t>
            </a:fld>
            <a:endParaRPr lang="en-US" dirty="0"/>
          </a:p>
        </p:txBody>
      </p:sp>
      <p:sp>
        <p:nvSpPr>
          <p:cNvPr id="6" name="Title 2"/>
          <p:cNvSpPr txBox="1">
            <a:spLocks noGrp="1"/>
          </p:cNvSpPr>
          <p:nvPr>
            <p:ph type="title"/>
          </p:nvPr>
        </p:nvSpPr>
        <p:spPr bwMode="auto">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800" b="1">
                <a:solidFill>
                  <a:srgbClr val="990000"/>
                </a:solidFill>
                <a:latin typeface="+mj-lt"/>
                <a:ea typeface="+mj-ea"/>
                <a:cs typeface="+mj-cs"/>
              </a:defRPr>
            </a:lvl1pPr>
            <a:lvl2pPr algn="l" rtl="0" eaLnBrk="0" fontAlgn="base" hangingPunct="0">
              <a:spcBef>
                <a:spcPct val="0"/>
              </a:spcBef>
              <a:spcAft>
                <a:spcPct val="0"/>
              </a:spcAft>
              <a:defRPr sz="2800" b="1">
                <a:solidFill>
                  <a:srgbClr val="990000"/>
                </a:solidFill>
                <a:latin typeface="Arial" charset="0"/>
                <a:cs typeface="Arial" charset="0"/>
              </a:defRPr>
            </a:lvl2pPr>
            <a:lvl3pPr algn="l" rtl="0" eaLnBrk="0" fontAlgn="base" hangingPunct="0">
              <a:spcBef>
                <a:spcPct val="0"/>
              </a:spcBef>
              <a:spcAft>
                <a:spcPct val="0"/>
              </a:spcAft>
              <a:defRPr sz="2800" b="1">
                <a:solidFill>
                  <a:srgbClr val="990000"/>
                </a:solidFill>
                <a:latin typeface="Arial" charset="0"/>
                <a:cs typeface="Arial" charset="0"/>
              </a:defRPr>
            </a:lvl3pPr>
            <a:lvl4pPr algn="l" rtl="0" eaLnBrk="0" fontAlgn="base" hangingPunct="0">
              <a:spcBef>
                <a:spcPct val="0"/>
              </a:spcBef>
              <a:spcAft>
                <a:spcPct val="0"/>
              </a:spcAft>
              <a:defRPr sz="2800" b="1">
                <a:solidFill>
                  <a:srgbClr val="990000"/>
                </a:solidFill>
                <a:latin typeface="Arial" charset="0"/>
                <a:cs typeface="Arial" charset="0"/>
              </a:defRPr>
            </a:lvl4pPr>
            <a:lvl5pPr algn="l" rtl="0" eaLnBrk="0" fontAlgn="base" hangingPunct="0">
              <a:spcBef>
                <a:spcPct val="0"/>
              </a:spcBef>
              <a:spcAft>
                <a:spcPct val="0"/>
              </a:spcAft>
              <a:defRPr sz="2800" b="1">
                <a:solidFill>
                  <a:srgbClr val="990000"/>
                </a:solidFill>
                <a:latin typeface="Arial" charset="0"/>
                <a:cs typeface="Arial" charset="0"/>
              </a:defRPr>
            </a:lvl5pPr>
            <a:lvl6pPr marL="457200" algn="l" rtl="0" fontAlgn="base">
              <a:spcBef>
                <a:spcPct val="0"/>
              </a:spcBef>
              <a:spcAft>
                <a:spcPct val="0"/>
              </a:spcAft>
              <a:defRPr sz="3600">
                <a:solidFill>
                  <a:srgbClr val="990000"/>
                </a:solidFill>
                <a:latin typeface="Arial" charset="0"/>
                <a:cs typeface="Arial" charset="0"/>
              </a:defRPr>
            </a:lvl6pPr>
            <a:lvl7pPr marL="914400" algn="l" rtl="0" fontAlgn="base">
              <a:spcBef>
                <a:spcPct val="0"/>
              </a:spcBef>
              <a:spcAft>
                <a:spcPct val="0"/>
              </a:spcAft>
              <a:defRPr sz="3600">
                <a:solidFill>
                  <a:srgbClr val="990000"/>
                </a:solidFill>
                <a:latin typeface="Arial" charset="0"/>
                <a:cs typeface="Arial" charset="0"/>
              </a:defRPr>
            </a:lvl7pPr>
            <a:lvl8pPr marL="1371600" algn="l" rtl="0" fontAlgn="base">
              <a:spcBef>
                <a:spcPct val="0"/>
              </a:spcBef>
              <a:spcAft>
                <a:spcPct val="0"/>
              </a:spcAft>
              <a:defRPr sz="3600">
                <a:solidFill>
                  <a:srgbClr val="990000"/>
                </a:solidFill>
                <a:latin typeface="Arial" charset="0"/>
                <a:cs typeface="Arial" charset="0"/>
              </a:defRPr>
            </a:lvl8pPr>
            <a:lvl9pPr marL="1828800" algn="l" rtl="0" fontAlgn="base">
              <a:spcBef>
                <a:spcPct val="0"/>
              </a:spcBef>
              <a:spcAft>
                <a:spcPct val="0"/>
              </a:spcAft>
              <a:defRPr sz="3600">
                <a:solidFill>
                  <a:srgbClr val="990000"/>
                </a:solidFill>
                <a:latin typeface="Arial" charset="0"/>
                <a:cs typeface="Arial" charset="0"/>
              </a:defRPr>
            </a:lvl9pPr>
          </a:lstStyle>
          <a:p>
            <a:r>
              <a:rPr lang="es-ES" sz="2400" kern="1200" dirty="0" smtClean="0">
                <a:solidFill>
                  <a:srgbClr val="800000"/>
                </a:solidFill>
              </a:rPr>
              <a:t>V. Monitoreo de riesgos fiscales </a:t>
            </a:r>
            <a:br>
              <a:rPr lang="es-ES" sz="2400" kern="1200" dirty="0" smtClean="0">
                <a:solidFill>
                  <a:srgbClr val="800000"/>
                </a:solidFill>
              </a:rPr>
            </a:br>
            <a:r>
              <a:rPr lang="es-ES" sz="2000" kern="1200" dirty="0" smtClean="0">
                <a:solidFill>
                  <a:srgbClr val="2D2D8A"/>
                </a:solidFill>
              </a:rPr>
              <a:t>Marco de evaluación de riesgos fiscales de APPs (PFRAM)</a:t>
            </a:r>
            <a:br>
              <a:rPr lang="es-ES" sz="2000" kern="1200" dirty="0" smtClean="0">
                <a:solidFill>
                  <a:srgbClr val="2D2D8A"/>
                </a:solidFill>
              </a:rPr>
            </a:br>
            <a:r>
              <a:rPr lang="es-ES" sz="2000" kern="0" dirty="0" smtClean="0">
                <a:solidFill>
                  <a:srgbClr val="800000"/>
                </a:solidFill>
              </a:rPr>
              <a:t>Matriz de riesgos fiscales del proyecto</a:t>
            </a:r>
            <a:endParaRPr lang="es-ES_tradnl" kern="0" dirty="0"/>
          </a:p>
        </p:txBody>
      </p:sp>
    </p:spTree>
    <p:extLst>
      <p:ext uri="{BB962C8B-B14F-4D97-AF65-F5344CB8AC3E}">
        <p14:creationId xmlns:p14="http://schemas.microsoft.com/office/powerpoint/2010/main" val="11976273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s-ES" sz="2400" kern="1200" dirty="0" smtClean="0">
                <a:solidFill>
                  <a:srgbClr val="800000"/>
                </a:solidFill>
              </a:rPr>
              <a:t>VI. Consideraciones finales</a:t>
            </a:r>
            <a:endParaRPr lang="es-ES_tradnl" dirty="0"/>
          </a:p>
        </p:txBody>
      </p:sp>
      <p:sp>
        <p:nvSpPr>
          <p:cNvPr id="3" name="Content Placeholder 2"/>
          <p:cNvSpPr>
            <a:spLocks noGrp="1"/>
          </p:cNvSpPr>
          <p:nvPr>
            <p:ph idx="1"/>
          </p:nvPr>
        </p:nvSpPr>
        <p:spPr>
          <a:xfrm>
            <a:off x="383177" y="1371601"/>
            <a:ext cx="11617234" cy="4754563"/>
          </a:xfrm>
        </p:spPr>
        <p:txBody>
          <a:bodyPr/>
          <a:lstStyle/>
          <a:p>
            <a:pPr marL="271463" lvl="0" indent="-271463" eaLnBrk="1" hangingPunct="1">
              <a:lnSpc>
                <a:spcPct val="90000"/>
              </a:lnSpc>
              <a:spcBef>
                <a:spcPct val="30000"/>
              </a:spcBef>
              <a:spcAft>
                <a:spcPts val="600"/>
              </a:spcAft>
            </a:pPr>
            <a:r>
              <a:rPr lang="es-ES" sz="2400" dirty="0" smtClean="0"/>
              <a:t>Las </a:t>
            </a:r>
            <a:r>
              <a:rPr lang="es-ES" sz="2400" dirty="0" err="1" smtClean="0"/>
              <a:t>APPs</a:t>
            </a:r>
            <a:r>
              <a:rPr lang="es-ES" sz="2400" dirty="0" smtClean="0"/>
              <a:t> </a:t>
            </a:r>
            <a:r>
              <a:rPr lang="es-ES" sz="2400" i="1" kern="1200" dirty="0">
                <a:solidFill>
                  <a:srgbClr val="800000"/>
                </a:solidFill>
                <a:latin typeface="+mj-lt"/>
                <a:ea typeface="+mj-ea"/>
                <a:cs typeface="+mj-cs"/>
              </a:rPr>
              <a:t>“pueden” </a:t>
            </a:r>
            <a:r>
              <a:rPr lang="es-ES" sz="2400" i="1" dirty="0"/>
              <a:t>ser más eficientes </a:t>
            </a:r>
            <a:r>
              <a:rPr lang="es-ES" sz="2400" dirty="0"/>
              <a:t>que la inversión pública tradicional…</a:t>
            </a:r>
            <a:r>
              <a:rPr lang="es-ES" sz="2400" i="1" kern="1200" dirty="0">
                <a:solidFill>
                  <a:srgbClr val="800000"/>
                </a:solidFill>
                <a:latin typeface="+mj-lt"/>
                <a:ea typeface="+mj-ea"/>
                <a:cs typeface="+mj-cs"/>
              </a:rPr>
              <a:t>pero</a:t>
            </a:r>
            <a:r>
              <a:rPr lang="es-ES" sz="2400" i="1" dirty="0"/>
              <a:t> </a:t>
            </a:r>
            <a:r>
              <a:rPr lang="es-ES" sz="2400" i="1" kern="1200" dirty="0">
                <a:solidFill>
                  <a:srgbClr val="800000"/>
                </a:solidFill>
                <a:latin typeface="+mj-lt"/>
                <a:ea typeface="+mj-ea"/>
                <a:cs typeface="+mj-cs"/>
              </a:rPr>
              <a:t>conllevan </a:t>
            </a:r>
            <a:r>
              <a:rPr lang="es-ES" sz="2400" i="1" kern="1200" dirty="0" smtClean="0">
                <a:solidFill>
                  <a:srgbClr val="800000"/>
                </a:solidFill>
                <a:latin typeface="+mj-lt"/>
                <a:ea typeface="+mj-ea"/>
                <a:cs typeface="+mj-cs"/>
              </a:rPr>
              <a:t>costos y riesgos </a:t>
            </a:r>
            <a:r>
              <a:rPr lang="es-ES" sz="2400" i="1" kern="1200" dirty="0">
                <a:solidFill>
                  <a:srgbClr val="800000"/>
                </a:solidFill>
                <a:latin typeface="+mj-lt"/>
                <a:ea typeface="+mj-ea"/>
                <a:cs typeface="+mj-cs"/>
              </a:rPr>
              <a:t>fiscales</a:t>
            </a:r>
          </a:p>
          <a:p>
            <a:pPr marL="271463" lvl="0" indent="-271463" eaLnBrk="1" hangingPunct="1">
              <a:lnSpc>
                <a:spcPct val="90000"/>
              </a:lnSpc>
              <a:spcBef>
                <a:spcPct val="30000"/>
              </a:spcBef>
              <a:spcAft>
                <a:spcPts val="600"/>
              </a:spcAft>
            </a:pPr>
            <a:r>
              <a:rPr lang="es-ES" sz="2400" dirty="0"/>
              <a:t>Estos </a:t>
            </a:r>
            <a:r>
              <a:rPr lang="es-ES" sz="2400" dirty="0" smtClean="0"/>
              <a:t>costos y riesgos </a:t>
            </a:r>
            <a:r>
              <a:rPr lang="es-ES" sz="2400" dirty="0"/>
              <a:t>fiscales no son “teóricos”; algunos gobiernos han </a:t>
            </a:r>
            <a:r>
              <a:rPr lang="es-ES" sz="2400" dirty="0" smtClean="0"/>
              <a:t>sufrido implicaciones macro fiscales serias debido a sus APPs </a:t>
            </a:r>
            <a:endParaRPr lang="es-ES" sz="2400" dirty="0"/>
          </a:p>
          <a:p>
            <a:pPr marL="271463" lvl="0" indent="-271463" eaLnBrk="1" hangingPunct="1">
              <a:spcBef>
                <a:spcPct val="30000"/>
              </a:spcBef>
            </a:pPr>
            <a:r>
              <a:rPr lang="es-ES" sz="2400" dirty="0"/>
              <a:t>Tomar un enfoque erróneo amplifica los riesgos fiscales</a:t>
            </a:r>
          </a:p>
          <a:p>
            <a:pPr marL="450850" lvl="1" indent="0" eaLnBrk="1" hangingPunct="1"/>
            <a:r>
              <a:rPr lang="es-ES" sz="2000" dirty="0" smtClean="0">
                <a:solidFill>
                  <a:srgbClr val="000066"/>
                </a:solidFill>
                <a:ea typeface="+mn-ea"/>
              </a:rPr>
              <a:t> Mover </a:t>
            </a:r>
            <a:r>
              <a:rPr lang="es-ES" sz="2000" dirty="0">
                <a:solidFill>
                  <a:srgbClr val="000066"/>
                </a:solidFill>
                <a:ea typeface="+mn-ea"/>
              </a:rPr>
              <a:t>gastos fuera del presupuesto (off-budget)</a:t>
            </a:r>
          </a:p>
          <a:p>
            <a:pPr marL="450850" lvl="1" indent="0" eaLnBrk="1" hangingPunct="1"/>
            <a:r>
              <a:rPr lang="es-ES" sz="2000" dirty="0">
                <a:solidFill>
                  <a:srgbClr val="000066"/>
                </a:solidFill>
                <a:ea typeface="+mn-ea"/>
              </a:rPr>
              <a:t> Crear </a:t>
            </a:r>
            <a:r>
              <a:rPr lang="es-ES" sz="2000" dirty="0" smtClean="0">
                <a:solidFill>
                  <a:srgbClr val="000066"/>
                </a:solidFill>
                <a:ea typeface="+mn-ea"/>
              </a:rPr>
              <a:t>e ignorar pasivos </a:t>
            </a:r>
            <a:r>
              <a:rPr lang="es-ES" sz="2000" dirty="0">
                <a:solidFill>
                  <a:srgbClr val="000066"/>
                </a:solidFill>
                <a:ea typeface="+mn-ea"/>
              </a:rPr>
              <a:t>contingentes, pasivos de largo plazo, y disminuir la flexibilidad del presupuesto</a:t>
            </a:r>
          </a:p>
          <a:p>
            <a:pPr marL="450850" lvl="1" indent="0" eaLnBrk="1" hangingPunct="1"/>
            <a:r>
              <a:rPr lang="es-ES" sz="2000" dirty="0">
                <a:solidFill>
                  <a:srgbClr val="000066"/>
                </a:solidFill>
                <a:ea typeface="+mn-ea"/>
              </a:rPr>
              <a:t> Poner en peligro la integridad presupuestaria y la sostenibilidad fiscal</a:t>
            </a:r>
          </a:p>
          <a:p>
            <a:pPr marL="271463" lvl="0" indent="-271463" eaLnBrk="1" hangingPunct="1">
              <a:spcBef>
                <a:spcPts val="2400"/>
              </a:spcBef>
              <a:spcAft>
                <a:spcPts val="1800"/>
              </a:spcAft>
            </a:pPr>
            <a:r>
              <a:rPr lang="es-ES" sz="2400" i="1" kern="1200" dirty="0">
                <a:solidFill>
                  <a:srgbClr val="800000"/>
                </a:solidFill>
                <a:latin typeface="+mj-lt"/>
                <a:ea typeface="+mj-ea"/>
                <a:cs typeface="+mj-cs"/>
              </a:rPr>
              <a:t>Aun tomando un enfoque adecuado, es necesario </a:t>
            </a:r>
            <a:r>
              <a:rPr lang="es-ES" sz="2400" i="1" u="sng" kern="1200" dirty="0">
                <a:solidFill>
                  <a:srgbClr val="800000"/>
                </a:solidFill>
                <a:latin typeface="+mj-lt"/>
                <a:ea typeface="+mj-ea"/>
                <a:cs typeface="+mj-cs"/>
              </a:rPr>
              <a:t>monitorear y gestionar </a:t>
            </a:r>
            <a:r>
              <a:rPr lang="es-ES" sz="2400" i="1" kern="1200" dirty="0">
                <a:solidFill>
                  <a:srgbClr val="800000"/>
                </a:solidFill>
                <a:latin typeface="+mj-lt"/>
                <a:ea typeface="+mj-ea"/>
                <a:cs typeface="+mj-cs"/>
              </a:rPr>
              <a:t>los riesgos </a:t>
            </a:r>
            <a:r>
              <a:rPr lang="es-ES" sz="2400" i="1" kern="1200" dirty="0" smtClean="0">
                <a:solidFill>
                  <a:srgbClr val="800000"/>
                </a:solidFill>
                <a:latin typeface="+mj-lt"/>
                <a:ea typeface="+mj-ea"/>
                <a:cs typeface="+mj-cs"/>
              </a:rPr>
              <a:t>fiscales relacionados a APPs!!</a:t>
            </a:r>
            <a:endParaRPr lang="es-ES" sz="2400" i="1" kern="1200" dirty="0">
              <a:solidFill>
                <a:srgbClr val="800000"/>
              </a:solidFill>
              <a:latin typeface="+mj-lt"/>
              <a:ea typeface="+mj-ea"/>
              <a:cs typeface="+mj-cs"/>
            </a:endParaRPr>
          </a:p>
          <a:p>
            <a:endParaRPr lang="es-ES_tradnl" dirty="0"/>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25</a:t>
            </a:fld>
            <a:endParaRPr lang="en-US" dirty="0">
              <a:solidFill>
                <a:srgbClr val="FFFFFF"/>
              </a:solidFill>
            </a:endParaRPr>
          </a:p>
        </p:txBody>
      </p:sp>
    </p:spTree>
    <p:extLst>
      <p:ext uri="{BB962C8B-B14F-4D97-AF65-F5344CB8AC3E}">
        <p14:creationId xmlns:p14="http://schemas.microsoft.com/office/powerpoint/2010/main" val="4028535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s-ES_tradnl" dirty="0" smtClean="0"/>
              <a:t>Referencias de utilidad</a:t>
            </a:r>
            <a:endParaRPr lang="es-ES_tradnl" dirty="0"/>
          </a:p>
        </p:txBody>
      </p:sp>
      <p:sp>
        <p:nvSpPr>
          <p:cNvPr id="3" name="Content Placeholder 2"/>
          <p:cNvSpPr>
            <a:spLocks noGrp="1"/>
          </p:cNvSpPr>
          <p:nvPr>
            <p:ph idx="1"/>
          </p:nvPr>
        </p:nvSpPr>
        <p:spPr>
          <a:xfrm>
            <a:off x="133350" y="1362076"/>
            <a:ext cx="6372225" cy="4754563"/>
          </a:xfrm>
        </p:spPr>
        <p:txBody>
          <a:bodyPr/>
          <a:lstStyle/>
          <a:p>
            <a:pPr marL="342900" lvl="2" indent="-342900">
              <a:spcAft>
                <a:spcPts val="1200"/>
              </a:spcAft>
            </a:pPr>
            <a:r>
              <a:rPr lang="es-ES" sz="2000" b="1" dirty="0">
                <a:solidFill>
                  <a:schemeClr val="accent2"/>
                </a:solidFill>
              </a:rPr>
              <a:t>Código de Trasparencia Fiscal del FMI del 2012 </a:t>
            </a:r>
            <a:r>
              <a:rPr lang="es-ES" sz="2000" b="1" dirty="0">
                <a:hlinkClick r:id="rId2"/>
              </a:rPr>
              <a:t>www.imf.org/external/np/fad/trans/</a:t>
            </a:r>
            <a:endParaRPr lang="es-ES" sz="2000" b="1" dirty="0"/>
          </a:p>
          <a:p>
            <a:pPr marL="342900" lvl="2" indent="-342900">
              <a:spcAft>
                <a:spcPts val="1200"/>
              </a:spcAft>
            </a:pPr>
            <a:r>
              <a:rPr lang="es-ES" sz="2000" b="1" dirty="0">
                <a:solidFill>
                  <a:schemeClr val="accent2"/>
                </a:solidFill>
              </a:rPr>
              <a:t>NICSP</a:t>
            </a:r>
            <a:r>
              <a:rPr lang="es-ES" dirty="0">
                <a:solidFill>
                  <a:schemeClr val="accent2"/>
                </a:solidFill>
              </a:rPr>
              <a:t> </a:t>
            </a:r>
            <a:r>
              <a:rPr lang="es-ES" sz="2000" b="1" dirty="0">
                <a:solidFill>
                  <a:schemeClr val="accent2"/>
                </a:solidFill>
              </a:rPr>
              <a:t>32 </a:t>
            </a:r>
            <a:r>
              <a:rPr lang="es-ES" sz="2000" b="1" i="1" dirty="0">
                <a:solidFill>
                  <a:schemeClr val="accent2"/>
                </a:solidFill>
              </a:rPr>
              <a:t>“Acuerdos de Concesión de Servicios Públicos: Concedente” </a:t>
            </a:r>
            <a:r>
              <a:rPr lang="es-ES" sz="2000" b="1" dirty="0">
                <a:hlinkClick r:id="rId3"/>
              </a:rPr>
              <a:t>www.ifac.org</a:t>
            </a:r>
            <a:endParaRPr lang="es-ES" sz="2000" b="1" dirty="0"/>
          </a:p>
          <a:p>
            <a:pPr marL="342900" lvl="2" indent="-342900">
              <a:spcAft>
                <a:spcPts val="1200"/>
              </a:spcAft>
              <a:buFont typeface="Arial" pitchFamily="34" charset="0"/>
              <a:buChar char="•"/>
            </a:pPr>
            <a:r>
              <a:rPr lang="es-ES" sz="2000" b="1" dirty="0">
                <a:solidFill>
                  <a:schemeClr val="accent2"/>
                </a:solidFill>
              </a:rPr>
              <a:t>Manual de Estadística de las Finanzas Públicas del 2014 (MEFP 2014) </a:t>
            </a:r>
            <a:r>
              <a:rPr lang="es-ES" sz="2000" b="1" dirty="0">
                <a:solidFill>
                  <a:schemeClr val="accent2"/>
                </a:solidFill>
                <a:hlinkClick r:id="rId4"/>
              </a:rPr>
              <a:t>www.imf.org/external/np/sta/gfsm/</a:t>
            </a:r>
            <a:r>
              <a:rPr lang="es-ES" sz="2000" b="1" dirty="0">
                <a:solidFill>
                  <a:schemeClr val="accent2"/>
                </a:solidFill>
              </a:rPr>
              <a:t> </a:t>
            </a:r>
          </a:p>
          <a:p>
            <a:pPr marL="342900" lvl="2" indent="-342900">
              <a:spcAft>
                <a:spcPts val="1200"/>
              </a:spcAft>
              <a:buFont typeface="Arial" pitchFamily="34" charset="0"/>
              <a:buChar char="•"/>
            </a:pPr>
            <a:r>
              <a:rPr lang="es-ES" sz="2000" b="1" dirty="0">
                <a:solidFill>
                  <a:schemeClr val="accent2"/>
                </a:solidFill>
              </a:rPr>
              <a:t>Guía de Deuda del Sector Público 2011 (GDSP 2011) </a:t>
            </a:r>
            <a:r>
              <a:rPr lang="es-ES" sz="2000" b="1" dirty="0">
                <a:solidFill>
                  <a:schemeClr val="accent2"/>
                </a:solidFill>
                <a:hlinkClick r:id="rId5"/>
              </a:rPr>
              <a:t>www.tffs.org/psdstoc.htm</a:t>
            </a:r>
            <a:r>
              <a:rPr lang="es-ES" sz="2000" b="1" dirty="0">
                <a:solidFill>
                  <a:schemeClr val="accent2"/>
                </a:solidFill>
              </a:rPr>
              <a:t> </a:t>
            </a:r>
            <a:endParaRPr lang="es-ES" sz="2000" b="1" dirty="0" smtClean="0">
              <a:solidFill>
                <a:schemeClr val="accent2"/>
              </a:solidFill>
            </a:endParaRPr>
          </a:p>
          <a:p>
            <a:pPr marL="342900" lvl="2" indent="-342900">
              <a:spcAft>
                <a:spcPts val="1200"/>
              </a:spcAft>
              <a:buFont typeface="Arial" pitchFamily="34" charset="0"/>
              <a:buChar char="•"/>
            </a:pPr>
            <a:r>
              <a:rPr lang="es-ES" sz="2000" b="1" dirty="0" smtClean="0">
                <a:solidFill>
                  <a:schemeClr val="accent2"/>
                </a:solidFill>
              </a:rPr>
              <a:t>Gestión de la Inversión Pública (incluido enlace al PFRAM) </a:t>
            </a:r>
            <a:r>
              <a:rPr lang="en-US" sz="2000" b="1" dirty="0" smtClean="0">
                <a:hlinkClick r:id="rId6"/>
              </a:rPr>
              <a:t>www.imf.org/publicinvestment</a:t>
            </a:r>
            <a:r>
              <a:rPr lang="en-US" sz="2000" dirty="0"/>
              <a:t/>
            </a:r>
            <a:br>
              <a:rPr lang="en-US" sz="2000" dirty="0"/>
            </a:br>
            <a:endParaRPr lang="es-ES" sz="2000" b="1" dirty="0">
              <a:solidFill>
                <a:schemeClr val="accent2"/>
              </a:solidFill>
            </a:endParaRPr>
          </a:p>
          <a:p>
            <a:endParaRPr lang="es-ES_tradnl" dirty="0"/>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26</a:t>
            </a:fld>
            <a:endParaRPr lang="en-US" dirty="0">
              <a:solidFill>
                <a:srgbClr val="FFFFFF"/>
              </a:solidFill>
            </a:endParaRPr>
          </a:p>
        </p:txBody>
      </p:sp>
      <p:pic>
        <p:nvPicPr>
          <p:cNvPr id="5" name="Picture 4"/>
          <p:cNvPicPr>
            <a:picLocks noChangeAspect="1"/>
          </p:cNvPicPr>
          <p:nvPr/>
        </p:nvPicPr>
        <p:blipFill>
          <a:blip r:embed="rId7"/>
          <a:stretch>
            <a:fillRect/>
          </a:stretch>
        </p:blipFill>
        <p:spPr>
          <a:xfrm>
            <a:off x="8753716" y="3994330"/>
            <a:ext cx="3218967" cy="2633700"/>
          </a:xfrm>
          <a:prstGeom prst="rect">
            <a:avLst/>
          </a:prstGeom>
        </p:spPr>
      </p:pic>
      <p:pic>
        <p:nvPicPr>
          <p:cNvPr id="7" name="Picture 6"/>
          <p:cNvPicPr>
            <a:picLocks noChangeAspect="1"/>
          </p:cNvPicPr>
          <p:nvPr/>
        </p:nvPicPr>
        <p:blipFill>
          <a:blip r:embed="rId8"/>
          <a:stretch>
            <a:fillRect/>
          </a:stretch>
        </p:blipFill>
        <p:spPr>
          <a:xfrm>
            <a:off x="7551726" y="1220877"/>
            <a:ext cx="2065590" cy="2695575"/>
          </a:xfrm>
          <a:prstGeom prst="rect">
            <a:avLst/>
          </a:prstGeom>
        </p:spPr>
      </p:pic>
      <p:pic>
        <p:nvPicPr>
          <p:cNvPr id="8" name="Picture 7"/>
          <p:cNvPicPr>
            <a:picLocks noChangeAspect="1"/>
          </p:cNvPicPr>
          <p:nvPr/>
        </p:nvPicPr>
        <p:blipFill>
          <a:blip r:embed="rId9"/>
          <a:stretch>
            <a:fillRect/>
          </a:stretch>
        </p:blipFill>
        <p:spPr>
          <a:xfrm>
            <a:off x="9784661" y="1181101"/>
            <a:ext cx="2023164" cy="2735351"/>
          </a:xfrm>
          <a:prstGeom prst="rect">
            <a:avLst/>
          </a:prstGeom>
        </p:spPr>
      </p:pic>
      <p:pic>
        <p:nvPicPr>
          <p:cNvPr id="6" name="Picture 5"/>
          <p:cNvPicPr>
            <a:picLocks noChangeAspect="1"/>
          </p:cNvPicPr>
          <p:nvPr/>
        </p:nvPicPr>
        <p:blipFill>
          <a:blip r:embed="rId10"/>
          <a:stretch>
            <a:fillRect/>
          </a:stretch>
        </p:blipFill>
        <p:spPr>
          <a:xfrm>
            <a:off x="6608160" y="3533776"/>
            <a:ext cx="1552441" cy="3230959"/>
          </a:xfrm>
          <a:prstGeom prst="rect">
            <a:avLst/>
          </a:prstGeom>
        </p:spPr>
      </p:pic>
    </p:spTree>
    <p:extLst>
      <p:ext uri="{BB962C8B-B14F-4D97-AF65-F5344CB8AC3E}">
        <p14:creationId xmlns:p14="http://schemas.microsoft.com/office/powerpoint/2010/main" val="1944856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2381250" y="2122488"/>
            <a:ext cx="6781800" cy="1143000"/>
          </a:xfrm>
        </p:spPr>
        <p:txBody>
          <a:bodyPr/>
          <a:lstStyle/>
          <a:p>
            <a:pPr algn="ctr"/>
            <a:r>
              <a:rPr lang="es-ES" dirty="0" smtClean="0"/>
              <a:t>Muchas gracias por su atención!</a:t>
            </a:r>
            <a:endParaRPr lang="es-ES" dirty="0"/>
          </a:p>
        </p:txBody>
      </p:sp>
      <p:sp>
        <p:nvSpPr>
          <p:cNvPr id="3" name="Slide Number Placeholder 5"/>
          <p:cNvSpPr>
            <a:spLocks noGrp="1"/>
          </p:cNvSpPr>
          <p:nvPr>
            <p:ph type="sldNum" sz="quarter" idx="12"/>
          </p:nvPr>
        </p:nvSpPr>
        <p:spPr/>
        <p:txBody>
          <a:bodyPr/>
          <a:lstStyle/>
          <a:p>
            <a:fld id="{5AFCA126-632A-4C3A-AF73-463174667482}" type="slidenum">
              <a:rPr lang="en-US"/>
              <a:pPr/>
              <a:t>27</a:t>
            </a:fld>
            <a:endParaRPr lang="en-US" dirty="0"/>
          </a:p>
        </p:txBody>
      </p:sp>
    </p:spTree>
    <p:extLst>
      <p:ext uri="{BB962C8B-B14F-4D97-AF65-F5344CB8AC3E}">
        <p14:creationId xmlns:p14="http://schemas.microsoft.com/office/powerpoint/2010/main" val="29734004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3</a:t>
            </a:fld>
            <a:endParaRPr lang="en-US" dirty="0">
              <a:solidFill>
                <a:srgbClr val="000000"/>
              </a:solidFill>
            </a:endParaRPr>
          </a:p>
        </p:txBody>
      </p:sp>
      <p:sp>
        <p:nvSpPr>
          <p:cNvPr id="5" name="Content Placeholder 2"/>
          <p:cNvSpPr txBox="1">
            <a:spLocks/>
          </p:cNvSpPr>
          <p:nvPr/>
        </p:nvSpPr>
        <p:spPr bwMode="auto">
          <a:xfrm>
            <a:off x="455023" y="1270793"/>
            <a:ext cx="4724400" cy="4983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fontAlgn="base">
              <a:spcBef>
                <a:spcPct val="20000"/>
              </a:spcBef>
              <a:spcAft>
                <a:spcPts val="1200"/>
              </a:spcAft>
              <a:defRPr/>
            </a:pPr>
            <a:r>
              <a:rPr lang="es-ES" sz="2800" b="1" dirty="0">
                <a:solidFill>
                  <a:srgbClr val="000066"/>
                </a:solidFill>
              </a:rPr>
              <a:t>Iceberg fiscales </a:t>
            </a:r>
          </a:p>
          <a:p>
            <a:pPr marL="342900" indent="-342900" fontAlgn="base">
              <a:spcBef>
                <a:spcPts val="2400"/>
              </a:spcBef>
              <a:spcAft>
                <a:spcPts val="1200"/>
              </a:spcAft>
              <a:buFontTx/>
              <a:buChar char="•"/>
            </a:pPr>
            <a:r>
              <a:rPr lang="es-ES" sz="2400" b="1" dirty="0" smtClean="0">
                <a:solidFill>
                  <a:srgbClr val="800000"/>
                </a:solidFill>
              </a:rPr>
              <a:t>Costos y riesgos fiscales</a:t>
            </a:r>
          </a:p>
          <a:p>
            <a:pPr marL="342900" indent="-342900" fontAlgn="base">
              <a:spcBef>
                <a:spcPts val="2400"/>
              </a:spcBef>
              <a:spcAft>
                <a:spcPts val="1200"/>
              </a:spcAft>
              <a:buFontTx/>
              <a:buChar char="•"/>
            </a:pPr>
            <a:r>
              <a:rPr lang="es-ES" sz="2400" b="1" dirty="0" smtClean="0">
                <a:solidFill>
                  <a:srgbClr val="800000"/>
                </a:solidFill>
              </a:rPr>
              <a:t>Las </a:t>
            </a:r>
            <a:r>
              <a:rPr lang="es-ES" sz="2400" b="1" dirty="0">
                <a:solidFill>
                  <a:srgbClr val="800000"/>
                </a:solidFill>
              </a:rPr>
              <a:t>APPs no solo generan pasivos </a:t>
            </a:r>
            <a:r>
              <a:rPr lang="es-ES" sz="2400" b="1" dirty="0" smtClean="0">
                <a:solidFill>
                  <a:srgbClr val="800000"/>
                </a:solidFill>
              </a:rPr>
              <a:t>contingentes </a:t>
            </a:r>
            <a:r>
              <a:rPr lang="es-ES" sz="2400" b="1" dirty="0">
                <a:solidFill>
                  <a:srgbClr val="800000"/>
                </a:solidFill>
              </a:rPr>
              <a:t>para el </a:t>
            </a:r>
            <a:r>
              <a:rPr lang="es-ES" sz="2400" b="1" dirty="0" smtClean="0">
                <a:solidFill>
                  <a:srgbClr val="800000"/>
                </a:solidFill>
              </a:rPr>
              <a:t>gobierno (riesgos)…</a:t>
            </a:r>
          </a:p>
          <a:p>
            <a:pPr marL="342900" indent="-342900" fontAlgn="base">
              <a:spcBef>
                <a:spcPct val="20000"/>
              </a:spcBef>
              <a:spcAft>
                <a:spcPts val="1200"/>
              </a:spcAft>
              <a:buFontTx/>
              <a:buChar char="•"/>
            </a:pPr>
            <a:r>
              <a:rPr lang="es-ES" sz="2400" b="1" dirty="0" smtClean="0">
                <a:solidFill>
                  <a:srgbClr val="800000"/>
                </a:solidFill>
              </a:rPr>
              <a:t>…también generan costos fiscales (déficit) </a:t>
            </a:r>
            <a:r>
              <a:rPr lang="es-ES" sz="2400" b="1" dirty="0">
                <a:solidFill>
                  <a:srgbClr val="800000"/>
                </a:solidFill>
              </a:rPr>
              <a:t>y pasivos firmes (deuda)</a:t>
            </a:r>
          </a:p>
        </p:txBody>
      </p:sp>
      <p:pic>
        <p:nvPicPr>
          <p:cNvPr id="56322" name="Picture 2"/>
          <p:cNvPicPr>
            <a:picLocks noChangeAspect="1" noChangeArrowheads="1"/>
          </p:cNvPicPr>
          <p:nvPr/>
        </p:nvPicPr>
        <p:blipFill>
          <a:blip r:embed="rId2" cstate="print"/>
          <a:srcRect/>
          <a:stretch>
            <a:fillRect/>
          </a:stretch>
        </p:blipFill>
        <p:spPr bwMode="auto">
          <a:xfrm>
            <a:off x="6705600" y="1283795"/>
            <a:ext cx="3683726" cy="4945555"/>
          </a:xfrm>
          <a:prstGeom prst="rect">
            <a:avLst/>
          </a:prstGeom>
          <a:noFill/>
          <a:ln w="9525">
            <a:noFill/>
            <a:miter lim="800000"/>
            <a:headEnd/>
            <a:tailEnd/>
          </a:ln>
        </p:spPr>
      </p:pic>
      <p:sp>
        <p:nvSpPr>
          <p:cNvPr id="3" name="Title 2"/>
          <p:cNvSpPr>
            <a:spLocks noGrp="1"/>
          </p:cNvSpPr>
          <p:nvPr>
            <p:ph type="title"/>
          </p:nvPr>
        </p:nvSpPr>
        <p:spPr/>
        <p:txBody>
          <a:bodyPr anchor="t"/>
          <a:lstStyle/>
          <a:p>
            <a:r>
              <a:rPr lang="en-US" sz="2400" dirty="0">
                <a:solidFill>
                  <a:srgbClr val="800000"/>
                </a:solidFill>
              </a:rPr>
              <a:t>I. </a:t>
            </a:r>
            <a:r>
              <a:rPr lang="es-ES_tradnl" sz="2400" dirty="0">
                <a:solidFill>
                  <a:srgbClr val="800000"/>
                </a:solidFill>
              </a:rPr>
              <a:t>Introducción</a:t>
            </a:r>
            <a:r>
              <a:rPr lang="es-ES" sz="2400" dirty="0">
                <a:solidFill>
                  <a:srgbClr val="800000"/>
                </a:solidFill>
              </a:rPr>
              <a:t/>
            </a:r>
            <a:br>
              <a:rPr lang="es-ES" sz="2400" dirty="0">
                <a:solidFill>
                  <a:srgbClr val="800000"/>
                </a:solidFill>
              </a:rPr>
            </a:br>
            <a:r>
              <a:rPr lang="es-ES" sz="2400" dirty="0" smtClean="0">
                <a:solidFill>
                  <a:srgbClr val="2D2D8A"/>
                </a:solidFill>
              </a:rPr>
              <a:t>Porqué nos preocupamos por las </a:t>
            </a:r>
            <a:r>
              <a:rPr lang="es-ES" sz="2400" dirty="0" err="1" smtClean="0">
                <a:solidFill>
                  <a:srgbClr val="2D2D8A"/>
                </a:solidFill>
              </a:rPr>
              <a:t>APPs</a:t>
            </a:r>
            <a:r>
              <a:rPr lang="es-ES" sz="2400" dirty="0">
                <a:solidFill>
                  <a:srgbClr val="2D2D8A"/>
                </a:solidFill>
              </a:rPr>
              <a:t>?</a:t>
            </a:r>
            <a:endParaRPr lang="es-ES_tradnl" sz="2400" dirty="0"/>
          </a:p>
        </p:txBody>
      </p:sp>
    </p:spTree>
    <p:extLst>
      <p:ext uri="{BB962C8B-B14F-4D97-AF65-F5344CB8AC3E}">
        <p14:creationId xmlns:p14="http://schemas.microsoft.com/office/powerpoint/2010/main" val="3254509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2400" dirty="0">
                <a:solidFill>
                  <a:srgbClr val="800000"/>
                </a:solidFill>
              </a:rPr>
              <a:t>I. </a:t>
            </a:r>
            <a:r>
              <a:rPr lang="es-ES_tradnl" sz="2400" dirty="0">
                <a:solidFill>
                  <a:srgbClr val="800000"/>
                </a:solidFill>
              </a:rPr>
              <a:t>Introducción</a:t>
            </a:r>
            <a:r>
              <a:rPr lang="es-ES" sz="2400" dirty="0">
                <a:solidFill>
                  <a:srgbClr val="800000"/>
                </a:solidFill>
              </a:rPr>
              <a:t/>
            </a:r>
            <a:br>
              <a:rPr lang="es-ES" sz="2400" dirty="0">
                <a:solidFill>
                  <a:srgbClr val="800000"/>
                </a:solidFill>
              </a:rPr>
            </a:br>
            <a:r>
              <a:rPr lang="es-ES" sz="2400" dirty="0" smtClean="0">
                <a:solidFill>
                  <a:srgbClr val="2D2D8A"/>
                </a:solidFill>
              </a:rPr>
              <a:t>Porqué </a:t>
            </a:r>
            <a:r>
              <a:rPr lang="es-ES" sz="2400" dirty="0">
                <a:solidFill>
                  <a:srgbClr val="2D2D8A"/>
                </a:solidFill>
              </a:rPr>
              <a:t>nos preocupamos por APPs?</a:t>
            </a:r>
            <a:endParaRPr lang="es-ES_tradnl" sz="2400" dirty="0"/>
          </a:p>
        </p:txBody>
      </p:sp>
      <p:sp>
        <p:nvSpPr>
          <p:cNvPr id="3" name="Content Placeholder 2"/>
          <p:cNvSpPr>
            <a:spLocks noGrp="1"/>
          </p:cNvSpPr>
          <p:nvPr>
            <p:ph idx="1"/>
          </p:nvPr>
        </p:nvSpPr>
        <p:spPr>
          <a:xfrm>
            <a:off x="200298" y="1371601"/>
            <a:ext cx="11364686" cy="4754563"/>
          </a:xfrm>
        </p:spPr>
        <p:txBody>
          <a:bodyPr/>
          <a:lstStyle/>
          <a:p>
            <a:r>
              <a:rPr lang="es-ES_tradnl" sz="2800" dirty="0" smtClean="0">
                <a:solidFill>
                  <a:srgbClr val="002060"/>
                </a:solidFill>
              </a:rPr>
              <a:t>La experiencia internacional sugiere que las APPs </a:t>
            </a:r>
            <a:endParaRPr lang="es-ES_tradnl" sz="2800" dirty="0" smtClean="0"/>
          </a:p>
          <a:p>
            <a:pPr marL="963613" lvl="1" indent="-506413">
              <a:spcBef>
                <a:spcPts val="1200"/>
              </a:spcBef>
            </a:pPr>
            <a:r>
              <a:rPr lang="es-ES_tradnl" sz="2400" dirty="0"/>
              <a:t>No registradas correctamente, </a:t>
            </a:r>
            <a:r>
              <a:rPr lang="es-ES_tradnl" sz="2400" dirty="0" smtClean="0"/>
              <a:t>generan </a:t>
            </a:r>
            <a:r>
              <a:rPr lang="es-ES_tradnl" sz="2400" dirty="0"/>
              <a:t>un </a:t>
            </a:r>
            <a:r>
              <a:rPr lang="es-ES_tradnl" sz="2400" b="1" u="sng" dirty="0"/>
              <a:t>sesgo a favor </a:t>
            </a:r>
            <a:r>
              <a:rPr lang="es-ES_tradnl" sz="2400" dirty="0"/>
              <a:t>de </a:t>
            </a:r>
            <a:r>
              <a:rPr lang="es-ES_tradnl" sz="2400" dirty="0" smtClean="0"/>
              <a:t>aquellos proyectos </a:t>
            </a:r>
            <a:r>
              <a:rPr lang="es-ES_tradnl" sz="2400" dirty="0"/>
              <a:t>de inversión en forma de </a:t>
            </a:r>
            <a:r>
              <a:rPr lang="es-ES_tradnl" sz="2400" dirty="0" err="1" smtClean="0"/>
              <a:t>APPs</a:t>
            </a:r>
            <a:r>
              <a:rPr lang="es-ES_tradnl" sz="2400" dirty="0" smtClean="0"/>
              <a:t>, </a:t>
            </a:r>
            <a:r>
              <a:rPr lang="es-ES_tradnl" sz="2400" dirty="0"/>
              <a:t>reduciendo la </a:t>
            </a:r>
            <a:r>
              <a:rPr lang="es-ES_tradnl" sz="2400" b="1" u="sng" dirty="0"/>
              <a:t>eficiencia del gasto </a:t>
            </a:r>
            <a:r>
              <a:rPr lang="es-ES_tradnl" sz="2400" b="1" u="sng" dirty="0" smtClean="0"/>
              <a:t>público, </a:t>
            </a:r>
            <a:r>
              <a:rPr lang="es-ES_tradnl" sz="2400" dirty="0"/>
              <a:t>afectando la </a:t>
            </a:r>
            <a:r>
              <a:rPr lang="es-ES_tradnl" sz="2400" b="1" u="sng" dirty="0" smtClean="0"/>
              <a:t>integridad del proceso presupuestario</a:t>
            </a:r>
            <a:r>
              <a:rPr lang="es-ES_tradnl" sz="2400" dirty="0" smtClean="0"/>
              <a:t>, y menoscabando la </a:t>
            </a:r>
            <a:r>
              <a:rPr lang="es-ES_tradnl" sz="2400" b="1" u="sng" dirty="0" smtClean="0"/>
              <a:t>disciplina fiscal </a:t>
            </a:r>
            <a:endParaRPr lang="es-ES_tradnl" sz="2400" dirty="0" smtClean="0"/>
          </a:p>
          <a:p>
            <a:pPr marL="963613" lvl="1" indent="-506413">
              <a:spcBef>
                <a:spcPts val="1200"/>
              </a:spcBef>
            </a:pPr>
            <a:r>
              <a:rPr lang="es-ES_tradnl" sz="2400" dirty="0" smtClean="0"/>
              <a:t>Reducen la </a:t>
            </a:r>
            <a:r>
              <a:rPr lang="es-ES_tradnl" sz="2400" b="1" u="sng" dirty="0" smtClean="0"/>
              <a:t>flexibilidad del presupuesto </a:t>
            </a:r>
            <a:r>
              <a:rPr lang="es-ES_tradnl" sz="2400" dirty="0"/>
              <a:t>al c</a:t>
            </a:r>
            <a:r>
              <a:rPr lang="es-ES_tradnl" sz="2400" dirty="0" smtClean="0"/>
              <a:t>omprometer recursos fiscales en contratos de largo plazo</a:t>
            </a:r>
          </a:p>
          <a:p>
            <a:pPr marL="963613" lvl="1" indent="-506413">
              <a:spcBef>
                <a:spcPts val="1200"/>
              </a:spcBef>
            </a:pPr>
            <a:r>
              <a:rPr lang="es-ES_tradnl" sz="2400" dirty="0" smtClean="0"/>
              <a:t>Generan </a:t>
            </a:r>
            <a:r>
              <a:rPr lang="es-ES_tradnl" sz="2400" b="1" u="sng" dirty="0" smtClean="0"/>
              <a:t>pasivos firmes y contingentes para el gobierno</a:t>
            </a:r>
            <a:r>
              <a:rPr lang="es-ES_tradnl" sz="2400" dirty="0" smtClean="0"/>
              <a:t>, no siempre contrarrestados por activos físicos de calidad</a:t>
            </a:r>
            <a:endParaRPr lang="es-ES_tradnl" sz="2400" dirty="0" smtClean="0">
              <a:solidFill>
                <a:srgbClr val="C00000"/>
              </a:solidFill>
            </a:endParaRPr>
          </a:p>
          <a:p>
            <a:pPr marL="963613" lvl="1" indent="-506413">
              <a:spcBef>
                <a:spcPts val="1200"/>
              </a:spcBef>
            </a:pPr>
            <a:r>
              <a:rPr lang="es-ES_tradnl" sz="2400" b="1" dirty="0" smtClean="0">
                <a:solidFill>
                  <a:srgbClr val="002060"/>
                </a:solidFill>
                <a:ea typeface="+mn-ea"/>
              </a:rPr>
              <a:t>No gestionadas </a:t>
            </a:r>
            <a:r>
              <a:rPr lang="es-ES_tradnl" sz="2400" b="1" dirty="0">
                <a:solidFill>
                  <a:srgbClr val="002060"/>
                </a:solidFill>
                <a:ea typeface="+mn-ea"/>
              </a:rPr>
              <a:t>correctamente, podrían poner en riesgo la estabilidad macroeconómica </a:t>
            </a:r>
            <a:r>
              <a:rPr lang="es-ES_tradnl" sz="2400" b="1" dirty="0" smtClean="0">
                <a:solidFill>
                  <a:srgbClr val="002060"/>
                </a:solidFill>
                <a:ea typeface="+mn-ea"/>
              </a:rPr>
              <a:t>!! (e.g., Portugal 2008)</a:t>
            </a:r>
            <a:endParaRPr lang="es-ES_tradnl" sz="2400" b="1" dirty="0">
              <a:solidFill>
                <a:srgbClr val="002060"/>
              </a:solidFill>
              <a:ea typeface="+mn-ea"/>
            </a:endParaRPr>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4</a:t>
            </a:fld>
            <a:endParaRPr lang="en-US" dirty="0">
              <a:solidFill>
                <a:srgbClr val="FFFFFF"/>
              </a:solidFill>
            </a:endParaRPr>
          </a:p>
        </p:txBody>
      </p:sp>
    </p:spTree>
    <p:extLst>
      <p:ext uri="{BB962C8B-B14F-4D97-AF65-F5344CB8AC3E}">
        <p14:creationId xmlns:p14="http://schemas.microsoft.com/office/powerpoint/2010/main" val="1500742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337" y="1371601"/>
            <a:ext cx="11721737" cy="4754563"/>
          </a:xfrm>
        </p:spPr>
        <p:txBody>
          <a:bodyPr/>
          <a:lstStyle/>
          <a:p>
            <a:pPr>
              <a:spcAft>
                <a:spcPts val="1800"/>
              </a:spcAft>
            </a:pPr>
            <a:r>
              <a:rPr lang="es-ES_tradnl" sz="2800" dirty="0" smtClean="0"/>
              <a:t>Las contadurías públicas tienen un rol importante  </a:t>
            </a:r>
          </a:p>
          <a:p>
            <a:pPr lvl="1">
              <a:spcAft>
                <a:spcPts val="1200"/>
              </a:spcAft>
            </a:pPr>
            <a:r>
              <a:rPr lang="es-ES_tradnl" sz="2400" dirty="0" smtClean="0"/>
              <a:t>Registro de activos, pasivos, ingresos y gastos de las </a:t>
            </a:r>
            <a:r>
              <a:rPr lang="es-ES_tradnl" sz="2400" dirty="0" err="1" smtClean="0"/>
              <a:t>APPs</a:t>
            </a:r>
            <a:r>
              <a:rPr lang="es-ES_tradnl" sz="2400" dirty="0" smtClean="0"/>
              <a:t> en los estados financieros del sector público</a:t>
            </a:r>
          </a:p>
          <a:p>
            <a:pPr lvl="1">
              <a:spcAft>
                <a:spcPts val="1200"/>
              </a:spcAft>
            </a:pPr>
            <a:r>
              <a:rPr lang="es-ES_tradnl" sz="2400" dirty="0" smtClean="0"/>
              <a:t>Seguimiento, evaluación y registro de pasivos contingentes asociados a APPs</a:t>
            </a:r>
          </a:p>
          <a:p>
            <a:pPr lvl="1">
              <a:spcAft>
                <a:spcPts val="1200"/>
              </a:spcAft>
            </a:pPr>
            <a:r>
              <a:rPr lang="es-ES_tradnl" sz="2400" dirty="0" smtClean="0"/>
              <a:t>Liaison entre entidades gestoras de proyectos APPs y unidades contables y de presupuesto</a:t>
            </a:r>
          </a:p>
          <a:p>
            <a:pPr lvl="1">
              <a:spcAft>
                <a:spcPts val="1200"/>
              </a:spcAft>
            </a:pPr>
            <a:r>
              <a:rPr lang="es-ES_tradnl" sz="2400" dirty="0" smtClean="0"/>
              <a:t>Mantenimiento del </a:t>
            </a:r>
            <a:r>
              <a:rPr lang="es-ES_tradnl" sz="2400" dirty="0"/>
              <a:t>registro de APP</a:t>
            </a:r>
            <a:r>
              <a:rPr lang="es-ES_tradnl" sz="2400" dirty="0" smtClean="0"/>
              <a:t>?</a:t>
            </a:r>
            <a:endParaRPr lang="es-ES_tradnl" sz="2400" dirty="0"/>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5</a:t>
            </a:fld>
            <a:endParaRPr lang="en-US" dirty="0">
              <a:solidFill>
                <a:srgbClr val="FFFFFF"/>
              </a:solidFill>
            </a:endParaRPr>
          </a:p>
        </p:txBody>
      </p:sp>
      <p:sp>
        <p:nvSpPr>
          <p:cNvPr id="5" name="Title 1"/>
          <p:cNvSpPr>
            <a:spLocks noGrp="1"/>
          </p:cNvSpPr>
          <p:nvPr>
            <p:ph type="title"/>
          </p:nvPr>
        </p:nvSpPr>
        <p:spPr/>
        <p:txBody>
          <a:bodyPr anchor="t"/>
          <a:lstStyle/>
          <a:p>
            <a:r>
              <a:rPr lang="en-US" sz="2400" dirty="0">
                <a:solidFill>
                  <a:srgbClr val="800000"/>
                </a:solidFill>
              </a:rPr>
              <a:t>I. </a:t>
            </a:r>
            <a:r>
              <a:rPr lang="es-ES_tradnl" sz="2400" dirty="0">
                <a:solidFill>
                  <a:srgbClr val="800000"/>
                </a:solidFill>
              </a:rPr>
              <a:t>Introducción</a:t>
            </a:r>
            <a:r>
              <a:rPr lang="es-ES" sz="2400" dirty="0">
                <a:solidFill>
                  <a:srgbClr val="800000"/>
                </a:solidFill>
              </a:rPr>
              <a:t/>
            </a:r>
            <a:br>
              <a:rPr lang="es-ES" sz="2400" dirty="0">
                <a:solidFill>
                  <a:srgbClr val="800000"/>
                </a:solidFill>
              </a:rPr>
            </a:br>
            <a:r>
              <a:rPr lang="es-ES" sz="2400" dirty="0" smtClean="0">
                <a:solidFill>
                  <a:srgbClr val="2D2D8A"/>
                </a:solidFill>
              </a:rPr>
              <a:t>Cuál es el rol de las contadurías públicas?</a:t>
            </a:r>
            <a:endParaRPr lang="es-ES_tradnl" sz="2400" dirty="0"/>
          </a:p>
        </p:txBody>
      </p:sp>
    </p:spTree>
    <p:extLst>
      <p:ext uri="{BB962C8B-B14F-4D97-AF65-F5344CB8AC3E}">
        <p14:creationId xmlns:p14="http://schemas.microsoft.com/office/powerpoint/2010/main" val="363295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sz="2400" dirty="0">
                <a:solidFill>
                  <a:srgbClr val="800000"/>
                </a:solidFill>
              </a:rPr>
              <a:t>II. </a:t>
            </a:r>
            <a:r>
              <a:rPr lang="es-ES" sz="2400" dirty="0">
                <a:solidFill>
                  <a:srgbClr val="800000"/>
                </a:solidFill>
              </a:rPr>
              <a:t>Normas Internacionales</a:t>
            </a:r>
            <a:br>
              <a:rPr lang="es-ES" sz="2400" dirty="0">
                <a:solidFill>
                  <a:srgbClr val="800000"/>
                </a:solidFill>
              </a:rPr>
            </a:br>
            <a:r>
              <a:rPr lang="es-ES" sz="2000" dirty="0">
                <a:solidFill>
                  <a:srgbClr val="2D2D8A"/>
                </a:solidFill>
              </a:rPr>
              <a:t>Presupuestación, contabilización y reporte estadístico de las APPs</a:t>
            </a:r>
            <a:endParaRPr lang="es-ES_tradnl"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62052867"/>
              </p:ext>
            </p:extLst>
          </p:nvPr>
        </p:nvGraphicFramePr>
        <p:xfrm>
          <a:off x="635726" y="1865312"/>
          <a:ext cx="109728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EBD24617-E35F-416C-9733-71FBFEA5BFD8}" type="slidenum">
              <a:rPr lang="en-US" smtClean="0">
                <a:solidFill>
                  <a:srgbClr val="FFFFFF"/>
                </a:solidFill>
              </a:rPr>
              <a:pPr>
                <a:defRPr/>
              </a:pPr>
              <a:t>6</a:t>
            </a:fld>
            <a:endParaRPr lang="en-US" dirty="0">
              <a:solidFill>
                <a:srgbClr val="FFFFFF"/>
              </a:solidFill>
            </a:endParaRPr>
          </a:p>
        </p:txBody>
      </p:sp>
      <p:sp>
        <p:nvSpPr>
          <p:cNvPr id="8" name="TextBox 7"/>
          <p:cNvSpPr txBox="1"/>
          <p:nvPr/>
        </p:nvSpPr>
        <p:spPr>
          <a:xfrm>
            <a:off x="209006" y="1193074"/>
            <a:ext cx="11312434" cy="523220"/>
          </a:xfrm>
          <a:prstGeom prst="rect">
            <a:avLst/>
          </a:prstGeom>
          <a:noFill/>
        </p:spPr>
        <p:txBody>
          <a:bodyPr wrap="square" rtlCol="0">
            <a:spAutoFit/>
          </a:bodyPr>
          <a:lstStyle/>
          <a:p>
            <a:pPr marL="285750" indent="-285750">
              <a:buFont typeface="Arial" panose="020B0604020202020204" pitchFamily="34" charset="0"/>
              <a:buChar char="•"/>
            </a:pPr>
            <a:r>
              <a:rPr lang="es-ES_tradnl" sz="2800" b="1" dirty="0" smtClean="0">
                <a:solidFill>
                  <a:srgbClr val="660033"/>
                </a:solidFill>
              </a:rPr>
              <a:t>Tres pilares normativos con objetivos interrelacionados</a:t>
            </a:r>
            <a:endParaRPr lang="es-ES_tradnl" sz="2800" b="1" dirty="0">
              <a:solidFill>
                <a:srgbClr val="660033"/>
              </a:solidFill>
            </a:endParaRPr>
          </a:p>
        </p:txBody>
      </p:sp>
    </p:spTree>
    <p:extLst>
      <p:ext uri="{BB962C8B-B14F-4D97-AF65-F5344CB8AC3E}">
        <p14:creationId xmlns:p14="http://schemas.microsoft.com/office/powerpoint/2010/main" val="3699899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2400" dirty="0" smtClean="0">
                <a:solidFill>
                  <a:srgbClr val="800000"/>
                </a:solidFill>
              </a:rPr>
              <a:t>II. </a:t>
            </a:r>
            <a:r>
              <a:rPr lang="es-ES" sz="2400" dirty="0" smtClean="0">
                <a:solidFill>
                  <a:srgbClr val="800000"/>
                </a:solidFill>
              </a:rPr>
              <a:t>Normas Internacionales de Contabilidad del Sector Público (NICSP)</a:t>
            </a:r>
            <a:br>
              <a:rPr lang="es-ES" sz="2400" dirty="0" smtClean="0">
                <a:solidFill>
                  <a:srgbClr val="800000"/>
                </a:solidFill>
              </a:rPr>
            </a:br>
            <a:r>
              <a:rPr lang="es-ES" sz="2400" dirty="0" smtClean="0">
                <a:solidFill>
                  <a:schemeClr val="accent6"/>
                </a:solidFill>
              </a:rPr>
              <a:t>Contabilización de APPs: Estándar actual</a:t>
            </a:r>
            <a:endParaRPr lang="es-ES" sz="2400" dirty="0">
              <a:solidFill>
                <a:schemeClr val="accent6"/>
              </a:solidFill>
            </a:endParaRPr>
          </a:p>
        </p:txBody>
      </p:sp>
      <p:sp>
        <p:nvSpPr>
          <p:cNvPr id="3" name="Content Placeholder 2"/>
          <p:cNvSpPr>
            <a:spLocks noGrp="1"/>
          </p:cNvSpPr>
          <p:nvPr>
            <p:ph idx="1"/>
          </p:nvPr>
        </p:nvSpPr>
        <p:spPr>
          <a:xfrm>
            <a:off x="139337" y="1695413"/>
            <a:ext cx="8255726" cy="4539280"/>
          </a:xfrm>
        </p:spPr>
        <p:txBody>
          <a:bodyPr anchor="ctr"/>
          <a:lstStyle/>
          <a:p>
            <a:pPr lvl="0">
              <a:spcBef>
                <a:spcPts val="1800"/>
              </a:spcBef>
              <a:spcAft>
                <a:spcPts val="1200"/>
              </a:spcAft>
              <a:buFont typeface="Arial" pitchFamily="34" charset="0"/>
              <a:buChar char="•"/>
            </a:pPr>
            <a:r>
              <a:rPr lang="es-ES" sz="2800" dirty="0" smtClean="0"/>
              <a:t>Desde Octubre del 2011</a:t>
            </a:r>
          </a:p>
          <a:p>
            <a:pPr lvl="1" eaLnBrk="1" hangingPunct="1"/>
            <a:r>
              <a:rPr lang="es-ES" sz="2400" b="1" dirty="0" smtClean="0"/>
              <a:t>Nueva norma contable para las APPs: “NICSP 32” </a:t>
            </a:r>
          </a:p>
          <a:p>
            <a:pPr lvl="2" eaLnBrk="1" hangingPunct="1">
              <a:spcBef>
                <a:spcPts val="1800"/>
              </a:spcBef>
              <a:spcAft>
                <a:spcPts val="1200"/>
              </a:spcAft>
            </a:pPr>
            <a:r>
              <a:rPr lang="es-ES" sz="2000" dirty="0" smtClean="0">
                <a:solidFill>
                  <a:schemeClr val="accent6"/>
                </a:solidFill>
                <a:latin typeface="Arial Unicode MS"/>
                <a:ea typeface="Arial Unicode MS"/>
                <a:cs typeface="Arial Unicode MS"/>
              </a:rPr>
              <a:t>Si el gobierno posee el </a:t>
            </a:r>
            <a:r>
              <a:rPr lang="es-ES" sz="2000" b="1" u="sng" dirty="0" smtClean="0">
                <a:solidFill>
                  <a:schemeClr val="accent2"/>
                </a:solidFill>
              </a:rPr>
              <a:t>control de la APP y sus activos relacionados</a:t>
            </a:r>
            <a:r>
              <a:rPr lang="es-ES" sz="2000" dirty="0" smtClean="0">
                <a:solidFill>
                  <a:schemeClr val="accent6"/>
                </a:solidFill>
                <a:latin typeface="Arial Unicode MS"/>
                <a:ea typeface="Arial Unicode MS"/>
                <a:cs typeface="Arial Unicode MS"/>
              </a:rPr>
              <a:t>, el activo y sus correspondiente pasivos (firmes y contingentes) se consideran pertenecientes al gobierno independientemente de su forma de financiamiento </a:t>
            </a:r>
          </a:p>
          <a:p>
            <a:pPr lvl="1" eaLnBrk="1" hangingPunct="1"/>
            <a:r>
              <a:rPr lang="es-ES" sz="2400" b="1" dirty="0" smtClean="0"/>
              <a:t>Implicaciones macro fiscales</a:t>
            </a:r>
          </a:p>
          <a:p>
            <a:pPr lvl="2" eaLnBrk="1" hangingPunct="1">
              <a:spcBef>
                <a:spcPts val="1800"/>
              </a:spcBef>
              <a:spcAft>
                <a:spcPts val="600"/>
              </a:spcAft>
            </a:pPr>
            <a:r>
              <a:rPr lang="es-ES" sz="2000" b="1" u="sng" dirty="0">
                <a:solidFill>
                  <a:schemeClr val="accent2"/>
                </a:solidFill>
              </a:rPr>
              <a:t>I</a:t>
            </a:r>
            <a:r>
              <a:rPr lang="es-ES" sz="2000" b="1" u="sng" dirty="0" smtClean="0">
                <a:solidFill>
                  <a:schemeClr val="accent2"/>
                </a:solidFill>
              </a:rPr>
              <a:t>mpacto </a:t>
            </a:r>
            <a:r>
              <a:rPr lang="es-ES" sz="2000" b="1" u="sng" dirty="0">
                <a:solidFill>
                  <a:schemeClr val="accent2"/>
                </a:solidFill>
              </a:rPr>
              <a:t>sobre los principales indicadores fiscales </a:t>
            </a:r>
            <a:r>
              <a:rPr lang="es-ES" sz="2000" dirty="0" smtClean="0">
                <a:solidFill>
                  <a:schemeClr val="accent6"/>
                </a:solidFill>
                <a:latin typeface="Arial Unicode MS"/>
                <a:ea typeface="Arial Unicode MS"/>
                <a:cs typeface="Arial Unicode MS"/>
              </a:rPr>
              <a:t>(deuda y déficit) y por ende sobre la </a:t>
            </a:r>
            <a:r>
              <a:rPr lang="es-ES" sz="2000" b="1" u="sng" dirty="0">
                <a:solidFill>
                  <a:schemeClr val="accent2"/>
                </a:solidFill>
              </a:rPr>
              <a:t>sostenibilidad fiscal</a:t>
            </a:r>
          </a:p>
          <a:p>
            <a:pPr lvl="2" eaLnBrk="1" hangingPunct="1"/>
            <a:r>
              <a:rPr lang="es-ES" sz="2000" b="1" dirty="0" smtClean="0">
                <a:solidFill>
                  <a:srgbClr val="660033"/>
                </a:solidFill>
                <a:latin typeface="Arial Unicode MS"/>
                <a:ea typeface="Arial Unicode MS"/>
                <a:cs typeface="Arial Unicode MS"/>
              </a:rPr>
              <a:t>Impacto macro fiscal es similar a la inversión pública tradicional !! </a:t>
            </a:r>
          </a:p>
          <a:p>
            <a:pPr>
              <a:spcBef>
                <a:spcPts val="1800"/>
              </a:spcBef>
              <a:buFont typeface="Arial" pitchFamily="34" charset="0"/>
              <a:buChar char="•"/>
            </a:pPr>
            <a:endParaRPr lang="en-US" sz="2800" b="0" dirty="0"/>
          </a:p>
        </p:txBody>
      </p:sp>
      <p:sp>
        <p:nvSpPr>
          <p:cNvPr id="4" name="Slide Number Placeholder 3"/>
          <p:cNvSpPr>
            <a:spLocks noGrp="1"/>
          </p:cNvSpPr>
          <p:nvPr>
            <p:ph type="sldNum" sz="quarter" idx="12"/>
          </p:nvPr>
        </p:nvSpPr>
        <p:spPr/>
        <p:txBody>
          <a:bodyPr/>
          <a:lstStyle/>
          <a:p>
            <a:pPr>
              <a:defRPr/>
            </a:pPr>
            <a:fld id="{EBD24617-E35F-416C-9733-71FBFEA5BFD8}" type="slidenum">
              <a:rPr lang="en-US" smtClean="0"/>
              <a:pPr>
                <a:defRPr/>
              </a:pPr>
              <a:t>7</a:t>
            </a:fld>
            <a:endParaRPr lang="en-US" dirty="0"/>
          </a:p>
        </p:txBody>
      </p:sp>
      <p:pic>
        <p:nvPicPr>
          <p:cNvPr id="7" name="Picture 6"/>
          <p:cNvPicPr>
            <a:picLocks noChangeAspect="1"/>
          </p:cNvPicPr>
          <p:nvPr/>
        </p:nvPicPr>
        <p:blipFill>
          <a:blip r:embed="rId3"/>
          <a:stretch>
            <a:fillRect/>
          </a:stretch>
        </p:blipFill>
        <p:spPr>
          <a:xfrm>
            <a:off x="8395063" y="1332344"/>
            <a:ext cx="3613369" cy="4755292"/>
          </a:xfrm>
          <a:prstGeom prst="rect">
            <a:avLst/>
          </a:prstGeom>
        </p:spPr>
      </p:pic>
    </p:spTree>
    <p:extLst>
      <p:ext uri="{BB962C8B-B14F-4D97-AF65-F5344CB8AC3E}">
        <p14:creationId xmlns:p14="http://schemas.microsoft.com/office/powerpoint/2010/main" val="3771750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8377" y="1273176"/>
            <a:ext cx="12043954" cy="5108574"/>
          </a:xfrm>
        </p:spPr>
        <p:txBody>
          <a:bodyPr/>
          <a:lstStyle/>
          <a:p>
            <a:pPr>
              <a:spcAft>
                <a:spcPts val="1200"/>
              </a:spcAft>
            </a:pPr>
            <a:r>
              <a:rPr lang="es-ES" sz="2800" dirty="0" smtClean="0"/>
              <a:t>En las </a:t>
            </a:r>
            <a:r>
              <a:rPr lang="es-ES" sz="2800" dirty="0" err="1" smtClean="0"/>
              <a:t>APPs</a:t>
            </a:r>
            <a:r>
              <a:rPr lang="es-ES" sz="2800" dirty="0" smtClean="0"/>
              <a:t> el gobierno tiene normalmente en mente… </a:t>
            </a:r>
            <a:endParaRPr lang="es-ES" sz="2800" b="1" dirty="0" smtClean="0">
              <a:solidFill>
                <a:schemeClr val="accent2"/>
              </a:solidFill>
            </a:endParaRPr>
          </a:p>
          <a:p>
            <a:pPr lvl="1"/>
            <a:r>
              <a:rPr lang="es-ES" sz="2000" b="1" dirty="0" smtClean="0">
                <a:latin typeface="+mj-lt"/>
                <a:ea typeface="+mj-ea"/>
                <a:cs typeface="+mj-cs"/>
              </a:rPr>
              <a:t>Un contrato del APP donde </a:t>
            </a:r>
            <a:r>
              <a:rPr lang="es-ES" sz="2000" b="1" u="sng" dirty="0" smtClean="0">
                <a:latin typeface="+mj-lt"/>
                <a:ea typeface="+mj-ea"/>
                <a:cs typeface="+mj-cs"/>
              </a:rPr>
              <a:t>el “operador privado” retiene el control / la propiedad económica</a:t>
            </a:r>
            <a:r>
              <a:rPr lang="es-ES" sz="2000" b="1" dirty="0" smtClean="0">
                <a:latin typeface="+mj-lt"/>
                <a:ea typeface="+mj-ea"/>
                <a:cs typeface="+mj-cs"/>
              </a:rPr>
              <a:t> del activo  </a:t>
            </a:r>
          </a:p>
          <a:p>
            <a:pPr lvl="1">
              <a:spcAft>
                <a:spcPts val="600"/>
              </a:spcAft>
            </a:pPr>
            <a:r>
              <a:rPr lang="es-ES" sz="2000" dirty="0" smtClean="0">
                <a:solidFill>
                  <a:schemeClr val="accent2"/>
                </a:solidFill>
              </a:rPr>
              <a:t>El operador privado construye, y opera el activo durante el periodo del contrato</a:t>
            </a:r>
          </a:p>
          <a:p>
            <a:pPr lvl="1">
              <a:spcAft>
                <a:spcPts val="600"/>
              </a:spcAft>
            </a:pPr>
            <a:r>
              <a:rPr lang="es-ES" sz="2000" dirty="0" smtClean="0">
                <a:solidFill>
                  <a:schemeClr val="accent2"/>
                </a:solidFill>
              </a:rPr>
              <a:t>A cambio el gobierno otorga al operador privado la recaudación que se obtenga mediante mediante el cobro de una tarifa a los usuarios del servicio </a:t>
            </a:r>
          </a:p>
          <a:p>
            <a:pPr lvl="1">
              <a:spcAft>
                <a:spcPts val="1200"/>
              </a:spcAft>
            </a:pPr>
            <a:r>
              <a:rPr lang="es-ES" sz="2000" dirty="0" smtClean="0">
                <a:solidFill>
                  <a:schemeClr val="accent2"/>
                </a:solidFill>
              </a:rPr>
              <a:t>No se requiere apoyo del gobierno </a:t>
            </a:r>
          </a:p>
          <a:p>
            <a:pPr>
              <a:spcAft>
                <a:spcPts val="1200"/>
              </a:spcAft>
            </a:pPr>
            <a:r>
              <a:rPr lang="es-ES" sz="2800" dirty="0" smtClean="0"/>
              <a:t>De ser así, el impacto sobre el déficit y la deuda pública es marginal</a:t>
            </a:r>
          </a:p>
          <a:p>
            <a:pPr lvl="1">
              <a:spcAft>
                <a:spcPts val="600"/>
              </a:spcAft>
            </a:pPr>
            <a:r>
              <a:rPr lang="es-ES" sz="2000" b="1" dirty="0" smtClean="0">
                <a:latin typeface="+mj-lt"/>
                <a:ea typeface="+mj-ea"/>
                <a:cs typeface="+mj-cs"/>
              </a:rPr>
              <a:t>Los activos se incorporan al balance del gobierno al final del contrato (</a:t>
            </a:r>
            <a:r>
              <a:rPr lang="es-ES" sz="2000" dirty="0" smtClean="0">
                <a:latin typeface="+mj-lt"/>
                <a:ea typeface="+mj-ea"/>
                <a:cs typeface="+mj-cs"/>
              </a:rPr>
              <a:t>valor residual) </a:t>
            </a:r>
          </a:p>
          <a:p>
            <a:pPr lvl="1"/>
            <a:r>
              <a:rPr lang="es-ES" sz="2000" dirty="0" smtClean="0">
                <a:solidFill>
                  <a:schemeClr val="accent2"/>
                </a:solidFill>
              </a:rPr>
              <a:t>Incluso, podrían generar ingresos para el gobierno mejorando su resultado fiscal!!</a:t>
            </a:r>
            <a:endParaRPr lang="es-ES" sz="2000" dirty="0">
              <a:solidFill>
                <a:schemeClr val="accent2"/>
              </a:solidFill>
            </a:endParaRPr>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8</a:t>
            </a:fld>
            <a:endParaRPr lang="en-US" dirty="0">
              <a:solidFill>
                <a:srgbClr val="000000"/>
              </a:solidFill>
            </a:endParaRPr>
          </a:p>
        </p:txBody>
      </p:sp>
      <p:sp>
        <p:nvSpPr>
          <p:cNvPr id="7" name="Title 1"/>
          <p:cNvSpPr>
            <a:spLocks noGrp="1"/>
          </p:cNvSpPr>
          <p:nvPr>
            <p:ph type="title"/>
          </p:nvPr>
        </p:nvSpPr>
        <p:spPr/>
        <p:txBody>
          <a:bodyPr anchor="t"/>
          <a:lstStyle/>
          <a:p>
            <a:r>
              <a:rPr lang="es-ES" sz="2400" dirty="0" smtClean="0">
                <a:solidFill>
                  <a:srgbClr val="800000"/>
                </a:solidFill>
              </a:rPr>
              <a:t>III. Implicaciones Macro Fiscales de las NICSP 32</a:t>
            </a:r>
            <a:br>
              <a:rPr lang="es-ES" sz="2400" dirty="0" smtClean="0">
                <a:solidFill>
                  <a:srgbClr val="800000"/>
                </a:solidFill>
              </a:rPr>
            </a:br>
            <a:r>
              <a:rPr lang="es-ES" sz="2400" dirty="0" smtClean="0">
                <a:solidFill>
                  <a:schemeClr val="accent6"/>
                </a:solidFill>
              </a:rPr>
              <a:t>El proyecto “ideal” de APP  </a:t>
            </a:r>
            <a:endParaRPr lang="es-ES" sz="2400" dirty="0">
              <a:solidFill>
                <a:schemeClr val="accent6"/>
              </a:solidFill>
            </a:endParaRPr>
          </a:p>
        </p:txBody>
      </p:sp>
    </p:spTree>
    <p:extLst>
      <p:ext uri="{BB962C8B-B14F-4D97-AF65-F5344CB8AC3E}">
        <p14:creationId xmlns:p14="http://schemas.microsoft.com/office/powerpoint/2010/main" val="22498413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92871"/>
            <a:ext cx="9154850" cy="1143000"/>
          </a:xfrm>
        </p:spPr>
        <p:txBody>
          <a:bodyPr anchor="t"/>
          <a:lstStyle/>
          <a:p>
            <a:r>
              <a:rPr lang="en-US" sz="2400" dirty="0" smtClean="0">
                <a:solidFill>
                  <a:srgbClr val="800000"/>
                </a:solidFill>
              </a:rPr>
              <a:t>III</a:t>
            </a:r>
            <a:r>
              <a:rPr lang="es-ES" sz="2400" dirty="0">
                <a:solidFill>
                  <a:srgbClr val="800000"/>
                </a:solidFill>
              </a:rPr>
              <a:t>. Implicaciones Macro Fiscales de las </a:t>
            </a:r>
            <a:r>
              <a:rPr lang="es-ES" sz="2400" dirty="0" smtClean="0">
                <a:solidFill>
                  <a:srgbClr val="800000"/>
                </a:solidFill>
              </a:rPr>
              <a:t>NICSP</a:t>
            </a:r>
            <a:br>
              <a:rPr lang="es-ES" sz="2400" dirty="0" smtClean="0">
                <a:solidFill>
                  <a:srgbClr val="800000"/>
                </a:solidFill>
              </a:rPr>
            </a:br>
            <a:r>
              <a:rPr lang="es-ES" sz="2400" dirty="0" smtClean="0">
                <a:solidFill>
                  <a:schemeClr val="accent6"/>
                </a:solidFill>
              </a:rPr>
              <a:t>En </a:t>
            </a:r>
            <a:r>
              <a:rPr lang="es-ES" sz="2400" dirty="0">
                <a:solidFill>
                  <a:schemeClr val="accent6"/>
                </a:solidFill>
              </a:rPr>
              <a:t>la </a:t>
            </a:r>
            <a:r>
              <a:rPr lang="es-ES" sz="2400" dirty="0" smtClean="0">
                <a:solidFill>
                  <a:schemeClr val="accent6"/>
                </a:solidFill>
              </a:rPr>
              <a:t>práctica… </a:t>
            </a:r>
            <a:endParaRPr lang="es-ES" sz="2400" dirty="0">
              <a:solidFill>
                <a:schemeClr val="accent6"/>
              </a:solidFill>
            </a:endParaRPr>
          </a:p>
        </p:txBody>
      </p:sp>
      <p:sp>
        <p:nvSpPr>
          <p:cNvPr id="3" name="Content Placeholder 2"/>
          <p:cNvSpPr>
            <a:spLocks noGrp="1"/>
          </p:cNvSpPr>
          <p:nvPr>
            <p:ph idx="1"/>
          </p:nvPr>
        </p:nvSpPr>
        <p:spPr>
          <a:xfrm>
            <a:off x="60961" y="1235871"/>
            <a:ext cx="12131040" cy="5539832"/>
          </a:xfrm>
        </p:spPr>
        <p:txBody>
          <a:bodyPr/>
          <a:lstStyle/>
          <a:p>
            <a:pPr>
              <a:spcAft>
                <a:spcPts val="1200"/>
              </a:spcAft>
            </a:pPr>
            <a:r>
              <a:rPr lang="es-ES" sz="2800" dirty="0" smtClean="0"/>
              <a:t>En general, las </a:t>
            </a:r>
            <a:r>
              <a:rPr lang="es-ES" sz="2800" dirty="0" err="1" smtClean="0"/>
              <a:t>APPs</a:t>
            </a:r>
            <a:r>
              <a:rPr lang="es-ES" sz="2800" dirty="0" smtClean="0"/>
              <a:t> son bastante diferentes del proyecto “ideal”</a:t>
            </a:r>
          </a:p>
          <a:p>
            <a:pPr lvl="1">
              <a:spcBef>
                <a:spcPts val="1200"/>
              </a:spcBef>
              <a:spcAft>
                <a:spcPts val="600"/>
              </a:spcAft>
            </a:pPr>
            <a:r>
              <a:rPr lang="es-ES" sz="2000" b="1" dirty="0" smtClean="0">
                <a:latin typeface="+mj-lt"/>
                <a:ea typeface="+mj-ea"/>
                <a:cs typeface="+mj-cs"/>
              </a:rPr>
              <a:t>Normalmente, la </a:t>
            </a:r>
            <a:r>
              <a:rPr lang="es-ES" sz="2000" b="1" u="sng" dirty="0" smtClean="0">
                <a:latin typeface="+mj-lt"/>
                <a:ea typeface="+mj-ea"/>
                <a:cs typeface="+mj-cs"/>
              </a:rPr>
              <a:t>propiedad económica / control del activo permanece en el sector público </a:t>
            </a:r>
            <a:r>
              <a:rPr lang="es-ES" sz="2000" b="1" dirty="0" smtClean="0">
                <a:latin typeface="+mj-lt"/>
                <a:ea typeface="+mj-ea"/>
                <a:cs typeface="+mj-cs"/>
              </a:rPr>
              <a:t>(solo se traspasa propiedad legal)</a:t>
            </a:r>
          </a:p>
          <a:p>
            <a:pPr lvl="1">
              <a:spcBef>
                <a:spcPts val="1200"/>
              </a:spcBef>
              <a:spcAft>
                <a:spcPts val="1800"/>
              </a:spcAft>
            </a:pPr>
            <a:r>
              <a:rPr lang="es-ES" sz="2000" b="1" dirty="0" smtClean="0">
                <a:latin typeface="+mj-lt"/>
                <a:ea typeface="+mj-ea"/>
                <a:cs typeface="+mj-cs"/>
              </a:rPr>
              <a:t>Normalmente APPs </a:t>
            </a:r>
            <a:r>
              <a:rPr lang="es-ES" sz="2000" b="1" u="sng" dirty="0">
                <a:latin typeface="+mj-lt"/>
                <a:ea typeface="+mj-ea"/>
                <a:cs typeface="+mj-cs"/>
              </a:rPr>
              <a:t>requieren soporte adicional del gobierno </a:t>
            </a:r>
            <a:r>
              <a:rPr lang="es-ES" sz="2000" b="1" dirty="0">
                <a:latin typeface="+mj-lt"/>
                <a:ea typeface="+mj-ea"/>
                <a:cs typeface="+mj-cs"/>
              </a:rPr>
              <a:t>(e.g., subvenciones, aportes de capital, garantías publicas)</a:t>
            </a:r>
          </a:p>
          <a:p>
            <a:pPr>
              <a:spcAft>
                <a:spcPts val="1200"/>
              </a:spcAft>
            </a:pPr>
            <a:r>
              <a:rPr lang="es-ES" sz="2800" dirty="0" smtClean="0"/>
              <a:t>NICSP 32 </a:t>
            </a:r>
            <a:r>
              <a:rPr lang="es-ES" sz="2800" u="sng" dirty="0" smtClean="0"/>
              <a:t>limita</a:t>
            </a:r>
            <a:r>
              <a:rPr lang="es-ES" sz="2800" dirty="0" smtClean="0"/>
              <a:t> la posibilidad de contabilizar los </a:t>
            </a:r>
            <a:r>
              <a:rPr lang="es-ES" sz="2800" u="sng" dirty="0" smtClean="0"/>
              <a:t>activos y pasivos </a:t>
            </a:r>
            <a:r>
              <a:rPr lang="es-ES" sz="2800" dirty="0"/>
              <a:t>relacionados </a:t>
            </a:r>
            <a:r>
              <a:rPr lang="es-ES" sz="2800" dirty="0" smtClean="0"/>
              <a:t>con la APP </a:t>
            </a:r>
            <a:r>
              <a:rPr lang="es-ES" sz="2800" u="sng" dirty="0" smtClean="0"/>
              <a:t>fuera del balance del gobierno</a:t>
            </a:r>
          </a:p>
          <a:p>
            <a:pPr lvl="1">
              <a:spcBef>
                <a:spcPts val="1800"/>
              </a:spcBef>
              <a:spcAft>
                <a:spcPts val="1200"/>
              </a:spcAft>
            </a:pPr>
            <a:r>
              <a:rPr lang="es-ES" b="1" dirty="0" smtClean="0"/>
              <a:t>Fuerte impacto sobre el déficit y la deuda del gobierno!!  </a:t>
            </a:r>
          </a:p>
          <a:p>
            <a:pPr lvl="1"/>
            <a:endParaRPr lang="en-US" dirty="0"/>
          </a:p>
        </p:txBody>
      </p:sp>
      <p:sp>
        <p:nvSpPr>
          <p:cNvPr id="4" name="Slide Number Placeholder 3"/>
          <p:cNvSpPr>
            <a:spLocks noGrp="1"/>
          </p:cNvSpPr>
          <p:nvPr>
            <p:ph type="sldNum" sz="quarter" idx="12"/>
          </p:nvPr>
        </p:nvSpPr>
        <p:spPr/>
        <p:txBody>
          <a:bodyPr/>
          <a:lstStyle/>
          <a:p>
            <a:fld id="{5E4D1CFF-E8B3-457C-B839-2FE6C9A69DC6}" type="slidenum">
              <a:rPr lang="en-US" smtClean="0">
                <a:solidFill>
                  <a:srgbClr val="000000"/>
                </a:solidFill>
              </a:rPr>
              <a:pPr/>
              <a:t>9</a:t>
            </a:fld>
            <a:endParaRPr lang="en-US" dirty="0">
              <a:solidFill>
                <a:srgbClr val="000000"/>
              </a:solidFill>
            </a:endParaRPr>
          </a:p>
        </p:txBody>
      </p:sp>
    </p:spTree>
    <p:extLst>
      <p:ext uri="{BB962C8B-B14F-4D97-AF65-F5344CB8AC3E}">
        <p14:creationId xmlns:p14="http://schemas.microsoft.com/office/powerpoint/2010/main" val="20696207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FF"/>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FF"/>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1663</TotalTime>
  <Words>2298</Words>
  <Application>Microsoft Office PowerPoint</Application>
  <PresentationFormat>Panorámica</PresentationFormat>
  <Paragraphs>237</Paragraphs>
  <Slides>27</Slides>
  <Notes>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27</vt:i4>
      </vt:variant>
    </vt:vector>
  </HeadingPairs>
  <TitlesOfParts>
    <vt:vector size="35" baseType="lpstr">
      <vt:lpstr>Arial Unicode MS</vt:lpstr>
      <vt:lpstr>ＭＳ Ｐゴシック</vt:lpstr>
      <vt:lpstr>Arial</vt:lpstr>
      <vt:lpstr>Arial Black</vt:lpstr>
      <vt:lpstr>Calibri</vt:lpstr>
      <vt:lpstr>Times New Roman</vt:lpstr>
      <vt:lpstr>Wingdings</vt:lpstr>
      <vt:lpstr>Default Design</vt:lpstr>
      <vt:lpstr>Contabilización de Asociaciones-Público Privadas (APPs) Implicaciones Macro Fiscales de las NICSP 32</vt:lpstr>
      <vt:lpstr>Contabilización de APPs Agenda</vt:lpstr>
      <vt:lpstr>I. Introducción Porqué nos preocupamos por las APPs?</vt:lpstr>
      <vt:lpstr>I. Introducción Porqué nos preocupamos por APPs?</vt:lpstr>
      <vt:lpstr>I. Introducción Cuál es el rol de las contadurías públicas?</vt:lpstr>
      <vt:lpstr>II. Normas Internacionales Presupuestación, contabilización y reporte estadístico de las APPs</vt:lpstr>
      <vt:lpstr>II. Normas Internacionales de Contabilidad del Sector Público (NICSP) Contabilización de APPs: Estándar actual</vt:lpstr>
      <vt:lpstr>III. Implicaciones Macro Fiscales de las NICSP 32 El proyecto “ideal” de APP  </vt:lpstr>
      <vt:lpstr>III. Implicaciones Macro Fiscales de las NICSP En la práctica… </vt:lpstr>
      <vt:lpstr>IV. Implementación de la NICSP 32 Ámbito</vt:lpstr>
      <vt:lpstr>Presentación de PowerPoint</vt:lpstr>
      <vt:lpstr>IV. Implementación de la NICSP 32 Modelos de Financiación</vt:lpstr>
      <vt:lpstr>IV. Implementación de la NICSP 32 Modelo de pasivo financiero: “Financiación por el gobierno”</vt:lpstr>
      <vt:lpstr>IV. Implementación de la NICSP 32 Modelo de concesión de un derecho al Operador: “Financiación por el usuario’</vt:lpstr>
      <vt:lpstr>IV. Implementación de la NICSP 32 Implicaciones</vt:lpstr>
      <vt:lpstr>IV. Implementación de la NICSP 32 Implicaciones </vt:lpstr>
      <vt:lpstr>Presentación de PowerPoint</vt:lpstr>
      <vt:lpstr>V. Monitoreo de riesgos fiscales  Marco de evaluación de riesgos fiscales de APPs (PFRAM) Cómo funciona?</vt:lpstr>
      <vt:lpstr> Flujo de caja del operador privado        Impacto fiscal del proyecto</vt:lpstr>
      <vt:lpstr> Estado de resultados del gobierno   Balance público   Estado de caja  </vt:lpstr>
      <vt:lpstr>  Deuda pública incluyendo el proyecto de APP  (Debt Sustainability Analysis, DSA)        Déficit en base devengada y base caja, incluyendo el proyecto de APP</vt:lpstr>
      <vt:lpstr>   Deuda pública con terminación del contrato        Déficit en base caja con terminación del contrato</vt:lpstr>
      <vt:lpstr>V. Monitoreo de riesgos fiscales  Marco de evaluación de riesgos fiscales de APPs (PFRAM) Evaluación de riesgos fiscales del proyecto</vt:lpstr>
      <vt:lpstr>V. Monitoreo de riesgos fiscales  Marco de evaluación de riesgos fiscales de APPs (PFRAM) Matriz de riesgos fiscales del proyecto</vt:lpstr>
      <vt:lpstr>VI. Consideraciones finales</vt:lpstr>
      <vt:lpstr>Referencias de utilidad</vt:lpstr>
      <vt:lpstr>Muchas gracias por su atención!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for PPPs Macro Fiscal Implications of IPSAS 32</dc:title>
  <dc:creator>Rial, Isabel</dc:creator>
  <cp:lastModifiedBy>Maria Teresa Aguero</cp:lastModifiedBy>
  <cp:revision>134</cp:revision>
  <cp:lastPrinted>2016-07-20T21:27:06Z</cp:lastPrinted>
  <dcterms:created xsi:type="dcterms:W3CDTF">2015-11-17T17:11:31Z</dcterms:created>
  <dcterms:modified xsi:type="dcterms:W3CDTF">2016-07-25T11:35:11Z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