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9" r:id="rId3"/>
    <p:sldId id="259" r:id="rId4"/>
    <p:sldId id="271" r:id="rId5"/>
    <p:sldId id="300" r:id="rId6"/>
    <p:sldId id="315" r:id="rId7"/>
    <p:sldId id="317" r:id="rId8"/>
    <p:sldId id="318" r:id="rId9"/>
    <p:sldId id="285" r:id="rId10"/>
    <p:sldId id="264" r:id="rId11"/>
    <p:sldId id="301" r:id="rId12"/>
    <p:sldId id="286" r:id="rId13"/>
    <p:sldId id="287" r:id="rId14"/>
    <p:sldId id="288" r:id="rId15"/>
    <p:sldId id="289" r:id="rId16"/>
    <p:sldId id="273" r:id="rId17"/>
    <p:sldId id="310" r:id="rId18"/>
    <p:sldId id="312" r:id="rId19"/>
    <p:sldId id="313" r:id="rId20"/>
    <p:sldId id="314" r:id="rId21"/>
    <p:sldId id="292" r:id="rId22"/>
    <p:sldId id="307" r:id="rId23"/>
    <p:sldId id="305" r:id="rId24"/>
    <p:sldId id="306" r:id="rId25"/>
    <p:sldId id="308" r:id="rId26"/>
    <p:sldId id="304" r:id="rId27"/>
  </p:sldIdLst>
  <p:sldSz cx="9144000" cy="6858000" type="screen4x3"/>
  <p:notesSz cx="6950075" cy="9236075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79" autoAdjust="0"/>
  </p:normalViewPr>
  <p:slideViewPr>
    <p:cSldViewPr>
      <p:cViewPr>
        <p:scale>
          <a:sx n="61" d="100"/>
          <a:sy n="61" d="100"/>
        </p:scale>
        <p:origin x="-1320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44" y="-102"/>
      </p:cViewPr>
      <p:guideLst>
        <p:guide orient="horz" pos="2909"/>
        <p:guide pos="218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90BE30-A93E-4034-8502-5F453FB4010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A"/>
        </a:p>
      </dgm:t>
    </dgm:pt>
    <dgm:pt modelId="{A18B524F-0F38-4BFE-A38A-FA0950501458}">
      <dgm:prSet phldrT="[Texto]"/>
      <dgm:spPr/>
      <dgm:t>
        <a:bodyPr/>
        <a:lstStyle/>
        <a:p>
          <a:r>
            <a:rPr lang="es-PA" dirty="0" smtClean="0"/>
            <a:t>Solo 58% de Cobertura</a:t>
          </a:r>
          <a:endParaRPr lang="es-PA" dirty="0"/>
        </a:p>
      </dgm:t>
    </dgm:pt>
    <dgm:pt modelId="{CE1B41CA-0C46-43AD-9917-9310E008ED88}" type="parTrans" cxnId="{DE6DCBA9-F876-48B6-8A5C-C43081FD4266}">
      <dgm:prSet/>
      <dgm:spPr/>
      <dgm:t>
        <a:bodyPr/>
        <a:lstStyle/>
        <a:p>
          <a:endParaRPr lang="es-PA"/>
        </a:p>
      </dgm:t>
    </dgm:pt>
    <dgm:pt modelId="{95DC9CAF-A474-4342-B637-9273394922AB}" type="sibTrans" cxnId="{DE6DCBA9-F876-48B6-8A5C-C43081FD4266}">
      <dgm:prSet/>
      <dgm:spPr/>
      <dgm:t>
        <a:bodyPr/>
        <a:lstStyle/>
        <a:p>
          <a:endParaRPr lang="es-PA"/>
        </a:p>
      </dgm:t>
    </dgm:pt>
    <dgm:pt modelId="{38C259B3-8950-42B1-93F4-8F6A2778CE32}">
      <dgm:prSet phldrT="[Texto]"/>
      <dgm:spPr/>
      <dgm:t>
        <a:bodyPr/>
        <a:lstStyle/>
        <a:p>
          <a:r>
            <a:rPr lang="es-PA" dirty="0" smtClean="0"/>
            <a:t>Instalado en 76/130 instituciones del Gobierno Central</a:t>
          </a:r>
          <a:endParaRPr lang="es-PA" dirty="0"/>
        </a:p>
      </dgm:t>
    </dgm:pt>
    <dgm:pt modelId="{5DC6F465-5B6D-4C70-881E-E7175ADA98D7}" type="parTrans" cxnId="{C7DAC8DD-0C01-4648-B2E6-A60B2BD78020}">
      <dgm:prSet/>
      <dgm:spPr/>
      <dgm:t>
        <a:bodyPr/>
        <a:lstStyle/>
        <a:p>
          <a:endParaRPr lang="es-PA"/>
        </a:p>
      </dgm:t>
    </dgm:pt>
    <dgm:pt modelId="{F4F3D3DD-46B5-419E-A1C1-3E2A50871993}" type="sibTrans" cxnId="{C7DAC8DD-0C01-4648-B2E6-A60B2BD78020}">
      <dgm:prSet/>
      <dgm:spPr/>
      <dgm:t>
        <a:bodyPr/>
        <a:lstStyle/>
        <a:p>
          <a:endParaRPr lang="es-PA"/>
        </a:p>
      </dgm:t>
    </dgm:pt>
    <dgm:pt modelId="{B5C43194-5ED7-4437-9487-9FAD80C835EF}">
      <dgm:prSet phldrT="[Texto]"/>
      <dgm:spPr/>
      <dgm:t>
        <a:bodyPr/>
        <a:lstStyle/>
        <a:p>
          <a:r>
            <a:rPr lang="es-PA" dirty="0" smtClean="0"/>
            <a:t>Dependencia de otros sistemas</a:t>
          </a:r>
          <a:endParaRPr lang="es-PA" dirty="0"/>
        </a:p>
      </dgm:t>
    </dgm:pt>
    <dgm:pt modelId="{3987E892-297C-4D7A-9820-61D144C649BD}" type="parTrans" cxnId="{88CD8473-FEFA-49F7-84A3-C3C65E793428}">
      <dgm:prSet/>
      <dgm:spPr/>
      <dgm:t>
        <a:bodyPr/>
        <a:lstStyle/>
        <a:p>
          <a:endParaRPr lang="es-PA"/>
        </a:p>
      </dgm:t>
    </dgm:pt>
    <dgm:pt modelId="{E8633542-8CF8-40AF-9C31-D635532727E1}" type="sibTrans" cxnId="{88CD8473-FEFA-49F7-84A3-C3C65E793428}">
      <dgm:prSet/>
      <dgm:spPr/>
      <dgm:t>
        <a:bodyPr/>
        <a:lstStyle/>
        <a:p>
          <a:endParaRPr lang="es-PA"/>
        </a:p>
      </dgm:t>
    </dgm:pt>
    <dgm:pt modelId="{9BCB4D3A-B98D-4E00-A342-910662C60B9E}">
      <dgm:prSet phldrT="[Texto]"/>
      <dgm:spPr/>
      <dgm:t>
        <a:bodyPr/>
        <a:lstStyle/>
        <a:p>
          <a:r>
            <a:rPr lang="es-MX" dirty="0" smtClean="0"/>
            <a:t>Limitaciones en la calidad operativa</a:t>
          </a:r>
          <a:endParaRPr lang="es-PA" dirty="0"/>
        </a:p>
      </dgm:t>
    </dgm:pt>
    <dgm:pt modelId="{CCB85848-817C-4373-8274-645F2CF71EE2}" type="parTrans" cxnId="{10EB4C07-6705-40F3-9AEC-A5DE9BAEB892}">
      <dgm:prSet/>
      <dgm:spPr/>
      <dgm:t>
        <a:bodyPr/>
        <a:lstStyle/>
        <a:p>
          <a:endParaRPr lang="es-PA"/>
        </a:p>
      </dgm:t>
    </dgm:pt>
    <dgm:pt modelId="{88529B76-84F4-4A43-B5F8-07956EB7F084}" type="sibTrans" cxnId="{10EB4C07-6705-40F3-9AEC-A5DE9BAEB892}">
      <dgm:prSet/>
      <dgm:spPr/>
      <dgm:t>
        <a:bodyPr/>
        <a:lstStyle/>
        <a:p>
          <a:endParaRPr lang="es-PA"/>
        </a:p>
      </dgm:t>
    </dgm:pt>
    <dgm:pt modelId="{7CD132EF-FFEC-4224-BFB0-9675A45374A6}">
      <dgm:prSet phldrT="[Texto]"/>
      <dgm:spPr/>
      <dgm:t>
        <a:bodyPr/>
        <a:lstStyle/>
        <a:p>
          <a:r>
            <a:rPr lang="es-PA" dirty="0" smtClean="0"/>
            <a:t>Además se recurre a los registros manuales</a:t>
          </a:r>
          <a:endParaRPr lang="es-PA" dirty="0"/>
        </a:p>
      </dgm:t>
    </dgm:pt>
    <dgm:pt modelId="{6A3A3AB7-96E1-41DA-8488-8D9D8B53F973}" type="parTrans" cxnId="{B7E77F32-E555-4D8C-AFBF-1A55DBB37119}">
      <dgm:prSet/>
      <dgm:spPr/>
      <dgm:t>
        <a:bodyPr/>
        <a:lstStyle/>
        <a:p>
          <a:endParaRPr lang="es-PA"/>
        </a:p>
      </dgm:t>
    </dgm:pt>
    <dgm:pt modelId="{21C957EE-FE98-4A5F-9692-5029093109A8}" type="sibTrans" cxnId="{B7E77F32-E555-4D8C-AFBF-1A55DBB37119}">
      <dgm:prSet/>
      <dgm:spPr/>
      <dgm:t>
        <a:bodyPr/>
        <a:lstStyle/>
        <a:p>
          <a:endParaRPr lang="es-PA"/>
        </a:p>
      </dgm:t>
    </dgm:pt>
    <dgm:pt modelId="{7977DBB9-EFEB-43D5-ABF9-994200ACE58A}">
      <dgm:prSet phldrT="[Texto]"/>
      <dgm:spPr/>
      <dgm:t>
        <a:bodyPr/>
        <a:lstStyle/>
        <a:p>
          <a:r>
            <a:rPr lang="es-PA" dirty="0" smtClean="0"/>
            <a:t>Altos costos de mantenimiento</a:t>
          </a:r>
          <a:endParaRPr lang="es-PA" dirty="0"/>
        </a:p>
      </dgm:t>
    </dgm:pt>
    <dgm:pt modelId="{B2283D31-8EBC-4AF4-9DCF-6FFD4DA3FEE2}" type="parTrans" cxnId="{4B3B0B2D-1409-4D8D-81BB-F55591B14CEE}">
      <dgm:prSet/>
      <dgm:spPr/>
      <dgm:t>
        <a:bodyPr/>
        <a:lstStyle/>
        <a:p>
          <a:endParaRPr lang="es-PA"/>
        </a:p>
      </dgm:t>
    </dgm:pt>
    <dgm:pt modelId="{74739C82-7A9B-4511-BF8B-1CC7CE1B9B52}" type="sibTrans" cxnId="{4B3B0B2D-1409-4D8D-81BB-F55591B14CEE}">
      <dgm:prSet/>
      <dgm:spPr/>
      <dgm:t>
        <a:bodyPr/>
        <a:lstStyle/>
        <a:p>
          <a:endParaRPr lang="es-PA"/>
        </a:p>
      </dgm:t>
    </dgm:pt>
    <dgm:pt modelId="{487799B4-5D2E-46A5-8BC5-FB905502D15D}">
      <dgm:prSet phldrT="[Texto]"/>
      <dgm:spPr/>
      <dgm:t>
        <a:bodyPr/>
        <a:lstStyle/>
        <a:p>
          <a:r>
            <a:rPr lang="es-PA" dirty="0" smtClean="0"/>
            <a:t>Cada entidad maneja su propia infraestructura </a:t>
          </a:r>
          <a:endParaRPr lang="es-PA" dirty="0"/>
        </a:p>
      </dgm:t>
    </dgm:pt>
    <dgm:pt modelId="{3039565D-42E2-4DDB-82BA-8A38E3CDFCB8}" type="parTrans" cxnId="{00DC0096-76FE-44B7-B84E-D37983EC15A1}">
      <dgm:prSet/>
      <dgm:spPr/>
      <dgm:t>
        <a:bodyPr/>
        <a:lstStyle/>
        <a:p>
          <a:endParaRPr lang="es-PA"/>
        </a:p>
      </dgm:t>
    </dgm:pt>
    <dgm:pt modelId="{82BA985B-0857-42D0-B7D0-A3A4851E6CF0}" type="sibTrans" cxnId="{00DC0096-76FE-44B7-B84E-D37983EC15A1}">
      <dgm:prSet/>
      <dgm:spPr/>
      <dgm:t>
        <a:bodyPr/>
        <a:lstStyle/>
        <a:p>
          <a:endParaRPr lang="es-PA"/>
        </a:p>
      </dgm:t>
    </dgm:pt>
    <dgm:pt modelId="{378B636D-A23C-4435-A8A4-E4E9C6840659}">
      <dgm:prSet phldrT="[Texto]"/>
      <dgm:spPr/>
      <dgm:t>
        <a:bodyPr/>
        <a:lstStyle/>
        <a:p>
          <a:r>
            <a:rPr lang="es-PA" dirty="0" smtClean="0"/>
            <a:t>Alto riesgos en la seguridad y comunicaciones </a:t>
          </a:r>
          <a:endParaRPr lang="es-PA" dirty="0"/>
        </a:p>
      </dgm:t>
    </dgm:pt>
    <dgm:pt modelId="{BB1FD95C-C03D-4AF4-9FF3-507607624931}" type="parTrans" cxnId="{6438CC82-0C1E-48DF-8EAF-3E3596973FF3}">
      <dgm:prSet/>
      <dgm:spPr/>
      <dgm:t>
        <a:bodyPr/>
        <a:lstStyle/>
        <a:p>
          <a:endParaRPr lang="es-PA"/>
        </a:p>
      </dgm:t>
    </dgm:pt>
    <dgm:pt modelId="{9A1EA68C-5BB8-4656-B38F-1FF8C4C98295}" type="sibTrans" cxnId="{6438CC82-0C1E-48DF-8EAF-3E3596973FF3}">
      <dgm:prSet/>
      <dgm:spPr/>
      <dgm:t>
        <a:bodyPr/>
        <a:lstStyle/>
        <a:p>
          <a:endParaRPr lang="es-PA"/>
        </a:p>
      </dgm:t>
    </dgm:pt>
    <dgm:pt modelId="{A00A7AAC-1FB5-45C8-A5DD-43AF03DA10B8}">
      <dgm:prSet phldrT="[Texto]"/>
      <dgm:spPr/>
      <dgm:t>
        <a:bodyPr/>
        <a:lstStyle/>
        <a:p>
          <a:r>
            <a:rPr lang="es-MX" dirty="0" smtClean="0"/>
            <a:t>Sistema no integrado</a:t>
          </a:r>
          <a:endParaRPr lang="es-PA" dirty="0"/>
        </a:p>
      </dgm:t>
    </dgm:pt>
    <dgm:pt modelId="{781001B1-E018-4A15-B106-935AB116A8DA}" type="parTrans" cxnId="{F877433B-BBAF-4314-BF32-36FD8FA5C9B7}">
      <dgm:prSet/>
      <dgm:spPr/>
      <dgm:t>
        <a:bodyPr/>
        <a:lstStyle/>
        <a:p>
          <a:endParaRPr lang="es-PA"/>
        </a:p>
      </dgm:t>
    </dgm:pt>
    <dgm:pt modelId="{F2C051BB-BFD9-40C5-8201-8767290CDA17}" type="sibTrans" cxnId="{F877433B-BBAF-4314-BF32-36FD8FA5C9B7}">
      <dgm:prSet/>
      <dgm:spPr/>
      <dgm:t>
        <a:bodyPr/>
        <a:lstStyle/>
        <a:p>
          <a:endParaRPr lang="es-PA"/>
        </a:p>
      </dgm:t>
    </dgm:pt>
    <dgm:pt modelId="{57A0EA2F-6345-480D-94D3-F3564AD15B8E}">
      <dgm:prSet phldrT="[Texto]"/>
      <dgm:spPr/>
      <dgm:t>
        <a:bodyPr/>
        <a:lstStyle/>
        <a:p>
          <a:r>
            <a:rPr lang="es-PA" dirty="0" smtClean="0"/>
            <a:t>No se registran procesos de forma estándar</a:t>
          </a:r>
          <a:endParaRPr lang="es-PA" dirty="0"/>
        </a:p>
      </dgm:t>
    </dgm:pt>
    <dgm:pt modelId="{B49451DB-862F-48F3-8C32-7F06800230D2}" type="parTrans" cxnId="{7BCCAA73-4CFB-4524-85AC-7FD13D6607D3}">
      <dgm:prSet/>
      <dgm:spPr/>
      <dgm:t>
        <a:bodyPr/>
        <a:lstStyle/>
        <a:p>
          <a:endParaRPr lang="es-PA"/>
        </a:p>
      </dgm:t>
    </dgm:pt>
    <dgm:pt modelId="{88B80CF6-92DD-4CB4-9E19-D24BF12C680E}" type="sibTrans" cxnId="{7BCCAA73-4CFB-4524-85AC-7FD13D6607D3}">
      <dgm:prSet/>
      <dgm:spPr/>
      <dgm:t>
        <a:bodyPr/>
        <a:lstStyle/>
        <a:p>
          <a:endParaRPr lang="es-PA"/>
        </a:p>
      </dgm:t>
    </dgm:pt>
    <dgm:pt modelId="{53D8A0A7-5D42-46C8-8C0F-BDF0853923E9}">
      <dgm:prSet phldrT="[Texto]"/>
      <dgm:spPr/>
      <dgm:t>
        <a:bodyPr/>
        <a:lstStyle/>
        <a:p>
          <a:r>
            <a:rPr lang="es-PA" dirty="0" smtClean="0"/>
            <a:t>Cierres se realizan separadamente</a:t>
          </a:r>
          <a:endParaRPr lang="es-PA" dirty="0"/>
        </a:p>
      </dgm:t>
    </dgm:pt>
    <dgm:pt modelId="{256A782B-32C1-4377-8D10-2CEDE3D8CB20}" type="parTrans" cxnId="{11F6C479-CB48-4865-9AED-A89601880B04}">
      <dgm:prSet/>
      <dgm:spPr/>
      <dgm:t>
        <a:bodyPr/>
        <a:lstStyle/>
        <a:p>
          <a:endParaRPr lang="es-PA"/>
        </a:p>
      </dgm:t>
    </dgm:pt>
    <dgm:pt modelId="{C30E9AD9-E402-439D-868C-99A9D753DADF}" type="sibTrans" cxnId="{11F6C479-CB48-4865-9AED-A89601880B04}">
      <dgm:prSet/>
      <dgm:spPr/>
      <dgm:t>
        <a:bodyPr/>
        <a:lstStyle/>
        <a:p>
          <a:endParaRPr lang="es-PA"/>
        </a:p>
      </dgm:t>
    </dgm:pt>
    <dgm:pt modelId="{B646AB82-E2D8-4B6E-A9D2-D92339451BC3}">
      <dgm:prSet phldrT="[Texto]"/>
      <dgm:spPr/>
      <dgm:t>
        <a:bodyPr/>
        <a:lstStyle/>
        <a:p>
          <a:r>
            <a:rPr lang="es-PA" dirty="0" smtClean="0"/>
            <a:t>Desbalance  entre presupuesto y contabilidad</a:t>
          </a:r>
          <a:endParaRPr lang="es-PA" dirty="0"/>
        </a:p>
      </dgm:t>
    </dgm:pt>
    <dgm:pt modelId="{277D1E94-1AD5-411F-B511-6863232C243C}" type="parTrans" cxnId="{363F2C9F-00A9-4899-97A0-30C4DB7FEDCD}">
      <dgm:prSet/>
      <dgm:spPr/>
      <dgm:t>
        <a:bodyPr/>
        <a:lstStyle/>
        <a:p>
          <a:endParaRPr lang="es-PA"/>
        </a:p>
      </dgm:t>
    </dgm:pt>
    <dgm:pt modelId="{A1A2723E-CD75-4CC9-9AFA-C71B11D8C51B}" type="sibTrans" cxnId="{363F2C9F-00A9-4899-97A0-30C4DB7FEDCD}">
      <dgm:prSet/>
      <dgm:spPr/>
      <dgm:t>
        <a:bodyPr/>
        <a:lstStyle/>
        <a:p>
          <a:endParaRPr lang="es-PA"/>
        </a:p>
      </dgm:t>
    </dgm:pt>
    <dgm:pt modelId="{B876BC72-7B94-4684-B595-5841E43ED375}">
      <dgm:prSet phldrT="[Texto]"/>
      <dgm:spPr/>
      <dgm:t>
        <a:bodyPr/>
        <a:lstStyle/>
        <a:p>
          <a:r>
            <a:rPr lang="es-MX" dirty="0" smtClean="0"/>
            <a:t>Se interpretan grupos de gastos como “programas” </a:t>
          </a:r>
          <a:endParaRPr lang="es-PA" dirty="0"/>
        </a:p>
      </dgm:t>
    </dgm:pt>
    <dgm:pt modelId="{C8791DD1-D8E0-441E-B297-A38BB0D594D2}" type="parTrans" cxnId="{A8E2D610-51DA-48BE-BDFB-65A4616B2633}">
      <dgm:prSet/>
      <dgm:spPr/>
      <dgm:t>
        <a:bodyPr/>
        <a:lstStyle/>
        <a:p>
          <a:endParaRPr lang="es-MX"/>
        </a:p>
      </dgm:t>
    </dgm:pt>
    <dgm:pt modelId="{302363F6-8065-4E99-9389-879A7EB6F536}" type="sibTrans" cxnId="{A8E2D610-51DA-48BE-BDFB-65A4616B2633}">
      <dgm:prSet/>
      <dgm:spPr/>
      <dgm:t>
        <a:bodyPr/>
        <a:lstStyle/>
        <a:p>
          <a:endParaRPr lang="es-MX"/>
        </a:p>
      </dgm:t>
    </dgm:pt>
    <dgm:pt modelId="{3B5FEB54-4B09-4F99-8B9D-FEFD63DA8E14}" type="pres">
      <dgm:prSet presAssocID="{0290BE30-A93E-4034-8502-5F453FB4010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A"/>
        </a:p>
      </dgm:t>
    </dgm:pt>
    <dgm:pt modelId="{BCF57E71-9354-412A-91F6-18876D390DE9}" type="pres">
      <dgm:prSet presAssocID="{A18B524F-0F38-4BFE-A38A-FA0950501458}" presName="linNode" presStyleCnt="0"/>
      <dgm:spPr/>
    </dgm:pt>
    <dgm:pt modelId="{74CD7094-29F3-4B2F-86F5-AA16B1BCAD59}" type="pres">
      <dgm:prSet presAssocID="{A18B524F-0F38-4BFE-A38A-FA0950501458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9E9433B2-A153-404B-AB6B-3A552287A0AC}" type="pres">
      <dgm:prSet presAssocID="{A18B524F-0F38-4BFE-A38A-FA0950501458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B75DB384-42AF-4940-B91D-01B8B5CD8678}" type="pres">
      <dgm:prSet presAssocID="{95DC9CAF-A474-4342-B637-9273394922AB}" presName="sp" presStyleCnt="0"/>
      <dgm:spPr/>
    </dgm:pt>
    <dgm:pt modelId="{B6576339-3908-4F0E-BCAE-CD242F6BF521}" type="pres">
      <dgm:prSet presAssocID="{B5C43194-5ED7-4437-9487-9FAD80C835EF}" presName="linNode" presStyleCnt="0"/>
      <dgm:spPr/>
    </dgm:pt>
    <dgm:pt modelId="{52B1DF3C-55EF-4E9E-986A-58E13A485B7C}" type="pres">
      <dgm:prSet presAssocID="{B5C43194-5ED7-4437-9487-9FAD80C835EF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809594FF-550E-4DF3-ABFF-7CB0DEB88B7D}" type="pres">
      <dgm:prSet presAssocID="{B5C43194-5ED7-4437-9487-9FAD80C835EF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711FB3DD-1313-47B3-A38A-7DCC62D60ABF}" type="pres">
      <dgm:prSet presAssocID="{E8633542-8CF8-40AF-9C31-D635532727E1}" presName="sp" presStyleCnt="0"/>
      <dgm:spPr/>
    </dgm:pt>
    <dgm:pt modelId="{E91ADE85-38FA-4367-9A47-18FE413D9AF1}" type="pres">
      <dgm:prSet presAssocID="{7977DBB9-EFEB-43D5-ABF9-994200ACE58A}" presName="linNode" presStyleCnt="0"/>
      <dgm:spPr/>
    </dgm:pt>
    <dgm:pt modelId="{7F84364E-400F-4F63-818F-079E56CC34BB}" type="pres">
      <dgm:prSet presAssocID="{7977DBB9-EFEB-43D5-ABF9-994200ACE58A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EF3AA9EF-03C6-4E60-89D0-D410EFA22A2F}" type="pres">
      <dgm:prSet presAssocID="{7977DBB9-EFEB-43D5-ABF9-994200ACE58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D9F67991-A9FD-4EFE-AC10-90AA98B8AC56}" type="pres">
      <dgm:prSet presAssocID="{74739C82-7A9B-4511-BF8B-1CC7CE1B9B52}" presName="sp" presStyleCnt="0"/>
      <dgm:spPr/>
    </dgm:pt>
    <dgm:pt modelId="{100BA75E-C445-4257-916A-146548DDF64F}" type="pres">
      <dgm:prSet presAssocID="{A00A7AAC-1FB5-45C8-A5DD-43AF03DA10B8}" presName="linNode" presStyleCnt="0"/>
      <dgm:spPr/>
    </dgm:pt>
    <dgm:pt modelId="{6E0CA926-75D2-4628-A9D8-B1004553D627}" type="pres">
      <dgm:prSet presAssocID="{A00A7AAC-1FB5-45C8-A5DD-43AF03DA10B8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A"/>
        </a:p>
      </dgm:t>
    </dgm:pt>
    <dgm:pt modelId="{77C4DF50-4772-4F01-BC96-02D03E28DCF3}" type="pres">
      <dgm:prSet presAssocID="{A00A7AAC-1FB5-45C8-A5DD-43AF03DA10B8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A"/>
        </a:p>
      </dgm:t>
    </dgm:pt>
  </dgm:ptLst>
  <dgm:cxnLst>
    <dgm:cxn modelId="{C7DAC8DD-0C01-4648-B2E6-A60B2BD78020}" srcId="{A18B524F-0F38-4BFE-A38A-FA0950501458}" destId="{38C259B3-8950-42B1-93F4-8F6A2778CE32}" srcOrd="0" destOrd="0" parTransId="{5DC6F465-5B6D-4C70-881E-E7175ADA98D7}" sibTransId="{F4F3D3DD-46B5-419E-A1C1-3E2A50871993}"/>
    <dgm:cxn modelId="{F877433B-BBAF-4314-BF32-36FD8FA5C9B7}" srcId="{0290BE30-A93E-4034-8502-5F453FB4010B}" destId="{A00A7AAC-1FB5-45C8-A5DD-43AF03DA10B8}" srcOrd="3" destOrd="0" parTransId="{781001B1-E018-4A15-B106-935AB116A8DA}" sibTransId="{F2C051BB-BFD9-40C5-8201-8767290CDA17}"/>
    <dgm:cxn modelId="{4B3B0B2D-1409-4D8D-81BB-F55591B14CEE}" srcId="{0290BE30-A93E-4034-8502-5F453FB4010B}" destId="{7977DBB9-EFEB-43D5-ABF9-994200ACE58A}" srcOrd="2" destOrd="0" parTransId="{B2283D31-8EBC-4AF4-9DCF-6FFD4DA3FEE2}" sibTransId="{74739C82-7A9B-4511-BF8B-1CC7CE1B9B52}"/>
    <dgm:cxn modelId="{10EB4C07-6705-40F3-9AEC-A5DE9BAEB892}" srcId="{B5C43194-5ED7-4437-9487-9FAD80C835EF}" destId="{9BCB4D3A-B98D-4E00-A342-910662C60B9E}" srcOrd="0" destOrd="0" parTransId="{CCB85848-817C-4373-8274-645F2CF71EE2}" sibTransId="{88529B76-84F4-4A43-B5F8-07956EB7F084}"/>
    <dgm:cxn modelId="{27DA361E-7AB5-4F97-B014-6133E1991932}" type="presOf" srcId="{7977DBB9-EFEB-43D5-ABF9-994200ACE58A}" destId="{7F84364E-400F-4F63-818F-079E56CC34BB}" srcOrd="0" destOrd="0" presId="urn:microsoft.com/office/officeart/2005/8/layout/vList5"/>
    <dgm:cxn modelId="{B4065521-9FEB-455E-8742-F17D9E5585FC}" type="presOf" srcId="{57A0EA2F-6345-480D-94D3-F3564AD15B8E}" destId="{77C4DF50-4772-4F01-BC96-02D03E28DCF3}" srcOrd="0" destOrd="0" presId="urn:microsoft.com/office/officeart/2005/8/layout/vList5"/>
    <dgm:cxn modelId="{69A845BA-4CBE-49FF-A0ED-37736A5EDA43}" type="presOf" srcId="{378B636D-A23C-4435-A8A4-E4E9C6840659}" destId="{EF3AA9EF-03C6-4E60-89D0-D410EFA22A2F}" srcOrd="0" destOrd="1" presId="urn:microsoft.com/office/officeart/2005/8/layout/vList5"/>
    <dgm:cxn modelId="{DE6DCBA9-F876-48B6-8A5C-C43081FD4266}" srcId="{0290BE30-A93E-4034-8502-5F453FB4010B}" destId="{A18B524F-0F38-4BFE-A38A-FA0950501458}" srcOrd="0" destOrd="0" parTransId="{CE1B41CA-0C46-43AD-9917-9310E008ED88}" sibTransId="{95DC9CAF-A474-4342-B637-9273394922AB}"/>
    <dgm:cxn modelId="{88CD8473-FEFA-49F7-84A3-C3C65E793428}" srcId="{0290BE30-A93E-4034-8502-5F453FB4010B}" destId="{B5C43194-5ED7-4437-9487-9FAD80C835EF}" srcOrd="1" destOrd="0" parTransId="{3987E892-297C-4D7A-9820-61D144C649BD}" sibTransId="{E8633542-8CF8-40AF-9C31-D635532727E1}"/>
    <dgm:cxn modelId="{24170ACD-288B-40FF-8EB6-69A147EB2680}" type="presOf" srcId="{38C259B3-8950-42B1-93F4-8F6A2778CE32}" destId="{9E9433B2-A153-404B-AB6B-3A552287A0AC}" srcOrd="0" destOrd="0" presId="urn:microsoft.com/office/officeart/2005/8/layout/vList5"/>
    <dgm:cxn modelId="{00DC0096-76FE-44B7-B84E-D37983EC15A1}" srcId="{7977DBB9-EFEB-43D5-ABF9-994200ACE58A}" destId="{487799B4-5D2E-46A5-8BC5-FB905502D15D}" srcOrd="0" destOrd="0" parTransId="{3039565D-42E2-4DDB-82BA-8A38E3CDFCB8}" sibTransId="{82BA985B-0857-42D0-B7D0-A3A4851E6CF0}"/>
    <dgm:cxn modelId="{6438CC82-0C1E-48DF-8EAF-3E3596973FF3}" srcId="{7977DBB9-EFEB-43D5-ABF9-994200ACE58A}" destId="{378B636D-A23C-4435-A8A4-E4E9C6840659}" srcOrd="1" destOrd="0" parTransId="{BB1FD95C-C03D-4AF4-9FF3-507607624931}" sibTransId="{9A1EA68C-5BB8-4656-B38F-1FF8C4C98295}"/>
    <dgm:cxn modelId="{C360A31F-0895-435C-A346-F445BFB8CC61}" type="presOf" srcId="{A18B524F-0F38-4BFE-A38A-FA0950501458}" destId="{74CD7094-29F3-4B2F-86F5-AA16B1BCAD59}" srcOrd="0" destOrd="0" presId="urn:microsoft.com/office/officeart/2005/8/layout/vList5"/>
    <dgm:cxn modelId="{9B5E1C46-6CD1-4F74-AEF9-6E8092EBDFF3}" type="presOf" srcId="{53D8A0A7-5D42-46C8-8C0F-BDF0853923E9}" destId="{77C4DF50-4772-4F01-BC96-02D03E28DCF3}" srcOrd="0" destOrd="1" presId="urn:microsoft.com/office/officeart/2005/8/layout/vList5"/>
    <dgm:cxn modelId="{A8E2D610-51DA-48BE-BDFB-65A4616B2633}" srcId="{A18B524F-0F38-4BFE-A38A-FA0950501458}" destId="{B876BC72-7B94-4684-B595-5841E43ED375}" srcOrd="1" destOrd="0" parTransId="{C8791DD1-D8E0-441E-B297-A38BB0D594D2}" sibTransId="{302363F6-8065-4E99-9389-879A7EB6F536}"/>
    <dgm:cxn modelId="{363F2C9F-00A9-4899-97A0-30C4DB7FEDCD}" srcId="{A00A7AAC-1FB5-45C8-A5DD-43AF03DA10B8}" destId="{B646AB82-E2D8-4B6E-A9D2-D92339451BC3}" srcOrd="2" destOrd="0" parTransId="{277D1E94-1AD5-411F-B511-6863232C243C}" sibTransId="{A1A2723E-CD75-4CC9-9AFA-C71B11D8C51B}"/>
    <dgm:cxn modelId="{7BCCAA73-4CFB-4524-85AC-7FD13D6607D3}" srcId="{A00A7AAC-1FB5-45C8-A5DD-43AF03DA10B8}" destId="{57A0EA2F-6345-480D-94D3-F3564AD15B8E}" srcOrd="0" destOrd="0" parTransId="{B49451DB-862F-48F3-8C32-7F06800230D2}" sibTransId="{88B80CF6-92DD-4CB4-9E19-D24BF12C680E}"/>
    <dgm:cxn modelId="{11F6C479-CB48-4865-9AED-A89601880B04}" srcId="{A00A7AAC-1FB5-45C8-A5DD-43AF03DA10B8}" destId="{53D8A0A7-5D42-46C8-8C0F-BDF0853923E9}" srcOrd="1" destOrd="0" parTransId="{256A782B-32C1-4377-8D10-2CEDE3D8CB20}" sibTransId="{C30E9AD9-E402-439D-868C-99A9D753DADF}"/>
    <dgm:cxn modelId="{51C6F69E-18FE-4339-B575-58EB4811756B}" type="presOf" srcId="{B646AB82-E2D8-4B6E-A9D2-D92339451BC3}" destId="{77C4DF50-4772-4F01-BC96-02D03E28DCF3}" srcOrd="0" destOrd="2" presId="urn:microsoft.com/office/officeart/2005/8/layout/vList5"/>
    <dgm:cxn modelId="{B4424551-AC73-4E1E-919A-9031108E2B03}" type="presOf" srcId="{7CD132EF-FFEC-4224-BFB0-9675A45374A6}" destId="{809594FF-550E-4DF3-ABFF-7CB0DEB88B7D}" srcOrd="0" destOrd="1" presId="urn:microsoft.com/office/officeart/2005/8/layout/vList5"/>
    <dgm:cxn modelId="{48FA15BF-3162-4032-AADA-4938D3346CF9}" type="presOf" srcId="{0290BE30-A93E-4034-8502-5F453FB4010B}" destId="{3B5FEB54-4B09-4F99-8B9D-FEFD63DA8E14}" srcOrd="0" destOrd="0" presId="urn:microsoft.com/office/officeart/2005/8/layout/vList5"/>
    <dgm:cxn modelId="{DE113DC7-D2A2-477F-BB20-7FF63867E377}" type="presOf" srcId="{B5C43194-5ED7-4437-9487-9FAD80C835EF}" destId="{52B1DF3C-55EF-4E9E-986A-58E13A485B7C}" srcOrd="0" destOrd="0" presId="urn:microsoft.com/office/officeart/2005/8/layout/vList5"/>
    <dgm:cxn modelId="{7B60B8CC-620E-43D5-8041-949F903D0EA7}" type="presOf" srcId="{9BCB4D3A-B98D-4E00-A342-910662C60B9E}" destId="{809594FF-550E-4DF3-ABFF-7CB0DEB88B7D}" srcOrd="0" destOrd="0" presId="urn:microsoft.com/office/officeart/2005/8/layout/vList5"/>
    <dgm:cxn modelId="{B7E77F32-E555-4D8C-AFBF-1A55DBB37119}" srcId="{B5C43194-5ED7-4437-9487-9FAD80C835EF}" destId="{7CD132EF-FFEC-4224-BFB0-9675A45374A6}" srcOrd="1" destOrd="0" parTransId="{6A3A3AB7-96E1-41DA-8488-8D9D8B53F973}" sibTransId="{21C957EE-FE98-4A5F-9692-5029093109A8}"/>
    <dgm:cxn modelId="{C98CBF0C-0F4A-4D14-B0D1-E05985FCA887}" type="presOf" srcId="{487799B4-5D2E-46A5-8BC5-FB905502D15D}" destId="{EF3AA9EF-03C6-4E60-89D0-D410EFA22A2F}" srcOrd="0" destOrd="0" presId="urn:microsoft.com/office/officeart/2005/8/layout/vList5"/>
    <dgm:cxn modelId="{BCF1AD65-0ACA-489C-B174-4E5639E82820}" type="presOf" srcId="{B876BC72-7B94-4684-B595-5841E43ED375}" destId="{9E9433B2-A153-404B-AB6B-3A552287A0AC}" srcOrd="0" destOrd="1" presId="urn:microsoft.com/office/officeart/2005/8/layout/vList5"/>
    <dgm:cxn modelId="{3F877F86-7077-4DC3-86C4-0C65152B0F47}" type="presOf" srcId="{A00A7AAC-1FB5-45C8-A5DD-43AF03DA10B8}" destId="{6E0CA926-75D2-4628-A9D8-B1004553D627}" srcOrd="0" destOrd="0" presId="urn:microsoft.com/office/officeart/2005/8/layout/vList5"/>
    <dgm:cxn modelId="{0B9EBF43-792D-47C3-9780-47B93EE51F52}" type="presParOf" srcId="{3B5FEB54-4B09-4F99-8B9D-FEFD63DA8E14}" destId="{BCF57E71-9354-412A-91F6-18876D390DE9}" srcOrd="0" destOrd="0" presId="urn:microsoft.com/office/officeart/2005/8/layout/vList5"/>
    <dgm:cxn modelId="{3D42D09B-2F35-4D5A-BA8F-337446D5DAD2}" type="presParOf" srcId="{BCF57E71-9354-412A-91F6-18876D390DE9}" destId="{74CD7094-29F3-4B2F-86F5-AA16B1BCAD59}" srcOrd="0" destOrd="0" presId="urn:microsoft.com/office/officeart/2005/8/layout/vList5"/>
    <dgm:cxn modelId="{315816D2-EE32-4C22-B2EB-04D35D30852D}" type="presParOf" srcId="{BCF57E71-9354-412A-91F6-18876D390DE9}" destId="{9E9433B2-A153-404B-AB6B-3A552287A0AC}" srcOrd="1" destOrd="0" presId="urn:microsoft.com/office/officeart/2005/8/layout/vList5"/>
    <dgm:cxn modelId="{F81ABBD7-ABB3-439A-8CCF-98079776E44A}" type="presParOf" srcId="{3B5FEB54-4B09-4F99-8B9D-FEFD63DA8E14}" destId="{B75DB384-42AF-4940-B91D-01B8B5CD8678}" srcOrd="1" destOrd="0" presId="urn:microsoft.com/office/officeart/2005/8/layout/vList5"/>
    <dgm:cxn modelId="{0973E005-3A3F-4D6D-BDA2-E29A38ED359D}" type="presParOf" srcId="{3B5FEB54-4B09-4F99-8B9D-FEFD63DA8E14}" destId="{B6576339-3908-4F0E-BCAE-CD242F6BF521}" srcOrd="2" destOrd="0" presId="urn:microsoft.com/office/officeart/2005/8/layout/vList5"/>
    <dgm:cxn modelId="{8235AD07-CDE6-4612-A3F5-5A7BFD25ADE3}" type="presParOf" srcId="{B6576339-3908-4F0E-BCAE-CD242F6BF521}" destId="{52B1DF3C-55EF-4E9E-986A-58E13A485B7C}" srcOrd="0" destOrd="0" presId="urn:microsoft.com/office/officeart/2005/8/layout/vList5"/>
    <dgm:cxn modelId="{19FE7F6E-C7C8-440A-9889-4CE51B8D02EC}" type="presParOf" srcId="{B6576339-3908-4F0E-BCAE-CD242F6BF521}" destId="{809594FF-550E-4DF3-ABFF-7CB0DEB88B7D}" srcOrd="1" destOrd="0" presId="urn:microsoft.com/office/officeart/2005/8/layout/vList5"/>
    <dgm:cxn modelId="{58E8D016-EA6B-41C2-ABE5-56EACAE82F93}" type="presParOf" srcId="{3B5FEB54-4B09-4F99-8B9D-FEFD63DA8E14}" destId="{711FB3DD-1313-47B3-A38A-7DCC62D60ABF}" srcOrd="3" destOrd="0" presId="urn:microsoft.com/office/officeart/2005/8/layout/vList5"/>
    <dgm:cxn modelId="{0CFB8B54-8089-432A-B802-6DB4BEC9FD6A}" type="presParOf" srcId="{3B5FEB54-4B09-4F99-8B9D-FEFD63DA8E14}" destId="{E91ADE85-38FA-4367-9A47-18FE413D9AF1}" srcOrd="4" destOrd="0" presId="urn:microsoft.com/office/officeart/2005/8/layout/vList5"/>
    <dgm:cxn modelId="{E0D3065F-5093-4F0F-8BE9-718C8BD8F626}" type="presParOf" srcId="{E91ADE85-38FA-4367-9A47-18FE413D9AF1}" destId="{7F84364E-400F-4F63-818F-079E56CC34BB}" srcOrd="0" destOrd="0" presId="urn:microsoft.com/office/officeart/2005/8/layout/vList5"/>
    <dgm:cxn modelId="{5CC46E63-9971-4009-B95E-2045C5ACA1BC}" type="presParOf" srcId="{E91ADE85-38FA-4367-9A47-18FE413D9AF1}" destId="{EF3AA9EF-03C6-4E60-89D0-D410EFA22A2F}" srcOrd="1" destOrd="0" presId="urn:microsoft.com/office/officeart/2005/8/layout/vList5"/>
    <dgm:cxn modelId="{1E7896FD-F9D4-4B61-9AD6-4609362993A1}" type="presParOf" srcId="{3B5FEB54-4B09-4F99-8B9D-FEFD63DA8E14}" destId="{D9F67991-A9FD-4EFE-AC10-90AA98B8AC56}" srcOrd="5" destOrd="0" presId="urn:microsoft.com/office/officeart/2005/8/layout/vList5"/>
    <dgm:cxn modelId="{58FB5618-BBCC-4DE1-8B05-8567514480A1}" type="presParOf" srcId="{3B5FEB54-4B09-4F99-8B9D-FEFD63DA8E14}" destId="{100BA75E-C445-4257-916A-146548DDF64F}" srcOrd="6" destOrd="0" presId="urn:microsoft.com/office/officeart/2005/8/layout/vList5"/>
    <dgm:cxn modelId="{B7D69B15-FC72-4E46-B15C-2A4C53DD9544}" type="presParOf" srcId="{100BA75E-C445-4257-916A-146548DDF64F}" destId="{6E0CA926-75D2-4628-A9D8-B1004553D627}" srcOrd="0" destOrd="0" presId="urn:microsoft.com/office/officeart/2005/8/layout/vList5"/>
    <dgm:cxn modelId="{FF02A4EB-6431-4A30-AA1E-A74DA2B9904E}" type="presParOf" srcId="{100BA75E-C445-4257-916A-146548DDF64F}" destId="{77C4DF50-4772-4F01-BC96-02D03E28DCF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570C28-D5CC-422E-8845-B09713485489}" type="doc">
      <dgm:prSet loTypeId="urn:microsoft.com/office/officeart/2005/8/layout/cycle2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s-ES"/>
        </a:p>
      </dgm:t>
    </dgm:pt>
    <dgm:pt modelId="{D9C49625-8678-4BEF-97E3-13EAB97BC77D}">
      <dgm:prSet phldrT="[Texto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s-ES" sz="1400" b="1" dirty="0" smtClean="0"/>
            <a:t>Conocimiento</a:t>
          </a:r>
          <a:endParaRPr lang="es-ES" sz="1400" b="1" dirty="0"/>
        </a:p>
      </dgm:t>
    </dgm:pt>
    <dgm:pt modelId="{AD1FA621-3218-449A-8A40-14DCA22EA976}" type="parTrans" cxnId="{405F6903-105D-468F-B4A3-31BC4741B095}">
      <dgm:prSet/>
      <dgm:spPr/>
      <dgm:t>
        <a:bodyPr/>
        <a:lstStyle/>
        <a:p>
          <a:endParaRPr lang="es-ES"/>
        </a:p>
      </dgm:t>
    </dgm:pt>
    <dgm:pt modelId="{7359F249-9C53-40C6-9CC8-FA3A5174BABF}" type="sibTrans" cxnId="{405F6903-105D-468F-B4A3-31BC4741B095}">
      <dgm:prSet/>
      <dgm:spPr/>
      <dgm:t>
        <a:bodyPr/>
        <a:lstStyle/>
        <a:p>
          <a:endParaRPr lang="es-ES"/>
        </a:p>
      </dgm:t>
    </dgm:pt>
    <dgm:pt modelId="{29CDDD40-D5F2-4E54-AD82-D43D3383272D}">
      <dgm:prSet phldrT="[Tex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ES" sz="1400" b="1" dirty="0" smtClean="0"/>
            <a:t>Definición</a:t>
          </a:r>
          <a:endParaRPr lang="es-ES" sz="1400" b="1" dirty="0"/>
        </a:p>
      </dgm:t>
    </dgm:pt>
    <dgm:pt modelId="{DC803FF2-047E-4299-BC27-DEDFD78347BB}" type="parTrans" cxnId="{5CC922AD-27FD-4340-B850-3AB79806C320}">
      <dgm:prSet/>
      <dgm:spPr/>
      <dgm:t>
        <a:bodyPr/>
        <a:lstStyle/>
        <a:p>
          <a:endParaRPr lang="es-ES"/>
        </a:p>
      </dgm:t>
    </dgm:pt>
    <dgm:pt modelId="{87529BC1-498C-440E-BD71-E48C3741FCC6}" type="sibTrans" cxnId="{5CC922AD-27FD-4340-B850-3AB79806C320}">
      <dgm:prSet/>
      <dgm:spPr/>
      <dgm:t>
        <a:bodyPr/>
        <a:lstStyle/>
        <a:p>
          <a:endParaRPr lang="es-ES"/>
        </a:p>
      </dgm:t>
    </dgm:pt>
    <dgm:pt modelId="{E2D5EF40-B0A5-4B0D-8681-A5723556AC30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s-ES" sz="1300" b="1" dirty="0" smtClean="0"/>
            <a:t>Visión integral</a:t>
          </a:r>
          <a:endParaRPr lang="es-ES" sz="1300" b="1" dirty="0"/>
        </a:p>
      </dgm:t>
    </dgm:pt>
    <dgm:pt modelId="{8D83C650-A7E0-4C8C-B5D2-002179D8B7E6}" type="parTrans" cxnId="{71F4EDF5-7229-4836-9FD4-B560ED74CD23}">
      <dgm:prSet/>
      <dgm:spPr/>
      <dgm:t>
        <a:bodyPr/>
        <a:lstStyle/>
        <a:p>
          <a:endParaRPr lang="es-ES"/>
        </a:p>
      </dgm:t>
    </dgm:pt>
    <dgm:pt modelId="{8C579344-43C1-472F-B01C-7AC7C492886A}" type="sibTrans" cxnId="{71F4EDF5-7229-4836-9FD4-B560ED74CD23}">
      <dgm:prSet/>
      <dgm:spPr/>
      <dgm:t>
        <a:bodyPr/>
        <a:lstStyle/>
        <a:p>
          <a:endParaRPr lang="es-ES"/>
        </a:p>
      </dgm:t>
    </dgm:pt>
    <dgm:pt modelId="{99E0B5B9-12F2-4DBF-B19C-4ED97ABBE463}">
      <dgm:prSet phldrT="[Texto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ES" sz="1400" b="1" dirty="0" smtClean="0"/>
            <a:t>Validación</a:t>
          </a:r>
          <a:endParaRPr lang="es-ES" sz="1400" b="1" dirty="0"/>
        </a:p>
      </dgm:t>
    </dgm:pt>
    <dgm:pt modelId="{D5BA33C7-65FA-4775-B920-9A969AE1D837}" type="parTrans" cxnId="{4ADE2064-FC4A-4108-8A4F-0B0074E0A92C}">
      <dgm:prSet/>
      <dgm:spPr/>
      <dgm:t>
        <a:bodyPr/>
        <a:lstStyle/>
        <a:p>
          <a:endParaRPr lang="es-ES"/>
        </a:p>
      </dgm:t>
    </dgm:pt>
    <dgm:pt modelId="{C887D296-85AC-4F00-9801-177680620645}" type="sibTrans" cxnId="{4ADE2064-FC4A-4108-8A4F-0B0074E0A92C}">
      <dgm:prSet/>
      <dgm:spPr/>
      <dgm:t>
        <a:bodyPr/>
        <a:lstStyle/>
        <a:p>
          <a:endParaRPr lang="es-ES"/>
        </a:p>
      </dgm:t>
    </dgm:pt>
    <dgm:pt modelId="{A2246EF1-D00B-4380-9B4D-5092F3DAC290}">
      <dgm:prSet phldrT="[Texto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 smtClean="0">
              <a:solidFill>
                <a:schemeClr val="tx2">
                  <a:lumMod val="75000"/>
                </a:schemeClr>
              </a:solidFill>
            </a:rPr>
            <a:t>Evolución</a:t>
          </a:r>
          <a:endParaRPr lang="es-ES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0767F45E-8846-46DB-B5C3-04184F4BE191}" type="parTrans" cxnId="{11CAAD74-6A69-491C-9855-E22C72A64969}">
      <dgm:prSet/>
      <dgm:spPr/>
      <dgm:t>
        <a:bodyPr/>
        <a:lstStyle/>
        <a:p>
          <a:endParaRPr lang="es-ES"/>
        </a:p>
      </dgm:t>
    </dgm:pt>
    <dgm:pt modelId="{92AE7438-F5D8-4801-9BCC-BC2206A25F10}" type="sibTrans" cxnId="{11CAAD74-6A69-491C-9855-E22C72A64969}">
      <dgm:prSet/>
      <dgm:spPr/>
      <dgm:t>
        <a:bodyPr/>
        <a:lstStyle/>
        <a:p>
          <a:endParaRPr lang="es-ES"/>
        </a:p>
      </dgm:t>
    </dgm:pt>
    <dgm:pt modelId="{21D4259F-2F31-44EC-BE0C-8F6D0EB797B6}" type="pres">
      <dgm:prSet presAssocID="{9C570C28-D5CC-422E-8845-B097134854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7BEADB9-F543-4A1B-8BD7-828103A91156}" type="pres">
      <dgm:prSet presAssocID="{D9C49625-8678-4BEF-97E3-13EAB97BC77D}" presName="node" presStyleLbl="node1" presStyleIdx="0" presStyleCnt="5" custScaleX="2045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2C7F33-0FB0-4CB1-A78F-12E5EC94AC88}" type="pres">
      <dgm:prSet presAssocID="{7359F249-9C53-40C6-9CC8-FA3A5174BABF}" presName="sibTrans" presStyleLbl="sibTrans2D1" presStyleIdx="0" presStyleCnt="5"/>
      <dgm:spPr/>
      <dgm:t>
        <a:bodyPr/>
        <a:lstStyle/>
        <a:p>
          <a:endParaRPr lang="es-ES"/>
        </a:p>
      </dgm:t>
    </dgm:pt>
    <dgm:pt modelId="{CF05C8D8-32AB-4CED-9AE4-E73053D8F76A}" type="pres">
      <dgm:prSet presAssocID="{7359F249-9C53-40C6-9CC8-FA3A5174BABF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905835B5-F783-492C-868A-10E0B2A15A1B}" type="pres">
      <dgm:prSet presAssocID="{29CDDD40-D5F2-4E54-AD82-D43D3383272D}" presName="node" presStyleLbl="node1" presStyleIdx="1" presStyleCnt="5" custScaleX="204517" custRadScaleRad="182062" custRadScaleInc="228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7BAC16-A0AA-4751-AA3C-C032C3F1024C}" type="pres">
      <dgm:prSet presAssocID="{87529BC1-498C-440E-BD71-E48C3741FCC6}" presName="sibTrans" presStyleLbl="sibTrans2D1" presStyleIdx="1" presStyleCnt="5"/>
      <dgm:spPr/>
      <dgm:t>
        <a:bodyPr/>
        <a:lstStyle/>
        <a:p>
          <a:endParaRPr lang="es-ES"/>
        </a:p>
      </dgm:t>
    </dgm:pt>
    <dgm:pt modelId="{A5A66B7E-DD6E-4EC8-B564-6FD7CE96F2D3}" type="pres">
      <dgm:prSet presAssocID="{87529BC1-498C-440E-BD71-E48C3741FCC6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421448EB-2BD7-4D41-9AC8-4C07919BA17E}" type="pres">
      <dgm:prSet presAssocID="{E2D5EF40-B0A5-4B0D-8681-A5723556AC30}" presName="node" presStyleLbl="node1" presStyleIdx="2" presStyleCnt="5" custScaleX="204517" custRadScaleRad="134732" custRadScaleInc="-474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516D47-A209-4459-B0D2-ADEA00F869DC}" type="pres">
      <dgm:prSet presAssocID="{8C579344-43C1-472F-B01C-7AC7C492886A}" presName="sibTrans" presStyleLbl="sibTrans2D1" presStyleIdx="2" presStyleCnt="5"/>
      <dgm:spPr/>
      <dgm:t>
        <a:bodyPr/>
        <a:lstStyle/>
        <a:p>
          <a:endParaRPr lang="es-ES"/>
        </a:p>
      </dgm:t>
    </dgm:pt>
    <dgm:pt modelId="{25B4B0ED-4A5B-401D-A92E-801C2FA14A6B}" type="pres">
      <dgm:prSet presAssocID="{8C579344-43C1-472F-B01C-7AC7C492886A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657971A9-DA9F-4B59-A308-34272DBD3BE8}" type="pres">
      <dgm:prSet presAssocID="{99E0B5B9-12F2-4DBF-B19C-4ED97ABBE463}" presName="node" presStyleLbl="node1" presStyleIdx="3" presStyleCnt="5" custScaleX="204517" custRadScaleRad="118937" custRadScaleInc="309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A078C2-3B6F-43C7-9B9D-802B778D6ED5}" type="pres">
      <dgm:prSet presAssocID="{C887D296-85AC-4F00-9801-177680620645}" presName="sibTrans" presStyleLbl="sibTrans2D1" presStyleIdx="3" presStyleCnt="5"/>
      <dgm:spPr/>
      <dgm:t>
        <a:bodyPr/>
        <a:lstStyle/>
        <a:p>
          <a:endParaRPr lang="es-ES"/>
        </a:p>
      </dgm:t>
    </dgm:pt>
    <dgm:pt modelId="{118F6BB4-9007-4367-BBAE-61B59E7C6F7A}" type="pres">
      <dgm:prSet presAssocID="{C887D296-85AC-4F00-9801-177680620645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99D7D8C6-E05B-49FE-AED9-CF9E402E3898}" type="pres">
      <dgm:prSet presAssocID="{A2246EF1-D00B-4380-9B4D-5092F3DAC290}" presName="node" presStyleLbl="node1" presStyleIdx="4" presStyleCnt="5" custScaleX="204517" custRadScaleRad="158777" custRadScaleInc="-188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AB54AA-CC74-4EF1-81B8-D9A9DDD4283F}" type="pres">
      <dgm:prSet presAssocID="{92AE7438-F5D8-4801-9BCC-BC2206A25F10}" presName="sibTrans" presStyleLbl="sibTrans2D1" presStyleIdx="4" presStyleCnt="5"/>
      <dgm:spPr/>
      <dgm:t>
        <a:bodyPr/>
        <a:lstStyle/>
        <a:p>
          <a:endParaRPr lang="es-ES"/>
        </a:p>
      </dgm:t>
    </dgm:pt>
    <dgm:pt modelId="{BC8CF72B-548D-426A-BD18-8131954EF419}" type="pres">
      <dgm:prSet presAssocID="{92AE7438-F5D8-4801-9BCC-BC2206A25F10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5CC922AD-27FD-4340-B850-3AB79806C320}" srcId="{9C570C28-D5CC-422E-8845-B09713485489}" destId="{29CDDD40-D5F2-4E54-AD82-D43D3383272D}" srcOrd="1" destOrd="0" parTransId="{DC803FF2-047E-4299-BC27-DEDFD78347BB}" sibTransId="{87529BC1-498C-440E-BD71-E48C3741FCC6}"/>
    <dgm:cxn modelId="{405F6903-105D-468F-B4A3-31BC4741B095}" srcId="{9C570C28-D5CC-422E-8845-B09713485489}" destId="{D9C49625-8678-4BEF-97E3-13EAB97BC77D}" srcOrd="0" destOrd="0" parTransId="{AD1FA621-3218-449A-8A40-14DCA22EA976}" sibTransId="{7359F249-9C53-40C6-9CC8-FA3A5174BABF}"/>
    <dgm:cxn modelId="{A2571633-3EF6-4ED9-9C67-1DDE1F37A79C}" type="presOf" srcId="{92AE7438-F5D8-4801-9BCC-BC2206A25F10}" destId="{BC8CF72B-548D-426A-BD18-8131954EF419}" srcOrd="1" destOrd="0" presId="urn:microsoft.com/office/officeart/2005/8/layout/cycle2"/>
    <dgm:cxn modelId="{E773E860-CCFD-4E32-8BBB-ECF551C7B627}" type="presOf" srcId="{A2246EF1-D00B-4380-9B4D-5092F3DAC290}" destId="{99D7D8C6-E05B-49FE-AED9-CF9E402E3898}" srcOrd="0" destOrd="0" presId="urn:microsoft.com/office/officeart/2005/8/layout/cycle2"/>
    <dgm:cxn modelId="{7D4FA348-12D5-4729-8FD0-42111DE6770A}" type="presOf" srcId="{29CDDD40-D5F2-4E54-AD82-D43D3383272D}" destId="{905835B5-F783-492C-868A-10E0B2A15A1B}" srcOrd="0" destOrd="0" presId="urn:microsoft.com/office/officeart/2005/8/layout/cycle2"/>
    <dgm:cxn modelId="{EBB1836D-1A56-4E9E-892B-30156F375212}" type="presOf" srcId="{E2D5EF40-B0A5-4B0D-8681-A5723556AC30}" destId="{421448EB-2BD7-4D41-9AC8-4C07919BA17E}" srcOrd="0" destOrd="0" presId="urn:microsoft.com/office/officeart/2005/8/layout/cycle2"/>
    <dgm:cxn modelId="{FBF611D0-948B-453D-AED1-1E72B7CA4DA2}" type="presOf" srcId="{D9C49625-8678-4BEF-97E3-13EAB97BC77D}" destId="{B7BEADB9-F543-4A1B-8BD7-828103A91156}" srcOrd="0" destOrd="0" presId="urn:microsoft.com/office/officeart/2005/8/layout/cycle2"/>
    <dgm:cxn modelId="{11CAAD74-6A69-491C-9855-E22C72A64969}" srcId="{9C570C28-D5CC-422E-8845-B09713485489}" destId="{A2246EF1-D00B-4380-9B4D-5092F3DAC290}" srcOrd="4" destOrd="0" parTransId="{0767F45E-8846-46DB-B5C3-04184F4BE191}" sibTransId="{92AE7438-F5D8-4801-9BCC-BC2206A25F10}"/>
    <dgm:cxn modelId="{D5C7C9F8-EE8D-40CB-84F4-B277437FC589}" type="presOf" srcId="{9C570C28-D5CC-422E-8845-B09713485489}" destId="{21D4259F-2F31-44EC-BE0C-8F6D0EB797B6}" srcOrd="0" destOrd="0" presId="urn:microsoft.com/office/officeart/2005/8/layout/cycle2"/>
    <dgm:cxn modelId="{71F4EDF5-7229-4836-9FD4-B560ED74CD23}" srcId="{9C570C28-D5CC-422E-8845-B09713485489}" destId="{E2D5EF40-B0A5-4B0D-8681-A5723556AC30}" srcOrd="2" destOrd="0" parTransId="{8D83C650-A7E0-4C8C-B5D2-002179D8B7E6}" sibTransId="{8C579344-43C1-472F-B01C-7AC7C492886A}"/>
    <dgm:cxn modelId="{DB427A20-60B4-4B36-BDA2-E5BAF0BEE802}" type="presOf" srcId="{7359F249-9C53-40C6-9CC8-FA3A5174BABF}" destId="{CF05C8D8-32AB-4CED-9AE4-E73053D8F76A}" srcOrd="1" destOrd="0" presId="urn:microsoft.com/office/officeart/2005/8/layout/cycle2"/>
    <dgm:cxn modelId="{AD14129D-B72C-4D8A-8DF4-E7FEE1398F6F}" type="presOf" srcId="{7359F249-9C53-40C6-9CC8-FA3A5174BABF}" destId="{E22C7F33-0FB0-4CB1-A78F-12E5EC94AC88}" srcOrd="0" destOrd="0" presId="urn:microsoft.com/office/officeart/2005/8/layout/cycle2"/>
    <dgm:cxn modelId="{84080115-6E6B-40BD-A27D-1396116B4F23}" type="presOf" srcId="{99E0B5B9-12F2-4DBF-B19C-4ED97ABBE463}" destId="{657971A9-DA9F-4B59-A308-34272DBD3BE8}" srcOrd="0" destOrd="0" presId="urn:microsoft.com/office/officeart/2005/8/layout/cycle2"/>
    <dgm:cxn modelId="{EAA4330F-F49C-4687-ADA6-A9EAF0666096}" type="presOf" srcId="{92AE7438-F5D8-4801-9BCC-BC2206A25F10}" destId="{7AAB54AA-CC74-4EF1-81B8-D9A9DDD4283F}" srcOrd="0" destOrd="0" presId="urn:microsoft.com/office/officeart/2005/8/layout/cycle2"/>
    <dgm:cxn modelId="{4ADE2064-FC4A-4108-8A4F-0B0074E0A92C}" srcId="{9C570C28-D5CC-422E-8845-B09713485489}" destId="{99E0B5B9-12F2-4DBF-B19C-4ED97ABBE463}" srcOrd="3" destOrd="0" parTransId="{D5BA33C7-65FA-4775-B920-9A969AE1D837}" sibTransId="{C887D296-85AC-4F00-9801-177680620645}"/>
    <dgm:cxn modelId="{C2EDF762-62D9-456E-9352-C64015E9287F}" type="presOf" srcId="{8C579344-43C1-472F-B01C-7AC7C492886A}" destId="{BD516D47-A209-4459-B0D2-ADEA00F869DC}" srcOrd="0" destOrd="0" presId="urn:microsoft.com/office/officeart/2005/8/layout/cycle2"/>
    <dgm:cxn modelId="{12826CDA-EB42-4903-975F-8BA4EB018E65}" type="presOf" srcId="{C887D296-85AC-4F00-9801-177680620645}" destId="{6AA078C2-3B6F-43C7-9B9D-802B778D6ED5}" srcOrd="0" destOrd="0" presId="urn:microsoft.com/office/officeart/2005/8/layout/cycle2"/>
    <dgm:cxn modelId="{F6C469B5-C24B-4DEE-8F40-1481B2DE07A3}" type="presOf" srcId="{87529BC1-498C-440E-BD71-E48C3741FCC6}" destId="{A5A66B7E-DD6E-4EC8-B564-6FD7CE96F2D3}" srcOrd="1" destOrd="0" presId="urn:microsoft.com/office/officeart/2005/8/layout/cycle2"/>
    <dgm:cxn modelId="{B5B03EDA-7D3D-44F6-9799-DF9265F01315}" type="presOf" srcId="{8C579344-43C1-472F-B01C-7AC7C492886A}" destId="{25B4B0ED-4A5B-401D-A92E-801C2FA14A6B}" srcOrd="1" destOrd="0" presId="urn:microsoft.com/office/officeart/2005/8/layout/cycle2"/>
    <dgm:cxn modelId="{82C9BA59-477B-490B-8492-96248D229316}" type="presOf" srcId="{87529BC1-498C-440E-BD71-E48C3741FCC6}" destId="{507BAC16-A0AA-4751-AA3C-C032C3F1024C}" srcOrd="0" destOrd="0" presId="urn:microsoft.com/office/officeart/2005/8/layout/cycle2"/>
    <dgm:cxn modelId="{60462B64-88CD-4EC0-BFF8-017449EEFDD1}" type="presOf" srcId="{C887D296-85AC-4F00-9801-177680620645}" destId="{118F6BB4-9007-4367-BBAE-61B59E7C6F7A}" srcOrd="1" destOrd="0" presId="urn:microsoft.com/office/officeart/2005/8/layout/cycle2"/>
    <dgm:cxn modelId="{BED1C6CC-1C88-4BB9-BAF9-C099D9816509}" type="presParOf" srcId="{21D4259F-2F31-44EC-BE0C-8F6D0EB797B6}" destId="{B7BEADB9-F543-4A1B-8BD7-828103A91156}" srcOrd="0" destOrd="0" presId="urn:microsoft.com/office/officeart/2005/8/layout/cycle2"/>
    <dgm:cxn modelId="{B37BD1CB-0AB9-4895-B464-852ADBC54121}" type="presParOf" srcId="{21D4259F-2F31-44EC-BE0C-8F6D0EB797B6}" destId="{E22C7F33-0FB0-4CB1-A78F-12E5EC94AC88}" srcOrd="1" destOrd="0" presId="urn:microsoft.com/office/officeart/2005/8/layout/cycle2"/>
    <dgm:cxn modelId="{22302B3E-F8CC-4C40-9FA1-32CFD90D31A8}" type="presParOf" srcId="{E22C7F33-0FB0-4CB1-A78F-12E5EC94AC88}" destId="{CF05C8D8-32AB-4CED-9AE4-E73053D8F76A}" srcOrd="0" destOrd="0" presId="urn:microsoft.com/office/officeart/2005/8/layout/cycle2"/>
    <dgm:cxn modelId="{A15922A5-4870-43A6-95FD-7CCA61604180}" type="presParOf" srcId="{21D4259F-2F31-44EC-BE0C-8F6D0EB797B6}" destId="{905835B5-F783-492C-868A-10E0B2A15A1B}" srcOrd="2" destOrd="0" presId="urn:microsoft.com/office/officeart/2005/8/layout/cycle2"/>
    <dgm:cxn modelId="{5843DCA0-82D6-4D7B-A6D4-126DF83CFE5D}" type="presParOf" srcId="{21D4259F-2F31-44EC-BE0C-8F6D0EB797B6}" destId="{507BAC16-A0AA-4751-AA3C-C032C3F1024C}" srcOrd="3" destOrd="0" presId="urn:microsoft.com/office/officeart/2005/8/layout/cycle2"/>
    <dgm:cxn modelId="{3241798E-C65D-4E8F-B0CE-D819C6975FE9}" type="presParOf" srcId="{507BAC16-A0AA-4751-AA3C-C032C3F1024C}" destId="{A5A66B7E-DD6E-4EC8-B564-6FD7CE96F2D3}" srcOrd="0" destOrd="0" presId="urn:microsoft.com/office/officeart/2005/8/layout/cycle2"/>
    <dgm:cxn modelId="{18154FBB-EC54-4054-A616-0122EA81923B}" type="presParOf" srcId="{21D4259F-2F31-44EC-BE0C-8F6D0EB797B6}" destId="{421448EB-2BD7-4D41-9AC8-4C07919BA17E}" srcOrd="4" destOrd="0" presId="urn:microsoft.com/office/officeart/2005/8/layout/cycle2"/>
    <dgm:cxn modelId="{EF25463D-6700-4F13-A639-142032FB444D}" type="presParOf" srcId="{21D4259F-2F31-44EC-BE0C-8F6D0EB797B6}" destId="{BD516D47-A209-4459-B0D2-ADEA00F869DC}" srcOrd="5" destOrd="0" presId="urn:microsoft.com/office/officeart/2005/8/layout/cycle2"/>
    <dgm:cxn modelId="{93B91CC2-B8ED-4CB9-9E27-3EE1635A3FA6}" type="presParOf" srcId="{BD516D47-A209-4459-B0D2-ADEA00F869DC}" destId="{25B4B0ED-4A5B-401D-A92E-801C2FA14A6B}" srcOrd="0" destOrd="0" presId="urn:microsoft.com/office/officeart/2005/8/layout/cycle2"/>
    <dgm:cxn modelId="{7E711ECE-FC66-41C5-B3A6-02F066B70266}" type="presParOf" srcId="{21D4259F-2F31-44EC-BE0C-8F6D0EB797B6}" destId="{657971A9-DA9F-4B59-A308-34272DBD3BE8}" srcOrd="6" destOrd="0" presId="urn:microsoft.com/office/officeart/2005/8/layout/cycle2"/>
    <dgm:cxn modelId="{DCD8D0AE-9783-439F-879D-2FED9C38075D}" type="presParOf" srcId="{21D4259F-2F31-44EC-BE0C-8F6D0EB797B6}" destId="{6AA078C2-3B6F-43C7-9B9D-802B778D6ED5}" srcOrd="7" destOrd="0" presId="urn:microsoft.com/office/officeart/2005/8/layout/cycle2"/>
    <dgm:cxn modelId="{069542E1-3ACE-40D7-9A05-89376138CD9E}" type="presParOf" srcId="{6AA078C2-3B6F-43C7-9B9D-802B778D6ED5}" destId="{118F6BB4-9007-4367-BBAE-61B59E7C6F7A}" srcOrd="0" destOrd="0" presId="urn:microsoft.com/office/officeart/2005/8/layout/cycle2"/>
    <dgm:cxn modelId="{0049683A-AEA1-4EF7-8A3B-84F33D597919}" type="presParOf" srcId="{21D4259F-2F31-44EC-BE0C-8F6D0EB797B6}" destId="{99D7D8C6-E05B-49FE-AED9-CF9E402E3898}" srcOrd="8" destOrd="0" presId="urn:microsoft.com/office/officeart/2005/8/layout/cycle2"/>
    <dgm:cxn modelId="{D6063143-1593-432C-B901-5FED6D00B68F}" type="presParOf" srcId="{21D4259F-2F31-44EC-BE0C-8F6D0EB797B6}" destId="{7AAB54AA-CC74-4EF1-81B8-D9A9DDD4283F}" srcOrd="9" destOrd="0" presId="urn:microsoft.com/office/officeart/2005/8/layout/cycle2"/>
    <dgm:cxn modelId="{D4250C61-FEA5-4EF5-A182-7498C193EC6A}" type="presParOf" srcId="{7AAB54AA-CC74-4EF1-81B8-D9A9DDD4283F}" destId="{BC8CF72B-548D-426A-BD18-8131954EF41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433B2-A153-404B-AB6B-3A552287A0AC}">
      <dsp:nvSpPr>
        <dsp:cNvPr id="0" name=""/>
        <dsp:cNvSpPr/>
      </dsp:nvSpPr>
      <dsp:spPr>
        <a:xfrm rot="5400000">
          <a:off x="4235701" y="-1666862"/>
          <a:ext cx="832029" cy="43780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Instalado en 76/130 instituciones del Gobierno Central</a:t>
          </a:r>
          <a:endParaRPr lang="es-P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 smtClean="0"/>
            <a:t>Se interpretan grupos de gastos como “programas” </a:t>
          </a:r>
          <a:endParaRPr lang="es-PA" sz="1400" kern="1200" dirty="0"/>
        </a:p>
      </dsp:txBody>
      <dsp:txXfrm rot="-5400000">
        <a:off x="2462673" y="146782"/>
        <a:ext cx="4337470" cy="750797"/>
      </dsp:txXfrm>
    </dsp:sp>
    <dsp:sp modelId="{74CD7094-29F3-4B2F-86F5-AA16B1BCAD59}">
      <dsp:nvSpPr>
        <dsp:cNvPr id="0" name=""/>
        <dsp:cNvSpPr/>
      </dsp:nvSpPr>
      <dsp:spPr>
        <a:xfrm>
          <a:off x="0" y="2162"/>
          <a:ext cx="246267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A" sz="2500" kern="1200" dirty="0" smtClean="0"/>
            <a:t>Solo 58% de Cobertura</a:t>
          </a:r>
          <a:endParaRPr lang="es-PA" sz="2500" kern="1200" dirty="0"/>
        </a:p>
      </dsp:txBody>
      <dsp:txXfrm>
        <a:off x="50770" y="52932"/>
        <a:ext cx="2361133" cy="938497"/>
      </dsp:txXfrm>
    </dsp:sp>
    <dsp:sp modelId="{809594FF-550E-4DF3-ABFF-7CB0DEB88B7D}">
      <dsp:nvSpPr>
        <dsp:cNvPr id="0" name=""/>
        <dsp:cNvSpPr/>
      </dsp:nvSpPr>
      <dsp:spPr>
        <a:xfrm rot="5400000">
          <a:off x="4235701" y="-574822"/>
          <a:ext cx="832029" cy="43780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 smtClean="0"/>
            <a:t>Limitaciones en la calidad operativa</a:t>
          </a:r>
          <a:endParaRPr lang="es-P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Además se recurre a los registros manuales</a:t>
          </a:r>
          <a:endParaRPr lang="es-PA" sz="1400" kern="1200" dirty="0"/>
        </a:p>
      </dsp:txBody>
      <dsp:txXfrm rot="-5400000">
        <a:off x="2462673" y="1238822"/>
        <a:ext cx="4337470" cy="750797"/>
      </dsp:txXfrm>
    </dsp:sp>
    <dsp:sp modelId="{52B1DF3C-55EF-4E9E-986A-58E13A485B7C}">
      <dsp:nvSpPr>
        <dsp:cNvPr id="0" name=""/>
        <dsp:cNvSpPr/>
      </dsp:nvSpPr>
      <dsp:spPr>
        <a:xfrm>
          <a:off x="0" y="1094201"/>
          <a:ext cx="246267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A" sz="2500" kern="1200" dirty="0" smtClean="0"/>
            <a:t>Dependencia de otros sistemas</a:t>
          </a:r>
          <a:endParaRPr lang="es-PA" sz="2500" kern="1200" dirty="0"/>
        </a:p>
      </dsp:txBody>
      <dsp:txXfrm>
        <a:off x="50770" y="1144971"/>
        <a:ext cx="2361133" cy="938497"/>
      </dsp:txXfrm>
    </dsp:sp>
    <dsp:sp modelId="{EF3AA9EF-03C6-4E60-89D0-D410EFA22A2F}">
      <dsp:nvSpPr>
        <dsp:cNvPr id="0" name=""/>
        <dsp:cNvSpPr/>
      </dsp:nvSpPr>
      <dsp:spPr>
        <a:xfrm rot="5400000">
          <a:off x="4235701" y="517216"/>
          <a:ext cx="832029" cy="43780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Cada entidad maneja su propia infraestructura </a:t>
          </a:r>
          <a:endParaRPr lang="es-P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Alto riesgos en la seguridad y comunicaciones </a:t>
          </a:r>
          <a:endParaRPr lang="es-PA" sz="1400" kern="1200" dirty="0"/>
        </a:p>
      </dsp:txBody>
      <dsp:txXfrm rot="-5400000">
        <a:off x="2462673" y="2330860"/>
        <a:ext cx="4337470" cy="750797"/>
      </dsp:txXfrm>
    </dsp:sp>
    <dsp:sp modelId="{7F84364E-400F-4F63-818F-079E56CC34BB}">
      <dsp:nvSpPr>
        <dsp:cNvPr id="0" name=""/>
        <dsp:cNvSpPr/>
      </dsp:nvSpPr>
      <dsp:spPr>
        <a:xfrm>
          <a:off x="0" y="2186240"/>
          <a:ext cx="246267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A" sz="2500" kern="1200" dirty="0" smtClean="0"/>
            <a:t>Altos costos de mantenimiento</a:t>
          </a:r>
          <a:endParaRPr lang="es-PA" sz="2500" kern="1200" dirty="0"/>
        </a:p>
      </dsp:txBody>
      <dsp:txXfrm>
        <a:off x="50770" y="2237010"/>
        <a:ext cx="2361133" cy="938497"/>
      </dsp:txXfrm>
    </dsp:sp>
    <dsp:sp modelId="{77C4DF50-4772-4F01-BC96-02D03E28DCF3}">
      <dsp:nvSpPr>
        <dsp:cNvPr id="0" name=""/>
        <dsp:cNvSpPr/>
      </dsp:nvSpPr>
      <dsp:spPr>
        <a:xfrm rot="5400000">
          <a:off x="4235701" y="1609255"/>
          <a:ext cx="832029" cy="43780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No se registran procesos de forma estándar</a:t>
          </a:r>
          <a:endParaRPr lang="es-P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Cierres se realizan separadamente</a:t>
          </a:r>
          <a:endParaRPr lang="es-PA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400" kern="1200" dirty="0" smtClean="0"/>
            <a:t>Desbalance  entre presupuesto y contabilidad</a:t>
          </a:r>
          <a:endParaRPr lang="es-PA" sz="1400" kern="1200" dirty="0"/>
        </a:p>
      </dsp:txBody>
      <dsp:txXfrm rot="-5400000">
        <a:off x="2462673" y="3422899"/>
        <a:ext cx="4337470" cy="750797"/>
      </dsp:txXfrm>
    </dsp:sp>
    <dsp:sp modelId="{6E0CA926-75D2-4628-A9D8-B1004553D627}">
      <dsp:nvSpPr>
        <dsp:cNvPr id="0" name=""/>
        <dsp:cNvSpPr/>
      </dsp:nvSpPr>
      <dsp:spPr>
        <a:xfrm>
          <a:off x="0" y="3278280"/>
          <a:ext cx="246267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Sistema no integrado</a:t>
          </a:r>
          <a:endParaRPr lang="es-PA" sz="2500" kern="1200" dirty="0"/>
        </a:p>
      </dsp:txBody>
      <dsp:txXfrm>
        <a:off x="50770" y="3329050"/>
        <a:ext cx="2361133" cy="938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EADB9-F543-4A1B-8BD7-828103A91156}">
      <dsp:nvSpPr>
        <dsp:cNvPr id="0" name=""/>
        <dsp:cNvSpPr/>
      </dsp:nvSpPr>
      <dsp:spPr>
        <a:xfrm>
          <a:off x="2163269" y="429"/>
          <a:ext cx="2189676" cy="1070657"/>
        </a:xfrm>
        <a:prstGeom prst="ellipse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Conocimiento</a:t>
          </a:r>
          <a:endParaRPr lang="es-ES" sz="1400" b="1" kern="1200" dirty="0"/>
        </a:p>
      </dsp:txBody>
      <dsp:txXfrm>
        <a:off x="2483940" y="157223"/>
        <a:ext cx="1548334" cy="757069"/>
      </dsp:txXfrm>
    </dsp:sp>
    <dsp:sp modelId="{E22C7F33-0FB0-4CB1-A78F-12E5EC94AC88}">
      <dsp:nvSpPr>
        <dsp:cNvPr id="0" name=""/>
        <dsp:cNvSpPr/>
      </dsp:nvSpPr>
      <dsp:spPr>
        <a:xfrm rot="1415147">
          <a:off x="4178555" y="823848"/>
          <a:ext cx="306475" cy="361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4182395" y="877723"/>
        <a:ext cx="214533" cy="216808"/>
      </dsp:txXfrm>
    </dsp:sp>
    <dsp:sp modelId="{905835B5-F783-492C-868A-10E0B2A15A1B}">
      <dsp:nvSpPr>
        <dsp:cNvPr id="0" name=""/>
        <dsp:cNvSpPr/>
      </dsp:nvSpPr>
      <dsp:spPr>
        <a:xfrm>
          <a:off x="4326539" y="944899"/>
          <a:ext cx="2189676" cy="1070657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Definición</a:t>
          </a:r>
          <a:endParaRPr lang="es-ES" sz="1400" b="1" kern="1200" dirty="0"/>
        </a:p>
      </dsp:txBody>
      <dsp:txXfrm>
        <a:off x="4647210" y="1101693"/>
        <a:ext cx="1548334" cy="757069"/>
      </dsp:txXfrm>
    </dsp:sp>
    <dsp:sp modelId="{507BAC16-A0AA-4751-AA3C-C032C3F1024C}">
      <dsp:nvSpPr>
        <dsp:cNvPr id="0" name=""/>
        <dsp:cNvSpPr/>
      </dsp:nvSpPr>
      <dsp:spPr>
        <a:xfrm rot="6859201">
          <a:off x="4938946" y="2056401"/>
          <a:ext cx="280766" cy="361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8963"/>
            <a:satOff val="-1052"/>
            <a:lumOff val="57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10800000">
        <a:off x="4998405" y="2090292"/>
        <a:ext cx="196536" cy="216808"/>
      </dsp:txXfrm>
    </dsp:sp>
    <dsp:sp modelId="{421448EB-2BD7-4D41-9AC8-4C07919BA17E}">
      <dsp:nvSpPr>
        <dsp:cNvPr id="0" name=""/>
        <dsp:cNvSpPr/>
      </dsp:nvSpPr>
      <dsp:spPr>
        <a:xfrm>
          <a:off x="3635898" y="2473074"/>
          <a:ext cx="2189676" cy="1070657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Visión integral</a:t>
          </a:r>
          <a:endParaRPr lang="es-ES" sz="1300" b="1" kern="1200" dirty="0"/>
        </a:p>
      </dsp:txBody>
      <dsp:txXfrm>
        <a:off x="3956569" y="2629868"/>
        <a:ext cx="1548334" cy="757069"/>
      </dsp:txXfrm>
    </dsp:sp>
    <dsp:sp modelId="{BD516D47-A209-4459-B0D2-ADEA00F869DC}">
      <dsp:nvSpPr>
        <dsp:cNvPr id="0" name=""/>
        <dsp:cNvSpPr/>
      </dsp:nvSpPr>
      <dsp:spPr>
        <a:xfrm rot="10800001">
          <a:off x="3279932" y="2827729"/>
          <a:ext cx="251549" cy="361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17925"/>
            <a:satOff val="-2104"/>
            <a:lumOff val="115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10800000">
        <a:off x="3355397" y="2899998"/>
        <a:ext cx="176084" cy="216808"/>
      </dsp:txXfrm>
    </dsp:sp>
    <dsp:sp modelId="{657971A9-DA9F-4B59-A308-34272DBD3BE8}">
      <dsp:nvSpPr>
        <dsp:cNvPr id="0" name=""/>
        <dsp:cNvSpPr/>
      </dsp:nvSpPr>
      <dsp:spPr>
        <a:xfrm>
          <a:off x="971600" y="2473074"/>
          <a:ext cx="2189676" cy="1070657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Validación</a:t>
          </a:r>
          <a:endParaRPr lang="es-ES" sz="1400" b="1" kern="1200" dirty="0"/>
        </a:p>
      </dsp:txBody>
      <dsp:txXfrm>
        <a:off x="1292271" y="2629868"/>
        <a:ext cx="1548334" cy="757069"/>
      </dsp:txXfrm>
    </dsp:sp>
    <dsp:sp modelId="{6AA078C2-3B6F-43C7-9B9D-802B778D6ED5}">
      <dsp:nvSpPr>
        <dsp:cNvPr id="0" name=""/>
        <dsp:cNvSpPr/>
      </dsp:nvSpPr>
      <dsp:spPr>
        <a:xfrm rot="14309008">
          <a:off x="1446283" y="2071182"/>
          <a:ext cx="312483" cy="361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26888"/>
            <a:satOff val="-3155"/>
            <a:lumOff val="172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 rot="10800000">
        <a:off x="1517658" y="2183409"/>
        <a:ext cx="218738" cy="216808"/>
      </dsp:txXfrm>
    </dsp:sp>
    <dsp:sp modelId="{99D7D8C6-E05B-49FE-AED9-CF9E402E3898}">
      <dsp:nvSpPr>
        <dsp:cNvPr id="0" name=""/>
        <dsp:cNvSpPr/>
      </dsp:nvSpPr>
      <dsp:spPr>
        <a:xfrm>
          <a:off x="34527" y="944901"/>
          <a:ext cx="2189676" cy="107065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Evolución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55198" y="1101695"/>
        <a:ext cx="1548334" cy="757069"/>
      </dsp:txXfrm>
    </dsp:sp>
    <dsp:sp modelId="{7AAB54AA-CC74-4EF1-81B8-D9A9DDD4283F}">
      <dsp:nvSpPr>
        <dsp:cNvPr id="0" name=""/>
        <dsp:cNvSpPr/>
      </dsp:nvSpPr>
      <dsp:spPr>
        <a:xfrm rot="20164457">
          <a:off x="2039103" y="830695"/>
          <a:ext cx="294053" cy="3613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35851"/>
            <a:satOff val="-4207"/>
            <a:lumOff val="230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2042893" y="920852"/>
        <a:ext cx="205837" cy="216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5C6D08A-94D7-4DCB-86B5-FA775351B535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s-PA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8942CC9-13F2-454F-B4FA-9E3A71F8B7E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90860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42CC9-13F2-454F-B4FA-9E3A71F8B7E5}" type="slidenum">
              <a:rPr lang="es-PA" smtClean="0"/>
              <a:t>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32806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42CC9-13F2-454F-B4FA-9E3A71F8B7E5}" type="slidenum">
              <a:rPr lang="es-PA" smtClean="0"/>
              <a:t>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330985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42CC9-13F2-454F-B4FA-9E3A71F8B7E5}" type="slidenum">
              <a:rPr lang="es-PA" smtClean="0"/>
              <a:t>17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21341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42CC9-13F2-454F-B4FA-9E3A71F8B7E5}" type="slidenum">
              <a:rPr lang="es-PA" smtClean="0"/>
              <a:t>24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32723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42CC9-13F2-454F-B4FA-9E3A71F8B7E5}" type="slidenum">
              <a:rPr lang="es-PA" smtClean="0"/>
              <a:t>25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30859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8074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48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1828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PA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54861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2462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9259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438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9768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53080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0795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668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lumMod val="8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803845"/>
            <a:ext cx="8229600" cy="724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PA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1134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PA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0AEA1-FF17-40EF-BEB4-BCD79FA5F89F}" type="datetimeFigureOut">
              <a:rPr lang="es-PA" smtClean="0"/>
              <a:t>11/11/2014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16F7-B8A1-488F-8658-3CAD8B855F96}" type="slidenum">
              <a:rPr lang="es-PA" smtClean="0"/>
              <a:t>‹Nº›</a:t>
            </a:fld>
            <a:endParaRPr lang="es-PA"/>
          </a:p>
        </p:txBody>
      </p:sp>
      <p:sp>
        <p:nvSpPr>
          <p:cNvPr id="9" name="8 Rectángulo"/>
          <p:cNvSpPr/>
          <p:nvPr userDrawn="1"/>
        </p:nvSpPr>
        <p:spPr>
          <a:xfrm>
            <a:off x="0" y="0"/>
            <a:ext cx="9144000" cy="79200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 sz="3600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49"/>
            <a:ext cx="792000" cy="784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121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1118646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 sz="3600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44"/>
            <a:ext cx="1127230" cy="11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4 Rectángulo"/>
          <p:cNvSpPr>
            <a:spLocks noChangeArrowheads="1"/>
          </p:cNvSpPr>
          <p:nvPr/>
        </p:nvSpPr>
        <p:spPr bwMode="auto">
          <a:xfrm>
            <a:off x="12183" y="5014007"/>
            <a:ext cx="9143998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2800" i="1" dirty="0" smtClean="0">
                <a:solidFill>
                  <a:schemeClr val="bg1"/>
                </a:solidFill>
              </a:rPr>
              <a:t>“</a:t>
            </a:r>
            <a:r>
              <a:rPr lang="es-ES_tradnl" altLang="es-ES" sz="2800" b="1" i="1" dirty="0" smtClean="0">
                <a:solidFill>
                  <a:schemeClr val="bg1"/>
                </a:solidFill>
              </a:rPr>
              <a:t>Experiencia </a:t>
            </a:r>
            <a:r>
              <a:rPr lang="es-ES_tradnl" altLang="es-ES" sz="2800" b="1" i="1" dirty="0">
                <a:solidFill>
                  <a:schemeClr val="bg1"/>
                </a:solidFill>
              </a:rPr>
              <a:t>Panamá – Sistema </a:t>
            </a:r>
            <a:r>
              <a:rPr lang="es-ES_tradnl" altLang="es-ES" sz="2800" b="1" i="1" dirty="0" smtClean="0">
                <a:solidFill>
                  <a:schemeClr val="bg1"/>
                </a:solidFill>
              </a:rPr>
              <a:t>adquirido”</a:t>
            </a:r>
            <a:endParaRPr lang="es-ES_tradnl" altLang="es-ES" sz="2800" b="1" i="1" dirty="0">
              <a:solidFill>
                <a:schemeClr val="bg1"/>
              </a:solidFill>
            </a:endParaRPr>
          </a:p>
        </p:txBody>
      </p:sp>
      <p:sp>
        <p:nvSpPr>
          <p:cNvPr id="10" name="6 Rectángulo"/>
          <p:cNvSpPr>
            <a:spLocks noChangeArrowheads="1"/>
          </p:cNvSpPr>
          <p:nvPr/>
        </p:nvSpPr>
        <p:spPr bwMode="auto">
          <a:xfrm>
            <a:off x="128755" y="5448086"/>
            <a:ext cx="367240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endParaRPr lang="es-MX" altLang="es-MX" sz="120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r>
              <a:rPr lang="es-PA" altLang="es-MX" sz="1600" b="1" dirty="0" smtClean="0">
                <a:latin typeface="+mn-lt"/>
                <a:cs typeface="Arabic Typesetting" panose="03020402040406030203" pitchFamily="66" charset="-78"/>
              </a:rPr>
              <a:t>Aracelly </a:t>
            </a:r>
            <a:r>
              <a:rPr lang="es-PA" altLang="es-MX" sz="1600" b="1" dirty="0">
                <a:latin typeface="+mn-lt"/>
                <a:cs typeface="Arabic Typesetting" panose="03020402040406030203" pitchFamily="66" charset="-78"/>
              </a:rPr>
              <a:t>Méndez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r>
              <a:rPr lang="es-PA" altLang="es-MX" sz="1200" dirty="0">
                <a:latin typeface="+mn-lt"/>
                <a:cs typeface="Arabic Typesetting" panose="03020402040406030203" pitchFamily="66" charset="-78"/>
              </a:rPr>
              <a:t>Directora Nacional de </a:t>
            </a:r>
            <a:r>
              <a:rPr lang="es-PA" altLang="es-MX" sz="1200" dirty="0" smtClean="0">
                <a:latin typeface="+mn-lt"/>
                <a:cs typeface="Arabic Typesetting" panose="03020402040406030203" pitchFamily="66" charset="-78"/>
              </a:rPr>
              <a:t>Contabilidad  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r>
              <a:rPr lang="es-PA" altLang="es-MX" sz="1200" i="1" dirty="0" smtClean="0">
                <a:latin typeface="+mn-lt"/>
                <a:cs typeface="Arabic Typesetting" panose="03020402040406030203" pitchFamily="66" charset="-78"/>
              </a:rPr>
              <a:t>Patrocinador Proyecto ISTMO</a:t>
            </a:r>
            <a:endParaRPr lang="es-PA" altLang="es-MX" sz="1200" i="1" dirty="0">
              <a:latin typeface="+mn-lt"/>
              <a:cs typeface="Arabic Typesetting" panose="03020402040406030203" pitchFamily="66" charset="-7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r>
              <a:rPr lang="es-PA" altLang="es-MX" sz="1200" dirty="0">
                <a:latin typeface="+mn-lt"/>
                <a:cs typeface="Arabic Typesetting" panose="03020402040406030203" pitchFamily="66" charset="-78"/>
              </a:rPr>
              <a:t>Ministerio de Economía y Finanzas de </a:t>
            </a:r>
            <a:r>
              <a:rPr lang="es-PA" altLang="es-MX" sz="1200" dirty="0" smtClean="0">
                <a:latin typeface="+mn-lt"/>
                <a:cs typeface="Arabic Typesetting" panose="03020402040406030203" pitchFamily="66" charset="-78"/>
              </a:rPr>
              <a:t>Panamá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r>
              <a:rPr lang="es-MX" altLang="es-MX" sz="1200" dirty="0" smtClean="0">
                <a:latin typeface="+mn-lt"/>
                <a:cs typeface="Arabic Typesetting" panose="03020402040406030203" pitchFamily="66" charset="-78"/>
              </a:rPr>
              <a:t>Noviembre 2014</a:t>
            </a:r>
            <a:endParaRPr lang="es-PA" altLang="es-MX" sz="1200" dirty="0">
              <a:latin typeface="+mn-lt"/>
              <a:cs typeface="Arabic Typesetting" panose="03020402040406030203" pitchFamily="66" charset="-78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43050" y="1700808"/>
            <a:ext cx="8851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PA" sz="3600" b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s-PA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 Foro </a:t>
            </a:r>
            <a:r>
              <a:rPr lang="es-PA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de Contabilidad Gubernamental de </a:t>
            </a:r>
          </a:p>
          <a:p>
            <a:pPr algn="ctr"/>
            <a:r>
              <a:rPr lang="es-PA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Latinoamérica- </a:t>
            </a:r>
            <a:r>
              <a:rPr lang="es-PA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(FOCAL)</a:t>
            </a:r>
            <a:endParaRPr lang="es-PA" sz="3200" i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es-PA" sz="2800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Santiago, Chile</a:t>
            </a:r>
          </a:p>
          <a:p>
            <a:pPr algn="ctr"/>
            <a:r>
              <a:rPr lang="es-PA" sz="2000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Noviembre 17-19 </a:t>
            </a:r>
            <a:r>
              <a:rPr lang="es-PA" sz="2000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de 2014</a:t>
            </a:r>
            <a:endParaRPr lang="es-PA" i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05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620" y="6018465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7" descr="IDB logo_Y15_K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001" y="5942265"/>
            <a:ext cx="1724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54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rot="10800000" flipV="1">
            <a:off x="397710" y="1124745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3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Proyecto </a:t>
            </a:r>
            <a:r>
              <a:rPr lang="es-PA" sz="32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0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y Soluciones Tecnológicas del Modelo de Gestión Operativa</a:t>
            </a:r>
            <a:r>
              <a:rPr lang="es-PA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sz="2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162" y="2636912"/>
            <a:ext cx="3067998" cy="1728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8 Conector recto"/>
          <p:cNvCxnSpPr/>
          <p:nvPr/>
        </p:nvCxnSpPr>
        <p:spPr>
          <a:xfrm>
            <a:off x="467544" y="2060848"/>
            <a:ext cx="7848872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4 Rectángulo"/>
          <p:cNvSpPr>
            <a:spLocks noChangeArrowheads="1"/>
          </p:cNvSpPr>
          <p:nvPr/>
        </p:nvSpPr>
        <p:spPr bwMode="auto">
          <a:xfrm>
            <a:off x="0" y="4941168"/>
            <a:ext cx="9143998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“Innovando con Transparencia.</a:t>
            </a:r>
            <a:r>
              <a:rPr lang="es-ES_tradnl" altLang="es-ES" sz="2800" i="1" dirty="0" smtClean="0">
                <a:solidFill>
                  <a:schemeClr val="bg1"/>
                </a:solidFill>
              </a:rPr>
              <a:t>”</a:t>
            </a:r>
            <a:endParaRPr lang="es-ES_tradnl" altLang="es-E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7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Marcador de texto"/>
          <p:cNvSpPr txBox="1">
            <a:spLocks/>
          </p:cNvSpPr>
          <p:nvPr/>
        </p:nvSpPr>
        <p:spPr>
          <a:xfrm>
            <a:off x="4572184" y="1124744"/>
            <a:ext cx="4248288" cy="4601758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0738">
              <a:tabLst>
                <a:tab pos="404813" algn="l"/>
              </a:tabLst>
              <a:defRPr/>
            </a:pPr>
            <a:endParaRPr lang="es-MX" sz="1400" dirty="0" smtClean="0">
              <a:solidFill>
                <a:schemeClr val="tx1"/>
              </a:solidFill>
            </a:endParaRPr>
          </a:p>
          <a:p>
            <a:pPr defTabSz="820738">
              <a:tabLst>
                <a:tab pos="404813" algn="l"/>
              </a:tabLst>
              <a:defRPr/>
            </a:pPr>
            <a:endParaRPr lang="es-MX" sz="1400" dirty="0" smtClean="0">
              <a:solidFill>
                <a:schemeClr val="tx1"/>
              </a:solidFill>
            </a:endParaRPr>
          </a:p>
          <a:p>
            <a:pPr defTabSz="820738">
              <a:tabLst>
                <a:tab pos="404813" algn="l"/>
              </a:tabLst>
              <a:defRPr/>
            </a:pPr>
            <a:endParaRPr lang="es-MX" sz="1400" dirty="0" smtClean="0">
              <a:solidFill>
                <a:schemeClr val="tx1"/>
              </a:solidFill>
            </a:endParaRPr>
          </a:p>
          <a:p>
            <a:pPr defTabSz="820738">
              <a:tabLst>
                <a:tab pos="404813" algn="l"/>
              </a:tabLst>
              <a:defRPr/>
            </a:pPr>
            <a:endParaRPr lang="es-MX" sz="1400" dirty="0" smtClean="0">
              <a:solidFill>
                <a:schemeClr val="tx1"/>
              </a:solidFill>
            </a:endParaRPr>
          </a:p>
          <a:p>
            <a:pPr defTabSz="820738">
              <a:tabLst>
                <a:tab pos="404813" algn="l"/>
              </a:tabLst>
              <a:defRPr/>
            </a:pPr>
            <a:endParaRPr lang="es-MX" sz="600" dirty="0" smtClean="0">
              <a:solidFill>
                <a:schemeClr val="tx1"/>
              </a:solidFill>
            </a:endParaRPr>
          </a:p>
          <a:p>
            <a:pPr marL="0" indent="0" defTabSz="820738">
              <a:buNone/>
              <a:tabLst>
                <a:tab pos="404813" algn="l"/>
              </a:tabLst>
              <a:defRPr/>
            </a:pPr>
            <a:r>
              <a:rPr lang="es-MX" sz="1400" dirty="0" smtClean="0">
                <a:solidFill>
                  <a:schemeClr val="tx1"/>
                </a:solidFill>
              </a:rPr>
              <a:t>	</a:t>
            </a:r>
            <a:r>
              <a:rPr lang="es-MX" sz="1600" dirty="0" smtClean="0">
                <a:solidFill>
                  <a:schemeClr val="tx1"/>
                </a:solidFill>
              </a:rPr>
              <a:t>Detalle de Pagos por Año: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44087"/>
              </p:ext>
            </p:extLst>
          </p:nvPr>
        </p:nvGraphicFramePr>
        <p:xfrm>
          <a:off x="5109559" y="2588968"/>
          <a:ext cx="3024336" cy="25958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36915"/>
                <a:gridCol w="19874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600" kern="1200" dirty="0" smtClean="0"/>
                        <a:t>Año</a:t>
                      </a:r>
                      <a:endParaRPr lang="es-MX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kern="1200" dirty="0" smtClean="0"/>
                        <a:t>Monto</a:t>
                      </a:r>
                      <a:endParaRPr lang="es-MX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600" kern="1200" dirty="0" smtClean="0"/>
                        <a:t>2013</a:t>
                      </a:r>
                      <a:r>
                        <a:rPr lang="es-MX" sz="1600" kern="1200" baseline="30000" dirty="0" smtClean="0"/>
                        <a:t>*</a:t>
                      </a:r>
                      <a:endParaRPr lang="es-MX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kern="1200" dirty="0" smtClean="0"/>
                        <a:t>7,864,131.24</a:t>
                      </a:r>
                      <a:endParaRPr lang="es-MX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kern="1200" dirty="0" smtClean="0"/>
                        <a:t>2014</a:t>
                      </a:r>
                      <a:endParaRPr lang="es-MX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kern="1200" dirty="0" smtClean="0"/>
                        <a:t>7,167,568.05</a:t>
                      </a:r>
                      <a:endParaRPr lang="es-MX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600" kern="1200" dirty="0" smtClean="0"/>
                        <a:t>2015</a:t>
                      </a:r>
                      <a:r>
                        <a:rPr lang="es-MX" sz="1600" b="1" kern="1200" baseline="30000" dirty="0" smtClean="0"/>
                        <a:t>**</a:t>
                      </a:r>
                      <a:endParaRPr lang="es-MX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kern="1200" dirty="0" smtClean="0"/>
                        <a:t>3,036,546.04</a:t>
                      </a:r>
                      <a:endParaRPr lang="es-MX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kern="1200" dirty="0" smtClean="0"/>
                        <a:t>2016</a:t>
                      </a:r>
                      <a:r>
                        <a:rPr lang="es-MX" sz="1600" b="1" kern="1200" baseline="30000" dirty="0" smtClean="0"/>
                        <a:t>**</a:t>
                      </a:r>
                      <a:endParaRPr lang="es-MX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kern="1200" dirty="0" smtClean="0"/>
                        <a:t>0.00</a:t>
                      </a:r>
                      <a:endParaRPr lang="es-MX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600" kern="1200" dirty="0" smtClean="0"/>
                        <a:t>2017</a:t>
                      </a:r>
                      <a:r>
                        <a:rPr lang="es-MX" sz="1600" b="1" kern="1200" baseline="30000" dirty="0" smtClean="0"/>
                        <a:t>**</a:t>
                      </a:r>
                      <a:endParaRPr lang="es-MX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kern="1200" dirty="0" smtClean="0"/>
                        <a:t>842,485.35</a:t>
                      </a:r>
                      <a:endParaRPr lang="es-MX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600" b="1" kern="1200" dirty="0" smtClean="0"/>
                        <a:t>TOTAL</a:t>
                      </a:r>
                      <a:endParaRPr lang="es-MX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b="1" kern="1200" dirty="0" smtClean="0"/>
                        <a:t>18,910,730.68</a:t>
                      </a:r>
                      <a:endParaRPr lang="es-MX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598" y="1268760"/>
            <a:ext cx="1912579" cy="987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60184" y="1124744"/>
            <a:ext cx="4212000" cy="3600399"/>
          </a:xfrm>
          <a:prstGeom prst="rect">
            <a:avLst/>
          </a:prstGeom>
          <a:solidFill>
            <a:srgbClr val="1A3D68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s-ES_tradnl" sz="1100" dirty="0" smtClean="0"/>
          </a:p>
          <a:p>
            <a:pPr algn="ctr">
              <a:spcBef>
                <a:spcPts val="600"/>
              </a:spcBef>
            </a:pPr>
            <a:r>
              <a:rPr lang="es-ES_tradnl" b="1" dirty="0" smtClean="0"/>
              <a:t>Proyecto </a:t>
            </a:r>
            <a:r>
              <a:rPr lang="es-ES_tradnl" b="1" dirty="0"/>
              <a:t>de Mejora de la Eficiencia del Sector Público – </a:t>
            </a:r>
            <a:r>
              <a:rPr lang="es-ES_tradnl" b="1" dirty="0" smtClean="0"/>
              <a:t>PMESP</a:t>
            </a:r>
          </a:p>
          <a:p>
            <a:pPr algn="ctr"/>
            <a:endParaRPr lang="es-PA" dirty="0"/>
          </a:p>
          <a:p>
            <a:pPr algn="ctr"/>
            <a:r>
              <a:rPr lang="es-MX" dirty="0" smtClean="0"/>
              <a:t>Banco Mundial</a:t>
            </a:r>
          </a:p>
          <a:p>
            <a:pPr algn="ctr"/>
            <a:r>
              <a:rPr lang="es-MX" dirty="0" smtClean="0"/>
              <a:t> </a:t>
            </a:r>
          </a:p>
          <a:p>
            <a:pPr algn="ctr"/>
            <a:r>
              <a:rPr lang="es-ES_tradnl" b="1" dirty="0"/>
              <a:t>Préstamo 80160-PA </a:t>
            </a:r>
            <a:r>
              <a:rPr lang="es-ES_tradnl" b="1" dirty="0" smtClean="0"/>
              <a:t>BIRF</a:t>
            </a:r>
            <a:endParaRPr lang="es-PA" dirty="0" smtClean="0"/>
          </a:p>
          <a:p>
            <a:pPr algn="ctr"/>
            <a:endParaRPr lang="es-ES_tradnl" dirty="0" smtClean="0"/>
          </a:p>
          <a:p>
            <a:pPr algn="ctr">
              <a:spcAft>
                <a:spcPts val="600"/>
              </a:spcAft>
            </a:pPr>
            <a:r>
              <a:rPr lang="es-ES_tradnl" dirty="0" smtClean="0"/>
              <a:t>Suministro </a:t>
            </a:r>
            <a:r>
              <a:rPr lang="es-ES_tradnl" dirty="0"/>
              <a:t>e Instalación de un Sistema Integrado de Planificación de Recursos Gubernamentales (PRG) para el Sector Público de la República de Panamá</a:t>
            </a:r>
            <a:r>
              <a:rPr lang="es-ES_tradnl" dirty="0" smtClean="0"/>
              <a:t>:</a:t>
            </a:r>
          </a:p>
          <a:p>
            <a:pPr algn="ctr"/>
            <a:r>
              <a:rPr lang="es-ES_tradnl" b="1" dirty="0" smtClean="0"/>
              <a:t>Etapa </a:t>
            </a:r>
            <a:r>
              <a:rPr lang="es-ES_tradnl" b="1" dirty="0"/>
              <a:t>I Gobierno </a:t>
            </a:r>
            <a:r>
              <a:rPr lang="es-ES_tradnl" b="1" dirty="0" smtClean="0"/>
              <a:t>Central</a:t>
            </a:r>
            <a:endParaRPr lang="es-PA" dirty="0"/>
          </a:p>
          <a:p>
            <a:pPr algn="ctr"/>
            <a:endParaRPr lang="es-PA" dirty="0"/>
          </a:p>
        </p:txBody>
      </p:sp>
      <p:sp>
        <p:nvSpPr>
          <p:cNvPr id="9" name="8 Rectángulo"/>
          <p:cNvSpPr/>
          <p:nvPr/>
        </p:nvSpPr>
        <p:spPr>
          <a:xfrm>
            <a:off x="360184" y="4761240"/>
            <a:ext cx="4212000" cy="1930524"/>
          </a:xfrm>
          <a:prstGeom prst="rect">
            <a:avLst/>
          </a:prstGeom>
          <a:solidFill>
            <a:srgbClr val="1A3D68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333625" algn="l"/>
              </a:tabLst>
            </a:pPr>
            <a:endParaRPr lang="es-PA" sz="1600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644889"/>
              </p:ext>
            </p:extLst>
          </p:nvPr>
        </p:nvGraphicFramePr>
        <p:xfrm>
          <a:off x="400721" y="4969976"/>
          <a:ext cx="4104000" cy="14833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90945"/>
                <a:gridCol w="1713055"/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Monto del Préstamo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B/.19,000,000.00</a:t>
                      </a:r>
                      <a:endParaRPr lang="es-MX" sz="1400" b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Fecha de Aprobación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33625" algn="l"/>
                        </a:tabLst>
                      </a:pPr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Sep./2011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Implementador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IECI – AYESA GRP</a:t>
                      </a:r>
                      <a:endParaRPr lang="es-MX" sz="1400" b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Firma de Contrato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Oct./2013</a:t>
                      </a:r>
                      <a:endParaRPr lang="es-PA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5099046" y="5192920"/>
            <a:ext cx="310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b="1" baseline="30000" dirty="0" smtClean="0"/>
              <a:t>*</a:t>
            </a:r>
            <a:r>
              <a:rPr lang="es-MX" sz="1400" b="1" dirty="0" smtClean="0"/>
              <a:t> </a:t>
            </a:r>
            <a:r>
              <a:rPr lang="es-MX" sz="1400" b="1" baseline="30000" dirty="0" smtClean="0"/>
              <a:t>  </a:t>
            </a:r>
            <a:r>
              <a:rPr lang="es-MX" sz="1400" dirty="0" smtClean="0"/>
              <a:t>Incluye B/.6.8 MM de licencias de SAP</a:t>
            </a:r>
          </a:p>
          <a:p>
            <a:r>
              <a:rPr lang="es-MX" sz="1400" b="1" baseline="30000" dirty="0" smtClean="0"/>
              <a:t>**</a:t>
            </a:r>
            <a:r>
              <a:rPr lang="es-MX" sz="1400" b="1" dirty="0" smtClean="0"/>
              <a:t> </a:t>
            </a:r>
            <a:r>
              <a:rPr lang="es-MX" sz="1400" dirty="0" smtClean="0"/>
              <a:t>Incluye B/.1.6 MM Garantía y Soporte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596440" y="5726502"/>
            <a:ext cx="4212000" cy="965262"/>
          </a:xfrm>
          <a:prstGeom prst="rect">
            <a:avLst/>
          </a:prstGeom>
          <a:solidFill>
            <a:srgbClr val="1A3D68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333625" algn="l"/>
              </a:tabLst>
            </a:pPr>
            <a:endParaRPr lang="es-PA" sz="1600" dirty="0"/>
          </a:p>
        </p:txBody>
      </p:sp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568906"/>
              </p:ext>
            </p:extLst>
          </p:nvPr>
        </p:nvGraphicFramePr>
        <p:xfrm>
          <a:off x="4650440" y="5781016"/>
          <a:ext cx="4104000" cy="914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62224"/>
                <a:gridCol w="2141776"/>
              </a:tblGrid>
              <a:tr h="287228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Implantación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18 + 6 meses</a:t>
                      </a:r>
                      <a:endParaRPr lang="es-MX" sz="1400" b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Garantía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33625" algn="l"/>
                        </a:tabLst>
                      </a:pPr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12 meses</a:t>
                      </a: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Soporte </a:t>
                      </a:r>
                      <a:endParaRPr lang="es-MX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 smtClean="0">
                          <a:solidFill>
                            <a:schemeClr val="bg1"/>
                          </a:solidFill>
                        </a:rPr>
                        <a:t>24 meses</a:t>
                      </a:r>
                      <a:endParaRPr lang="es-MX" sz="1400" b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3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>
            <a:off x="687598" y="188373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8072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Principales Objetivos</a:t>
            </a:r>
            <a:endParaRPr lang="es-PA" sz="2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2 Marcador de contenido"/>
          <p:cNvSpPr>
            <a:spLocks noGrp="1"/>
          </p:cNvSpPr>
          <p:nvPr>
            <p:ph idx="1"/>
          </p:nvPr>
        </p:nvSpPr>
        <p:spPr>
          <a:xfrm>
            <a:off x="687598" y="2276872"/>
            <a:ext cx="7999202" cy="43924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dirty="0" smtClean="0">
                <a:solidFill>
                  <a:srgbClr val="002060"/>
                </a:solidFill>
              </a:rPr>
              <a:t>Generar </a:t>
            </a:r>
            <a:r>
              <a:rPr lang="es-PA" sz="1800" dirty="0">
                <a:solidFill>
                  <a:srgbClr val="002060"/>
                </a:solidFill>
              </a:rPr>
              <a:t>información financiera </a:t>
            </a:r>
            <a:r>
              <a:rPr lang="es-PA" sz="1800" b="1" dirty="0">
                <a:solidFill>
                  <a:srgbClr val="002060"/>
                </a:solidFill>
              </a:rPr>
              <a:t>precisa</a:t>
            </a:r>
            <a:r>
              <a:rPr lang="es-PA" sz="1800" dirty="0">
                <a:solidFill>
                  <a:srgbClr val="002060"/>
                </a:solidFill>
              </a:rPr>
              <a:t>, </a:t>
            </a:r>
            <a:r>
              <a:rPr lang="es-PA" sz="1800" b="1" dirty="0">
                <a:solidFill>
                  <a:srgbClr val="002060"/>
                </a:solidFill>
              </a:rPr>
              <a:t>oportuna</a:t>
            </a:r>
            <a:r>
              <a:rPr lang="es-PA" sz="1800" dirty="0">
                <a:solidFill>
                  <a:srgbClr val="002060"/>
                </a:solidFill>
              </a:rPr>
              <a:t> y </a:t>
            </a:r>
            <a:r>
              <a:rPr lang="es-PA" sz="1800" b="1" dirty="0">
                <a:solidFill>
                  <a:srgbClr val="002060"/>
                </a:solidFill>
              </a:rPr>
              <a:t>confiable</a:t>
            </a:r>
            <a:r>
              <a:rPr lang="es-PA" sz="1800" dirty="0">
                <a:solidFill>
                  <a:srgbClr val="002060"/>
                </a:solidFill>
              </a:rPr>
              <a:t>.</a:t>
            </a: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dirty="0" smtClean="0">
                <a:solidFill>
                  <a:srgbClr val="002060"/>
                </a:solidFill>
              </a:rPr>
              <a:t>Brindar </a:t>
            </a:r>
            <a:r>
              <a:rPr lang="es-PA" sz="1800" b="1" dirty="0" smtClean="0">
                <a:solidFill>
                  <a:srgbClr val="002060"/>
                </a:solidFill>
              </a:rPr>
              <a:t>transparencia</a:t>
            </a:r>
            <a:r>
              <a:rPr lang="es-PA" sz="1800" dirty="0" smtClean="0">
                <a:solidFill>
                  <a:srgbClr val="002060"/>
                </a:solidFill>
              </a:rPr>
              <a:t> </a:t>
            </a:r>
            <a:r>
              <a:rPr lang="es-PA" sz="1800" dirty="0">
                <a:solidFill>
                  <a:srgbClr val="002060"/>
                </a:solidFill>
              </a:rPr>
              <a:t>en la gestión financiera del Sector Público.</a:t>
            </a: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dirty="0" smtClean="0">
                <a:solidFill>
                  <a:srgbClr val="002060"/>
                </a:solidFill>
              </a:rPr>
              <a:t>Operar </a:t>
            </a:r>
            <a:r>
              <a:rPr lang="es-PA" sz="1800" dirty="0">
                <a:solidFill>
                  <a:srgbClr val="002060"/>
                </a:solidFill>
              </a:rPr>
              <a:t>bajo el principio de </a:t>
            </a:r>
            <a:r>
              <a:rPr lang="es-PA" sz="1800" b="1" dirty="0">
                <a:solidFill>
                  <a:srgbClr val="002060"/>
                </a:solidFill>
              </a:rPr>
              <a:t>d</a:t>
            </a:r>
            <a:r>
              <a:rPr lang="es-PA" sz="1800" b="1" dirty="0" smtClean="0">
                <a:solidFill>
                  <a:srgbClr val="002060"/>
                </a:solidFill>
              </a:rPr>
              <a:t>ato </a:t>
            </a:r>
            <a:r>
              <a:rPr lang="es-PA" sz="1800" b="1" dirty="0">
                <a:solidFill>
                  <a:srgbClr val="002060"/>
                </a:solidFill>
              </a:rPr>
              <a:t>ú</a:t>
            </a:r>
            <a:r>
              <a:rPr lang="es-PA" sz="1800" b="1" dirty="0" smtClean="0">
                <a:solidFill>
                  <a:srgbClr val="002060"/>
                </a:solidFill>
              </a:rPr>
              <a:t>nico </a:t>
            </a:r>
            <a:r>
              <a:rPr lang="es-PA" sz="1800" dirty="0" smtClean="0">
                <a:solidFill>
                  <a:srgbClr val="002060"/>
                </a:solidFill>
              </a:rPr>
              <a:t>(un evento económico - un registro).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b="1" dirty="0" smtClean="0">
                <a:solidFill>
                  <a:srgbClr val="002060"/>
                </a:solidFill>
              </a:rPr>
              <a:t>Integridad</a:t>
            </a:r>
            <a:r>
              <a:rPr lang="es-PA" sz="1800" dirty="0" smtClean="0">
                <a:solidFill>
                  <a:srgbClr val="002060"/>
                </a:solidFill>
              </a:rPr>
              <a:t> </a:t>
            </a:r>
            <a:r>
              <a:rPr lang="es-PA" sz="1800" dirty="0">
                <a:solidFill>
                  <a:srgbClr val="002060"/>
                </a:solidFill>
              </a:rPr>
              <a:t>de la información para la toma de decisiones.</a:t>
            </a: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b="1" dirty="0" smtClean="0">
                <a:solidFill>
                  <a:srgbClr val="002060"/>
                </a:solidFill>
              </a:rPr>
              <a:t>Estandarizar</a:t>
            </a:r>
            <a:r>
              <a:rPr lang="es-PA" sz="1800" dirty="0" smtClean="0">
                <a:solidFill>
                  <a:srgbClr val="002060"/>
                </a:solidFill>
              </a:rPr>
              <a:t> </a:t>
            </a:r>
            <a:r>
              <a:rPr lang="es-PA" sz="1800" dirty="0">
                <a:solidFill>
                  <a:srgbClr val="002060"/>
                </a:solidFill>
              </a:rPr>
              <a:t>y automatizar los procesos que involucran la gestión financiera.</a:t>
            </a: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b="1" dirty="0" smtClean="0">
                <a:solidFill>
                  <a:srgbClr val="002060"/>
                </a:solidFill>
              </a:rPr>
              <a:t>Modernizar</a:t>
            </a:r>
            <a:r>
              <a:rPr lang="es-PA" sz="1800" dirty="0" smtClean="0">
                <a:solidFill>
                  <a:srgbClr val="002060"/>
                </a:solidFill>
              </a:rPr>
              <a:t> </a:t>
            </a:r>
            <a:r>
              <a:rPr lang="es-PA" sz="1800" dirty="0">
                <a:solidFill>
                  <a:srgbClr val="002060"/>
                </a:solidFill>
              </a:rPr>
              <a:t>el entorno tecnológico.</a:t>
            </a: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dirty="0" smtClean="0">
                <a:solidFill>
                  <a:srgbClr val="002060"/>
                </a:solidFill>
              </a:rPr>
              <a:t>Establecer </a:t>
            </a:r>
            <a:r>
              <a:rPr lang="es-PA" sz="1800" b="1" dirty="0">
                <a:solidFill>
                  <a:srgbClr val="002060"/>
                </a:solidFill>
              </a:rPr>
              <a:t>indicadores</a:t>
            </a:r>
            <a:r>
              <a:rPr lang="es-PA" sz="1800" dirty="0">
                <a:solidFill>
                  <a:srgbClr val="002060"/>
                </a:solidFill>
              </a:rPr>
              <a:t> de desempeño.</a:t>
            </a:r>
          </a:p>
          <a:p>
            <a:pPr marL="174625" lvl="0" indent="-174625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s-PA" sz="1800" b="1" dirty="0" smtClean="0">
                <a:solidFill>
                  <a:srgbClr val="002060"/>
                </a:solidFill>
              </a:rPr>
              <a:t>Facilitar </a:t>
            </a:r>
            <a:r>
              <a:rPr lang="es-PA" sz="1800" b="1" dirty="0">
                <a:solidFill>
                  <a:srgbClr val="002060"/>
                </a:solidFill>
              </a:rPr>
              <a:t>la rendición de </a:t>
            </a:r>
            <a:r>
              <a:rPr lang="es-PA" sz="1800" b="1" dirty="0" smtClean="0">
                <a:solidFill>
                  <a:srgbClr val="002060"/>
                </a:solidFill>
              </a:rPr>
              <a:t>cuentas.</a:t>
            </a:r>
            <a:endParaRPr lang="es-PA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33005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9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>
            <a:off x="687598" y="1916832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8072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Beneficios Estratégicos</a:t>
            </a:r>
            <a:endParaRPr lang="es-PA" sz="2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2 Marcador de contenido"/>
          <p:cNvSpPr>
            <a:spLocks noGrp="1"/>
          </p:cNvSpPr>
          <p:nvPr>
            <p:ph idx="1"/>
          </p:nvPr>
        </p:nvSpPr>
        <p:spPr>
          <a:xfrm>
            <a:off x="687598" y="2276872"/>
            <a:ext cx="7999202" cy="43924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Pasar del </a:t>
            </a:r>
            <a:r>
              <a:rPr lang="es-PA" sz="1800" dirty="0">
                <a:solidFill>
                  <a:srgbClr val="002060"/>
                </a:solidFill>
              </a:rPr>
              <a:t>registro contable tradicional a </a:t>
            </a:r>
            <a:r>
              <a:rPr lang="es-PA" sz="1800" dirty="0" smtClean="0">
                <a:solidFill>
                  <a:srgbClr val="002060"/>
                </a:solidFill>
              </a:rPr>
              <a:t>una </a:t>
            </a:r>
            <a:r>
              <a:rPr lang="es-PA" sz="1800" b="1" dirty="0">
                <a:solidFill>
                  <a:srgbClr val="002060"/>
                </a:solidFill>
              </a:rPr>
              <a:t>Gestión Financiera moderna</a:t>
            </a:r>
            <a:r>
              <a:rPr lang="es-PA" sz="1800" dirty="0">
                <a:solidFill>
                  <a:srgbClr val="002060"/>
                </a:solidFill>
              </a:rPr>
              <a:t> e </a:t>
            </a:r>
            <a:r>
              <a:rPr lang="es-PA" sz="1800" dirty="0" smtClean="0">
                <a:solidFill>
                  <a:srgbClr val="002060"/>
                </a:solidFill>
              </a:rPr>
              <a:t>integrada.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Permitir una </a:t>
            </a:r>
            <a:r>
              <a:rPr lang="es-PA" sz="1800" b="1" dirty="0" smtClean="0">
                <a:solidFill>
                  <a:srgbClr val="002060"/>
                </a:solidFill>
              </a:rPr>
              <a:t>autonomía institucional </a:t>
            </a:r>
            <a:r>
              <a:rPr lang="es-PA" sz="1800" dirty="0" smtClean="0">
                <a:solidFill>
                  <a:srgbClr val="002060"/>
                </a:solidFill>
              </a:rPr>
              <a:t>con </a:t>
            </a:r>
          </a:p>
          <a:p>
            <a:pPr marL="449263" lvl="1" indent="-223838" algn="just">
              <a:spcBef>
                <a:spcPts val="600"/>
              </a:spcBef>
            </a:pPr>
            <a:r>
              <a:rPr lang="es-PA" sz="1600" dirty="0" smtClean="0">
                <a:solidFill>
                  <a:srgbClr val="002060"/>
                </a:solidFill>
              </a:rPr>
              <a:t>Integración </a:t>
            </a:r>
            <a:r>
              <a:rPr lang="es-PA" sz="1600" dirty="0">
                <a:solidFill>
                  <a:srgbClr val="002060"/>
                </a:solidFill>
              </a:rPr>
              <a:t>funcional operativa y </a:t>
            </a:r>
            <a:endParaRPr lang="es-PA" sz="1600" dirty="0" smtClean="0">
              <a:solidFill>
                <a:srgbClr val="002060"/>
              </a:solidFill>
            </a:endParaRPr>
          </a:p>
          <a:p>
            <a:pPr marL="449263" lvl="1" indent="-223838" algn="just">
              <a:spcBef>
                <a:spcPts val="600"/>
              </a:spcBef>
            </a:pPr>
            <a:r>
              <a:rPr lang="es-PA" sz="1600" dirty="0" smtClean="0">
                <a:solidFill>
                  <a:srgbClr val="002060"/>
                </a:solidFill>
              </a:rPr>
              <a:t>descentralización administrativa.</a:t>
            </a:r>
            <a:endParaRPr lang="es-PA" sz="16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Permitir la </a:t>
            </a:r>
            <a:r>
              <a:rPr lang="es-PA" sz="1800" b="1" dirty="0" smtClean="0">
                <a:solidFill>
                  <a:srgbClr val="002060"/>
                </a:solidFill>
              </a:rPr>
              <a:t>medición de </a:t>
            </a:r>
            <a:r>
              <a:rPr lang="es-PA" sz="1800" b="1" dirty="0">
                <a:solidFill>
                  <a:srgbClr val="002060"/>
                </a:solidFill>
              </a:rPr>
              <a:t>la productividad </a:t>
            </a:r>
            <a:r>
              <a:rPr lang="es-PA" sz="1800" dirty="0">
                <a:solidFill>
                  <a:srgbClr val="002060"/>
                </a:solidFill>
              </a:rPr>
              <a:t>con indicadores de </a:t>
            </a:r>
            <a:r>
              <a:rPr lang="es-PA" sz="1800" dirty="0" smtClean="0">
                <a:solidFill>
                  <a:srgbClr val="002060"/>
                </a:solidFill>
              </a:rPr>
              <a:t>desempeño.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Permitir </a:t>
            </a:r>
            <a:r>
              <a:rPr lang="es-PA" sz="1800" dirty="0">
                <a:solidFill>
                  <a:srgbClr val="002060"/>
                </a:solidFill>
              </a:rPr>
              <a:t>la </a:t>
            </a:r>
            <a:r>
              <a:rPr lang="es-PA" sz="1800" b="1" dirty="0">
                <a:solidFill>
                  <a:srgbClr val="002060"/>
                </a:solidFill>
              </a:rPr>
              <a:t>rendición de </a:t>
            </a:r>
            <a:r>
              <a:rPr lang="es-PA" sz="1800" b="1" dirty="0" smtClean="0">
                <a:solidFill>
                  <a:srgbClr val="002060"/>
                </a:solidFill>
              </a:rPr>
              <a:t>cuentas</a:t>
            </a:r>
            <a:r>
              <a:rPr lang="es-PA" sz="1800" dirty="0" smtClean="0">
                <a:solidFill>
                  <a:srgbClr val="002060"/>
                </a:solidFill>
              </a:rPr>
              <a:t>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Permitir la </a:t>
            </a:r>
            <a:r>
              <a:rPr lang="es-PA" sz="1800" b="1" dirty="0" smtClean="0">
                <a:solidFill>
                  <a:srgbClr val="002060"/>
                </a:solidFill>
              </a:rPr>
              <a:t>adopción </a:t>
            </a:r>
            <a:r>
              <a:rPr lang="es-PA" sz="1800" b="1" dirty="0">
                <a:solidFill>
                  <a:srgbClr val="002060"/>
                </a:solidFill>
              </a:rPr>
              <a:t>gradual de las NICSP </a:t>
            </a:r>
            <a:r>
              <a:rPr lang="es-PA" sz="1600" dirty="0">
                <a:solidFill>
                  <a:srgbClr val="002060"/>
                </a:solidFill>
              </a:rPr>
              <a:t>(</a:t>
            </a:r>
            <a:r>
              <a:rPr lang="es-PA" sz="1600" dirty="0" smtClean="0">
                <a:solidFill>
                  <a:srgbClr val="002060"/>
                </a:solidFill>
              </a:rPr>
              <a:t>Normas </a:t>
            </a:r>
            <a:r>
              <a:rPr lang="es-PA" sz="1600" dirty="0">
                <a:solidFill>
                  <a:srgbClr val="002060"/>
                </a:solidFill>
              </a:rPr>
              <a:t>Internacionales de Contabilidad para el Sector </a:t>
            </a:r>
            <a:r>
              <a:rPr lang="es-PA" sz="1600" dirty="0" smtClean="0">
                <a:solidFill>
                  <a:srgbClr val="002060"/>
                </a:solidFill>
              </a:rPr>
              <a:t>Público)</a:t>
            </a:r>
            <a:r>
              <a:rPr lang="es-PA" sz="1800" dirty="0" smtClean="0">
                <a:solidFill>
                  <a:srgbClr val="002060"/>
                </a:solidFill>
              </a:rPr>
              <a:t>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Facilitar la integridad</a:t>
            </a:r>
            <a:r>
              <a:rPr lang="es-PA" sz="1800" dirty="0">
                <a:solidFill>
                  <a:srgbClr val="002060"/>
                </a:solidFill>
              </a:rPr>
              <a:t>, confidencialidad y </a:t>
            </a:r>
            <a:r>
              <a:rPr lang="es-PA" sz="1800" b="1" dirty="0">
                <a:solidFill>
                  <a:srgbClr val="002060"/>
                </a:solidFill>
              </a:rPr>
              <a:t>trazabilidad de la </a:t>
            </a:r>
            <a:r>
              <a:rPr lang="es-PA" sz="1800" b="1" dirty="0" smtClean="0">
                <a:solidFill>
                  <a:srgbClr val="002060"/>
                </a:solidFill>
              </a:rPr>
              <a:t>información</a:t>
            </a:r>
            <a:r>
              <a:rPr lang="es-PA" sz="1800" dirty="0" smtClean="0">
                <a:solidFill>
                  <a:srgbClr val="002060"/>
                </a:solidFill>
              </a:rPr>
              <a:t>.</a:t>
            </a:r>
            <a:r>
              <a:rPr lang="es-PA" sz="1800" b="1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130" y="5899683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03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>
            <a:off x="687598" y="188373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8072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Beneficios Estratégicos </a:t>
            </a:r>
            <a:r>
              <a:rPr lang="es-MX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(continuación)</a:t>
            </a:r>
            <a:endParaRPr lang="es-PA" sz="2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2 Marcador de contenido"/>
          <p:cNvSpPr>
            <a:spLocks noGrp="1"/>
          </p:cNvSpPr>
          <p:nvPr>
            <p:ph idx="1"/>
          </p:nvPr>
        </p:nvSpPr>
        <p:spPr>
          <a:xfrm>
            <a:off x="687598" y="2204864"/>
            <a:ext cx="7999202" cy="446449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74625" lvl="0" indent="-174625">
              <a:spcBef>
                <a:spcPts val="600"/>
              </a:spcBef>
            </a:pPr>
            <a:endParaRPr lang="es-PA" sz="1800" dirty="0" smtClean="0">
              <a:solidFill>
                <a:srgbClr val="002060"/>
              </a:solidFill>
            </a:endParaRPr>
          </a:p>
          <a:p>
            <a:pPr marL="174625" lvl="0" indent="-174625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Permitir </a:t>
            </a:r>
            <a:r>
              <a:rPr lang="es-PA" sz="1800" dirty="0" smtClean="0">
                <a:solidFill>
                  <a:srgbClr val="002060"/>
                </a:solidFill>
              </a:rPr>
              <a:t>el acceso </a:t>
            </a:r>
            <a:r>
              <a:rPr lang="es-PA" sz="1800" dirty="0">
                <a:solidFill>
                  <a:srgbClr val="002060"/>
                </a:solidFill>
              </a:rPr>
              <a:t>a la </a:t>
            </a:r>
            <a:r>
              <a:rPr lang="es-PA" sz="1800" b="1" dirty="0">
                <a:solidFill>
                  <a:srgbClr val="002060"/>
                </a:solidFill>
              </a:rPr>
              <a:t>información actualizada en </a:t>
            </a:r>
            <a:r>
              <a:rPr lang="es-PA" sz="1800" b="1" dirty="0" smtClean="0">
                <a:solidFill>
                  <a:srgbClr val="002060"/>
                </a:solidFill>
              </a:rPr>
              <a:t>todo momento</a:t>
            </a:r>
            <a:r>
              <a:rPr lang="es-PA" sz="1800" dirty="0" smtClean="0">
                <a:solidFill>
                  <a:srgbClr val="002060"/>
                </a:solidFill>
              </a:rPr>
              <a:t>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Simplificar </a:t>
            </a:r>
            <a:r>
              <a:rPr lang="es-PA" sz="1800" dirty="0">
                <a:solidFill>
                  <a:srgbClr val="002060"/>
                </a:solidFill>
              </a:rPr>
              <a:t>y </a:t>
            </a:r>
            <a:r>
              <a:rPr lang="es-PA" sz="1800" b="1" dirty="0" smtClean="0">
                <a:solidFill>
                  <a:srgbClr val="002060"/>
                </a:solidFill>
              </a:rPr>
              <a:t>estandarizar los procesos </a:t>
            </a:r>
            <a:r>
              <a:rPr lang="es-PA" sz="1800" dirty="0" smtClean="0">
                <a:solidFill>
                  <a:srgbClr val="002060"/>
                </a:solidFill>
              </a:rPr>
              <a:t>administrativos.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Reducir el uso de papel a través de la </a:t>
            </a:r>
            <a:r>
              <a:rPr lang="es-PA" sz="1800" b="1" dirty="0" smtClean="0">
                <a:solidFill>
                  <a:srgbClr val="002060"/>
                </a:solidFill>
              </a:rPr>
              <a:t>gestión electrónica</a:t>
            </a:r>
            <a:r>
              <a:rPr lang="es-PA" sz="1800" dirty="0" smtClean="0">
                <a:solidFill>
                  <a:srgbClr val="002060"/>
                </a:solidFill>
              </a:rPr>
              <a:t> </a:t>
            </a:r>
            <a:r>
              <a:rPr lang="es-PA" sz="1800" dirty="0">
                <a:solidFill>
                  <a:srgbClr val="002060"/>
                </a:solidFill>
              </a:rPr>
              <a:t>de </a:t>
            </a:r>
            <a:r>
              <a:rPr lang="es-PA" sz="1800" dirty="0" smtClean="0">
                <a:solidFill>
                  <a:srgbClr val="002060"/>
                </a:solidFill>
              </a:rPr>
              <a:t>expedientes.</a:t>
            </a: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Pasar </a:t>
            </a:r>
            <a:r>
              <a:rPr lang="es-PA" sz="1800" dirty="0">
                <a:solidFill>
                  <a:srgbClr val="002060"/>
                </a:solidFill>
              </a:rPr>
              <a:t>de </a:t>
            </a:r>
            <a:r>
              <a:rPr lang="es-PA" sz="1800" dirty="0" smtClean="0">
                <a:solidFill>
                  <a:srgbClr val="002060"/>
                </a:solidFill>
              </a:rPr>
              <a:t>varios </a:t>
            </a:r>
            <a:r>
              <a:rPr lang="es-PA" sz="1800" dirty="0">
                <a:solidFill>
                  <a:srgbClr val="002060"/>
                </a:solidFill>
              </a:rPr>
              <a:t>sistemas interconectados  a un </a:t>
            </a:r>
            <a:r>
              <a:rPr lang="es-PA" sz="1800" b="1" dirty="0">
                <a:solidFill>
                  <a:srgbClr val="002060"/>
                </a:solidFill>
              </a:rPr>
              <a:t>único sistema integrado</a:t>
            </a:r>
            <a:r>
              <a:rPr lang="es-PA" sz="1800" dirty="0">
                <a:solidFill>
                  <a:srgbClr val="002060"/>
                </a:solidFill>
              </a:rPr>
              <a:t>.</a:t>
            </a: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Brindar un </a:t>
            </a:r>
            <a:r>
              <a:rPr lang="es-PA" sz="1800" b="1" dirty="0">
                <a:solidFill>
                  <a:srgbClr val="002060"/>
                </a:solidFill>
              </a:rPr>
              <a:t>cuadro de indicadores </a:t>
            </a:r>
            <a:r>
              <a:rPr lang="es-PA" sz="1800" dirty="0">
                <a:solidFill>
                  <a:srgbClr val="002060"/>
                </a:solidFill>
              </a:rPr>
              <a:t>de </a:t>
            </a:r>
            <a:r>
              <a:rPr lang="es-PA" sz="1800" dirty="0" smtClean="0">
                <a:solidFill>
                  <a:srgbClr val="002060"/>
                </a:solidFill>
              </a:rPr>
              <a:t>tramitación:</a:t>
            </a:r>
          </a:p>
          <a:p>
            <a:pPr marL="574675" lvl="1" indent="-174625" algn="just">
              <a:spcBef>
                <a:spcPts val="600"/>
              </a:spcBef>
            </a:pPr>
            <a:r>
              <a:rPr lang="es-PA" sz="1600" dirty="0" smtClean="0">
                <a:solidFill>
                  <a:srgbClr val="002060"/>
                </a:solidFill>
              </a:rPr>
              <a:t>Cantidad de expedientes </a:t>
            </a:r>
            <a:r>
              <a:rPr lang="es-PA" sz="1600" dirty="0">
                <a:solidFill>
                  <a:srgbClr val="002060"/>
                </a:solidFill>
              </a:rPr>
              <a:t>tramitados, </a:t>
            </a:r>
            <a:endParaRPr lang="es-PA" sz="1600" dirty="0" smtClean="0">
              <a:solidFill>
                <a:srgbClr val="002060"/>
              </a:solidFill>
            </a:endParaRPr>
          </a:p>
          <a:p>
            <a:pPr marL="574675" lvl="1" indent="-174625" algn="just">
              <a:spcBef>
                <a:spcPts val="600"/>
              </a:spcBef>
            </a:pPr>
            <a:r>
              <a:rPr lang="es-PA" sz="1600" dirty="0">
                <a:solidFill>
                  <a:srgbClr val="002060"/>
                </a:solidFill>
              </a:rPr>
              <a:t>T</a:t>
            </a:r>
            <a:r>
              <a:rPr lang="es-PA" sz="1600" dirty="0" smtClean="0">
                <a:solidFill>
                  <a:srgbClr val="002060"/>
                </a:solidFill>
              </a:rPr>
              <a:t>iempo </a:t>
            </a:r>
            <a:r>
              <a:rPr lang="es-PA" sz="1600" dirty="0">
                <a:solidFill>
                  <a:srgbClr val="002060"/>
                </a:solidFill>
              </a:rPr>
              <a:t>de </a:t>
            </a:r>
            <a:r>
              <a:rPr lang="es-PA" sz="1600" dirty="0" smtClean="0">
                <a:solidFill>
                  <a:srgbClr val="002060"/>
                </a:solidFill>
              </a:rPr>
              <a:t>tramitación promedio, </a:t>
            </a:r>
          </a:p>
          <a:p>
            <a:pPr marL="574675" lvl="1" indent="-174625" algn="just">
              <a:spcBef>
                <a:spcPts val="600"/>
              </a:spcBef>
            </a:pPr>
            <a:r>
              <a:rPr lang="es-PA" sz="1600" dirty="0">
                <a:solidFill>
                  <a:srgbClr val="002060"/>
                </a:solidFill>
              </a:rPr>
              <a:t>T</a:t>
            </a:r>
            <a:r>
              <a:rPr lang="es-PA" sz="1600" dirty="0" smtClean="0">
                <a:solidFill>
                  <a:srgbClr val="002060"/>
                </a:solidFill>
              </a:rPr>
              <a:t>asas de eficiencia, </a:t>
            </a:r>
          </a:p>
          <a:p>
            <a:pPr marL="574675" lvl="1" indent="-174625" algn="just">
              <a:spcBef>
                <a:spcPts val="600"/>
              </a:spcBef>
            </a:pPr>
            <a:r>
              <a:rPr lang="es-PA" sz="1600" dirty="0" smtClean="0">
                <a:solidFill>
                  <a:srgbClr val="002060"/>
                </a:solidFill>
              </a:rPr>
              <a:t>Niveles de ejecución, . . .</a:t>
            </a:r>
          </a:p>
          <a:p>
            <a:pPr marL="174625" indent="-174625" algn="just">
              <a:spcBef>
                <a:spcPts val="600"/>
              </a:spcBef>
            </a:pPr>
            <a:r>
              <a:rPr lang="es-PA" sz="1800" dirty="0" smtClean="0">
                <a:solidFill>
                  <a:srgbClr val="002060"/>
                </a:solidFill>
              </a:rPr>
              <a:t>Brindar a los tomadores de decisiones un </a:t>
            </a:r>
            <a:r>
              <a:rPr lang="es-PA" sz="1800" b="1" dirty="0" smtClean="0">
                <a:solidFill>
                  <a:srgbClr val="002060"/>
                </a:solidFill>
              </a:rPr>
              <a:t>modelo de gestión transparente</a:t>
            </a:r>
            <a:r>
              <a:rPr lang="es-PA" sz="1800" dirty="0" smtClean="0">
                <a:solidFill>
                  <a:srgbClr val="002060"/>
                </a:solidFill>
              </a:rPr>
              <a:t>.</a:t>
            </a:r>
          </a:p>
          <a:p>
            <a:pPr marL="174625" lvl="0" indent="-174625" algn="just">
              <a:spcBef>
                <a:spcPts val="600"/>
              </a:spcBef>
            </a:pPr>
            <a:r>
              <a:rPr lang="es-PA" sz="1800" dirty="0">
                <a:solidFill>
                  <a:srgbClr val="002060"/>
                </a:solidFill>
              </a:rPr>
              <a:t>Permitir que los procesos sean </a:t>
            </a:r>
            <a:r>
              <a:rPr lang="es-PA" sz="1800" b="1" dirty="0">
                <a:solidFill>
                  <a:srgbClr val="002060"/>
                </a:solidFill>
              </a:rPr>
              <a:t>auditables de manera integral</a:t>
            </a:r>
            <a:r>
              <a:rPr lang="es-PA" sz="1800" dirty="0">
                <a:solidFill>
                  <a:srgbClr val="002060"/>
                </a:solidFill>
              </a:rPr>
              <a:t>.</a:t>
            </a:r>
          </a:p>
          <a:p>
            <a:pPr marL="174625" indent="-174625" algn="just">
              <a:spcBef>
                <a:spcPts val="600"/>
              </a:spcBef>
            </a:pPr>
            <a:endParaRPr lang="es-PA" sz="18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endParaRPr lang="es-PA" sz="1800" dirty="0">
              <a:solidFill>
                <a:srgbClr val="00206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026896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23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>
            <a:off x="687598" y="188373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8072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Beneficios Operativos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2 Marcador de contenido"/>
          <p:cNvSpPr>
            <a:spLocks noGrp="1"/>
          </p:cNvSpPr>
          <p:nvPr>
            <p:ph idx="1"/>
          </p:nvPr>
        </p:nvSpPr>
        <p:spPr>
          <a:xfrm>
            <a:off x="687598" y="2276872"/>
            <a:ext cx="7999202" cy="412625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80975" indent="-180975" algn="just"/>
            <a:endParaRPr lang="es-PA" sz="1800" dirty="0" smtClean="0">
              <a:solidFill>
                <a:srgbClr val="002060"/>
              </a:solidFill>
            </a:endParaRPr>
          </a:p>
          <a:p>
            <a:pPr marL="180975" indent="-180975" algn="just"/>
            <a:r>
              <a:rPr lang="es-PA" sz="1800" dirty="0" smtClean="0">
                <a:solidFill>
                  <a:srgbClr val="002060"/>
                </a:solidFill>
              </a:rPr>
              <a:t>Crea </a:t>
            </a:r>
            <a:r>
              <a:rPr lang="es-PA" sz="1800" b="1" dirty="0">
                <a:solidFill>
                  <a:srgbClr val="002060"/>
                </a:solidFill>
              </a:rPr>
              <a:t>confianza en la </a:t>
            </a:r>
            <a:r>
              <a:rPr lang="es-PA" sz="1800" b="1" dirty="0" smtClean="0">
                <a:solidFill>
                  <a:srgbClr val="002060"/>
                </a:solidFill>
              </a:rPr>
              <a:t>información</a:t>
            </a:r>
            <a:r>
              <a:rPr lang="es-PA" sz="1800" dirty="0" smtClean="0">
                <a:solidFill>
                  <a:srgbClr val="002060"/>
                </a:solidFill>
              </a:rPr>
              <a:t> al estar integrada </a:t>
            </a:r>
            <a:r>
              <a:rPr lang="es-PA" sz="1800" dirty="0">
                <a:solidFill>
                  <a:srgbClr val="002060"/>
                </a:solidFill>
              </a:rPr>
              <a:t>en un solo sistema. </a:t>
            </a:r>
          </a:p>
          <a:p>
            <a:pPr marL="180975" lvl="0" indent="-180975" algn="just"/>
            <a:r>
              <a:rPr lang="es-PA" sz="1800" dirty="0" smtClean="0">
                <a:solidFill>
                  <a:srgbClr val="002060"/>
                </a:solidFill>
              </a:rPr>
              <a:t>Obtiene </a:t>
            </a:r>
            <a:r>
              <a:rPr lang="es-PA" sz="1800" b="1" dirty="0" smtClean="0">
                <a:solidFill>
                  <a:srgbClr val="002060"/>
                </a:solidFill>
              </a:rPr>
              <a:t>estadísticas </a:t>
            </a:r>
            <a:r>
              <a:rPr lang="es-PA" sz="1800" b="1" dirty="0">
                <a:solidFill>
                  <a:srgbClr val="002060"/>
                </a:solidFill>
              </a:rPr>
              <a:t>de uso </a:t>
            </a:r>
            <a:r>
              <a:rPr lang="es-PA" sz="1800" dirty="0" smtClean="0">
                <a:solidFill>
                  <a:srgbClr val="002060"/>
                </a:solidFill>
              </a:rPr>
              <a:t>y</a:t>
            </a:r>
            <a:r>
              <a:rPr lang="es-PA" sz="1800" b="1" dirty="0" smtClean="0">
                <a:solidFill>
                  <a:srgbClr val="002060"/>
                </a:solidFill>
              </a:rPr>
              <a:t> </a:t>
            </a:r>
            <a:r>
              <a:rPr lang="es-PA" sz="1800" dirty="0" smtClean="0">
                <a:solidFill>
                  <a:srgbClr val="002060"/>
                </a:solidFill>
              </a:rPr>
              <a:t>detectar </a:t>
            </a:r>
            <a:r>
              <a:rPr lang="es-PA" sz="1800" dirty="0">
                <a:solidFill>
                  <a:srgbClr val="002060"/>
                </a:solidFill>
              </a:rPr>
              <a:t>“cuellos de botella</a:t>
            </a:r>
            <a:r>
              <a:rPr lang="es-PA" sz="1800" dirty="0" smtClean="0">
                <a:solidFill>
                  <a:srgbClr val="002060"/>
                </a:solidFill>
              </a:rPr>
              <a:t>”.</a:t>
            </a:r>
            <a:endParaRPr lang="es-PA" sz="1800" dirty="0">
              <a:solidFill>
                <a:srgbClr val="002060"/>
              </a:solidFill>
            </a:endParaRPr>
          </a:p>
          <a:p>
            <a:pPr marL="180975" lvl="0" indent="-180975" algn="just"/>
            <a:r>
              <a:rPr lang="es-PA" sz="1800" dirty="0" smtClean="0">
                <a:solidFill>
                  <a:srgbClr val="002060"/>
                </a:solidFill>
              </a:rPr>
              <a:t>Gestiona la </a:t>
            </a:r>
            <a:r>
              <a:rPr lang="es-PA" sz="1800" b="1" dirty="0">
                <a:solidFill>
                  <a:srgbClr val="002060"/>
                </a:solidFill>
              </a:rPr>
              <a:t>tramitación </a:t>
            </a:r>
            <a:r>
              <a:rPr lang="es-PA" sz="1800" b="1" dirty="0" smtClean="0">
                <a:solidFill>
                  <a:srgbClr val="002060"/>
                </a:solidFill>
              </a:rPr>
              <a:t>electrónica </a:t>
            </a:r>
            <a:r>
              <a:rPr lang="es-PA" sz="1800" dirty="0" smtClean="0">
                <a:solidFill>
                  <a:srgbClr val="002060"/>
                </a:solidFill>
              </a:rPr>
              <a:t>de documentos.</a:t>
            </a:r>
            <a:endParaRPr lang="es-PA" sz="1800" dirty="0">
              <a:solidFill>
                <a:srgbClr val="002060"/>
              </a:solidFill>
            </a:endParaRPr>
          </a:p>
          <a:p>
            <a:pPr marL="180975" lvl="0" indent="-180975" algn="just"/>
            <a:r>
              <a:rPr lang="es-PA" sz="1800" b="1" dirty="0" smtClean="0">
                <a:solidFill>
                  <a:srgbClr val="002060"/>
                </a:solidFill>
              </a:rPr>
              <a:t>Integra los procesos </a:t>
            </a:r>
            <a:r>
              <a:rPr lang="es-PA" sz="1800" dirty="0" smtClean="0">
                <a:solidFill>
                  <a:srgbClr val="002060"/>
                </a:solidFill>
              </a:rPr>
              <a:t>de </a:t>
            </a:r>
            <a:r>
              <a:rPr lang="es-PA" sz="1800" dirty="0">
                <a:solidFill>
                  <a:srgbClr val="002060"/>
                </a:solidFill>
              </a:rPr>
              <a:t>cierre y apertura de periodos fiscales y de gestión.</a:t>
            </a:r>
          </a:p>
          <a:p>
            <a:pPr marL="180975" lvl="0" indent="-180975"/>
            <a:r>
              <a:rPr lang="es-MX" sz="1800" dirty="0" smtClean="0">
                <a:solidFill>
                  <a:srgbClr val="002060"/>
                </a:solidFill>
              </a:rPr>
              <a:t>Automatiza la afectación financiera de los documentos contables, </a:t>
            </a:r>
            <a:r>
              <a:rPr lang="es-MX" sz="1800" b="1" dirty="0" smtClean="0">
                <a:solidFill>
                  <a:srgbClr val="002060"/>
                </a:solidFill>
              </a:rPr>
              <a:t>unificando</a:t>
            </a:r>
            <a:r>
              <a:rPr lang="es-MX" sz="1800" dirty="0" smtClean="0">
                <a:solidFill>
                  <a:srgbClr val="002060"/>
                </a:solidFill>
              </a:rPr>
              <a:t> la información presupuestaria y contable.</a:t>
            </a:r>
            <a:endParaRPr lang="es-PA" sz="1800" dirty="0">
              <a:solidFill>
                <a:srgbClr val="002060"/>
              </a:solidFill>
            </a:endParaRPr>
          </a:p>
          <a:p>
            <a:pPr marL="180975" lvl="0" indent="-180975"/>
            <a:r>
              <a:rPr lang="es-PA" sz="1800" dirty="0" smtClean="0">
                <a:solidFill>
                  <a:srgbClr val="002060"/>
                </a:solidFill>
              </a:rPr>
              <a:t>Integra la </a:t>
            </a:r>
            <a:r>
              <a:rPr lang="es-PA" sz="1800" b="1" dirty="0" smtClean="0">
                <a:solidFill>
                  <a:srgbClr val="002060"/>
                </a:solidFill>
              </a:rPr>
              <a:t>gestión del presupuesto</a:t>
            </a:r>
            <a:r>
              <a:rPr lang="es-PA" sz="1800" dirty="0" smtClean="0">
                <a:solidFill>
                  <a:srgbClr val="002060"/>
                </a:solidFill>
              </a:rPr>
              <a:t>:</a:t>
            </a:r>
          </a:p>
          <a:p>
            <a:pPr marL="444500" lvl="1" indent="-225425"/>
            <a:r>
              <a:rPr lang="es-PA" sz="1400" dirty="0" smtClean="0">
                <a:solidFill>
                  <a:srgbClr val="002060"/>
                </a:solidFill>
              </a:rPr>
              <a:t>formulación,</a:t>
            </a:r>
          </a:p>
          <a:p>
            <a:pPr marL="444500" lvl="1" indent="-225425"/>
            <a:r>
              <a:rPr lang="es-PA" sz="1400" dirty="0" smtClean="0">
                <a:solidFill>
                  <a:srgbClr val="002060"/>
                </a:solidFill>
              </a:rPr>
              <a:t>anteproyecto </a:t>
            </a:r>
            <a:r>
              <a:rPr lang="es-PA" sz="1400" dirty="0">
                <a:solidFill>
                  <a:srgbClr val="002060"/>
                </a:solidFill>
              </a:rPr>
              <a:t>de </a:t>
            </a:r>
            <a:r>
              <a:rPr lang="es-PA" sz="1400" dirty="0" smtClean="0">
                <a:solidFill>
                  <a:srgbClr val="002060"/>
                </a:solidFill>
              </a:rPr>
              <a:t>Ley,</a:t>
            </a:r>
          </a:p>
          <a:p>
            <a:pPr marL="444500" lvl="1" indent="-225425"/>
            <a:r>
              <a:rPr lang="es-MX" sz="1400" dirty="0">
                <a:solidFill>
                  <a:srgbClr val="002060"/>
                </a:solidFill>
              </a:rPr>
              <a:t>u</a:t>
            </a:r>
            <a:r>
              <a:rPr lang="es-MX" sz="1400" dirty="0" smtClean="0">
                <a:solidFill>
                  <a:srgbClr val="002060"/>
                </a:solidFill>
              </a:rPr>
              <a:t>so y </a:t>
            </a:r>
            <a:r>
              <a:rPr lang="es-PA" sz="1400" dirty="0" smtClean="0">
                <a:solidFill>
                  <a:srgbClr val="002060"/>
                </a:solidFill>
              </a:rPr>
              <a:t>modificaciones.</a:t>
            </a:r>
            <a:endParaRPr lang="es-PA" sz="1400" dirty="0">
              <a:solidFill>
                <a:srgbClr val="002060"/>
              </a:solidFill>
            </a:endParaRPr>
          </a:p>
          <a:p>
            <a:pPr marL="180975" lvl="0" indent="-180975"/>
            <a:r>
              <a:rPr lang="es-MX" sz="1800" dirty="0" smtClean="0">
                <a:solidFill>
                  <a:srgbClr val="002060"/>
                </a:solidFill>
              </a:rPr>
              <a:t>Refleja la </a:t>
            </a:r>
            <a:r>
              <a:rPr lang="es-MX" sz="1800" b="1" dirty="0" smtClean="0">
                <a:solidFill>
                  <a:srgbClr val="002060"/>
                </a:solidFill>
              </a:rPr>
              <a:t>situación real </a:t>
            </a:r>
            <a:r>
              <a:rPr lang="es-MX" sz="1800" dirty="0" smtClean="0">
                <a:solidFill>
                  <a:srgbClr val="002060"/>
                </a:solidFill>
              </a:rPr>
              <a:t>del presupuesto al momento de su Ejecución.</a:t>
            </a:r>
            <a:endParaRPr lang="es-PA" sz="1800" dirty="0" smtClean="0">
              <a:solidFill>
                <a:srgbClr val="002060"/>
              </a:solidFill>
            </a:endParaRPr>
          </a:p>
          <a:p>
            <a:pPr marL="180975" lvl="0" indent="-180975"/>
            <a:r>
              <a:rPr lang="es-PA" sz="1800" dirty="0" smtClean="0">
                <a:solidFill>
                  <a:srgbClr val="002060"/>
                </a:solidFill>
              </a:rPr>
              <a:t>Brinda </a:t>
            </a:r>
            <a:r>
              <a:rPr lang="es-PA" sz="1800" b="1" dirty="0" smtClean="0">
                <a:solidFill>
                  <a:srgbClr val="002060"/>
                </a:solidFill>
              </a:rPr>
              <a:t>flexibilidad</a:t>
            </a:r>
            <a:r>
              <a:rPr lang="es-PA" sz="1800" dirty="0" smtClean="0">
                <a:solidFill>
                  <a:srgbClr val="002060"/>
                </a:solidFill>
              </a:rPr>
              <a:t> operativa.</a:t>
            </a:r>
            <a:endParaRPr lang="es-PA" sz="1800" dirty="0">
              <a:solidFill>
                <a:srgbClr val="002060"/>
              </a:solidFill>
            </a:endParaRPr>
          </a:p>
          <a:p>
            <a:pPr marL="285750" lvl="0" indent="-285750" algn="just"/>
            <a:endParaRPr lang="es-PA" sz="1800" dirty="0">
              <a:solidFill>
                <a:srgbClr val="002060"/>
              </a:solidFill>
            </a:endParaRPr>
          </a:p>
          <a:p>
            <a:pPr marL="174625" lvl="0" indent="-174625" algn="just">
              <a:spcBef>
                <a:spcPts val="600"/>
              </a:spcBef>
            </a:pPr>
            <a:endParaRPr lang="es-PA" sz="1800" dirty="0">
              <a:solidFill>
                <a:srgbClr val="00206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913758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17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/>
          <p:nvPr/>
        </p:nvGrpSpPr>
        <p:grpSpPr>
          <a:xfrm>
            <a:off x="2411760" y="5613047"/>
            <a:ext cx="4680520" cy="1200329"/>
            <a:chOff x="1317126" y="5358702"/>
            <a:chExt cx="4680520" cy="1200329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2676" y="5746098"/>
              <a:ext cx="1485900" cy="635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673" y="5746099"/>
              <a:ext cx="1466850" cy="633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523" y="5746099"/>
              <a:ext cx="1495425" cy="635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1 CuadroTexto"/>
            <p:cNvSpPr txBox="1"/>
            <p:nvPr/>
          </p:nvSpPr>
          <p:spPr>
            <a:xfrm>
              <a:off x="1317126" y="5358702"/>
              <a:ext cx="4680520" cy="1200329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Alcance Funcional</a:t>
              </a:r>
            </a:p>
            <a:p>
              <a:pPr algn="ctr"/>
              <a:endParaRPr lang="es-MX" dirty="0"/>
            </a:p>
            <a:p>
              <a:pPr algn="ctr"/>
              <a:r>
                <a:rPr lang="es-MX" dirty="0" smtClean="0"/>
                <a:t> </a:t>
              </a:r>
            </a:p>
            <a:p>
              <a:pPr algn="ctr"/>
              <a:endParaRPr lang="es-PA" dirty="0"/>
            </a:p>
          </p:txBody>
        </p:sp>
      </p:grpSp>
      <p:cxnSp>
        <p:nvCxnSpPr>
          <p:cNvPr id="16" name="15 Conector recto"/>
          <p:cNvCxnSpPr/>
          <p:nvPr/>
        </p:nvCxnSpPr>
        <p:spPr>
          <a:xfrm>
            <a:off x="687598" y="1739717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 rot="10800000" flipV="1">
            <a:off x="541726" y="836713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Plan de implementación en todo el Gobierno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72" y="6151404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98" y="1988840"/>
            <a:ext cx="7625175" cy="351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8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Conector recto"/>
          <p:cNvCxnSpPr/>
          <p:nvPr/>
        </p:nvCxnSpPr>
        <p:spPr>
          <a:xfrm>
            <a:off x="687598" y="1624467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 rot="10800000" flipV="1">
            <a:off x="541726" y="692695"/>
            <a:ext cx="8350754" cy="93177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Plan de implementación en </a:t>
            </a: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Gobierno Central</a:t>
            </a:r>
            <a:endParaRPr lang="es-MX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10 Pentágono"/>
          <p:cNvSpPr/>
          <p:nvPr/>
        </p:nvSpPr>
        <p:spPr>
          <a:xfrm>
            <a:off x="467544" y="2313368"/>
            <a:ext cx="8280920" cy="4428000"/>
          </a:xfrm>
          <a:prstGeom prst="homePlate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424456">
                <a:lumMod val="20000"/>
                <a:lumOff val="8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6012480" y="2305094"/>
            <a:ext cx="2880000" cy="1044096"/>
          </a:xfrm>
          <a:prstGeom prst="roundRect">
            <a:avLst/>
          </a:prstGeom>
          <a:gradFill rotWithShape="1">
            <a:gsLst>
              <a:gs pos="0">
                <a:srgbClr val="438086">
                  <a:tint val="1000"/>
                  <a:satMod val="255000"/>
                </a:srgbClr>
              </a:gs>
              <a:gs pos="55000">
                <a:srgbClr val="438086">
                  <a:tint val="12000"/>
                  <a:satMod val="255000"/>
                </a:srgbClr>
              </a:gs>
              <a:gs pos="100000">
                <a:srgbClr val="438086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438086"/>
            </a:solidFill>
            <a:prstDash val="solid"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460801"/>
              </p:ext>
            </p:extLst>
          </p:nvPr>
        </p:nvGraphicFramePr>
        <p:xfrm>
          <a:off x="665039" y="2269070"/>
          <a:ext cx="7607298" cy="4381650"/>
        </p:xfrm>
        <a:graphic>
          <a:graphicData uri="http://schemas.openxmlformats.org/drawingml/2006/table">
            <a:tbl>
              <a:tblPr firstRow="1" bandRow="1"/>
              <a:tblGrid>
                <a:gridCol w="230823"/>
                <a:gridCol w="230823"/>
                <a:gridCol w="220962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</a:tblGrid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1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4" name="13 Rectángulo"/>
          <p:cNvSpPr/>
          <p:nvPr/>
        </p:nvSpPr>
        <p:spPr>
          <a:xfrm>
            <a:off x="649164" y="2078868"/>
            <a:ext cx="539750" cy="46037"/>
          </a:xfrm>
          <a:prstGeom prst="rect">
            <a:avLst/>
          </a:prstGeom>
          <a:solidFill>
            <a:srgbClr val="5C92B5">
              <a:lumMod val="75000"/>
            </a:srgbClr>
          </a:solidFill>
          <a:ln w="19050" cap="flat" cmpd="sng" algn="ctr">
            <a:solidFill>
              <a:srgbClr val="5C92B5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15" name="Tekstboks 32"/>
          <p:cNvSpPr txBox="1"/>
          <p:nvPr/>
        </p:nvSpPr>
        <p:spPr>
          <a:xfrm>
            <a:off x="2195389" y="1837568"/>
            <a:ext cx="608012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2014</a:t>
            </a:r>
            <a:endParaRPr lang="da-DK" sz="11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19" name="Tekstboks 32"/>
          <p:cNvSpPr txBox="1"/>
          <p:nvPr/>
        </p:nvSpPr>
        <p:spPr>
          <a:xfrm>
            <a:off x="5003676" y="1837568"/>
            <a:ext cx="608013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es-MX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100" b="1" kern="0">
                <a:solidFill>
                  <a:srgbClr val="5C92B5">
                    <a:lumMod val="50000"/>
                  </a:srgbClr>
                </a:solidFill>
                <a:latin typeface="Calibri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1" i="0" u="none" strike="noStrike" kern="0" cap="none" spc="0" normalizeH="0" baseline="0" noProof="0" dirty="0">
                <a:ln>
                  <a:noFill/>
                </a:ln>
                <a:solidFill>
                  <a:srgbClr val="5C92B5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charset="0"/>
              </a:rPr>
              <a:t>2015</a:t>
            </a:r>
          </a:p>
        </p:txBody>
      </p:sp>
      <p:sp>
        <p:nvSpPr>
          <p:cNvPr id="20" name="Tekstboks 32"/>
          <p:cNvSpPr txBox="1"/>
          <p:nvPr/>
        </p:nvSpPr>
        <p:spPr>
          <a:xfrm>
            <a:off x="611064" y="1837568"/>
            <a:ext cx="577850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2013</a:t>
            </a:r>
            <a:endParaRPr lang="da-DK" sz="11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1187326" y="2078868"/>
            <a:ext cx="2663825" cy="46037"/>
          </a:xfrm>
          <a:prstGeom prst="rect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5C92B5">
                <a:lumMod val="40000"/>
                <a:lumOff val="6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3851151" y="2078868"/>
            <a:ext cx="2808288" cy="46037"/>
          </a:xfrm>
          <a:prstGeom prst="rect">
            <a:avLst/>
          </a:prstGeom>
          <a:solidFill>
            <a:srgbClr val="5C92B5">
              <a:lumMod val="75000"/>
            </a:srgbClr>
          </a:solidFill>
          <a:ln w="19050" cap="flat" cmpd="sng" algn="ctr">
            <a:solidFill>
              <a:srgbClr val="5C92B5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23" name="Tekstboks 35"/>
          <p:cNvSpPr txBox="1"/>
          <p:nvPr/>
        </p:nvSpPr>
        <p:spPr>
          <a:xfrm>
            <a:off x="604714" y="2124905"/>
            <a:ext cx="7853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8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Nov   Dic     Ene   Feb    Mar   Abr   May   Jun    Jul     Ago    Sep   Oct    Nov    Dic   Ene   Feb    Mar    Abr   May   Jun    Jul    Ago   Sep    Oct    Nov   Dic    Ene   Feb    </a:t>
            </a:r>
            <a:r>
              <a:rPr lang="da-DK" sz="8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Mar   . . .       Oct   Nov    Dic </a:t>
            </a:r>
            <a:endParaRPr lang="da-DK" sz="800" kern="0" dirty="0">
              <a:solidFill>
                <a:srgbClr val="0F6FC6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24" name="Tekstboks 32"/>
          <p:cNvSpPr txBox="1"/>
          <p:nvPr/>
        </p:nvSpPr>
        <p:spPr>
          <a:xfrm>
            <a:off x="6732240" y="1837568"/>
            <a:ext cx="608013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2016</a:t>
            </a:r>
            <a:endParaRPr lang="da-DK" sz="11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6659439" y="2078868"/>
            <a:ext cx="828000" cy="46800"/>
          </a:xfrm>
          <a:prstGeom prst="rect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5C92B5">
                <a:lumMod val="40000"/>
                <a:lumOff val="6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26" name="Pentagon 30"/>
          <p:cNvSpPr/>
          <p:nvPr/>
        </p:nvSpPr>
        <p:spPr>
          <a:xfrm>
            <a:off x="1259508" y="3205174"/>
            <a:ext cx="2520000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95%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7" name="Tekstboks 35"/>
          <p:cNvSpPr txBox="1">
            <a:spLocks noChangeArrowheads="1"/>
          </p:cNvSpPr>
          <p:nvPr/>
        </p:nvSpPr>
        <p:spPr bwMode="auto">
          <a:xfrm>
            <a:off x="3781771" y="3277182"/>
            <a:ext cx="28064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Fase 2: Configuración y Adecuación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28" name="Pentagon 30"/>
          <p:cNvSpPr/>
          <p:nvPr/>
        </p:nvSpPr>
        <p:spPr>
          <a:xfrm>
            <a:off x="683632" y="2358854"/>
            <a:ext cx="576000" cy="360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>
              <a:defRPr/>
            </a:pPr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100%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9" name="Tekstboks 35"/>
          <p:cNvSpPr txBox="1">
            <a:spLocks noChangeArrowheads="1"/>
          </p:cNvSpPr>
          <p:nvPr/>
        </p:nvSpPr>
        <p:spPr bwMode="auto">
          <a:xfrm>
            <a:off x="1295127" y="2402246"/>
            <a:ext cx="46450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Fase 1: Inicio y Planificación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30" name="Pentagon 30"/>
          <p:cNvSpPr/>
          <p:nvPr/>
        </p:nvSpPr>
        <p:spPr>
          <a:xfrm>
            <a:off x="2339752" y="3997262"/>
            <a:ext cx="1476000" cy="360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66%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31" name="Tekstboks 35"/>
          <p:cNvSpPr txBox="1">
            <a:spLocks noChangeArrowheads="1"/>
          </p:cNvSpPr>
          <p:nvPr/>
        </p:nvSpPr>
        <p:spPr bwMode="auto">
          <a:xfrm>
            <a:off x="3779912" y="4017937"/>
            <a:ext cx="255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Fase 3: Pruebas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32" name="Pentagon 30"/>
          <p:cNvSpPr/>
          <p:nvPr/>
        </p:nvSpPr>
        <p:spPr>
          <a:xfrm>
            <a:off x="2627784" y="4789390"/>
            <a:ext cx="2016000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40%</a:t>
            </a:r>
          </a:p>
        </p:txBody>
      </p:sp>
      <p:sp>
        <p:nvSpPr>
          <p:cNvPr id="33" name="Tekstboks 35"/>
          <p:cNvSpPr txBox="1">
            <a:spLocks noChangeArrowheads="1"/>
          </p:cNvSpPr>
          <p:nvPr/>
        </p:nvSpPr>
        <p:spPr bwMode="auto">
          <a:xfrm>
            <a:off x="4680296" y="4841613"/>
            <a:ext cx="255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Fase 4: Capacitación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34" name="Pentagon 30"/>
          <p:cNvSpPr/>
          <p:nvPr/>
        </p:nvSpPr>
        <p:spPr>
          <a:xfrm>
            <a:off x="3275856" y="5365414"/>
            <a:ext cx="936000" cy="360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20%</a:t>
            </a:r>
          </a:p>
        </p:txBody>
      </p:sp>
      <p:sp>
        <p:nvSpPr>
          <p:cNvPr id="35" name="Pentagon 30"/>
          <p:cNvSpPr/>
          <p:nvPr/>
        </p:nvSpPr>
        <p:spPr>
          <a:xfrm>
            <a:off x="4067944" y="6013486"/>
            <a:ext cx="4212000" cy="360000"/>
          </a:xfrm>
          <a:prstGeom prst="homePlate">
            <a:avLst>
              <a:gd name="adj" fmla="val 35141"/>
            </a:avLst>
          </a:prstGeom>
          <a:solidFill>
            <a:sysClr val="window" lastClr="FFFFFF">
              <a:lumMod val="50000"/>
            </a:sysClr>
          </a:solidFill>
          <a:ln w="3175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0%</a:t>
            </a:r>
          </a:p>
        </p:txBody>
      </p:sp>
      <p:sp>
        <p:nvSpPr>
          <p:cNvPr id="36" name="Tekstboks 35"/>
          <p:cNvSpPr txBox="1">
            <a:spLocks noChangeArrowheads="1"/>
          </p:cNvSpPr>
          <p:nvPr/>
        </p:nvSpPr>
        <p:spPr bwMode="auto">
          <a:xfrm>
            <a:off x="467546" y="6052272"/>
            <a:ext cx="34967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Fase 6: </a:t>
            </a:r>
            <a:r>
              <a:rPr lang="es-ES" sz="1400" b="1" noProof="1">
                <a:solidFill>
                  <a:srgbClr val="424456"/>
                </a:solidFill>
                <a:latin typeface="Calibri" pitchFamily="34" charset="0"/>
              </a:rPr>
              <a:t>Soporte a la operación, optimización del sistema </a:t>
            </a:r>
            <a:r>
              <a:rPr lang="es-PA" altLang="es-MX" sz="1400" b="1" dirty="0">
                <a:solidFill>
                  <a:srgbClr val="424456"/>
                </a:solidFill>
                <a:latin typeface="Calibri" pitchFamily="34" charset="0"/>
              </a:rPr>
              <a:t>y Garantía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37" name="Tekstboks 35"/>
          <p:cNvSpPr txBox="1">
            <a:spLocks noChangeArrowheads="1"/>
          </p:cNvSpPr>
          <p:nvPr/>
        </p:nvSpPr>
        <p:spPr bwMode="auto">
          <a:xfrm>
            <a:off x="4464272" y="5402862"/>
            <a:ext cx="255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Fase 5: Implantación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grpSp>
        <p:nvGrpSpPr>
          <p:cNvPr id="38" name="5 Grupo"/>
          <p:cNvGrpSpPr>
            <a:grpSpLocks/>
          </p:cNvGrpSpPr>
          <p:nvPr/>
        </p:nvGrpSpPr>
        <p:grpSpPr bwMode="auto">
          <a:xfrm>
            <a:off x="3019209" y="1657566"/>
            <a:ext cx="1029450" cy="5040000"/>
            <a:chOff x="975780" y="1772274"/>
            <a:chExt cx="1005849" cy="4419882"/>
          </a:xfrm>
        </p:grpSpPr>
        <p:cxnSp>
          <p:nvCxnSpPr>
            <p:cNvPr id="39" name="38 Conector recto"/>
            <p:cNvCxnSpPr/>
            <p:nvPr/>
          </p:nvCxnSpPr>
          <p:spPr>
            <a:xfrm>
              <a:off x="1421534" y="1943290"/>
              <a:ext cx="0" cy="4248866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40" name="Tekstboks 32"/>
            <p:cNvSpPr txBox="1">
              <a:spLocks noChangeArrowheads="1"/>
            </p:cNvSpPr>
            <p:nvPr/>
          </p:nvSpPr>
          <p:spPr bwMode="auto">
            <a:xfrm>
              <a:off x="975780" y="1772274"/>
              <a:ext cx="1005849" cy="2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altLang="es-MX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rebuchet MS" pitchFamily="34" charset="0"/>
                  <a:cs typeface="Arial" pitchFamily="34" charset="0"/>
                </a:rPr>
                <a:t>Al 31/Octubre</a:t>
              </a:r>
              <a:endParaRPr kumimoji="0" lang="da-DK" alt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itchFamily="34" charset="0"/>
                <a:cs typeface="Arial" pitchFamily="34" charset="0"/>
              </a:endParaRPr>
            </a:p>
          </p:txBody>
        </p:sp>
      </p:grpSp>
      <p:sp>
        <p:nvSpPr>
          <p:cNvPr id="41" name="40 Rombo"/>
          <p:cNvSpPr/>
          <p:nvPr/>
        </p:nvSpPr>
        <p:spPr>
          <a:xfrm>
            <a:off x="647576" y="2823429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2" name="Tekstboks 35"/>
          <p:cNvSpPr txBox="1">
            <a:spLocks noChangeArrowheads="1"/>
          </p:cNvSpPr>
          <p:nvPr/>
        </p:nvSpPr>
        <p:spPr bwMode="auto">
          <a:xfrm>
            <a:off x="755576" y="2773126"/>
            <a:ext cx="11160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Inicio del Proyecto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pic>
        <p:nvPicPr>
          <p:cNvPr id="43" name="42 Imagen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12" y="2737340"/>
            <a:ext cx="180000" cy="180000"/>
          </a:xfrm>
          <a:prstGeom prst="rect">
            <a:avLst/>
          </a:prstGeom>
        </p:spPr>
      </p:pic>
      <p:sp>
        <p:nvSpPr>
          <p:cNvPr id="44" name="43 Rombo"/>
          <p:cNvSpPr/>
          <p:nvPr/>
        </p:nvSpPr>
        <p:spPr>
          <a:xfrm>
            <a:off x="799976" y="3025289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5" name="Tekstboks 35"/>
          <p:cNvSpPr txBox="1">
            <a:spLocks noChangeArrowheads="1"/>
          </p:cNvSpPr>
          <p:nvPr/>
        </p:nvSpPr>
        <p:spPr bwMode="auto">
          <a:xfrm>
            <a:off x="907976" y="2974986"/>
            <a:ext cx="11160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err="1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KickOff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pic>
        <p:nvPicPr>
          <p:cNvPr id="46" name="45 Imagen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12" y="2953364"/>
            <a:ext cx="180000" cy="180000"/>
          </a:xfrm>
          <a:prstGeom prst="rect">
            <a:avLst/>
          </a:prstGeom>
        </p:spPr>
      </p:pic>
      <p:sp>
        <p:nvSpPr>
          <p:cNvPr id="47" name="46 Rombo"/>
          <p:cNvSpPr/>
          <p:nvPr/>
        </p:nvSpPr>
        <p:spPr>
          <a:xfrm>
            <a:off x="2015728" y="3657909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8" name="Tekstboks 35"/>
          <p:cNvSpPr txBox="1">
            <a:spLocks noChangeArrowheads="1"/>
          </p:cNvSpPr>
          <p:nvPr/>
        </p:nvSpPr>
        <p:spPr bwMode="auto">
          <a:xfrm>
            <a:off x="2123728" y="3607606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Diseño del Modelo Estándar (BBP)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49" name="48 Rombo"/>
          <p:cNvSpPr/>
          <p:nvPr/>
        </p:nvSpPr>
        <p:spPr>
          <a:xfrm>
            <a:off x="2519784" y="3816733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0" name="Tekstboks 35"/>
          <p:cNvSpPr txBox="1">
            <a:spLocks noChangeArrowheads="1"/>
          </p:cNvSpPr>
          <p:nvPr/>
        </p:nvSpPr>
        <p:spPr bwMode="auto">
          <a:xfrm>
            <a:off x="2627784" y="3766430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Sistema GRP Configurado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51" name="50 Rombo"/>
          <p:cNvSpPr/>
          <p:nvPr/>
        </p:nvSpPr>
        <p:spPr>
          <a:xfrm>
            <a:off x="3671912" y="4608821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2" name="Tekstboks 35"/>
          <p:cNvSpPr txBox="1">
            <a:spLocks noChangeArrowheads="1"/>
          </p:cNvSpPr>
          <p:nvPr/>
        </p:nvSpPr>
        <p:spPr bwMode="auto">
          <a:xfrm>
            <a:off x="3779912" y="4558518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de Pruebas Exitosas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53" name="52 Rombo"/>
          <p:cNvSpPr/>
          <p:nvPr/>
        </p:nvSpPr>
        <p:spPr>
          <a:xfrm>
            <a:off x="3923928" y="5199693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4" name="Tekstboks 35"/>
          <p:cNvSpPr txBox="1">
            <a:spLocks noChangeArrowheads="1"/>
          </p:cNvSpPr>
          <p:nvPr/>
        </p:nvSpPr>
        <p:spPr bwMode="auto">
          <a:xfrm>
            <a:off x="4031928" y="5149390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Todos los Usuarios Capacitados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55" name="54 Rombo"/>
          <p:cNvSpPr/>
          <p:nvPr/>
        </p:nvSpPr>
        <p:spPr>
          <a:xfrm>
            <a:off x="3995936" y="5832957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6" name="Tekstboks 35"/>
          <p:cNvSpPr txBox="1">
            <a:spLocks noChangeArrowheads="1"/>
          </p:cNvSpPr>
          <p:nvPr/>
        </p:nvSpPr>
        <p:spPr bwMode="auto">
          <a:xfrm>
            <a:off x="4103936" y="5725454"/>
            <a:ext cx="20882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1200" b="1" kern="0" dirty="0" smtClean="0">
                <a:solidFill>
                  <a:srgbClr val="FF0000"/>
                </a:solidFill>
                <a:latin typeface="Calibri" pitchFamily="34" charset="0"/>
              </a:rPr>
              <a:t>Entrada en Producción</a:t>
            </a:r>
            <a:endParaRPr lang="da-DK" sz="1200" b="1" kern="0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7" name="Tekstboks 32"/>
          <p:cNvSpPr txBox="1"/>
          <p:nvPr/>
        </p:nvSpPr>
        <p:spPr>
          <a:xfrm>
            <a:off x="7668344" y="1837022"/>
            <a:ext cx="608013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2017</a:t>
            </a:r>
            <a:endParaRPr lang="da-DK" sz="11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58" name="57 Rectángulo"/>
          <p:cNvSpPr/>
          <p:nvPr/>
        </p:nvSpPr>
        <p:spPr>
          <a:xfrm>
            <a:off x="7488408" y="2078868"/>
            <a:ext cx="936000" cy="46800"/>
          </a:xfrm>
          <a:prstGeom prst="rect">
            <a:avLst/>
          </a:prstGeom>
          <a:solidFill>
            <a:srgbClr val="5C92B5">
              <a:lumMod val="75000"/>
            </a:srgbClr>
          </a:solidFill>
          <a:ln w="19050" cap="flat" cmpd="sng" algn="ctr">
            <a:solidFill>
              <a:srgbClr val="5C92B5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/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59" name="58 Rombo"/>
          <p:cNvSpPr/>
          <p:nvPr/>
        </p:nvSpPr>
        <p:spPr>
          <a:xfrm>
            <a:off x="4400280" y="6495837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60" name="Tekstboks 35"/>
          <p:cNvSpPr txBox="1">
            <a:spLocks noChangeArrowheads="1"/>
          </p:cNvSpPr>
          <p:nvPr/>
        </p:nvSpPr>
        <p:spPr bwMode="auto">
          <a:xfrm>
            <a:off x="4508280" y="6445534"/>
            <a:ext cx="308805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Soporte a la Operación y Optimización del Sistema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61" name="60 Rombo"/>
          <p:cNvSpPr/>
          <p:nvPr/>
        </p:nvSpPr>
        <p:spPr>
          <a:xfrm>
            <a:off x="3176144" y="4464805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62" name="Tekstboks 35"/>
          <p:cNvSpPr txBox="1">
            <a:spLocks noChangeArrowheads="1"/>
          </p:cNvSpPr>
          <p:nvPr/>
        </p:nvSpPr>
        <p:spPr bwMode="auto">
          <a:xfrm>
            <a:off x="3284144" y="4357302"/>
            <a:ext cx="43121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1200" b="1" kern="0" dirty="0" smtClean="0">
                <a:solidFill>
                  <a:srgbClr val="FF0000"/>
                </a:solidFill>
                <a:latin typeface="Calibri" pitchFamily="34" charset="0"/>
              </a:rPr>
              <a:t>Formulación del Presupuesto en Producción</a:t>
            </a:r>
            <a:endParaRPr lang="da-DK" sz="1200" b="1" kern="0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3" name="Rectangle 6"/>
          <p:cNvSpPr>
            <a:spLocks noChangeArrowheads="1"/>
          </p:cNvSpPr>
          <p:nvPr/>
        </p:nvSpPr>
        <p:spPr bwMode="auto">
          <a:xfrm>
            <a:off x="6166834" y="2881054"/>
            <a:ext cx="2556000" cy="360000"/>
          </a:xfrm>
          <a:prstGeom prst="rect">
            <a:avLst/>
          </a:prstGeom>
          <a:gradFill rotWithShape="1">
            <a:gsLst>
              <a:gs pos="0">
                <a:srgbClr val="5C92B5">
                  <a:tint val="1000"/>
                  <a:satMod val="255000"/>
                </a:srgbClr>
              </a:gs>
              <a:gs pos="55000">
                <a:srgbClr val="5C92B5">
                  <a:tint val="12000"/>
                  <a:satMod val="255000"/>
                </a:srgbClr>
              </a:gs>
              <a:gs pos="100000">
                <a:srgbClr val="5C92B5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5C92B5"/>
            </a:solidFill>
            <a:prstDash val="solid"/>
            <a:headEnd/>
            <a:tailEnd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</a:rPr>
              <a:t>                             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eorgia"/>
                <a:cs typeface="Arial" pitchFamily="34" charset="0"/>
              </a:rPr>
              <a:t>              </a:t>
            </a:r>
          </a:p>
        </p:txBody>
      </p:sp>
      <p:sp>
        <p:nvSpPr>
          <p:cNvPr id="64" name="Line 10"/>
          <p:cNvSpPr>
            <a:spLocks noChangeShapeType="1"/>
          </p:cNvSpPr>
          <p:nvPr/>
        </p:nvSpPr>
        <p:spPr bwMode="auto">
          <a:xfrm>
            <a:off x="7419671" y="2881054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65" name="Line 11"/>
          <p:cNvSpPr>
            <a:spLocks noChangeShapeType="1"/>
          </p:cNvSpPr>
          <p:nvPr/>
        </p:nvSpPr>
        <p:spPr bwMode="auto">
          <a:xfrm>
            <a:off x="8067743" y="2881054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grpSp>
        <p:nvGrpSpPr>
          <p:cNvPr id="66" name="Group 49"/>
          <p:cNvGrpSpPr>
            <a:grpSpLocks/>
          </p:cNvGrpSpPr>
          <p:nvPr/>
        </p:nvGrpSpPr>
        <p:grpSpPr bwMode="auto">
          <a:xfrm>
            <a:off x="6051528" y="2648193"/>
            <a:ext cx="2840952" cy="260650"/>
            <a:chOff x="1859" y="1672"/>
            <a:chExt cx="703" cy="109"/>
          </a:xfrm>
        </p:grpSpPr>
        <p:sp>
          <p:nvSpPr>
            <p:cNvPr id="67" name="Rectangle 15"/>
            <p:cNvSpPr>
              <a:spLocks noChangeArrowheads="1"/>
            </p:cNvSpPr>
            <p:nvPr/>
          </p:nvSpPr>
          <p:spPr bwMode="auto">
            <a:xfrm>
              <a:off x="1859" y="1672"/>
              <a:ext cx="9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0%</a:t>
              </a:r>
            </a:p>
          </p:txBody>
        </p:sp>
        <p:sp>
          <p:nvSpPr>
            <p:cNvPr id="68" name="Rectangle 16"/>
            <p:cNvSpPr>
              <a:spLocks noChangeArrowheads="1"/>
            </p:cNvSpPr>
            <p:nvPr/>
          </p:nvSpPr>
          <p:spPr bwMode="auto">
            <a:xfrm>
              <a:off x="2429" y="1672"/>
              <a:ext cx="133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69" name="Rectangle 17"/>
            <p:cNvSpPr>
              <a:spLocks noChangeArrowheads="1"/>
            </p:cNvSpPr>
            <p:nvPr/>
          </p:nvSpPr>
          <p:spPr bwMode="auto">
            <a:xfrm>
              <a:off x="2144" y="1672"/>
              <a:ext cx="10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50%</a:t>
              </a:r>
            </a:p>
          </p:txBody>
        </p:sp>
      </p:grpSp>
      <p:sp>
        <p:nvSpPr>
          <p:cNvPr id="70" name="Rectangle 17"/>
          <p:cNvSpPr>
            <a:spLocks noChangeArrowheads="1"/>
          </p:cNvSpPr>
          <p:nvPr/>
        </p:nvSpPr>
        <p:spPr bwMode="auto">
          <a:xfrm>
            <a:off x="6555575" y="2648675"/>
            <a:ext cx="455992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25</a:t>
            </a:r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%</a:t>
            </a:r>
          </a:p>
        </p:txBody>
      </p:sp>
      <p:sp>
        <p:nvSpPr>
          <p:cNvPr id="71" name="Line 9"/>
          <p:cNvSpPr>
            <a:spLocks noChangeShapeType="1"/>
          </p:cNvSpPr>
          <p:nvPr/>
        </p:nvSpPr>
        <p:spPr bwMode="auto">
          <a:xfrm>
            <a:off x="6771599" y="2881054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72" name="Rectangle 17"/>
          <p:cNvSpPr>
            <a:spLocks noChangeArrowheads="1"/>
          </p:cNvSpPr>
          <p:nvPr/>
        </p:nvSpPr>
        <p:spPr bwMode="auto">
          <a:xfrm>
            <a:off x="7851719" y="2648675"/>
            <a:ext cx="464377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75%</a:t>
            </a:r>
          </a:p>
        </p:txBody>
      </p:sp>
      <p:sp>
        <p:nvSpPr>
          <p:cNvPr id="73" name="Rectangle 7"/>
          <p:cNvSpPr>
            <a:spLocks noChangeArrowheads="1"/>
          </p:cNvSpPr>
          <p:nvPr/>
        </p:nvSpPr>
        <p:spPr bwMode="auto">
          <a:xfrm>
            <a:off x="6196978" y="2953046"/>
            <a:ext cx="1728000" cy="216000"/>
          </a:xfrm>
          <a:prstGeom prst="rect">
            <a:avLst/>
          </a:prstGeom>
          <a:solidFill>
            <a:srgbClr val="FFFF00"/>
          </a:solidFill>
          <a:ln w="317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sz="1000" b="1" kern="0" dirty="0" smtClean="0">
                <a:solidFill>
                  <a:srgbClr val="006666"/>
                </a:solidFill>
                <a:cs typeface="Arial" charset="0"/>
              </a:rPr>
              <a:t>74%   </a:t>
            </a:r>
            <a:endParaRPr lang="en-US" sz="1000" b="1" kern="0" dirty="0">
              <a:solidFill>
                <a:srgbClr val="006666"/>
              </a:solidFill>
              <a:cs typeface="Arial" charset="0"/>
            </a:endParaRPr>
          </a:p>
        </p:txBody>
      </p:sp>
      <p:sp>
        <p:nvSpPr>
          <p:cNvPr id="74" name="Tekstboks 35"/>
          <p:cNvSpPr txBox="1">
            <a:spLocks noChangeArrowheads="1"/>
          </p:cNvSpPr>
          <p:nvPr/>
        </p:nvSpPr>
        <p:spPr bwMode="auto">
          <a:xfrm>
            <a:off x="6156177" y="2340950"/>
            <a:ext cx="25666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 % de Avance TOTAL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pic>
        <p:nvPicPr>
          <p:cNvPr id="75" name="74 Imagen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52" y="3601238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6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Conector recto"/>
          <p:cNvCxnSpPr/>
          <p:nvPr/>
        </p:nvCxnSpPr>
        <p:spPr>
          <a:xfrm>
            <a:off x="687598" y="1595701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 rot="10800000" flipV="1">
            <a:off x="541726" y="692697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Plan de implementación en </a:t>
            </a: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Gobierno Central</a:t>
            </a:r>
            <a:endParaRPr lang="es-MX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75 Pentágono"/>
          <p:cNvSpPr/>
          <p:nvPr/>
        </p:nvSpPr>
        <p:spPr>
          <a:xfrm>
            <a:off x="539552" y="2356610"/>
            <a:ext cx="8280920" cy="4428000"/>
          </a:xfrm>
          <a:prstGeom prst="homePlate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424456">
                <a:lumMod val="20000"/>
                <a:lumOff val="8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</a:endParaRPr>
          </a:p>
        </p:txBody>
      </p:sp>
      <p:graphicFrame>
        <p:nvGraphicFramePr>
          <p:cNvPr id="77" name="7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975105"/>
              </p:ext>
            </p:extLst>
          </p:nvPr>
        </p:nvGraphicFramePr>
        <p:xfrm>
          <a:off x="737047" y="2312312"/>
          <a:ext cx="7607298" cy="4381650"/>
        </p:xfrm>
        <a:graphic>
          <a:graphicData uri="http://schemas.openxmlformats.org/drawingml/2006/table">
            <a:tbl>
              <a:tblPr firstRow="1" bandRow="1"/>
              <a:tblGrid>
                <a:gridCol w="230823"/>
                <a:gridCol w="230823"/>
                <a:gridCol w="220962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</a:tblGrid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1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78" name="Tekstboks 32"/>
          <p:cNvSpPr txBox="1"/>
          <p:nvPr/>
        </p:nvSpPr>
        <p:spPr>
          <a:xfrm>
            <a:off x="4324028" y="1880810"/>
            <a:ext cx="608012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2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2014</a:t>
            </a:r>
            <a:endParaRPr lang="da-DK" sz="12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79" name="78 Rectángulo"/>
          <p:cNvSpPr/>
          <p:nvPr/>
        </p:nvSpPr>
        <p:spPr>
          <a:xfrm>
            <a:off x="755576" y="2122110"/>
            <a:ext cx="7740000" cy="46037"/>
          </a:xfrm>
          <a:prstGeom prst="rect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5C92B5">
                <a:lumMod val="40000"/>
                <a:lumOff val="6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80" name="Tekstboks 35"/>
          <p:cNvSpPr txBox="1"/>
          <p:nvPr/>
        </p:nvSpPr>
        <p:spPr>
          <a:xfrm>
            <a:off x="679078" y="2168147"/>
            <a:ext cx="7853362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Ene                   Feb                   Mar                   Abr                   May                   Jun  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Jul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Ago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Sep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Oct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Nov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Dic  </a:t>
            </a:r>
          </a:p>
        </p:txBody>
      </p:sp>
      <p:sp>
        <p:nvSpPr>
          <p:cNvPr id="81" name="Pentagon 30"/>
          <p:cNvSpPr/>
          <p:nvPr/>
        </p:nvSpPr>
        <p:spPr>
          <a:xfrm>
            <a:off x="2411904" y="2960384"/>
            <a:ext cx="5904000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87%  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82" name="Tekstboks 35"/>
          <p:cNvSpPr txBox="1">
            <a:spLocks noChangeArrowheads="1"/>
          </p:cNvSpPr>
          <p:nvPr/>
        </p:nvSpPr>
        <p:spPr bwMode="auto">
          <a:xfrm>
            <a:off x="755576" y="2888376"/>
            <a:ext cx="19442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>
                <a:solidFill>
                  <a:srgbClr val="424456"/>
                </a:solidFill>
                <a:latin typeface="Calibri" pitchFamily="34" charset="0"/>
              </a:rPr>
              <a:t>Construcción del </a:t>
            </a:r>
            <a:endParaRPr lang="es-PA" altLang="es-MX" sz="1400" b="1" dirty="0" smtClean="0">
              <a:solidFill>
                <a:srgbClr val="424456"/>
              </a:solidFill>
              <a:latin typeface="Calibri" pitchFamily="34" charset="0"/>
            </a:endParaRPr>
          </a:p>
          <a:p>
            <a:pPr algn="just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Nuevo </a:t>
            </a:r>
            <a:r>
              <a:rPr lang="es-PA" altLang="es-MX" sz="1400" b="1" dirty="0">
                <a:solidFill>
                  <a:srgbClr val="424456"/>
                </a:solidFill>
                <a:latin typeface="Calibri" pitchFamily="34" charset="0"/>
              </a:rPr>
              <a:t>Sistema GRP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83" name="Pentagon 30"/>
          <p:cNvSpPr/>
          <p:nvPr/>
        </p:nvSpPr>
        <p:spPr>
          <a:xfrm>
            <a:off x="827584" y="2402096"/>
            <a:ext cx="3564000" cy="360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100%  </a:t>
            </a:r>
          </a:p>
        </p:txBody>
      </p:sp>
      <p:sp>
        <p:nvSpPr>
          <p:cNvPr id="84" name="Tekstboks 35"/>
          <p:cNvSpPr txBox="1">
            <a:spLocks noChangeArrowheads="1"/>
          </p:cNvSpPr>
          <p:nvPr/>
        </p:nvSpPr>
        <p:spPr bwMode="auto">
          <a:xfrm>
            <a:off x="4572000" y="2445488"/>
            <a:ext cx="424847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>
                <a:solidFill>
                  <a:srgbClr val="424456"/>
                </a:solidFill>
                <a:latin typeface="Calibri" pitchFamily="34" charset="0"/>
              </a:rPr>
              <a:t>Análisis y Definición del Nuevo Sistema </a:t>
            </a:r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GRP (BBP)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85" name="Pentagon 30"/>
          <p:cNvSpPr/>
          <p:nvPr/>
        </p:nvSpPr>
        <p:spPr>
          <a:xfrm>
            <a:off x="2411760" y="3464440"/>
            <a:ext cx="4104000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99%  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86" name="Tekstboks 35"/>
          <p:cNvSpPr txBox="1">
            <a:spLocks noChangeArrowheads="1"/>
          </p:cNvSpPr>
          <p:nvPr/>
        </p:nvSpPr>
        <p:spPr bwMode="auto">
          <a:xfrm>
            <a:off x="6696520" y="3516703"/>
            <a:ext cx="255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400" b="1" dirty="0">
                <a:solidFill>
                  <a:srgbClr val="424456"/>
                </a:solidFill>
                <a:latin typeface="Calibri" pitchFamily="34" charset="0"/>
              </a:rPr>
              <a:t>Cargas de Datos e Interfaces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87" name="Pentagon 30"/>
          <p:cNvSpPr/>
          <p:nvPr/>
        </p:nvSpPr>
        <p:spPr>
          <a:xfrm>
            <a:off x="2771800" y="3974683"/>
            <a:ext cx="3276384" cy="360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100%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88" name="Tekstboks 35"/>
          <p:cNvSpPr txBox="1">
            <a:spLocks noChangeArrowheads="1"/>
          </p:cNvSpPr>
          <p:nvPr/>
        </p:nvSpPr>
        <p:spPr bwMode="auto">
          <a:xfrm>
            <a:off x="6048448" y="4020759"/>
            <a:ext cx="2556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Migración a Oracle Linux 6.3 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89" name="Pentagon 30"/>
          <p:cNvSpPr/>
          <p:nvPr/>
        </p:nvSpPr>
        <p:spPr>
          <a:xfrm>
            <a:off x="3203848" y="5048616"/>
            <a:ext cx="2556000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9</a:t>
            </a:r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0</a:t>
            </a:r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%</a:t>
            </a:r>
          </a:p>
        </p:txBody>
      </p:sp>
      <p:sp>
        <p:nvSpPr>
          <p:cNvPr id="90" name="Tekstboks 35"/>
          <p:cNvSpPr txBox="1">
            <a:spLocks noChangeArrowheads="1"/>
          </p:cNvSpPr>
          <p:nvPr/>
        </p:nvSpPr>
        <p:spPr bwMode="auto">
          <a:xfrm>
            <a:off x="827840" y="5100879"/>
            <a:ext cx="230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Entrega de Equipos de la AIG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grpSp>
        <p:nvGrpSpPr>
          <p:cNvPr id="91" name="5 Grupo"/>
          <p:cNvGrpSpPr>
            <a:grpSpLocks/>
          </p:cNvGrpSpPr>
          <p:nvPr/>
        </p:nvGrpSpPr>
        <p:grpSpPr bwMode="auto">
          <a:xfrm>
            <a:off x="6895541" y="1700808"/>
            <a:ext cx="1029450" cy="5076000"/>
            <a:chOff x="975779" y="1772274"/>
            <a:chExt cx="1005849" cy="4451452"/>
          </a:xfrm>
        </p:grpSpPr>
        <p:cxnSp>
          <p:nvCxnSpPr>
            <p:cNvPr id="92" name="91 Conector recto"/>
            <p:cNvCxnSpPr/>
            <p:nvPr/>
          </p:nvCxnSpPr>
          <p:spPr>
            <a:xfrm>
              <a:off x="1461631" y="2024838"/>
              <a:ext cx="0" cy="4198888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93" name="Tekstboks 32"/>
            <p:cNvSpPr txBox="1">
              <a:spLocks noChangeArrowheads="1"/>
            </p:cNvSpPr>
            <p:nvPr/>
          </p:nvSpPr>
          <p:spPr bwMode="auto">
            <a:xfrm>
              <a:off x="975779" y="1772274"/>
              <a:ext cx="1005849" cy="2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altLang="es-MX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rebuchet MS" pitchFamily="34" charset="0"/>
                  <a:cs typeface="Arial" pitchFamily="34" charset="0"/>
                </a:rPr>
                <a:t>Al 31/Octubre</a:t>
              </a:r>
              <a:endParaRPr kumimoji="0" lang="da-DK" alt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itchFamily="34" charset="0"/>
                <a:cs typeface="Arial" pitchFamily="34" charset="0"/>
              </a:endParaRPr>
            </a:p>
          </p:txBody>
        </p:sp>
      </p:grpSp>
      <p:sp>
        <p:nvSpPr>
          <p:cNvPr id="94" name="93 Rombo"/>
          <p:cNvSpPr/>
          <p:nvPr/>
        </p:nvSpPr>
        <p:spPr>
          <a:xfrm>
            <a:off x="3635896" y="4450847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95" name="Tekstboks 35"/>
          <p:cNvSpPr txBox="1">
            <a:spLocks noChangeArrowheads="1"/>
          </p:cNvSpPr>
          <p:nvPr/>
        </p:nvSpPr>
        <p:spPr bwMode="auto">
          <a:xfrm>
            <a:off x="3743896" y="4400544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Entregable 01 (16/Mayo)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96" name="95 Rombo"/>
          <p:cNvSpPr/>
          <p:nvPr/>
        </p:nvSpPr>
        <p:spPr>
          <a:xfrm>
            <a:off x="5760144" y="4594863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97" name="Tekstboks 35"/>
          <p:cNvSpPr txBox="1">
            <a:spLocks noChangeArrowheads="1"/>
          </p:cNvSpPr>
          <p:nvPr/>
        </p:nvSpPr>
        <p:spPr bwMode="auto">
          <a:xfrm>
            <a:off x="5940152" y="4544560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Entregable </a:t>
            </a: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02 (30/Julio)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98" name="97 Rombo"/>
          <p:cNvSpPr/>
          <p:nvPr/>
        </p:nvSpPr>
        <p:spPr>
          <a:xfrm>
            <a:off x="6048176" y="4810887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99" name="Tekstboks 35"/>
          <p:cNvSpPr txBox="1">
            <a:spLocks noChangeArrowheads="1"/>
          </p:cNvSpPr>
          <p:nvPr/>
        </p:nvSpPr>
        <p:spPr bwMode="auto">
          <a:xfrm>
            <a:off x="6156176" y="4760584"/>
            <a:ext cx="244827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Entregable </a:t>
            </a: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03 (20/Agosto)  - No fue necesario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100" name="99 Rombo"/>
          <p:cNvSpPr/>
          <p:nvPr/>
        </p:nvSpPr>
        <p:spPr>
          <a:xfrm>
            <a:off x="3635896" y="5516159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101" name="Tekstboks 35"/>
          <p:cNvSpPr txBox="1">
            <a:spLocks noChangeArrowheads="1"/>
          </p:cNvSpPr>
          <p:nvPr/>
        </p:nvSpPr>
        <p:spPr bwMode="auto">
          <a:xfrm>
            <a:off x="3743896" y="5465856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Servidores de PRUEBA  (05/Mayo)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102" name="101 Rombo"/>
          <p:cNvSpPr/>
          <p:nvPr/>
        </p:nvSpPr>
        <p:spPr>
          <a:xfrm>
            <a:off x="3887936" y="5674983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103" name="Tekstboks 35"/>
          <p:cNvSpPr txBox="1">
            <a:spLocks noChangeArrowheads="1"/>
          </p:cNvSpPr>
          <p:nvPr/>
        </p:nvSpPr>
        <p:spPr bwMode="auto">
          <a:xfrm>
            <a:off x="3995936" y="5614808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Servidores de DESARROLLO (26/Mayo)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104" name="103 Rombo"/>
          <p:cNvSpPr/>
          <p:nvPr/>
        </p:nvSpPr>
        <p:spPr>
          <a:xfrm>
            <a:off x="4391992" y="5818999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105" name="Tekstboks 35"/>
          <p:cNvSpPr txBox="1">
            <a:spLocks noChangeArrowheads="1"/>
          </p:cNvSpPr>
          <p:nvPr/>
        </p:nvSpPr>
        <p:spPr bwMode="auto">
          <a:xfrm>
            <a:off x="4499992" y="5763760"/>
            <a:ext cx="23224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Servidores </a:t>
            </a: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de CAPACITACIÓN  (09/Junio)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106" name="105 Rombo"/>
          <p:cNvSpPr/>
          <p:nvPr/>
        </p:nvSpPr>
        <p:spPr>
          <a:xfrm>
            <a:off x="5796432" y="5963015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107" name="Tekstboks 35"/>
          <p:cNvSpPr txBox="1">
            <a:spLocks noChangeArrowheads="1"/>
          </p:cNvSpPr>
          <p:nvPr/>
        </p:nvSpPr>
        <p:spPr bwMode="auto">
          <a:xfrm>
            <a:off x="5976440" y="5912712"/>
            <a:ext cx="29880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Servidores </a:t>
            </a: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de CONTINGENCIA  (TC) (04/Agosto)</a:t>
            </a:r>
          </a:p>
          <a:p>
            <a:pPr algn="just" eaLnBrk="1" hangingPunct="1">
              <a:defRPr/>
            </a:pPr>
            <a:r>
              <a:rPr lang="es-PA" sz="900" b="1" kern="0" dirty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Servidores de PRODUCCIÓN    (04/Agosto)</a:t>
            </a:r>
            <a:endParaRPr lang="da-DK" sz="900" b="1" kern="0" dirty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108" name="107 Rectángulo redondeado"/>
          <p:cNvSpPr/>
          <p:nvPr/>
        </p:nvSpPr>
        <p:spPr>
          <a:xfrm>
            <a:off x="611560" y="5516792"/>
            <a:ext cx="2880000" cy="1116000"/>
          </a:xfrm>
          <a:prstGeom prst="roundRect">
            <a:avLst/>
          </a:prstGeom>
          <a:gradFill rotWithShape="1">
            <a:gsLst>
              <a:gs pos="0">
                <a:srgbClr val="438086">
                  <a:tint val="1000"/>
                  <a:satMod val="255000"/>
                </a:srgbClr>
              </a:gs>
              <a:gs pos="55000">
                <a:srgbClr val="438086">
                  <a:tint val="12000"/>
                  <a:satMod val="255000"/>
                </a:srgbClr>
              </a:gs>
              <a:gs pos="100000">
                <a:srgbClr val="438086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438086"/>
            </a:solidFill>
            <a:prstDash val="solid"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09" name="Rectangle 6"/>
          <p:cNvSpPr>
            <a:spLocks noChangeArrowheads="1"/>
          </p:cNvSpPr>
          <p:nvPr/>
        </p:nvSpPr>
        <p:spPr bwMode="auto">
          <a:xfrm>
            <a:off x="765914" y="6092752"/>
            <a:ext cx="2556000" cy="360000"/>
          </a:xfrm>
          <a:prstGeom prst="rect">
            <a:avLst/>
          </a:prstGeom>
          <a:gradFill rotWithShape="1">
            <a:gsLst>
              <a:gs pos="0">
                <a:srgbClr val="5C92B5">
                  <a:tint val="1000"/>
                  <a:satMod val="255000"/>
                </a:srgbClr>
              </a:gs>
              <a:gs pos="55000">
                <a:srgbClr val="5C92B5">
                  <a:tint val="12000"/>
                  <a:satMod val="255000"/>
                </a:srgbClr>
              </a:gs>
              <a:gs pos="100000">
                <a:srgbClr val="5C92B5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5C92B5"/>
            </a:solidFill>
            <a:prstDash val="solid"/>
            <a:headEnd/>
            <a:tailEnd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</a:rPr>
              <a:t>                             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eorgia"/>
                <a:cs typeface="Arial" pitchFamily="34" charset="0"/>
              </a:rPr>
              <a:t>              </a:t>
            </a:r>
          </a:p>
        </p:txBody>
      </p:sp>
      <p:sp>
        <p:nvSpPr>
          <p:cNvPr id="110" name="Line 10"/>
          <p:cNvSpPr>
            <a:spLocks noChangeShapeType="1"/>
          </p:cNvSpPr>
          <p:nvPr/>
        </p:nvSpPr>
        <p:spPr bwMode="auto">
          <a:xfrm>
            <a:off x="2018751" y="6092752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1" name="Line 11"/>
          <p:cNvSpPr>
            <a:spLocks noChangeShapeType="1"/>
          </p:cNvSpPr>
          <p:nvPr/>
        </p:nvSpPr>
        <p:spPr bwMode="auto">
          <a:xfrm>
            <a:off x="2666823" y="6092752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grpSp>
        <p:nvGrpSpPr>
          <p:cNvPr id="112" name="Group 49"/>
          <p:cNvGrpSpPr>
            <a:grpSpLocks/>
          </p:cNvGrpSpPr>
          <p:nvPr/>
        </p:nvGrpSpPr>
        <p:grpSpPr bwMode="auto">
          <a:xfrm>
            <a:off x="650608" y="5859891"/>
            <a:ext cx="2840952" cy="260650"/>
            <a:chOff x="1859" y="1672"/>
            <a:chExt cx="703" cy="109"/>
          </a:xfrm>
        </p:grpSpPr>
        <p:sp>
          <p:nvSpPr>
            <p:cNvPr id="113" name="Rectangle 15"/>
            <p:cNvSpPr>
              <a:spLocks noChangeArrowheads="1"/>
            </p:cNvSpPr>
            <p:nvPr/>
          </p:nvSpPr>
          <p:spPr bwMode="auto">
            <a:xfrm>
              <a:off x="1859" y="1672"/>
              <a:ext cx="9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0%</a:t>
              </a:r>
            </a:p>
          </p:txBody>
        </p:sp>
        <p:sp>
          <p:nvSpPr>
            <p:cNvPr id="114" name="Rectangle 16"/>
            <p:cNvSpPr>
              <a:spLocks noChangeArrowheads="1"/>
            </p:cNvSpPr>
            <p:nvPr/>
          </p:nvSpPr>
          <p:spPr bwMode="auto">
            <a:xfrm>
              <a:off x="2429" y="1672"/>
              <a:ext cx="133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115" name="Rectangle 17"/>
            <p:cNvSpPr>
              <a:spLocks noChangeArrowheads="1"/>
            </p:cNvSpPr>
            <p:nvPr/>
          </p:nvSpPr>
          <p:spPr bwMode="auto">
            <a:xfrm>
              <a:off x="2144" y="1672"/>
              <a:ext cx="10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50%</a:t>
              </a:r>
            </a:p>
          </p:txBody>
        </p:sp>
      </p:grpSp>
      <p:sp>
        <p:nvSpPr>
          <p:cNvPr id="116" name="Rectangle 17"/>
          <p:cNvSpPr>
            <a:spLocks noChangeArrowheads="1"/>
          </p:cNvSpPr>
          <p:nvPr/>
        </p:nvSpPr>
        <p:spPr bwMode="auto">
          <a:xfrm>
            <a:off x="1154655" y="5860373"/>
            <a:ext cx="455992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25</a:t>
            </a:r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%</a:t>
            </a:r>
          </a:p>
        </p:txBody>
      </p:sp>
      <p:sp>
        <p:nvSpPr>
          <p:cNvPr id="117" name="Line 9"/>
          <p:cNvSpPr>
            <a:spLocks noChangeShapeType="1"/>
          </p:cNvSpPr>
          <p:nvPr/>
        </p:nvSpPr>
        <p:spPr bwMode="auto">
          <a:xfrm>
            <a:off x="1370679" y="6092752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8" name="Rectangle 17"/>
          <p:cNvSpPr>
            <a:spLocks noChangeArrowheads="1"/>
          </p:cNvSpPr>
          <p:nvPr/>
        </p:nvSpPr>
        <p:spPr bwMode="auto">
          <a:xfrm>
            <a:off x="2450799" y="5860373"/>
            <a:ext cx="464377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75%</a:t>
            </a:r>
          </a:p>
        </p:txBody>
      </p:sp>
      <p:sp>
        <p:nvSpPr>
          <p:cNvPr id="119" name="Rectangle 7"/>
          <p:cNvSpPr>
            <a:spLocks noChangeArrowheads="1"/>
          </p:cNvSpPr>
          <p:nvPr/>
        </p:nvSpPr>
        <p:spPr bwMode="auto">
          <a:xfrm>
            <a:off x="796058" y="6164744"/>
            <a:ext cx="2268000" cy="216000"/>
          </a:xfrm>
          <a:prstGeom prst="rect">
            <a:avLst/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sz="1000" b="1" kern="0" dirty="0" smtClean="0">
                <a:solidFill>
                  <a:prstClr val="white"/>
                </a:solidFill>
                <a:cs typeface="Arial" charset="0"/>
              </a:rPr>
              <a:t>95%   </a:t>
            </a:r>
            <a:endParaRPr lang="en-US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20" name="Tekstboks 35"/>
          <p:cNvSpPr txBox="1">
            <a:spLocks noChangeArrowheads="1"/>
          </p:cNvSpPr>
          <p:nvPr/>
        </p:nvSpPr>
        <p:spPr bwMode="auto">
          <a:xfrm>
            <a:off x="755257" y="5552648"/>
            <a:ext cx="25666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 % de Avance FASE 2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pic>
        <p:nvPicPr>
          <p:cNvPr id="121" name="120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80" y="4364560"/>
            <a:ext cx="180000" cy="180000"/>
          </a:xfrm>
          <a:prstGeom prst="rect">
            <a:avLst/>
          </a:prstGeom>
        </p:spPr>
      </p:pic>
      <p:pic>
        <p:nvPicPr>
          <p:cNvPr id="122" name="121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136" y="5444680"/>
            <a:ext cx="180000" cy="180000"/>
          </a:xfrm>
          <a:prstGeom prst="rect">
            <a:avLst/>
          </a:prstGeom>
        </p:spPr>
      </p:pic>
      <p:pic>
        <p:nvPicPr>
          <p:cNvPr id="123" name="122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84" y="5624680"/>
            <a:ext cx="180000" cy="180000"/>
          </a:xfrm>
          <a:prstGeom prst="rect">
            <a:avLst/>
          </a:prstGeom>
        </p:spPr>
      </p:pic>
      <p:pic>
        <p:nvPicPr>
          <p:cNvPr id="124" name="123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732712"/>
            <a:ext cx="180000" cy="180000"/>
          </a:xfrm>
          <a:prstGeom prst="rect">
            <a:avLst/>
          </a:prstGeom>
        </p:spPr>
      </p:pic>
      <p:pic>
        <p:nvPicPr>
          <p:cNvPr id="125" name="124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744" y="5912712"/>
            <a:ext cx="180000" cy="180000"/>
          </a:xfrm>
          <a:prstGeom prst="rect">
            <a:avLst/>
          </a:prstGeom>
        </p:spPr>
      </p:pic>
      <p:sp>
        <p:nvSpPr>
          <p:cNvPr id="126" name="125 Rombo"/>
          <p:cNvSpPr/>
          <p:nvPr/>
        </p:nvSpPr>
        <p:spPr>
          <a:xfrm>
            <a:off x="5796432" y="6115415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pic>
        <p:nvPicPr>
          <p:cNvPr id="127" name="126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516960"/>
            <a:ext cx="180000" cy="180000"/>
          </a:xfrm>
          <a:prstGeom prst="rect">
            <a:avLst/>
          </a:prstGeom>
        </p:spPr>
      </p:pic>
      <p:sp>
        <p:nvSpPr>
          <p:cNvPr id="128" name="Pentagon 30"/>
          <p:cNvSpPr/>
          <p:nvPr/>
        </p:nvSpPr>
        <p:spPr>
          <a:xfrm>
            <a:off x="5796136" y="5048616"/>
            <a:ext cx="2052000" cy="360000"/>
          </a:xfrm>
          <a:prstGeom prst="homePlate">
            <a:avLst>
              <a:gd name="adj" fmla="val 35141"/>
            </a:avLst>
          </a:prstGeom>
          <a:noFill/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129" name="128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464" y="4724600"/>
            <a:ext cx="180000" cy="180000"/>
          </a:xfrm>
          <a:prstGeom prst="rect">
            <a:avLst/>
          </a:prstGeom>
        </p:spPr>
      </p:pic>
      <p:pic>
        <p:nvPicPr>
          <p:cNvPr id="130" name="129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744" y="6020744"/>
            <a:ext cx="180000" cy="180000"/>
          </a:xfrm>
          <a:prstGeom prst="rect">
            <a:avLst/>
          </a:prstGeom>
        </p:spPr>
      </p:pic>
      <p:sp>
        <p:nvSpPr>
          <p:cNvPr id="131" name="Tekstboks 35"/>
          <p:cNvSpPr txBox="1">
            <a:spLocks noChangeArrowheads="1"/>
          </p:cNvSpPr>
          <p:nvPr/>
        </p:nvSpPr>
        <p:spPr bwMode="auto">
          <a:xfrm>
            <a:off x="5256360" y="6200744"/>
            <a:ext cx="29880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>
                <a:solidFill>
                  <a:srgbClr val="FF0000"/>
                </a:solidFill>
                <a:latin typeface="Calibri" pitchFamily="34" charset="0"/>
              </a:rPr>
              <a:t>Servidores </a:t>
            </a:r>
            <a:r>
              <a:rPr lang="es-PA" sz="900" b="1" kern="0" dirty="0" smtClean="0">
                <a:solidFill>
                  <a:srgbClr val="FF0000"/>
                </a:solidFill>
                <a:latin typeface="Calibri" pitchFamily="34" charset="0"/>
              </a:rPr>
              <a:t>de CONTINGENCIA  (C&amp;W) (30/Noviembre)</a:t>
            </a:r>
          </a:p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FF0000"/>
                </a:solidFill>
                <a:latin typeface="Calibri" pitchFamily="34" charset="0"/>
              </a:rPr>
              <a:t>Nueva ubicación</a:t>
            </a:r>
            <a:endParaRPr lang="es-PA" sz="900" b="1" kern="0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2" name="131 Rombo"/>
          <p:cNvSpPr/>
          <p:nvPr/>
        </p:nvSpPr>
        <p:spPr>
          <a:xfrm>
            <a:off x="8028384" y="6272752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133" name="132 Rectángulo"/>
          <p:cNvSpPr/>
          <p:nvPr/>
        </p:nvSpPr>
        <p:spPr>
          <a:xfrm>
            <a:off x="539552" y="1700848"/>
            <a:ext cx="3528000" cy="360000"/>
          </a:xfrm>
          <a:prstGeom prst="rect">
            <a:avLst/>
          </a:prstGeom>
          <a:solidFill>
            <a:srgbClr val="00366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Calibri" pitchFamily="34" charset="0"/>
              </a:rPr>
              <a:t>FASE 2:  </a:t>
            </a:r>
            <a:r>
              <a:rPr lang="en-US" sz="1600" b="1" dirty="0" err="1" smtClean="0">
                <a:solidFill>
                  <a:prstClr val="white"/>
                </a:solidFill>
                <a:latin typeface="Calibri" pitchFamily="34" charset="0"/>
              </a:rPr>
              <a:t>Configuración</a:t>
            </a:r>
            <a:r>
              <a:rPr lang="en-US" sz="1600" b="1" dirty="0" smtClean="0">
                <a:solidFill>
                  <a:prstClr val="white"/>
                </a:solidFill>
                <a:latin typeface="Calibri" pitchFamily="34" charset="0"/>
              </a:rPr>
              <a:t> y </a:t>
            </a:r>
            <a:r>
              <a:rPr lang="en-US" sz="1600" b="1" dirty="0" err="1" smtClean="0">
                <a:solidFill>
                  <a:prstClr val="white"/>
                </a:solidFill>
                <a:latin typeface="Calibri" pitchFamily="34" charset="0"/>
              </a:rPr>
              <a:t>Adecuación</a:t>
            </a:r>
            <a:endParaRPr lang="es-PA" sz="1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4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Conector recto"/>
          <p:cNvCxnSpPr/>
          <p:nvPr/>
        </p:nvCxnSpPr>
        <p:spPr>
          <a:xfrm>
            <a:off x="687598" y="1595701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 rot="10800000" flipV="1">
            <a:off x="541726" y="692697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Plan de implementación en </a:t>
            </a: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Gobierno Central</a:t>
            </a:r>
            <a:endParaRPr lang="es-MX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3 Pentágono"/>
          <p:cNvSpPr/>
          <p:nvPr/>
        </p:nvSpPr>
        <p:spPr>
          <a:xfrm>
            <a:off x="467544" y="2356610"/>
            <a:ext cx="8280920" cy="4428000"/>
          </a:xfrm>
          <a:prstGeom prst="homePlate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424456">
                <a:lumMod val="20000"/>
                <a:lumOff val="8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78049"/>
              </p:ext>
            </p:extLst>
          </p:nvPr>
        </p:nvGraphicFramePr>
        <p:xfrm>
          <a:off x="665039" y="2312312"/>
          <a:ext cx="7607298" cy="4381650"/>
        </p:xfrm>
        <a:graphic>
          <a:graphicData uri="http://schemas.openxmlformats.org/drawingml/2006/table">
            <a:tbl>
              <a:tblPr firstRow="1" bandRow="1"/>
              <a:tblGrid>
                <a:gridCol w="230823"/>
                <a:gridCol w="230823"/>
                <a:gridCol w="220962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</a:tblGrid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1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Tekstboks 32"/>
          <p:cNvSpPr txBox="1"/>
          <p:nvPr/>
        </p:nvSpPr>
        <p:spPr>
          <a:xfrm>
            <a:off x="4252020" y="1880810"/>
            <a:ext cx="608012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2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2014</a:t>
            </a:r>
            <a:endParaRPr lang="da-DK" sz="12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3568" y="2122110"/>
            <a:ext cx="7812000" cy="46037"/>
          </a:xfrm>
          <a:prstGeom prst="rect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5C92B5">
                <a:lumMod val="40000"/>
                <a:lumOff val="6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8" name="Tekstboks 35"/>
          <p:cNvSpPr txBox="1"/>
          <p:nvPr/>
        </p:nvSpPr>
        <p:spPr>
          <a:xfrm>
            <a:off x="607070" y="2168147"/>
            <a:ext cx="7853362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Ene                   Feb                   Mar                   Abr                   May                   Jun  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Jul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Ago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Sep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Oct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Nov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Dic  </a:t>
            </a:r>
          </a:p>
        </p:txBody>
      </p:sp>
      <p:sp>
        <p:nvSpPr>
          <p:cNvPr id="9" name="Pentagon 30"/>
          <p:cNvSpPr/>
          <p:nvPr/>
        </p:nvSpPr>
        <p:spPr>
          <a:xfrm>
            <a:off x="4608005" y="2975203"/>
            <a:ext cx="1224000" cy="288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100%  </a:t>
            </a:r>
          </a:p>
        </p:txBody>
      </p:sp>
      <p:sp>
        <p:nvSpPr>
          <p:cNvPr id="10" name="Tekstboks 35"/>
          <p:cNvSpPr txBox="1">
            <a:spLocks noChangeArrowheads="1"/>
          </p:cNvSpPr>
          <p:nvPr/>
        </p:nvSpPr>
        <p:spPr bwMode="auto">
          <a:xfrm>
            <a:off x="5796136" y="2971417"/>
            <a:ext cx="273630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PA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Pruebas de carga Inicial de DATOS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11" name="Pentagon 30"/>
          <p:cNvSpPr/>
          <p:nvPr/>
        </p:nvSpPr>
        <p:spPr>
          <a:xfrm>
            <a:off x="3491880" y="2402096"/>
            <a:ext cx="540000" cy="288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100%  </a:t>
            </a:r>
          </a:p>
        </p:txBody>
      </p:sp>
      <p:sp>
        <p:nvSpPr>
          <p:cNvPr id="12" name="Tekstboks 35"/>
          <p:cNvSpPr txBox="1">
            <a:spLocks noChangeArrowheads="1"/>
          </p:cNvSpPr>
          <p:nvPr/>
        </p:nvSpPr>
        <p:spPr bwMode="auto">
          <a:xfrm>
            <a:off x="3995936" y="2395353"/>
            <a:ext cx="28723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Instalación Servidores de PRUEBAS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13" name="Pentagon 30"/>
          <p:cNvSpPr/>
          <p:nvPr/>
        </p:nvSpPr>
        <p:spPr>
          <a:xfrm>
            <a:off x="4608005" y="3548310"/>
            <a:ext cx="1548000" cy="288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100%  </a:t>
            </a:r>
          </a:p>
        </p:txBody>
      </p:sp>
      <p:sp>
        <p:nvSpPr>
          <p:cNvPr id="14" name="Tekstboks 35"/>
          <p:cNvSpPr txBox="1">
            <a:spLocks noChangeArrowheads="1"/>
          </p:cNvSpPr>
          <p:nvPr/>
        </p:nvSpPr>
        <p:spPr bwMode="auto">
          <a:xfrm>
            <a:off x="6480496" y="3547481"/>
            <a:ext cx="255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Pruebas Funcionales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15" name="Pentagon 30"/>
          <p:cNvSpPr/>
          <p:nvPr/>
        </p:nvSpPr>
        <p:spPr>
          <a:xfrm>
            <a:off x="6480320" y="4121417"/>
            <a:ext cx="1476000" cy="288000"/>
          </a:xfrm>
          <a:prstGeom prst="homePlate">
            <a:avLst>
              <a:gd name="adj" fmla="val 35141"/>
            </a:avLst>
          </a:prstGeom>
          <a:solidFill>
            <a:srgbClr val="FFFF00"/>
          </a:solidFill>
          <a:ln w="317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da-DK" sz="1000" b="1" kern="0" dirty="0" smtClean="0">
                <a:solidFill>
                  <a:srgbClr val="006666"/>
                </a:solidFill>
                <a:cs typeface="Arial" charset="0"/>
              </a:rPr>
              <a:t>67%</a:t>
            </a:r>
            <a:endParaRPr lang="da-DK" sz="1000" b="1" kern="0" dirty="0">
              <a:solidFill>
                <a:srgbClr val="006666"/>
              </a:solidFill>
              <a:cs typeface="Arial" charset="0"/>
            </a:endParaRPr>
          </a:p>
        </p:txBody>
      </p:sp>
      <p:sp>
        <p:nvSpPr>
          <p:cNvPr id="18" name="Tekstboks 35"/>
          <p:cNvSpPr txBox="1">
            <a:spLocks noChangeArrowheads="1"/>
          </p:cNvSpPr>
          <p:nvPr/>
        </p:nvSpPr>
        <p:spPr bwMode="auto">
          <a:xfrm>
            <a:off x="5148632" y="4123545"/>
            <a:ext cx="14395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Pruebas Integrales 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19" name="Pentagon 30"/>
          <p:cNvSpPr/>
          <p:nvPr/>
        </p:nvSpPr>
        <p:spPr>
          <a:xfrm>
            <a:off x="7632400" y="5267631"/>
            <a:ext cx="540000" cy="288000"/>
          </a:xfrm>
          <a:prstGeom prst="homePlate">
            <a:avLst>
              <a:gd name="adj" fmla="val 35141"/>
            </a:avLst>
          </a:prstGeom>
          <a:solidFill>
            <a:sysClr val="window" lastClr="FFFFFF">
              <a:lumMod val="50000"/>
            </a:sysClr>
          </a:solidFill>
          <a:ln w="3175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0%</a:t>
            </a:r>
          </a:p>
        </p:txBody>
      </p:sp>
      <p:sp>
        <p:nvSpPr>
          <p:cNvPr id="20" name="Tekstboks 35"/>
          <p:cNvSpPr txBox="1">
            <a:spLocks noChangeArrowheads="1"/>
          </p:cNvSpPr>
          <p:nvPr/>
        </p:nvSpPr>
        <p:spPr bwMode="auto">
          <a:xfrm>
            <a:off x="6084168" y="5275673"/>
            <a:ext cx="15518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MX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Pruebas de Carga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grpSp>
        <p:nvGrpSpPr>
          <p:cNvPr id="21" name="5 Grupo"/>
          <p:cNvGrpSpPr>
            <a:grpSpLocks/>
          </p:cNvGrpSpPr>
          <p:nvPr/>
        </p:nvGrpSpPr>
        <p:grpSpPr bwMode="auto">
          <a:xfrm>
            <a:off x="6823532" y="1700808"/>
            <a:ext cx="1029450" cy="5003992"/>
            <a:chOff x="975779" y="1772274"/>
            <a:chExt cx="1005849" cy="4388304"/>
          </a:xfrm>
        </p:grpSpPr>
        <p:cxnSp>
          <p:nvCxnSpPr>
            <p:cNvPr id="22" name="21 Conector recto"/>
            <p:cNvCxnSpPr/>
            <p:nvPr/>
          </p:nvCxnSpPr>
          <p:spPr>
            <a:xfrm>
              <a:off x="1461631" y="1961690"/>
              <a:ext cx="0" cy="4198888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23" name="Tekstboks 32"/>
            <p:cNvSpPr txBox="1">
              <a:spLocks noChangeArrowheads="1"/>
            </p:cNvSpPr>
            <p:nvPr/>
          </p:nvSpPr>
          <p:spPr bwMode="auto">
            <a:xfrm>
              <a:off x="975779" y="1772274"/>
              <a:ext cx="1005849" cy="2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altLang="es-MX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rebuchet MS" pitchFamily="34" charset="0"/>
                  <a:cs typeface="Arial" pitchFamily="34" charset="0"/>
                </a:rPr>
                <a:t>Al 31/Octubre</a:t>
              </a:r>
              <a:endParaRPr kumimoji="0" lang="da-DK" alt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itchFamily="34" charset="0"/>
                <a:cs typeface="Arial" pitchFamily="34" charset="0"/>
              </a:endParaRPr>
            </a:p>
          </p:txBody>
        </p:sp>
      </p:grpSp>
      <p:sp>
        <p:nvSpPr>
          <p:cNvPr id="24" name="23 Rectángulo redondeado"/>
          <p:cNvSpPr/>
          <p:nvPr/>
        </p:nvSpPr>
        <p:spPr>
          <a:xfrm>
            <a:off x="683888" y="3536448"/>
            <a:ext cx="2880000" cy="1116000"/>
          </a:xfrm>
          <a:prstGeom prst="roundRect">
            <a:avLst/>
          </a:prstGeom>
          <a:gradFill rotWithShape="1">
            <a:gsLst>
              <a:gs pos="0">
                <a:srgbClr val="438086">
                  <a:tint val="1000"/>
                  <a:satMod val="255000"/>
                </a:srgbClr>
              </a:gs>
              <a:gs pos="55000">
                <a:srgbClr val="438086">
                  <a:tint val="12000"/>
                  <a:satMod val="255000"/>
                </a:srgbClr>
              </a:gs>
              <a:gs pos="100000">
                <a:srgbClr val="438086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438086"/>
            </a:solidFill>
            <a:prstDash val="solid"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838242" y="4112408"/>
            <a:ext cx="2556000" cy="360000"/>
          </a:xfrm>
          <a:prstGeom prst="rect">
            <a:avLst/>
          </a:prstGeom>
          <a:gradFill rotWithShape="1">
            <a:gsLst>
              <a:gs pos="0">
                <a:srgbClr val="5C92B5">
                  <a:tint val="1000"/>
                  <a:satMod val="255000"/>
                </a:srgbClr>
              </a:gs>
              <a:gs pos="55000">
                <a:srgbClr val="5C92B5">
                  <a:tint val="12000"/>
                  <a:satMod val="255000"/>
                </a:srgbClr>
              </a:gs>
              <a:gs pos="100000">
                <a:srgbClr val="5C92B5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5C92B5"/>
            </a:solidFill>
            <a:prstDash val="solid"/>
            <a:headEnd/>
            <a:tailEnd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</a:rPr>
              <a:t>                             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eorgia"/>
                <a:cs typeface="Arial" pitchFamily="34" charset="0"/>
              </a:rPr>
              <a:t>              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2091079" y="4112408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2739151" y="4112408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grpSp>
        <p:nvGrpSpPr>
          <p:cNvPr id="28" name="Group 49"/>
          <p:cNvGrpSpPr>
            <a:grpSpLocks/>
          </p:cNvGrpSpPr>
          <p:nvPr/>
        </p:nvGrpSpPr>
        <p:grpSpPr bwMode="auto">
          <a:xfrm>
            <a:off x="722936" y="3879547"/>
            <a:ext cx="2840952" cy="260650"/>
            <a:chOff x="1859" y="1672"/>
            <a:chExt cx="703" cy="109"/>
          </a:xfrm>
        </p:grpSpPr>
        <p:sp>
          <p:nvSpPr>
            <p:cNvPr id="29" name="Rectangle 15"/>
            <p:cNvSpPr>
              <a:spLocks noChangeArrowheads="1"/>
            </p:cNvSpPr>
            <p:nvPr/>
          </p:nvSpPr>
          <p:spPr bwMode="auto">
            <a:xfrm>
              <a:off x="1859" y="1672"/>
              <a:ext cx="9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0%</a:t>
              </a:r>
            </a:p>
          </p:txBody>
        </p:sp>
        <p:sp>
          <p:nvSpPr>
            <p:cNvPr id="30" name="Rectangle 16"/>
            <p:cNvSpPr>
              <a:spLocks noChangeArrowheads="1"/>
            </p:cNvSpPr>
            <p:nvPr/>
          </p:nvSpPr>
          <p:spPr bwMode="auto">
            <a:xfrm>
              <a:off x="2429" y="1672"/>
              <a:ext cx="133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2144" y="1672"/>
              <a:ext cx="10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50%</a:t>
              </a:r>
            </a:p>
          </p:txBody>
        </p:sp>
      </p:grp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1226983" y="3880029"/>
            <a:ext cx="455992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25</a:t>
            </a:r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%</a:t>
            </a:r>
          </a:p>
        </p:txBody>
      </p:sp>
      <p:sp>
        <p:nvSpPr>
          <p:cNvPr id="33" name="Line 9"/>
          <p:cNvSpPr>
            <a:spLocks noChangeShapeType="1"/>
          </p:cNvSpPr>
          <p:nvPr/>
        </p:nvSpPr>
        <p:spPr bwMode="auto">
          <a:xfrm>
            <a:off x="1443007" y="4112408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2523127" y="3880029"/>
            <a:ext cx="464377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75%</a:t>
            </a:r>
          </a:p>
        </p:txBody>
      </p:sp>
      <p:sp>
        <p:nvSpPr>
          <p:cNvPr id="35" name="Rectangle 7"/>
          <p:cNvSpPr>
            <a:spLocks noChangeArrowheads="1"/>
          </p:cNvSpPr>
          <p:nvPr/>
        </p:nvSpPr>
        <p:spPr bwMode="auto">
          <a:xfrm>
            <a:off x="868386" y="4184400"/>
            <a:ext cx="864000" cy="216000"/>
          </a:xfrm>
          <a:prstGeom prst="rect">
            <a:avLst/>
          </a:prstGeom>
          <a:solidFill>
            <a:srgbClr val="FFFF00"/>
          </a:solidFill>
          <a:ln w="317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sz="1000" b="1" kern="0" dirty="0" smtClean="0">
                <a:solidFill>
                  <a:srgbClr val="006666"/>
                </a:solidFill>
                <a:cs typeface="Arial" charset="0"/>
              </a:rPr>
              <a:t>66%   </a:t>
            </a:r>
            <a:endParaRPr lang="en-US" sz="1000" b="1" kern="0" dirty="0">
              <a:solidFill>
                <a:srgbClr val="006666"/>
              </a:solidFill>
              <a:cs typeface="Arial" charset="0"/>
            </a:endParaRPr>
          </a:p>
        </p:txBody>
      </p:sp>
      <p:sp>
        <p:nvSpPr>
          <p:cNvPr id="36" name="Tekstboks 35"/>
          <p:cNvSpPr txBox="1">
            <a:spLocks noChangeArrowheads="1"/>
          </p:cNvSpPr>
          <p:nvPr/>
        </p:nvSpPr>
        <p:spPr bwMode="auto">
          <a:xfrm>
            <a:off x="827585" y="3572304"/>
            <a:ext cx="25666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 % de Avance FASE 3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37" name="Pentagon 30"/>
          <p:cNvSpPr/>
          <p:nvPr/>
        </p:nvSpPr>
        <p:spPr>
          <a:xfrm>
            <a:off x="6732360" y="4694524"/>
            <a:ext cx="1152000" cy="288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0%</a:t>
            </a:r>
          </a:p>
        </p:txBody>
      </p:sp>
      <p:sp>
        <p:nvSpPr>
          <p:cNvPr id="38" name="Tekstboks 35"/>
          <p:cNvSpPr txBox="1">
            <a:spLocks noChangeArrowheads="1"/>
          </p:cNvSpPr>
          <p:nvPr/>
        </p:nvSpPr>
        <p:spPr bwMode="auto">
          <a:xfrm>
            <a:off x="5076056" y="4699609"/>
            <a:ext cx="15881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MX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Pruebas de Interfases 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39" name="Pentagon 30"/>
          <p:cNvSpPr/>
          <p:nvPr/>
        </p:nvSpPr>
        <p:spPr>
          <a:xfrm>
            <a:off x="7776416" y="5840736"/>
            <a:ext cx="540000" cy="288000"/>
          </a:xfrm>
          <a:prstGeom prst="homePlate">
            <a:avLst>
              <a:gd name="adj" fmla="val 35141"/>
            </a:avLst>
          </a:prstGeom>
          <a:solidFill>
            <a:sysClr val="window" lastClr="FFFFFF">
              <a:lumMod val="50000"/>
            </a:sysClr>
          </a:solidFill>
          <a:ln w="3175" cap="flat" cmpd="sng">
            <a:solidFill>
              <a:srgbClr val="B2B2B2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charset="0"/>
              </a:rPr>
              <a:t>0%</a:t>
            </a:r>
          </a:p>
        </p:txBody>
      </p:sp>
      <p:sp>
        <p:nvSpPr>
          <p:cNvPr id="40" name="Tekstboks 35"/>
          <p:cNvSpPr txBox="1">
            <a:spLocks noChangeArrowheads="1"/>
          </p:cNvSpPr>
          <p:nvPr/>
        </p:nvSpPr>
        <p:spPr bwMode="auto">
          <a:xfrm>
            <a:off x="6012160" y="5840704"/>
            <a:ext cx="16921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MX" altLang="es-MX" sz="1200" b="1" dirty="0" smtClean="0">
                <a:solidFill>
                  <a:srgbClr val="424456"/>
                </a:solidFill>
                <a:latin typeface="Calibri" pitchFamily="34" charset="0"/>
              </a:rPr>
              <a:t>Pruebas de Seguridad</a:t>
            </a:r>
            <a:endParaRPr lang="da-DK" altLang="es-MX" sz="12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41" name="40 Rombo"/>
          <p:cNvSpPr/>
          <p:nvPr/>
        </p:nvSpPr>
        <p:spPr>
          <a:xfrm>
            <a:off x="3995936" y="2779855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2" name="Tekstboks 35"/>
          <p:cNvSpPr txBox="1">
            <a:spLocks noChangeArrowheads="1"/>
          </p:cNvSpPr>
          <p:nvPr/>
        </p:nvSpPr>
        <p:spPr bwMode="auto">
          <a:xfrm>
            <a:off x="4103936" y="2729552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de Instalación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43" name="42 Rombo"/>
          <p:cNvSpPr/>
          <p:nvPr/>
        </p:nvSpPr>
        <p:spPr>
          <a:xfrm>
            <a:off x="6120184" y="3946791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4" name="Tekstboks 35"/>
          <p:cNvSpPr txBox="1">
            <a:spLocks noChangeArrowheads="1"/>
          </p:cNvSpPr>
          <p:nvPr/>
        </p:nvSpPr>
        <p:spPr bwMode="auto">
          <a:xfrm>
            <a:off x="6228184" y="3896488"/>
            <a:ext cx="20882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de Pruebas Funcionales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45" name="44 Rombo"/>
          <p:cNvSpPr/>
          <p:nvPr/>
        </p:nvSpPr>
        <p:spPr>
          <a:xfrm>
            <a:off x="7920384" y="4508047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6" name="Tekstboks 35"/>
          <p:cNvSpPr txBox="1">
            <a:spLocks noChangeArrowheads="1"/>
          </p:cNvSpPr>
          <p:nvPr/>
        </p:nvSpPr>
        <p:spPr bwMode="auto">
          <a:xfrm>
            <a:off x="6084168" y="4457744"/>
            <a:ext cx="1836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de Pruebas Integrales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pic>
        <p:nvPicPr>
          <p:cNvPr id="47" name="46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28" y="2708376"/>
            <a:ext cx="180000" cy="180000"/>
          </a:xfrm>
          <a:prstGeom prst="rect">
            <a:avLst/>
          </a:prstGeom>
        </p:spPr>
      </p:pic>
      <p:sp>
        <p:nvSpPr>
          <p:cNvPr id="48" name="47 Rombo"/>
          <p:cNvSpPr/>
          <p:nvPr/>
        </p:nvSpPr>
        <p:spPr>
          <a:xfrm>
            <a:off x="7704360" y="5084111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49" name="Tekstboks 35"/>
          <p:cNvSpPr txBox="1">
            <a:spLocks noChangeArrowheads="1"/>
          </p:cNvSpPr>
          <p:nvPr/>
        </p:nvSpPr>
        <p:spPr bwMode="auto">
          <a:xfrm>
            <a:off x="5903944" y="5033808"/>
            <a:ext cx="1836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Pruebas de Interfases 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50" name="49 Rombo"/>
          <p:cNvSpPr/>
          <p:nvPr/>
        </p:nvSpPr>
        <p:spPr>
          <a:xfrm>
            <a:off x="8064400" y="5602975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1" name="Tekstboks 35"/>
          <p:cNvSpPr txBox="1">
            <a:spLocks noChangeArrowheads="1"/>
          </p:cNvSpPr>
          <p:nvPr/>
        </p:nvSpPr>
        <p:spPr bwMode="auto">
          <a:xfrm>
            <a:off x="6263984" y="5552672"/>
            <a:ext cx="1836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Pruebas de Carga 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52" name="51 Rombo"/>
          <p:cNvSpPr/>
          <p:nvPr/>
        </p:nvSpPr>
        <p:spPr>
          <a:xfrm>
            <a:off x="8208416" y="6236239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3" name="Tekstboks 35"/>
          <p:cNvSpPr txBox="1">
            <a:spLocks noChangeArrowheads="1"/>
          </p:cNvSpPr>
          <p:nvPr/>
        </p:nvSpPr>
        <p:spPr bwMode="auto">
          <a:xfrm>
            <a:off x="6329591" y="6185936"/>
            <a:ext cx="191440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Pruebas de Seguridad 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54" name="53 Rombo"/>
          <p:cNvSpPr/>
          <p:nvPr/>
        </p:nvSpPr>
        <p:spPr>
          <a:xfrm>
            <a:off x="8325016" y="6524271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55" name="Tekstboks 35"/>
          <p:cNvSpPr txBox="1">
            <a:spLocks noChangeArrowheads="1"/>
          </p:cNvSpPr>
          <p:nvPr/>
        </p:nvSpPr>
        <p:spPr bwMode="auto">
          <a:xfrm>
            <a:off x="6084168" y="6427801"/>
            <a:ext cx="2232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MX" sz="12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Certificación Final de PRUEBAS </a:t>
            </a:r>
            <a:endParaRPr lang="da-DK" sz="12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pic>
        <p:nvPicPr>
          <p:cNvPr id="56" name="55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4380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08" y="3860504"/>
            <a:ext cx="180000" cy="180000"/>
          </a:xfrm>
          <a:prstGeom prst="rect">
            <a:avLst/>
          </a:prstGeom>
        </p:spPr>
      </p:pic>
      <p:sp>
        <p:nvSpPr>
          <p:cNvPr id="58" name="57 Rectángulo"/>
          <p:cNvSpPr/>
          <p:nvPr/>
        </p:nvSpPr>
        <p:spPr>
          <a:xfrm>
            <a:off x="539552" y="1700848"/>
            <a:ext cx="3528000" cy="360000"/>
          </a:xfrm>
          <a:prstGeom prst="rect">
            <a:avLst/>
          </a:prstGeom>
          <a:solidFill>
            <a:srgbClr val="00366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Calibri" pitchFamily="34" charset="0"/>
              </a:rPr>
              <a:t>FASE 3:  </a:t>
            </a:r>
            <a:r>
              <a:rPr lang="en-US" sz="1600" b="1" dirty="0" err="1" smtClean="0">
                <a:solidFill>
                  <a:prstClr val="white"/>
                </a:solidFill>
                <a:latin typeface="Calibri" pitchFamily="34" charset="0"/>
              </a:rPr>
              <a:t>Pruebas</a:t>
            </a:r>
            <a:endParaRPr lang="es-PA" sz="1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20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379909"/>
            <a:ext cx="8229600" cy="72494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PA" b="1" dirty="0" smtClean="0">
                <a:solidFill>
                  <a:srgbClr val="1A3D68"/>
                </a:solidFill>
              </a:rPr>
              <a:t>Agenda</a:t>
            </a:r>
            <a:endParaRPr lang="es-PA" b="1" dirty="0">
              <a:solidFill>
                <a:srgbClr val="1A3D68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05272" y="2287413"/>
            <a:ext cx="7211144" cy="380588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s-PA" dirty="0" smtClean="0">
                <a:solidFill>
                  <a:srgbClr val="1A3D68"/>
                </a:solidFill>
              </a:rPr>
              <a:t>Antecedentes</a:t>
            </a:r>
          </a:p>
          <a:p>
            <a:r>
              <a:rPr lang="es-PA" dirty="0" smtClean="0">
                <a:solidFill>
                  <a:srgbClr val="1A3D68"/>
                </a:solidFill>
              </a:rPr>
              <a:t>Porque modernizar la GFP</a:t>
            </a:r>
          </a:p>
          <a:p>
            <a:r>
              <a:rPr lang="es-PA" dirty="0" smtClean="0">
                <a:solidFill>
                  <a:srgbClr val="1A3D68"/>
                </a:solidFill>
              </a:rPr>
              <a:t>Objetivos del plan de un nuevo sistema</a:t>
            </a:r>
          </a:p>
          <a:p>
            <a:r>
              <a:rPr lang="es-MX" dirty="0" smtClean="0">
                <a:solidFill>
                  <a:srgbClr val="1A3D68"/>
                </a:solidFill>
              </a:rPr>
              <a:t>Solución adoptada y sus costos</a:t>
            </a:r>
          </a:p>
          <a:p>
            <a:r>
              <a:rPr lang="es-MX" dirty="0" smtClean="0">
                <a:solidFill>
                  <a:srgbClr val="1A3D68"/>
                </a:solidFill>
              </a:rPr>
              <a:t>Plan de implementación</a:t>
            </a:r>
          </a:p>
          <a:p>
            <a:r>
              <a:rPr lang="es-MX" dirty="0" smtClean="0">
                <a:solidFill>
                  <a:srgbClr val="1A3D68"/>
                </a:solidFill>
              </a:rPr>
              <a:t>Situación actual</a:t>
            </a:r>
          </a:p>
          <a:p>
            <a:r>
              <a:rPr lang="es-MX" dirty="0" smtClean="0">
                <a:solidFill>
                  <a:srgbClr val="1A3D68"/>
                </a:solidFill>
              </a:rPr>
              <a:t>Fortalezas del nuevo sistema </a:t>
            </a:r>
          </a:p>
          <a:p>
            <a:endParaRPr lang="es-MX" dirty="0" smtClean="0">
              <a:solidFill>
                <a:srgbClr val="1A3D68"/>
              </a:solidFill>
            </a:endParaRPr>
          </a:p>
          <a:p>
            <a:endParaRPr lang="es-PA" dirty="0">
              <a:solidFill>
                <a:srgbClr val="1A3D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Conector recto"/>
          <p:cNvCxnSpPr/>
          <p:nvPr/>
        </p:nvCxnSpPr>
        <p:spPr>
          <a:xfrm>
            <a:off x="687598" y="1595701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 rot="10800000" flipV="1">
            <a:off x="541726" y="692697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Plan de implementación </a:t>
            </a: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 Gobierno Central</a:t>
            </a:r>
            <a:endParaRPr lang="es-MX" sz="24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57" name="56 Pentágono"/>
          <p:cNvSpPr/>
          <p:nvPr/>
        </p:nvSpPr>
        <p:spPr>
          <a:xfrm>
            <a:off x="539552" y="2356610"/>
            <a:ext cx="8280920" cy="4428000"/>
          </a:xfrm>
          <a:prstGeom prst="homePlate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424456">
                <a:lumMod val="20000"/>
                <a:lumOff val="80000"/>
              </a:srgbClr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</a:endParaRPr>
          </a:p>
        </p:txBody>
      </p:sp>
      <p:graphicFrame>
        <p:nvGraphicFramePr>
          <p:cNvPr id="59" name="5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326222"/>
              </p:ext>
            </p:extLst>
          </p:nvPr>
        </p:nvGraphicFramePr>
        <p:xfrm>
          <a:off x="737047" y="2312312"/>
          <a:ext cx="7607298" cy="4381650"/>
        </p:xfrm>
        <a:graphic>
          <a:graphicData uri="http://schemas.openxmlformats.org/drawingml/2006/table">
            <a:tbl>
              <a:tblPr firstRow="1" bandRow="1"/>
              <a:tblGrid>
                <a:gridCol w="230823"/>
                <a:gridCol w="230823"/>
                <a:gridCol w="220962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  <a:gridCol w="230823"/>
              </a:tblGrid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1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  <a:ea typeface=""/>
                          <a:cs typeface=""/>
                        </a:defRPr>
                      </a:lvl9pPr>
                    </a:lstStyle>
                    <a:p>
                      <a:endParaRPr lang="es-PA" sz="1200" dirty="0"/>
                    </a:p>
                  </a:txBody>
                  <a:tcPr marL="91430" marR="91430" marT="45708" marB="4570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92B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0" name="Tekstboks 32"/>
          <p:cNvSpPr txBox="1"/>
          <p:nvPr/>
        </p:nvSpPr>
        <p:spPr>
          <a:xfrm>
            <a:off x="4324028" y="1880810"/>
            <a:ext cx="608012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2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2014</a:t>
            </a:r>
            <a:endParaRPr lang="da-DK" sz="1200" b="1" kern="0" dirty="0">
              <a:solidFill>
                <a:srgbClr val="5C92B5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61" name="60 Rectángulo"/>
          <p:cNvSpPr/>
          <p:nvPr/>
        </p:nvSpPr>
        <p:spPr>
          <a:xfrm>
            <a:off x="755576" y="2122110"/>
            <a:ext cx="7740000" cy="46037"/>
          </a:xfrm>
          <a:prstGeom prst="rect">
            <a:avLst/>
          </a:prstGeom>
          <a:solidFill>
            <a:srgbClr val="5C92B5">
              <a:lumMod val="40000"/>
              <a:lumOff val="60000"/>
            </a:srgbClr>
          </a:solidFill>
          <a:ln w="19050" cap="flat" cmpd="sng" algn="ctr">
            <a:solidFill>
              <a:srgbClr val="5C92B5">
                <a:lumMod val="40000"/>
                <a:lumOff val="6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Georgia"/>
              <a:cs typeface="Arial" charset="0"/>
            </a:endParaRPr>
          </a:p>
        </p:txBody>
      </p:sp>
      <p:sp>
        <p:nvSpPr>
          <p:cNvPr id="62" name="Tekstboks 35"/>
          <p:cNvSpPr txBox="1"/>
          <p:nvPr/>
        </p:nvSpPr>
        <p:spPr>
          <a:xfrm>
            <a:off x="679078" y="2168147"/>
            <a:ext cx="7853362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Ene                   Feb                   Mar                   Abr                   May                   Jun  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Jul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Ago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Sep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Oct 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Nov </a:t>
            </a:r>
            <a:r>
              <a:rPr lang="da-DK" sz="900" kern="0" dirty="0" smtClean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                  </a:t>
            </a:r>
            <a:r>
              <a:rPr lang="da-DK" sz="900" kern="0" dirty="0">
                <a:solidFill>
                  <a:srgbClr val="0F6FC6">
                    <a:lumMod val="50000"/>
                  </a:srgbClr>
                </a:solidFill>
                <a:cs typeface="Arial" charset="0"/>
              </a:rPr>
              <a:t>Dic  </a:t>
            </a:r>
          </a:p>
        </p:txBody>
      </p:sp>
      <p:sp>
        <p:nvSpPr>
          <p:cNvPr id="63" name="Pentagon 30"/>
          <p:cNvSpPr/>
          <p:nvPr/>
        </p:nvSpPr>
        <p:spPr>
          <a:xfrm>
            <a:off x="6550103" y="4164799"/>
            <a:ext cx="2270369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18%  </a:t>
            </a:r>
          </a:p>
        </p:txBody>
      </p:sp>
      <p:sp>
        <p:nvSpPr>
          <p:cNvPr id="64" name="Tekstboks 35"/>
          <p:cNvSpPr txBox="1">
            <a:spLocks noChangeArrowheads="1"/>
          </p:cNvSpPr>
          <p:nvPr/>
        </p:nvSpPr>
        <p:spPr bwMode="auto">
          <a:xfrm>
            <a:off x="3744768" y="4217062"/>
            <a:ext cx="27363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400" b="1" dirty="0">
                <a:solidFill>
                  <a:srgbClr val="424456"/>
                </a:solidFill>
                <a:latin typeface="Calibri" pitchFamily="34" charset="0"/>
              </a:rPr>
              <a:t>Capacitación a las 24 Instituciones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65" name="Pentagon 30"/>
          <p:cNvSpPr/>
          <p:nvPr/>
        </p:nvSpPr>
        <p:spPr>
          <a:xfrm>
            <a:off x="5303881" y="3244976"/>
            <a:ext cx="2621109" cy="360000"/>
          </a:xfrm>
          <a:prstGeom prst="homePlate">
            <a:avLst>
              <a:gd name="adj" fmla="val 35141"/>
            </a:avLst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 smtClean="0">
                <a:solidFill>
                  <a:prstClr val="white"/>
                </a:solidFill>
                <a:cs typeface="Arial" charset="0"/>
              </a:rPr>
              <a:t>58%  </a:t>
            </a:r>
            <a:endParaRPr lang="da-DK" sz="1000" b="1" kern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6" name="Tekstboks 35"/>
          <p:cNvSpPr txBox="1">
            <a:spLocks noChangeArrowheads="1"/>
          </p:cNvSpPr>
          <p:nvPr/>
        </p:nvSpPr>
        <p:spPr bwMode="auto">
          <a:xfrm>
            <a:off x="953608" y="3208036"/>
            <a:ext cx="42484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400" b="1" dirty="0">
                <a:solidFill>
                  <a:srgbClr val="424456"/>
                </a:solidFill>
                <a:latin typeface="Calibri" pitchFamily="34" charset="0"/>
              </a:rPr>
              <a:t>Administración del cambio y capacitación a usuarios capacitadores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grpSp>
        <p:nvGrpSpPr>
          <p:cNvPr id="67" name="5 Grupo"/>
          <p:cNvGrpSpPr>
            <a:grpSpLocks/>
          </p:cNvGrpSpPr>
          <p:nvPr/>
        </p:nvGrpSpPr>
        <p:grpSpPr bwMode="auto">
          <a:xfrm>
            <a:off x="6895541" y="1700808"/>
            <a:ext cx="1029450" cy="5076000"/>
            <a:chOff x="975779" y="1772274"/>
            <a:chExt cx="1005849" cy="4451452"/>
          </a:xfrm>
        </p:grpSpPr>
        <p:cxnSp>
          <p:nvCxnSpPr>
            <p:cNvPr id="68" name="67 Conector recto"/>
            <p:cNvCxnSpPr/>
            <p:nvPr/>
          </p:nvCxnSpPr>
          <p:spPr>
            <a:xfrm>
              <a:off x="1461631" y="2024838"/>
              <a:ext cx="0" cy="4198888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</a:ln>
            <a:effectLst/>
          </p:spPr>
        </p:cxnSp>
        <p:sp>
          <p:nvSpPr>
            <p:cNvPr id="69" name="Tekstboks 32"/>
            <p:cNvSpPr txBox="1">
              <a:spLocks noChangeArrowheads="1"/>
            </p:cNvSpPr>
            <p:nvPr/>
          </p:nvSpPr>
          <p:spPr bwMode="auto">
            <a:xfrm>
              <a:off x="975779" y="1772274"/>
              <a:ext cx="1005849" cy="2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altLang="es-MX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rebuchet MS" pitchFamily="34" charset="0"/>
                  <a:cs typeface="Arial" pitchFamily="34" charset="0"/>
                </a:rPr>
                <a:t>Al 31/Octubre</a:t>
              </a:r>
              <a:endParaRPr kumimoji="0" lang="da-DK" alt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 pitchFamily="34" charset="0"/>
                <a:cs typeface="Arial" pitchFamily="34" charset="0"/>
              </a:endParaRPr>
            </a:p>
          </p:txBody>
        </p:sp>
      </p:grpSp>
      <p:sp>
        <p:nvSpPr>
          <p:cNvPr id="70" name="69 Rombo"/>
          <p:cNvSpPr/>
          <p:nvPr/>
        </p:nvSpPr>
        <p:spPr>
          <a:xfrm>
            <a:off x="7920384" y="3730767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71" name="Tekstboks 35"/>
          <p:cNvSpPr txBox="1">
            <a:spLocks noChangeArrowheads="1"/>
          </p:cNvSpPr>
          <p:nvPr/>
        </p:nvSpPr>
        <p:spPr bwMode="auto">
          <a:xfrm>
            <a:off x="5292080" y="3680464"/>
            <a:ext cx="2592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Informe de Capacitación a Usuarios Capacitadores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72" name="71 Rectángulo redondeado"/>
          <p:cNvSpPr/>
          <p:nvPr/>
        </p:nvSpPr>
        <p:spPr>
          <a:xfrm>
            <a:off x="755896" y="5048616"/>
            <a:ext cx="2880000" cy="1116000"/>
          </a:xfrm>
          <a:prstGeom prst="roundRect">
            <a:avLst/>
          </a:prstGeom>
          <a:gradFill rotWithShape="1">
            <a:gsLst>
              <a:gs pos="0">
                <a:srgbClr val="438086">
                  <a:tint val="1000"/>
                  <a:satMod val="255000"/>
                </a:srgbClr>
              </a:gs>
              <a:gs pos="55000">
                <a:srgbClr val="438086">
                  <a:tint val="12000"/>
                  <a:satMod val="255000"/>
                </a:srgbClr>
              </a:gs>
              <a:gs pos="100000">
                <a:srgbClr val="438086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438086"/>
            </a:solidFill>
            <a:prstDash val="solid"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73" name="Rectangle 6"/>
          <p:cNvSpPr>
            <a:spLocks noChangeArrowheads="1"/>
          </p:cNvSpPr>
          <p:nvPr/>
        </p:nvSpPr>
        <p:spPr bwMode="auto">
          <a:xfrm>
            <a:off x="910250" y="5624576"/>
            <a:ext cx="2556000" cy="360000"/>
          </a:xfrm>
          <a:prstGeom prst="rect">
            <a:avLst/>
          </a:prstGeom>
          <a:gradFill rotWithShape="1">
            <a:gsLst>
              <a:gs pos="0">
                <a:srgbClr val="5C92B5">
                  <a:tint val="1000"/>
                  <a:satMod val="255000"/>
                </a:srgbClr>
              </a:gs>
              <a:gs pos="55000">
                <a:srgbClr val="5C92B5">
                  <a:tint val="12000"/>
                  <a:satMod val="255000"/>
                </a:srgbClr>
              </a:gs>
              <a:gs pos="100000">
                <a:srgbClr val="5C92B5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5C92B5"/>
            </a:solidFill>
            <a:prstDash val="solid"/>
            <a:headEnd/>
            <a:tailEnd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</a:rPr>
              <a:t>                             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Georgia"/>
                <a:cs typeface="Arial" pitchFamily="34" charset="0"/>
              </a:rPr>
              <a:t>              </a:t>
            </a:r>
          </a:p>
        </p:txBody>
      </p:sp>
      <p:sp>
        <p:nvSpPr>
          <p:cNvPr id="74" name="Line 10"/>
          <p:cNvSpPr>
            <a:spLocks noChangeShapeType="1"/>
          </p:cNvSpPr>
          <p:nvPr/>
        </p:nvSpPr>
        <p:spPr bwMode="auto">
          <a:xfrm>
            <a:off x="2163087" y="5624576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75" name="Line 11"/>
          <p:cNvSpPr>
            <a:spLocks noChangeShapeType="1"/>
          </p:cNvSpPr>
          <p:nvPr/>
        </p:nvSpPr>
        <p:spPr bwMode="auto">
          <a:xfrm>
            <a:off x="2811159" y="5624576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grpSp>
        <p:nvGrpSpPr>
          <p:cNvPr id="76" name="Group 49"/>
          <p:cNvGrpSpPr>
            <a:grpSpLocks/>
          </p:cNvGrpSpPr>
          <p:nvPr/>
        </p:nvGrpSpPr>
        <p:grpSpPr bwMode="auto">
          <a:xfrm>
            <a:off x="794944" y="5391715"/>
            <a:ext cx="2840952" cy="260650"/>
            <a:chOff x="1859" y="1672"/>
            <a:chExt cx="703" cy="109"/>
          </a:xfrm>
        </p:grpSpPr>
        <p:sp>
          <p:nvSpPr>
            <p:cNvPr id="77" name="Rectangle 15"/>
            <p:cNvSpPr>
              <a:spLocks noChangeArrowheads="1"/>
            </p:cNvSpPr>
            <p:nvPr/>
          </p:nvSpPr>
          <p:spPr bwMode="auto">
            <a:xfrm>
              <a:off x="1859" y="1672"/>
              <a:ext cx="9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0%</a:t>
              </a:r>
            </a:p>
          </p:txBody>
        </p:sp>
        <p:sp>
          <p:nvSpPr>
            <p:cNvPr id="78" name="Rectangle 16"/>
            <p:cNvSpPr>
              <a:spLocks noChangeArrowheads="1"/>
            </p:cNvSpPr>
            <p:nvPr/>
          </p:nvSpPr>
          <p:spPr bwMode="auto">
            <a:xfrm>
              <a:off x="2429" y="1672"/>
              <a:ext cx="133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100%</a:t>
              </a:r>
            </a:p>
          </p:txBody>
        </p:sp>
        <p:sp>
          <p:nvSpPr>
            <p:cNvPr id="79" name="Rectangle 17"/>
            <p:cNvSpPr>
              <a:spLocks noChangeArrowheads="1"/>
            </p:cNvSpPr>
            <p:nvPr/>
          </p:nvSpPr>
          <p:spPr bwMode="auto">
            <a:xfrm>
              <a:off x="2144" y="1672"/>
              <a:ext cx="107" cy="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kern="0" dirty="0">
                  <a:solidFill>
                    <a:srgbClr val="5C92B5">
                      <a:lumMod val="50000"/>
                    </a:srgbClr>
                  </a:solidFill>
                  <a:cs typeface="Arial" charset="0"/>
                </a:rPr>
                <a:t>50%</a:t>
              </a:r>
            </a:p>
          </p:txBody>
        </p:sp>
      </p:grpSp>
      <p:sp>
        <p:nvSpPr>
          <p:cNvPr id="80" name="Rectangle 17"/>
          <p:cNvSpPr>
            <a:spLocks noChangeArrowheads="1"/>
          </p:cNvSpPr>
          <p:nvPr/>
        </p:nvSpPr>
        <p:spPr bwMode="auto">
          <a:xfrm>
            <a:off x="1298991" y="5392197"/>
            <a:ext cx="455992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 smtClean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25</a:t>
            </a:r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%</a:t>
            </a:r>
          </a:p>
        </p:txBody>
      </p:sp>
      <p:sp>
        <p:nvSpPr>
          <p:cNvPr id="81" name="Line 9"/>
          <p:cNvSpPr>
            <a:spLocks noChangeShapeType="1"/>
          </p:cNvSpPr>
          <p:nvPr/>
        </p:nvSpPr>
        <p:spPr bwMode="auto">
          <a:xfrm>
            <a:off x="1515015" y="5624576"/>
            <a:ext cx="0" cy="360000"/>
          </a:xfrm>
          <a:prstGeom prst="line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2" name="Rectangle 17"/>
          <p:cNvSpPr>
            <a:spLocks noChangeArrowheads="1"/>
          </p:cNvSpPr>
          <p:nvPr/>
        </p:nvSpPr>
        <p:spPr bwMode="auto">
          <a:xfrm>
            <a:off x="2595135" y="5392197"/>
            <a:ext cx="464377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kern="0" dirty="0">
                <a:solidFill>
                  <a:srgbClr val="5C92B5">
                    <a:lumMod val="50000"/>
                  </a:srgbClr>
                </a:solidFill>
                <a:cs typeface="Arial" charset="0"/>
              </a:rPr>
              <a:t>75%</a:t>
            </a:r>
          </a:p>
        </p:txBody>
      </p:sp>
      <p:sp>
        <p:nvSpPr>
          <p:cNvPr id="83" name="Rectangle 7"/>
          <p:cNvSpPr>
            <a:spLocks noChangeArrowheads="1"/>
          </p:cNvSpPr>
          <p:nvPr/>
        </p:nvSpPr>
        <p:spPr bwMode="auto">
          <a:xfrm>
            <a:off x="940394" y="5696568"/>
            <a:ext cx="1044000" cy="216000"/>
          </a:xfrm>
          <a:prstGeom prst="rect">
            <a:avLst/>
          </a:prstGeom>
          <a:solidFill>
            <a:srgbClr val="FF0000"/>
          </a:solidFill>
          <a:ln w="31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sz="1000" b="1" kern="0" dirty="0">
                <a:solidFill>
                  <a:prstClr val="white"/>
                </a:solidFill>
                <a:cs typeface="Arial" charset="0"/>
              </a:rPr>
              <a:t>40%   </a:t>
            </a:r>
          </a:p>
        </p:txBody>
      </p:sp>
      <p:sp>
        <p:nvSpPr>
          <p:cNvPr id="84" name="Tekstboks 35"/>
          <p:cNvSpPr txBox="1">
            <a:spLocks noChangeArrowheads="1"/>
          </p:cNvSpPr>
          <p:nvPr/>
        </p:nvSpPr>
        <p:spPr bwMode="auto">
          <a:xfrm>
            <a:off x="898134" y="5100893"/>
            <a:ext cx="25666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PA" altLang="es-MX" sz="1400" b="1" dirty="0" smtClean="0">
                <a:solidFill>
                  <a:srgbClr val="424456"/>
                </a:solidFill>
                <a:latin typeface="Calibri" pitchFamily="34" charset="0"/>
              </a:rPr>
              <a:t> % de Avance FASE 4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85" name="Pentagon 30"/>
          <p:cNvSpPr/>
          <p:nvPr/>
        </p:nvSpPr>
        <p:spPr>
          <a:xfrm>
            <a:off x="4319984" y="2600344"/>
            <a:ext cx="540000" cy="360000"/>
          </a:xfrm>
          <a:prstGeom prst="homePlate">
            <a:avLst>
              <a:gd name="adj" fmla="val 35141"/>
            </a:avLst>
          </a:prstGeom>
          <a:solidFill>
            <a:srgbClr val="00B050"/>
          </a:solidFill>
          <a:ln w="31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da-DK" sz="1000" b="1" kern="0" dirty="0">
                <a:solidFill>
                  <a:prstClr val="white"/>
                </a:solidFill>
                <a:cs typeface="Arial" charset="0"/>
              </a:rPr>
              <a:t>100%  </a:t>
            </a:r>
          </a:p>
        </p:txBody>
      </p:sp>
      <p:sp>
        <p:nvSpPr>
          <p:cNvPr id="86" name="Tekstboks 35"/>
          <p:cNvSpPr txBox="1">
            <a:spLocks noChangeArrowheads="1"/>
          </p:cNvSpPr>
          <p:nvPr/>
        </p:nvSpPr>
        <p:spPr bwMode="auto">
          <a:xfrm>
            <a:off x="4860032" y="2600344"/>
            <a:ext cx="36724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s-MX" altLang="es-MX" sz="1400" b="1" dirty="0">
                <a:solidFill>
                  <a:srgbClr val="424456"/>
                </a:solidFill>
                <a:latin typeface="Calibri" pitchFamily="34" charset="0"/>
              </a:rPr>
              <a:t>Preparación del Ambiente de Capacitación</a:t>
            </a:r>
            <a:endParaRPr lang="da-DK" altLang="es-MX" sz="1400" b="1" dirty="0">
              <a:solidFill>
                <a:srgbClr val="424456"/>
              </a:solidFill>
              <a:latin typeface="Calibri" pitchFamily="34" charset="0"/>
            </a:endParaRPr>
          </a:p>
        </p:txBody>
      </p:sp>
      <p:sp>
        <p:nvSpPr>
          <p:cNvPr id="87" name="86 Rombo"/>
          <p:cNvSpPr/>
          <p:nvPr/>
        </p:nvSpPr>
        <p:spPr>
          <a:xfrm>
            <a:off x="8784480" y="4724071"/>
            <a:ext cx="108000" cy="108000"/>
          </a:xfrm>
          <a:prstGeom prst="diamond">
            <a:avLst/>
          </a:prstGeom>
          <a:solidFill>
            <a:srgbClr val="FF9900"/>
          </a:solidFill>
          <a:ln w="25400" cap="flat" cmpd="sng" algn="ctr">
            <a:solidFill>
              <a:srgbClr val="FF990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s-PA" kern="0">
              <a:solidFill>
                <a:sysClr val="window" lastClr="FFFFFF"/>
              </a:solidFill>
              <a:latin typeface="Constantia"/>
              <a:cs typeface="Arial" charset="0"/>
            </a:endParaRPr>
          </a:p>
        </p:txBody>
      </p:sp>
      <p:sp>
        <p:nvSpPr>
          <p:cNvPr id="88" name="Tekstboks 35"/>
          <p:cNvSpPr txBox="1">
            <a:spLocks noChangeArrowheads="1"/>
          </p:cNvSpPr>
          <p:nvPr/>
        </p:nvSpPr>
        <p:spPr bwMode="auto">
          <a:xfrm>
            <a:off x="6156176" y="4643844"/>
            <a:ext cx="26642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A" sz="900" b="1" kern="0" dirty="0" smtClean="0">
                <a:solidFill>
                  <a:srgbClr val="DBF5F9">
                    <a:lumMod val="25000"/>
                  </a:srgbClr>
                </a:solidFill>
                <a:latin typeface="Calibri" pitchFamily="34" charset="0"/>
              </a:rPr>
              <a:t>Informe de Capacitación de las 24 Instituciones del Gobierno Central</a:t>
            </a:r>
            <a:endParaRPr lang="da-DK" sz="900" b="1" kern="0" dirty="0" smtClean="0">
              <a:solidFill>
                <a:srgbClr val="DBF5F9">
                  <a:lumMod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89" name="88 Rectángulo"/>
          <p:cNvSpPr/>
          <p:nvPr/>
        </p:nvSpPr>
        <p:spPr>
          <a:xfrm>
            <a:off x="539552" y="1700808"/>
            <a:ext cx="3528000" cy="360000"/>
          </a:xfrm>
          <a:prstGeom prst="rect">
            <a:avLst/>
          </a:prstGeom>
          <a:solidFill>
            <a:srgbClr val="00366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Calibri" pitchFamily="34" charset="0"/>
              </a:rPr>
              <a:t>FASE </a:t>
            </a:r>
            <a:r>
              <a:rPr lang="en-US" sz="1600" b="1" dirty="0">
                <a:solidFill>
                  <a:prstClr val="white"/>
                </a:solidFill>
                <a:latin typeface="Calibri" pitchFamily="34" charset="0"/>
              </a:rPr>
              <a:t>4</a:t>
            </a:r>
            <a:r>
              <a:rPr lang="en-US" sz="1600" b="1" dirty="0" smtClean="0">
                <a:solidFill>
                  <a:prstClr val="white"/>
                </a:solidFill>
                <a:latin typeface="Calibri" pitchFamily="34" charset="0"/>
              </a:rPr>
              <a:t>:  Capacitation</a:t>
            </a:r>
            <a:endParaRPr lang="es-PA" sz="1600" b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87598" y="2751018"/>
            <a:ext cx="7992888" cy="22621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algn="just">
              <a:spcBef>
                <a:spcPts val="600"/>
              </a:spcBef>
              <a:buClr>
                <a:srgbClr val="30933A"/>
              </a:buClr>
            </a:pPr>
            <a:r>
              <a:rPr lang="es-ES" kern="0" dirty="0">
                <a:solidFill>
                  <a:srgbClr val="002060"/>
                </a:solidFill>
              </a:rPr>
              <a:t>SAP es </a:t>
            </a:r>
            <a:r>
              <a:rPr lang="es-ES" kern="0" dirty="0" smtClean="0">
                <a:solidFill>
                  <a:srgbClr val="002060"/>
                </a:solidFill>
              </a:rPr>
              <a:t>un </a:t>
            </a:r>
            <a:r>
              <a:rPr lang="es-ES" kern="0" dirty="0">
                <a:solidFill>
                  <a:srgbClr val="002060"/>
                </a:solidFill>
              </a:rPr>
              <a:t>fabricante dedicado exclusivamente durante más de 30 años a desarrollar y evolucionar software de gestión </a:t>
            </a:r>
            <a:r>
              <a:rPr lang="es-ES" kern="0" dirty="0" smtClean="0">
                <a:solidFill>
                  <a:srgbClr val="002060"/>
                </a:solidFill>
              </a:rPr>
              <a:t>empresarial.</a:t>
            </a:r>
            <a:endParaRPr lang="es-ES" kern="0" dirty="0">
              <a:solidFill>
                <a:srgbClr val="002060"/>
              </a:solidFill>
            </a:endParaRPr>
          </a:p>
          <a:p>
            <a:pPr marL="0" lvl="1" algn="just">
              <a:spcBef>
                <a:spcPts val="600"/>
              </a:spcBef>
              <a:buClr>
                <a:srgbClr val="30933A"/>
              </a:buClr>
            </a:pPr>
            <a:r>
              <a:rPr lang="es-ES" kern="0" dirty="0" smtClean="0">
                <a:solidFill>
                  <a:srgbClr val="002060"/>
                </a:solidFill>
              </a:rPr>
              <a:t>SAP es reconocido proveedor </a:t>
            </a:r>
            <a:r>
              <a:rPr lang="es-ES" b="1" kern="0" dirty="0">
                <a:solidFill>
                  <a:srgbClr val="002060"/>
                </a:solidFill>
              </a:rPr>
              <a:t>líder mundial </a:t>
            </a:r>
            <a:r>
              <a:rPr lang="es-ES" kern="0" dirty="0">
                <a:solidFill>
                  <a:srgbClr val="002060"/>
                </a:solidFill>
              </a:rPr>
              <a:t>de Soluciones de </a:t>
            </a:r>
            <a:r>
              <a:rPr lang="es-ES" kern="0" dirty="0" smtClean="0">
                <a:solidFill>
                  <a:srgbClr val="002060"/>
                </a:solidFill>
              </a:rPr>
              <a:t>Gestión, </a:t>
            </a:r>
            <a:r>
              <a:rPr lang="es-ES" kern="0" dirty="0">
                <a:solidFill>
                  <a:srgbClr val="002060"/>
                </a:solidFill>
              </a:rPr>
              <a:t>con una cuota de mercado del 39% en ERP</a:t>
            </a:r>
            <a:r>
              <a:rPr lang="es-ES" kern="0" dirty="0" smtClean="0">
                <a:solidFill>
                  <a:srgbClr val="002060"/>
                </a:solidFill>
              </a:rPr>
              <a:t>.</a:t>
            </a:r>
          </a:p>
          <a:p>
            <a:pPr marL="0" lvl="1" algn="just">
              <a:spcBef>
                <a:spcPts val="600"/>
              </a:spcBef>
              <a:buClr>
                <a:srgbClr val="30933A"/>
              </a:buClr>
            </a:pPr>
            <a:r>
              <a:rPr lang="es-ES" kern="0" dirty="0" smtClean="0">
                <a:solidFill>
                  <a:srgbClr val="002060"/>
                </a:solidFill>
              </a:rPr>
              <a:t>Principal </a:t>
            </a:r>
            <a:r>
              <a:rPr lang="es-ES" kern="0" dirty="0">
                <a:solidFill>
                  <a:srgbClr val="002060"/>
                </a:solidFill>
              </a:rPr>
              <a:t>proveedor de software de gestión para el </a:t>
            </a:r>
            <a:r>
              <a:rPr lang="es-ES" b="1" kern="0" dirty="0">
                <a:solidFill>
                  <a:srgbClr val="002060"/>
                </a:solidFill>
              </a:rPr>
              <a:t>Sector </a:t>
            </a:r>
            <a:r>
              <a:rPr lang="es-ES" b="1" kern="0" dirty="0" smtClean="0">
                <a:solidFill>
                  <a:srgbClr val="002060"/>
                </a:solidFill>
              </a:rPr>
              <a:t>Público en los últimos quince años.</a:t>
            </a:r>
          </a:p>
          <a:p>
            <a:pPr marL="0" lvl="1" algn="just">
              <a:spcBef>
                <a:spcPts val="600"/>
              </a:spcBef>
              <a:buClr>
                <a:srgbClr val="30933A"/>
              </a:buClr>
            </a:pPr>
            <a:r>
              <a:rPr lang="es-ES" kern="0" dirty="0" smtClean="0">
                <a:solidFill>
                  <a:srgbClr val="002060"/>
                </a:solidFill>
              </a:rPr>
              <a:t>El gobierno de Panamá adquirió </a:t>
            </a:r>
            <a:r>
              <a:rPr lang="es-ES" kern="0" dirty="0">
                <a:solidFill>
                  <a:srgbClr val="002060"/>
                </a:solidFill>
              </a:rPr>
              <a:t>l</a:t>
            </a:r>
            <a:r>
              <a:rPr lang="es-ES" kern="0" dirty="0" smtClean="0">
                <a:solidFill>
                  <a:srgbClr val="002060"/>
                </a:solidFill>
              </a:rPr>
              <a:t>a última versión de SAP para el Sector Público.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687598" y="181172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0871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Solución SAP para gobiernos</a:t>
            </a:r>
            <a:endParaRPr lang="es-PA" sz="2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72" y="6151404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40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9 Conector recto"/>
          <p:cNvCxnSpPr/>
          <p:nvPr/>
        </p:nvCxnSpPr>
        <p:spPr>
          <a:xfrm>
            <a:off x="687598" y="1844824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Rectángulo"/>
          <p:cNvSpPr/>
          <p:nvPr/>
        </p:nvSpPr>
        <p:spPr>
          <a:xfrm rot="10800000" flipV="1">
            <a:off x="541726" y="798097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Situación </a:t>
            </a:r>
            <a:r>
              <a:rPr lang="es-PA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es-PA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ctual-Cronograma </a:t>
            </a:r>
            <a:r>
              <a:rPr lang="es-PA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Pruebas y Capacitación</a:t>
            </a:r>
            <a:endParaRPr lang="es-PA" sz="2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14765"/>
              </p:ext>
            </p:extLst>
          </p:nvPr>
        </p:nvGraphicFramePr>
        <p:xfrm>
          <a:off x="724719" y="1988547"/>
          <a:ext cx="7984767" cy="4104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681"/>
                <a:gridCol w="1140681"/>
                <a:gridCol w="1140681"/>
                <a:gridCol w="1140681"/>
                <a:gridCol w="1140681"/>
                <a:gridCol w="1140681"/>
                <a:gridCol w="1140681"/>
              </a:tblGrid>
              <a:tr h="602149">
                <a:tc>
                  <a:txBody>
                    <a:bodyPr/>
                    <a:lstStyle/>
                    <a:p>
                      <a:pPr algn="ctr"/>
                      <a:r>
                        <a:rPr lang="es-PA" dirty="0" smtClean="0"/>
                        <a:t>Jul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dirty="0" err="1" smtClean="0"/>
                        <a:t>Ago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dirty="0" err="1" smtClean="0"/>
                        <a:t>Sep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dirty="0" smtClean="0"/>
                        <a:t>Oct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dirty="0" smtClean="0"/>
                        <a:t>Nov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dirty="0" smtClean="0"/>
                        <a:t>Dic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dirty="0" smtClean="0"/>
                        <a:t>Ene</a:t>
                      </a:r>
                      <a:endParaRPr lang="en-US" dirty="0"/>
                    </a:p>
                  </a:txBody>
                  <a:tcPr anchor="ctr"/>
                </a:tc>
              </a:tr>
              <a:tr h="875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756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75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75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Pentagon 2"/>
          <p:cNvSpPr/>
          <p:nvPr/>
        </p:nvSpPr>
        <p:spPr>
          <a:xfrm>
            <a:off x="755576" y="2768559"/>
            <a:ext cx="2448272" cy="504056"/>
          </a:xfrm>
          <a:prstGeom prst="homePlate">
            <a:avLst>
              <a:gd name="adj" fmla="val 57114"/>
            </a:avLst>
          </a:prstGeom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dirty="0" smtClean="0"/>
              <a:t>Funcionales</a:t>
            </a:r>
            <a:endParaRPr lang="en-US" dirty="0"/>
          </a:p>
        </p:txBody>
      </p:sp>
      <p:sp>
        <p:nvSpPr>
          <p:cNvPr id="10" name="Pentagon 9"/>
          <p:cNvSpPr/>
          <p:nvPr/>
        </p:nvSpPr>
        <p:spPr>
          <a:xfrm>
            <a:off x="4753137" y="2750630"/>
            <a:ext cx="1368152" cy="504056"/>
          </a:xfrm>
          <a:prstGeom prst="homePlate">
            <a:avLst>
              <a:gd name="adj" fmla="val 57114"/>
            </a:avLst>
          </a:prstGeom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dirty="0" smtClean="0"/>
              <a:t>Integrales</a:t>
            </a:r>
            <a:endParaRPr lang="en-US" dirty="0"/>
          </a:p>
        </p:txBody>
      </p:sp>
      <p:sp>
        <p:nvSpPr>
          <p:cNvPr id="11" name="Pentagon 10"/>
          <p:cNvSpPr/>
          <p:nvPr/>
        </p:nvSpPr>
        <p:spPr>
          <a:xfrm>
            <a:off x="4465105" y="3681769"/>
            <a:ext cx="2376264" cy="504056"/>
          </a:xfrm>
          <a:prstGeom prst="homePlate">
            <a:avLst>
              <a:gd name="adj" fmla="val 57114"/>
            </a:avLst>
          </a:prstGeom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dirty="0" smtClean="0"/>
              <a:t>Técnicas</a:t>
            </a: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3276973" y="4527048"/>
            <a:ext cx="1836204" cy="504056"/>
          </a:xfrm>
          <a:prstGeom prst="homePlate">
            <a:avLst>
              <a:gd name="adj" fmla="val 57114"/>
            </a:avLst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dirty="0" smtClean="0"/>
              <a:t>Capacitadores</a:t>
            </a:r>
            <a:endParaRPr lang="en-US" dirty="0"/>
          </a:p>
        </p:txBody>
      </p:sp>
      <p:sp>
        <p:nvSpPr>
          <p:cNvPr id="13" name="Pentagon 12"/>
          <p:cNvSpPr/>
          <p:nvPr/>
        </p:nvSpPr>
        <p:spPr>
          <a:xfrm>
            <a:off x="5131105" y="4517074"/>
            <a:ext cx="3798495" cy="504056"/>
          </a:xfrm>
          <a:prstGeom prst="homePlate">
            <a:avLst>
              <a:gd name="adj" fmla="val 57114"/>
            </a:avLst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dirty="0" smtClean="0"/>
              <a:t>Usuarios Finales</a:t>
            </a:r>
            <a:endParaRPr lang="en-US" dirty="0"/>
          </a:p>
        </p:txBody>
      </p:sp>
      <p:sp>
        <p:nvSpPr>
          <p:cNvPr id="14" name="Pentagon 13"/>
          <p:cNvSpPr/>
          <p:nvPr/>
        </p:nvSpPr>
        <p:spPr>
          <a:xfrm>
            <a:off x="3803061" y="5372923"/>
            <a:ext cx="2894292" cy="504056"/>
          </a:xfrm>
          <a:prstGeom prst="homePlate">
            <a:avLst>
              <a:gd name="adj" fmla="val 57114"/>
            </a:avLst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dirty="0" smtClean="0"/>
              <a:t>Funcionales y Técnicos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2618398"/>
            <a:ext cx="301026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1600" dirty="0" smtClean="0">
                <a:solidFill>
                  <a:schemeClr val="tx2">
                    <a:lumMod val="75000"/>
                  </a:schemeClr>
                </a:solidFill>
              </a:rPr>
              <a:t>Pruebas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72" y="6151404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95536" y="4364667"/>
            <a:ext cx="301026" cy="172862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1600" dirty="0" smtClean="0">
                <a:solidFill>
                  <a:schemeClr val="tx2">
                    <a:lumMod val="75000"/>
                  </a:schemeClr>
                </a:solidFill>
              </a:rPr>
              <a:t>Cursos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5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87598" y="2964721"/>
            <a:ext cx="7992888" cy="14003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  <a:buClr>
                <a:srgbClr val="30933A"/>
              </a:buClr>
            </a:pPr>
            <a:r>
              <a:rPr lang="es-ES" sz="2000" dirty="0">
                <a:solidFill>
                  <a:srgbClr val="002060"/>
                </a:solidFill>
              </a:rPr>
              <a:t>Una apropiada presentación de información fortalece el marco de políticas económicas y financieras.</a:t>
            </a:r>
          </a:p>
          <a:p>
            <a:pPr marL="0" lvl="1">
              <a:spcBef>
                <a:spcPts val="600"/>
              </a:spcBef>
              <a:buClr>
                <a:srgbClr val="30933A"/>
              </a:buClr>
            </a:pPr>
            <a:r>
              <a:rPr lang="es-ES" sz="2000" dirty="0">
                <a:solidFill>
                  <a:srgbClr val="002060"/>
                </a:solidFill>
              </a:rPr>
              <a:t>Además, permite a los ciudadanos interpretar adecuadamente las estadísticas macroeconómicas y fiscales.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687598" y="181172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0871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Fortalezas</a:t>
            </a:r>
            <a:r>
              <a:rPr lang="es-PA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del Proyecto </a:t>
            </a:r>
            <a:endParaRPr lang="es-PA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72" y="6151404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0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>
            <a:off x="687598" y="181172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0871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Fortalezas</a:t>
            </a:r>
            <a:r>
              <a:rPr lang="es-PA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del Proyecto</a:t>
            </a: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y Soluciones Tecnológicas del Modelo de Gestión Operativa</a:t>
            </a:r>
            <a:r>
              <a:rPr lang="es-PA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2 Marcador de contenido"/>
          <p:cNvSpPr>
            <a:spLocks noGrp="1"/>
          </p:cNvSpPr>
          <p:nvPr>
            <p:ph idx="1"/>
          </p:nvPr>
        </p:nvSpPr>
        <p:spPr>
          <a:xfrm>
            <a:off x="687598" y="2060848"/>
            <a:ext cx="7999202" cy="409055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>
                <a:solidFill>
                  <a:srgbClr val="002060"/>
                </a:solidFill>
                <a:cs typeface="Arial" panose="020B0604020202020204" pitchFamily="34" charset="0"/>
              </a:rPr>
              <a:t>Permite:</a:t>
            </a:r>
            <a:endParaRPr lang="es-MX" sz="18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s-MX" sz="1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Transparencia </a:t>
            </a:r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Fiscal: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Claridad</a:t>
            </a:r>
            <a:r>
              <a:rPr lang="es-MX" sz="1800" dirty="0">
                <a:solidFill>
                  <a:srgbClr val="002060"/>
                </a:solidFill>
                <a:cs typeface="Arial" panose="020B0604020202020204" pitchFamily="34" charset="0"/>
              </a:rPr>
              <a:t>, confiabilidad, oportunidad y la apertura de la política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fiscal.</a:t>
            </a:r>
            <a:endParaRPr lang="es-MX" sz="18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s-MX" sz="1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Reportar las  </a:t>
            </a:r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finanzas </a:t>
            </a:r>
            <a:r>
              <a:rPr lang="es-MX" sz="1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públicas</a:t>
            </a:r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Estado </a:t>
            </a:r>
            <a:r>
              <a:rPr lang="es-MX" sz="1800" dirty="0">
                <a:solidFill>
                  <a:srgbClr val="002060"/>
                </a:solidFill>
                <a:cs typeface="Arial" panose="020B0604020202020204" pitchFamily="34" charset="0"/>
              </a:rPr>
              <a:t>de las finanzas públicas,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en </a:t>
            </a:r>
            <a:r>
              <a:rPr lang="es-MX" sz="1800" dirty="0">
                <a:solidFill>
                  <a:srgbClr val="002060"/>
                </a:solidFill>
                <a:cs typeface="Arial" panose="020B0604020202020204" pitchFamily="34" charset="0"/>
              </a:rPr>
              <a:t>forma de </a:t>
            </a:r>
            <a:r>
              <a:rPr lang="es-MX" sz="1800" i="1" u="sng" dirty="0">
                <a:solidFill>
                  <a:srgbClr val="002060"/>
                </a:solidFill>
                <a:cs typeface="Arial" panose="020B0604020202020204" pitchFamily="34" charset="0"/>
              </a:rPr>
              <a:t>proyecciones fiscales</a:t>
            </a:r>
            <a:r>
              <a:rPr lang="es-MX" sz="1800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s-MX" sz="1600" dirty="0">
                <a:solidFill>
                  <a:srgbClr val="002060"/>
                </a:solidFill>
                <a:cs typeface="Arial" panose="020B0604020202020204" pitchFamily="34" charset="0"/>
              </a:rPr>
              <a:t>(es la estrategia fiscal o presupuestaria</a:t>
            </a:r>
            <a:r>
              <a:rPr lang="es-MX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es-MX" sz="18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Estadísticas de </a:t>
            </a:r>
            <a:r>
              <a:rPr lang="es-MX" sz="1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finanzas </a:t>
            </a:r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públicas:</a:t>
            </a:r>
            <a:r>
              <a:rPr lang="es-MX" sz="1800" b="1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s-MX" sz="1800" dirty="0">
                <a:solidFill>
                  <a:srgbClr val="002060"/>
                </a:solidFill>
                <a:cs typeface="Arial" panose="020B0604020202020204" pitchFamily="34" charset="0"/>
              </a:rPr>
              <a:t>Informes fiscales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con </a:t>
            </a:r>
            <a:r>
              <a:rPr lang="es-MX" sz="1800" dirty="0">
                <a:solidFill>
                  <a:srgbClr val="002060"/>
                </a:solidFill>
                <a:cs typeface="Arial" panose="020B0604020202020204" pitchFamily="34" charset="0"/>
              </a:rPr>
              <a:t>base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en </a:t>
            </a:r>
            <a:r>
              <a:rPr lang="es-MX" sz="1800" i="1" u="sng" dirty="0">
                <a:solidFill>
                  <a:srgbClr val="002060"/>
                </a:solidFill>
                <a:cs typeface="Arial" panose="020B0604020202020204" pitchFamily="34" charset="0"/>
              </a:rPr>
              <a:t>estadísticas estándares de finanzas </a:t>
            </a:r>
            <a:r>
              <a:rPr lang="es-MX" sz="18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publicas</a:t>
            </a:r>
            <a:r>
              <a:rPr lang="es-MX" sz="18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r>
              <a:rPr lang="es-MX" sz="18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es-MX" sz="18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Estado de las </a:t>
            </a:r>
            <a:r>
              <a:rPr lang="es-MX" sz="18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finanzas </a:t>
            </a:r>
            <a:r>
              <a:rPr lang="es-MX" sz="1800" b="1" dirty="0">
                <a:solidFill>
                  <a:srgbClr val="002060"/>
                </a:solidFill>
                <a:cs typeface="Arial" panose="020B0604020202020204" pitchFamily="34" charset="0"/>
              </a:rPr>
              <a:t>gubernamentales: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Reportes </a:t>
            </a:r>
            <a:r>
              <a:rPr lang="es-MX" sz="1800" dirty="0">
                <a:solidFill>
                  <a:srgbClr val="002060"/>
                </a:solidFill>
                <a:cs typeface="Arial" panose="020B0604020202020204" pitchFamily="34" charset="0"/>
              </a:rPr>
              <a:t>fiscales producidos </a:t>
            </a:r>
            <a:r>
              <a:rPr lang="es-MX" sz="1800" dirty="0" smtClean="0">
                <a:solidFill>
                  <a:srgbClr val="002060"/>
                </a:solidFill>
                <a:cs typeface="Arial" panose="020B0604020202020204" pitchFamily="34" charset="0"/>
              </a:rPr>
              <a:t>con base en </a:t>
            </a:r>
            <a:r>
              <a:rPr lang="es-MX" sz="18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estándares </a:t>
            </a:r>
            <a:r>
              <a:rPr lang="es-MX" sz="1800" i="1" u="sng" dirty="0">
                <a:solidFill>
                  <a:srgbClr val="002060"/>
                </a:solidFill>
                <a:cs typeface="Arial" panose="020B0604020202020204" pitchFamily="34" charset="0"/>
              </a:rPr>
              <a:t>de </a:t>
            </a:r>
            <a:r>
              <a:rPr lang="es-MX" sz="18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contabilidad</a:t>
            </a:r>
            <a:r>
              <a:rPr lang="es-MX" sz="18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r>
              <a:rPr lang="es-MX" sz="1800" b="1" i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es-PA" sz="1800" b="1" i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80963" lvl="1" indent="0" algn="just">
              <a:spcBef>
                <a:spcPts val="1200"/>
              </a:spcBef>
              <a:buClr>
                <a:srgbClr val="30933A"/>
              </a:buClr>
              <a:buNone/>
            </a:pPr>
            <a:endParaRPr lang="es-PA" sz="2000" dirty="0">
              <a:solidFill>
                <a:srgbClr val="00206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396241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28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/>
        </p:nvCxnSpPr>
        <p:spPr>
          <a:xfrm>
            <a:off x="687598" y="1739715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836711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¿Qué necesitamos?</a:t>
            </a: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y Soluciones Tecnológicas del Modelo de Gestión Operativa</a:t>
            </a:r>
            <a:r>
              <a:rPr lang="es-PA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11560" y="1931346"/>
            <a:ext cx="7128792" cy="1200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59" tIns="46030" rIns="92059" bIns="4603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s-ES" sz="1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Para el éxito del proyecto es imprescindible la participación proactiva de los profesionales del Gobierno de Panamá</a:t>
            </a:r>
            <a:r>
              <a:rPr lang="es-ES" sz="18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s-ES" sz="1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como 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responsables del modelo estratégico y operativo del nuevo sistema</a:t>
            </a:r>
            <a:r>
              <a:rPr lang="es-ES" sz="1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algn="just"/>
            <a:endParaRPr lang="es-ES" sz="18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9" name="1 Diagrama"/>
          <p:cNvGraphicFramePr/>
          <p:nvPr>
            <p:extLst>
              <p:ext uri="{D42A27DB-BD31-4B8C-83A1-F6EECF244321}">
                <p14:modId xmlns:p14="http://schemas.microsoft.com/office/powerpoint/2010/main" val="458552791"/>
              </p:ext>
            </p:extLst>
          </p:nvPr>
        </p:nvGraphicFramePr>
        <p:xfrm>
          <a:off x="216024" y="2928424"/>
          <a:ext cx="6516216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952356" y="3249412"/>
            <a:ext cx="1868116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Un </a:t>
            </a:r>
            <a:r>
              <a:rPr lang="es-ES" b="1" dirty="0">
                <a:solidFill>
                  <a:srgbClr val="002060"/>
                </a:solidFill>
                <a:latin typeface="Calibri" panose="020F0502020204030204" pitchFamily="34" charset="0"/>
              </a:rPr>
              <a:t>proceso de modernización </a:t>
            </a:r>
            <a:r>
              <a:rPr lang="es-ES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requiere que se involucre </a:t>
            </a:r>
            <a:r>
              <a:rPr lang="es-ES" b="1" dirty="0">
                <a:solidFill>
                  <a:srgbClr val="002060"/>
                </a:solidFill>
                <a:latin typeface="Calibri" panose="020F0502020204030204" pitchFamily="34" charset="0"/>
              </a:rPr>
              <a:t>a todos los niveles</a:t>
            </a:r>
            <a:r>
              <a:rPr lang="es-ES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endParaRPr lang="es-ES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72" y="6151404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7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1118646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 sz="3600" b="1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0" y="85848"/>
            <a:ext cx="1005938" cy="995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6 Rectángulo"/>
          <p:cNvSpPr>
            <a:spLocks noChangeArrowheads="1"/>
          </p:cNvSpPr>
          <p:nvPr/>
        </p:nvSpPr>
        <p:spPr bwMode="auto">
          <a:xfrm>
            <a:off x="128755" y="6063679"/>
            <a:ext cx="36724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endParaRPr lang="es-MX" altLang="es-MX" sz="120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424456"/>
              </a:buClr>
              <a:buSzPct val="80000"/>
              <a:buFont typeface="Wingdings" pitchFamily="2" charset="2"/>
              <a:buNone/>
            </a:pPr>
            <a:r>
              <a:rPr lang="es-PA" altLang="es-MX" sz="1200" dirty="0" smtClean="0">
                <a:latin typeface="+mn-lt"/>
                <a:cs typeface="Arabic Typesetting" panose="03020402040406030203" pitchFamily="66" charset="-78"/>
              </a:rPr>
              <a:t>Aracelly Méndez</a:t>
            </a:r>
            <a:endParaRPr lang="es-PA" altLang="es-MX" sz="1200" dirty="0">
              <a:latin typeface="+mn-lt"/>
              <a:cs typeface="Arabic Typesetting" panose="03020402040406030203" pitchFamily="66" charset="-78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13" y="1486012"/>
            <a:ext cx="1949984" cy="1006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43050" y="3501008"/>
            <a:ext cx="8857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b="1" dirty="0" smtClean="0">
                <a:solidFill>
                  <a:prstClr val="white"/>
                </a:solidFill>
                <a:cs typeface="Arabic Typesetting" panose="03020402040406030203" pitchFamily="66" charset="-78"/>
              </a:rPr>
              <a:t>(((</a:t>
            </a:r>
            <a:r>
              <a:rPr lang="es-PA" b="1" i="1" dirty="0" smtClean="0">
                <a:solidFill>
                  <a:schemeClr val="tx2">
                    <a:lumMod val="75000"/>
                  </a:schemeClr>
                </a:solidFill>
                <a:cs typeface="Arabic Typesetting" panose="03020402040406030203" pitchFamily="66" charset="-78"/>
              </a:rPr>
              <a:t>Integración y Soluciones Tecnológicas del Modelo de Gestión Operativa</a:t>
            </a:r>
            <a:endParaRPr lang="es-PA" altLang="es-MX" b="1" i="1" dirty="0" smtClean="0">
              <a:solidFill>
                <a:schemeClr val="tx2">
                  <a:lumMod val="75000"/>
                </a:schemeClr>
              </a:solidFill>
              <a:cs typeface="Arabic Typesetting" panose="03020402040406030203" pitchFamily="66" charset="-78"/>
            </a:endParaRPr>
          </a:p>
          <a:p>
            <a:endParaRPr lang="es-PA" dirty="0"/>
          </a:p>
        </p:txBody>
      </p:sp>
      <p:sp>
        <p:nvSpPr>
          <p:cNvPr id="6" name="5 CuadroTexto"/>
          <p:cNvSpPr txBox="1"/>
          <p:nvPr/>
        </p:nvSpPr>
        <p:spPr>
          <a:xfrm>
            <a:off x="128755" y="2823011"/>
            <a:ext cx="8857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abic Typesetting" panose="03020402040406030203" pitchFamily="66" charset="-78"/>
              </a:rPr>
              <a:t>PROYECTO ISTMO</a:t>
            </a:r>
            <a:endParaRPr lang="es-PA" sz="36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4 Rectángulo"/>
          <p:cNvSpPr>
            <a:spLocks noChangeArrowheads="1"/>
          </p:cNvSpPr>
          <p:nvPr/>
        </p:nvSpPr>
        <p:spPr bwMode="auto">
          <a:xfrm>
            <a:off x="0" y="4941168"/>
            <a:ext cx="9143998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“Innovando con Transparencia.</a:t>
            </a:r>
            <a:r>
              <a:rPr lang="es-ES_tradnl" altLang="es-ES" sz="2800" i="1" dirty="0" smtClean="0">
                <a:solidFill>
                  <a:schemeClr val="bg1"/>
                </a:solidFill>
              </a:rPr>
              <a:t>”</a:t>
            </a:r>
            <a:endParaRPr lang="es-ES_tradnl" altLang="es-ES" sz="2800" i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488" y="3861048"/>
            <a:ext cx="91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54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abic Typesetting" panose="03020402040406030203" pitchFamily="66" charset="-78"/>
              </a:rPr>
              <a:t>¡Muchas Gracias!</a:t>
            </a:r>
            <a:endParaRPr lang="en-US" sz="5400" b="1" dirty="0">
              <a:solidFill>
                <a:schemeClr val="tx2">
                  <a:lumMod val="75000"/>
                </a:schemeClr>
              </a:solidFill>
              <a:latin typeface="+mj-lt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532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87598" y="2963853"/>
            <a:ext cx="799288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PA" sz="2000" dirty="0">
                <a:solidFill>
                  <a:srgbClr val="002060"/>
                </a:solidFill>
              </a:rPr>
              <a:t>El </a:t>
            </a:r>
            <a:r>
              <a:rPr lang="es-PA" sz="2000" b="1" dirty="0" smtClean="0">
                <a:solidFill>
                  <a:srgbClr val="002060"/>
                </a:solidFill>
              </a:rPr>
              <a:t>SIAFPA</a:t>
            </a:r>
            <a:r>
              <a:rPr lang="es-PA" sz="2000" dirty="0">
                <a:solidFill>
                  <a:srgbClr val="002060"/>
                </a:solidFill>
              </a:rPr>
              <a:t> </a:t>
            </a:r>
            <a:r>
              <a:rPr lang="es-PA" sz="2000" dirty="0" smtClean="0">
                <a:solidFill>
                  <a:srgbClr val="002060"/>
                </a:solidFill>
              </a:rPr>
              <a:t>fue </a:t>
            </a:r>
            <a:r>
              <a:rPr lang="es-PA" sz="2000" dirty="0">
                <a:solidFill>
                  <a:srgbClr val="002060"/>
                </a:solidFill>
              </a:rPr>
              <a:t>desarrollado a mediados de los </a:t>
            </a:r>
            <a:r>
              <a:rPr lang="es-PA" sz="2000" dirty="0" smtClean="0">
                <a:solidFill>
                  <a:srgbClr val="002060"/>
                </a:solidFill>
              </a:rPr>
              <a:t>90’s</a:t>
            </a:r>
            <a:r>
              <a:rPr lang="es-PA" sz="2000" dirty="0">
                <a:solidFill>
                  <a:srgbClr val="002060"/>
                </a:solidFill>
              </a:rPr>
              <a:t>, bajo el concepto de </a:t>
            </a:r>
            <a:r>
              <a:rPr lang="es-PA" sz="2000" b="1" dirty="0">
                <a:solidFill>
                  <a:srgbClr val="002060"/>
                </a:solidFill>
              </a:rPr>
              <a:t>desarrollo a la medida</a:t>
            </a:r>
            <a:r>
              <a:rPr lang="es-PA" sz="2000" dirty="0">
                <a:solidFill>
                  <a:srgbClr val="002060"/>
                </a:solidFill>
              </a:rPr>
              <a:t>.  </a:t>
            </a:r>
            <a:r>
              <a:rPr lang="es-PA" sz="2000" dirty="0" smtClean="0">
                <a:solidFill>
                  <a:srgbClr val="002060"/>
                </a:solidFill>
              </a:rPr>
              <a:t>Está orientado </a:t>
            </a:r>
            <a:r>
              <a:rPr lang="es-PA" sz="2000" dirty="0">
                <a:solidFill>
                  <a:srgbClr val="002060"/>
                </a:solidFill>
              </a:rPr>
              <a:t>principalmente a procesos y controles </a:t>
            </a:r>
            <a:r>
              <a:rPr lang="es-PA" sz="2000" dirty="0" smtClean="0">
                <a:solidFill>
                  <a:srgbClr val="002060"/>
                </a:solidFill>
              </a:rPr>
              <a:t>presupuestarios</a:t>
            </a:r>
            <a:r>
              <a:rPr lang="es-PA" sz="2000" dirty="0">
                <a:solidFill>
                  <a:srgbClr val="002060"/>
                </a:solidFill>
              </a:rPr>
              <a:t>, combinado con parámetros contables no </a:t>
            </a:r>
            <a:r>
              <a:rPr lang="es-PA" sz="2000" dirty="0" smtClean="0">
                <a:solidFill>
                  <a:srgbClr val="002060"/>
                </a:solidFill>
              </a:rPr>
              <a:t>integrados, que se apoyan en diversos </a:t>
            </a:r>
            <a:r>
              <a:rPr lang="es-PA" sz="2000" b="1" dirty="0" smtClean="0">
                <a:solidFill>
                  <a:srgbClr val="002060"/>
                </a:solidFill>
              </a:rPr>
              <a:t>subsistemas y cargas manuales</a:t>
            </a:r>
            <a:r>
              <a:rPr lang="es-PA" sz="2000" dirty="0" smtClean="0">
                <a:solidFill>
                  <a:srgbClr val="002060"/>
                </a:solidFill>
              </a:rPr>
              <a:t>.</a:t>
            </a:r>
            <a:endParaRPr lang="es-PA" sz="2000" dirty="0">
              <a:solidFill>
                <a:srgbClr val="002060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11560" y="1052736"/>
            <a:ext cx="7711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</a:rPr>
              <a:t>Antecedentes</a:t>
            </a:r>
          </a:p>
          <a:p>
            <a:r>
              <a:rPr lang="es-PA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SIAFPA</a:t>
            </a:r>
            <a:r>
              <a:rPr lang="es-PA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- </a:t>
            </a:r>
            <a:r>
              <a:rPr lang="es-P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s-PA" sz="2000" b="1" dirty="0">
                <a:solidFill>
                  <a:srgbClr val="1A3D68"/>
                </a:solidFill>
                <a:latin typeface="Calibri" pitchFamily="34" charset="0"/>
                <a:cs typeface="Calibri" pitchFamily="34" charset="0"/>
              </a:rPr>
              <a:t>Sistema</a:t>
            </a:r>
            <a:r>
              <a:rPr lang="es-P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Integrado de Administración Financiera de </a:t>
            </a:r>
            <a:r>
              <a:rPr lang="es-P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Panamá)</a:t>
            </a:r>
            <a:endParaRPr lang="es-PA" sz="2000" b="1" dirty="0">
              <a:solidFill>
                <a:srgbClr val="002060"/>
              </a:solidFill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687598" y="188373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1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863579057"/>
              </p:ext>
            </p:extLst>
          </p:nvPr>
        </p:nvGraphicFramePr>
        <p:xfrm>
          <a:off x="1259632" y="2204864"/>
          <a:ext cx="68407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6 Conector recto"/>
          <p:cNvCxnSpPr/>
          <p:nvPr/>
        </p:nvCxnSpPr>
        <p:spPr>
          <a:xfrm>
            <a:off x="687598" y="1811725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611560" y="980728"/>
            <a:ext cx="7711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</a:rPr>
              <a:t>Antecedentes</a:t>
            </a:r>
          </a:p>
          <a:p>
            <a:r>
              <a:rPr lang="es-PA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SIAFPA</a:t>
            </a:r>
            <a:r>
              <a:rPr lang="es-PA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- </a:t>
            </a:r>
            <a:r>
              <a:rPr lang="es-P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(Sistema Integrado de Administración Financiera de </a:t>
            </a:r>
            <a:r>
              <a:rPr lang="es-P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Panamá)</a:t>
            </a:r>
            <a:endParaRPr lang="es-P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5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605202" y="1052736"/>
            <a:ext cx="7818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rgbClr val="002060"/>
                </a:solidFill>
              </a:rPr>
              <a:t>¿Por qué cambiar</a:t>
            </a:r>
            <a:r>
              <a:rPr lang="es-PA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es-MX" sz="2400" b="1" dirty="0" smtClean="0">
              <a:solidFill>
                <a:srgbClr val="002060"/>
              </a:solidFill>
            </a:endParaRPr>
          </a:p>
          <a:p>
            <a:r>
              <a:rPr lang="es-PA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SIAFPA </a:t>
            </a:r>
            <a:r>
              <a:rPr lang="es-PA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 (</a:t>
            </a:r>
            <a:r>
              <a:rPr lang="es-PA" sz="2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Sistema Integrado de Administración Financiera de </a:t>
            </a:r>
            <a:r>
              <a:rPr lang="es-P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Panamá)</a:t>
            </a:r>
            <a:endParaRPr lang="es-PA" b="1" dirty="0">
              <a:solidFill>
                <a:srgbClr val="002060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687598" y="188373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9512" y="2718539"/>
            <a:ext cx="2592288" cy="3384376"/>
          </a:xfrm>
          <a:prstGeom prst="rect">
            <a:avLst/>
          </a:prstGeom>
          <a:scene3d>
            <a:camera prst="isometricOffAxis2Right">
              <a:rot lat="1080000" lon="19200000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A" sz="2000" dirty="0">
                <a:solidFill>
                  <a:schemeClr val="bg1"/>
                </a:solidFill>
              </a:rPr>
              <a:t>Asignación de </a:t>
            </a:r>
            <a:r>
              <a:rPr lang="es-PA" sz="2800" b="1" dirty="0">
                <a:solidFill>
                  <a:schemeClr val="bg1"/>
                </a:solidFill>
              </a:rPr>
              <a:t>recursos con orientación en productos </a:t>
            </a:r>
            <a:r>
              <a:rPr lang="es-PA" sz="2000" dirty="0">
                <a:solidFill>
                  <a:schemeClr val="bg1"/>
                </a:solidFill>
              </a:rPr>
              <a:t>y no componentes de gasto</a:t>
            </a:r>
            <a:r>
              <a:rPr lang="es-PA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67744" y="2718539"/>
            <a:ext cx="2592288" cy="3384376"/>
          </a:xfrm>
          <a:prstGeom prst="rect">
            <a:avLst/>
          </a:prstGeom>
          <a:scene3d>
            <a:camera prst="isometricOffAxis2Right">
              <a:rot lat="1080000" lon="19200000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A" sz="2800" b="1" dirty="0">
                <a:solidFill>
                  <a:schemeClr val="bg1"/>
                </a:solidFill>
              </a:rPr>
              <a:t>Control de los compromisos </a:t>
            </a:r>
            <a:r>
              <a:rPr lang="es-PA" sz="2000" dirty="0">
                <a:solidFill>
                  <a:schemeClr val="bg1"/>
                </a:solidFill>
              </a:rPr>
              <a:t>presupuestarios presentes y futuros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4355976" y="2718539"/>
            <a:ext cx="2592288" cy="3384376"/>
          </a:xfrm>
          <a:prstGeom prst="rect">
            <a:avLst/>
          </a:prstGeom>
          <a:scene3d>
            <a:camera prst="isometricOffAxis2Right">
              <a:rot lat="1080000" lon="19200000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2000" dirty="0">
                <a:solidFill>
                  <a:schemeClr val="bg1"/>
                </a:solidFill>
              </a:rPr>
              <a:t>Fortalecimiento de la </a:t>
            </a:r>
            <a:r>
              <a:rPr lang="es-ES" sz="2800" b="1" dirty="0">
                <a:solidFill>
                  <a:schemeClr val="bg1"/>
                </a:solidFill>
              </a:rPr>
              <a:t>transparencia y </a:t>
            </a:r>
            <a:r>
              <a:rPr lang="es-ES" sz="2800" b="1" dirty="0" smtClean="0">
                <a:solidFill>
                  <a:schemeClr val="bg1"/>
                </a:solidFill>
              </a:rPr>
              <a:t>rendición de cuentas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000" dirty="0" smtClean="0">
                <a:solidFill>
                  <a:schemeClr val="bg1"/>
                </a:solidFill>
              </a:rPr>
              <a:t>en la </a:t>
            </a:r>
            <a:r>
              <a:rPr lang="es-ES" sz="2000" dirty="0">
                <a:solidFill>
                  <a:schemeClr val="bg1"/>
                </a:solidFill>
              </a:rPr>
              <a:t>gestión </a:t>
            </a:r>
            <a:r>
              <a:rPr lang="es-ES" sz="2000" dirty="0" smtClean="0">
                <a:solidFill>
                  <a:schemeClr val="bg1"/>
                </a:solidFill>
              </a:rPr>
              <a:t>financiera pública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44208" y="2564904"/>
            <a:ext cx="2592288" cy="3384376"/>
          </a:xfrm>
          <a:prstGeom prst="rect">
            <a:avLst/>
          </a:prstGeom>
          <a:scene3d>
            <a:camera prst="isometricOffAxis2Right">
              <a:rot lat="1080000" lon="19200000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2000" dirty="0">
                <a:solidFill>
                  <a:schemeClr val="bg1"/>
                </a:solidFill>
              </a:rPr>
              <a:t>Una economía </a:t>
            </a:r>
            <a:r>
              <a:rPr lang="es-ES" sz="2000" dirty="0" smtClean="0">
                <a:solidFill>
                  <a:schemeClr val="bg1"/>
                </a:solidFill>
              </a:rPr>
              <a:t>pujante </a:t>
            </a:r>
            <a:r>
              <a:rPr lang="es-ES" sz="2000" dirty="0">
                <a:solidFill>
                  <a:schemeClr val="bg1"/>
                </a:solidFill>
              </a:rPr>
              <a:t>requiere una </a:t>
            </a:r>
            <a:r>
              <a:rPr lang="es-ES" sz="2800" b="1" dirty="0">
                <a:solidFill>
                  <a:schemeClr val="bg1"/>
                </a:solidFill>
              </a:rPr>
              <a:t>solución de clase mundial </a:t>
            </a:r>
            <a:r>
              <a:rPr lang="es-ES" sz="2000" dirty="0">
                <a:solidFill>
                  <a:schemeClr val="bg1"/>
                </a:solidFill>
              </a:rPr>
              <a:t>para la gestión </a:t>
            </a:r>
            <a:r>
              <a:rPr lang="es-ES" sz="2000" dirty="0" smtClean="0">
                <a:solidFill>
                  <a:schemeClr val="bg1"/>
                </a:solidFill>
              </a:rPr>
              <a:t> financiera pública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605202" y="1052736"/>
            <a:ext cx="7209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Por qué Modernizar la </a:t>
            </a:r>
            <a:r>
              <a:rPr lang="es-MX" sz="2400" b="1" dirty="0" smtClean="0">
                <a:solidFill>
                  <a:srgbClr val="002060"/>
                </a:solidFill>
              </a:rPr>
              <a:t>Gestión </a:t>
            </a:r>
            <a:r>
              <a:rPr lang="es-MX" sz="2400" b="1" dirty="0">
                <a:solidFill>
                  <a:srgbClr val="002060"/>
                </a:solidFill>
              </a:rPr>
              <a:t>Financiera Publica (GFP</a:t>
            </a:r>
            <a:r>
              <a:rPr lang="es-MX" sz="2400" b="1" dirty="0" smtClean="0">
                <a:solidFill>
                  <a:srgbClr val="002060"/>
                </a:solidFill>
              </a:rPr>
              <a:t>)</a:t>
            </a:r>
            <a:endParaRPr lang="es-MX" sz="2400" b="1" dirty="0">
              <a:solidFill>
                <a:srgbClr val="002060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687598" y="1556792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611560" y="1987093"/>
            <a:ext cx="7992888" cy="31700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>
                <a:solidFill>
                  <a:srgbClr val="002060"/>
                </a:solidFill>
              </a:rPr>
              <a:t>El gobierno de Panamá, a través del MEF, ha identificado que podría estar quedando </a:t>
            </a:r>
            <a:r>
              <a:rPr lang="es-MX" sz="2000" b="1" dirty="0">
                <a:solidFill>
                  <a:srgbClr val="002060"/>
                </a:solidFill>
              </a:rPr>
              <a:t>rezagado en cuanto a su manejo de las finanzas públicas; con la calidad y efectividad de su contabilidad y de sus reportes</a:t>
            </a:r>
            <a:r>
              <a:rPr lang="es-MX" sz="2000" dirty="0">
                <a:solidFill>
                  <a:srgbClr val="002060"/>
                </a:solidFill>
              </a:rPr>
              <a:t>.  Tomo el reto de revisar todo el modelo y preparar el nuevo modelo de Administración Financiera Gubernamental </a:t>
            </a:r>
            <a:r>
              <a:rPr lang="es-MX" sz="2000" b="1" dirty="0">
                <a:solidFill>
                  <a:srgbClr val="002060"/>
                </a:solidFill>
              </a:rPr>
              <a:t>(MAFG).  </a:t>
            </a:r>
            <a:r>
              <a:rPr lang="es-MX" sz="2000" dirty="0">
                <a:solidFill>
                  <a:srgbClr val="002060"/>
                </a:solidFill>
              </a:rPr>
              <a:t>Ha enfocado la atención de los </a:t>
            </a:r>
            <a:r>
              <a:rPr lang="es-MX" sz="2000" b="1" dirty="0">
                <a:solidFill>
                  <a:srgbClr val="002060"/>
                </a:solidFill>
              </a:rPr>
              <a:t>principales pilares del modelo </a:t>
            </a:r>
            <a:r>
              <a:rPr lang="es-MX" sz="2000" dirty="0">
                <a:solidFill>
                  <a:srgbClr val="002060"/>
                </a:solidFill>
              </a:rPr>
              <a:t>hacia las mejores prácticas y adopción de estándares contables y de control interno, </a:t>
            </a:r>
            <a:r>
              <a:rPr lang="es-MX" sz="2000" b="1" dirty="0">
                <a:solidFill>
                  <a:srgbClr val="002060"/>
                </a:solidFill>
              </a:rPr>
              <a:t>que soporten la integridad y oportunidad de la información financiera, la disciplina fiscal agregada</a:t>
            </a:r>
            <a:r>
              <a:rPr lang="es-MX" sz="2000" dirty="0">
                <a:solidFill>
                  <a:srgbClr val="002060"/>
                </a:solidFill>
              </a:rPr>
              <a:t>, la asignación estratégica de los recursos, con condiciones de </a:t>
            </a:r>
            <a:r>
              <a:rPr lang="es-MX" sz="2000" b="1" dirty="0">
                <a:solidFill>
                  <a:srgbClr val="002060"/>
                </a:solidFill>
              </a:rPr>
              <a:t>transparencia y rendición de cuentas.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263597"/>
            <a:ext cx="3704134" cy="162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37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605202" y="1052736"/>
            <a:ext cx="7209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Por qué Modernizar la </a:t>
            </a:r>
            <a:r>
              <a:rPr lang="es-MX" sz="2400" b="1" dirty="0" smtClean="0">
                <a:solidFill>
                  <a:srgbClr val="002060"/>
                </a:solidFill>
              </a:rPr>
              <a:t>Gestión </a:t>
            </a:r>
            <a:r>
              <a:rPr lang="es-MX" sz="2400" b="1" dirty="0">
                <a:solidFill>
                  <a:srgbClr val="002060"/>
                </a:solidFill>
              </a:rPr>
              <a:t>Financiera Publica (GFP</a:t>
            </a:r>
            <a:r>
              <a:rPr lang="es-MX" sz="2400" b="1" dirty="0" smtClean="0">
                <a:solidFill>
                  <a:srgbClr val="002060"/>
                </a:solidFill>
              </a:rPr>
              <a:t>)</a:t>
            </a:r>
            <a:endParaRPr lang="es-MX" sz="2400" b="1" dirty="0">
              <a:solidFill>
                <a:srgbClr val="002060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687598" y="1556792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57"/>
          <p:cNvSpPr txBox="1">
            <a:spLocks noChangeArrowheads="1"/>
          </p:cNvSpPr>
          <p:nvPr/>
        </p:nvSpPr>
        <p:spPr bwMode="auto">
          <a:xfrm>
            <a:off x="741363" y="1773064"/>
            <a:ext cx="6062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spcBef>
                <a:spcPts val="300"/>
              </a:spcBef>
              <a:buClr>
                <a:srgbClr val="2B4A5E"/>
              </a:buClr>
              <a:buFont typeface="Arial" charset="0"/>
              <a:buChar char="•"/>
              <a:defRPr sz="2800">
                <a:solidFill>
                  <a:srgbClr val="224043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accent2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200">
                <a:solidFill>
                  <a:schemeClr val="accent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s-ES" altLang="es-PA" sz="2000" b="1" dirty="0" smtClean="0">
                <a:solidFill>
                  <a:srgbClr val="1A3D68"/>
                </a:solidFill>
                <a:latin typeface="+mn-lt"/>
                <a:cs typeface="Arial" charset="0"/>
              </a:rPr>
              <a:t>1. Porqué Cambiar ?</a:t>
            </a:r>
            <a:endParaRPr lang="es-PA" altLang="es-PA" sz="2000" b="1" dirty="0" smtClean="0">
              <a:solidFill>
                <a:srgbClr val="1A3D68"/>
              </a:solidFill>
              <a:latin typeface="+mn-lt"/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s-PA" altLang="es-PA" sz="2000" b="1" dirty="0" smtClean="0">
              <a:solidFill>
                <a:srgbClr val="1A3D68"/>
              </a:solidFill>
              <a:latin typeface="+mn-lt"/>
              <a:cs typeface="Arial" charset="0"/>
            </a:endParaRPr>
          </a:p>
        </p:txBody>
      </p:sp>
      <p:sp>
        <p:nvSpPr>
          <p:cNvPr id="7" name="Text Box 464"/>
          <p:cNvSpPr txBox="1">
            <a:spLocks noChangeArrowheads="1"/>
          </p:cNvSpPr>
          <p:nvPr/>
        </p:nvSpPr>
        <p:spPr bwMode="auto">
          <a:xfrm>
            <a:off x="1029395" y="2007245"/>
            <a:ext cx="728702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spcBef>
                <a:spcPts val="300"/>
              </a:spcBef>
              <a:buClr>
                <a:srgbClr val="2B4A5E"/>
              </a:buClr>
              <a:buFont typeface="Arial" charset="0"/>
              <a:buChar char="•"/>
              <a:defRPr sz="2800">
                <a:solidFill>
                  <a:srgbClr val="224043"/>
                </a:solidFill>
                <a:latin typeface="Georgia" pitchFamily="18" charset="0"/>
              </a:defRPr>
            </a:lvl1pPr>
            <a:lvl2pPr marL="6858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accent2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200">
                <a:solidFill>
                  <a:schemeClr val="accent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9pPr>
          </a:lstStyle>
          <a:p>
            <a:pPr algn="just" eaLnBrk="1" fontAlgn="base" hangingPunct="1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s-PA" altLang="es-PA" sz="2000" b="1" dirty="0" smtClean="0">
              <a:solidFill>
                <a:prstClr val="black"/>
              </a:solidFill>
              <a:latin typeface="+mn-lt"/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s-PA" altLang="es-PA" sz="1600" dirty="0">
                <a:solidFill>
                  <a:srgbClr val="002060"/>
                </a:solidFill>
                <a:latin typeface="+mn-lt"/>
              </a:rPr>
              <a:t>Más allá de los buenos propósitos de carácter general y de las posibles “Tendencias” importadas desde la burocracia o los medios académicos internacionales, es imprescindible tener muy claros los problemas que podrían </a:t>
            </a:r>
            <a:r>
              <a:rPr lang="es-PA" altLang="es-PA" sz="1600" dirty="0" smtClean="0">
                <a:solidFill>
                  <a:srgbClr val="002060"/>
                </a:solidFill>
                <a:latin typeface="+mn-lt"/>
              </a:rPr>
              <a:t>justificar cambios </a:t>
            </a:r>
            <a:r>
              <a:rPr lang="es-PA" altLang="es-PA" sz="1600" dirty="0">
                <a:solidFill>
                  <a:srgbClr val="002060"/>
                </a:solidFill>
                <a:latin typeface="+mn-lt"/>
              </a:rPr>
              <a:t>en la gestión financiera del Estado.</a:t>
            </a:r>
          </a:p>
        </p:txBody>
      </p:sp>
      <p:sp>
        <p:nvSpPr>
          <p:cNvPr id="8" name="Text Box 357"/>
          <p:cNvSpPr txBox="1">
            <a:spLocks noChangeArrowheads="1"/>
          </p:cNvSpPr>
          <p:nvPr/>
        </p:nvSpPr>
        <p:spPr bwMode="auto">
          <a:xfrm>
            <a:off x="741363" y="3357240"/>
            <a:ext cx="6062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spcBef>
                <a:spcPts val="300"/>
              </a:spcBef>
              <a:buClr>
                <a:srgbClr val="2B4A5E"/>
              </a:buClr>
              <a:buFont typeface="Arial" charset="0"/>
              <a:buChar char="•"/>
              <a:defRPr sz="2800">
                <a:solidFill>
                  <a:srgbClr val="224043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accent2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200">
                <a:solidFill>
                  <a:schemeClr val="accent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s-ES" altLang="es-PA" sz="2000" b="1" dirty="0" smtClean="0">
                <a:solidFill>
                  <a:srgbClr val="1A3D68"/>
                </a:solidFill>
                <a:latin typeface="+mn-lt"/>
                <a:cs typeface="Arial" charset="0"/>
              </a:rPr>
              <a:t>2. </a:t>
            </a:r>
            <a:r>
              <a:rPr lang="es-PA" altLang="es-PA" sz="2000" b="1" dirty="0" smtClean="0">
                <a:solidFill>
                  <a:srgbClr val="1A3D68"/>
                </a:solidFill>
                <a:latin typeface="+mn-lt"/>
                <a:cs typeface="Arial" charset="0"/>
              </a:rPr>
              <a:t>Alcance de la modernización</a:t>
            </a:r>
          </a:p>
        </p:txBody>
      </p:sp>
      <p:sp>
        <p:nvSpPr>
          <p:cNvPr id="9" name="Text Box 464"/>
          <p:cNvSpPr txBox="1">
            <a:spLocks noChangeArrowheads="1"/>
          </p:cNvSpPr>
          <p:nvPr/>
        </p:nvSpPr>
        <p:spPr bwMode="auto">
          <a:xfrm>
            <a:off x="1029395" y="3447405"/>
            <a:ext cx="728702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PA" altLang="es-PA" sz="2000" b="1" dirty="0" smtClean="0">
              <a:solidFill>
                <a:srgbClr val="1A3D68"/>
              </a:solidFill>
              <a:latin typeface="+mn-lt"/>
            </a:endParaRP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Claro entendimiento de porque la asignación de recursos debe estar orientada a productos y no a componentes del gasto. </a:t>
            </a: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Controlar los compromisos presupuestarios futuros</a:t>
            </a: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Incentivos al buen manejo de los activos</a:t>
            </a: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Fortalecer la transparencia y la eficiencia en la gestión publica</a:t>
            </a: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Contar con un buen sistema de información….</a:t>
            </a:r>
          </a:p>
        </p:txBody>
      </p:sp>
      <p:sp>
        <p:nvSpPr>
          <p:cNvPr id="11" name="Text Box 357"/>
          <p:cNvSpPr txBox="1">
            <a:spLocks noChangeArrowheads="1"/>
          </p:cNvSpPr>
          <p:nvPr/>
        </p:nvSpPr>
        <p:spPr bwMode="auto">
          <a:xfrm>
            <a:off x="741363" y="5464572"/>
            <a:ext cx="60626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spcBef>
                <a:spcPts val="300"/>
              </a:spcBef>
              <a:buClr>
                <a:srgbClr val="2B4A5E"/>
              </a:buClr>
              <a:buFont typeface="Arial" charset="0"/>
              <a:buChar char="•"/>
              <a:defRPr sz="2800">
                <a:solidFill>
                  <a:srgbClr val="224043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600">
                <a:solidFill>
                  <a:schemeClr val="accent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accent2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200">
                <a:solidFill>
                  <a:schemeClr val="accent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accent2"/>
                </a:solidFill>
                <a:latin typeface="Georgia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s-ES" altLang="es-PA" sz="2000" b="1" dirty="0" smtClean="0">
                <a:solidFill>
                  <a:srgbClr val="1A3D68"/>
                </a:solidFill>
                <a:latin typeface="+mn-lt"/>
                <a:cs typeface="Arial" charset="0"/>
              </a:rPr>
              <a:t>3. Decisión Política </a:t>
            </a:r>
            <a:endParaRPr lang="es-PA" altLang="es-PA" sz="2000" b="1" dirty="0" smtClean="0">
              <a:solidFill>
                <a:srgbClr val="1A3D68"/>
              </a:solidFill>
              <a:latin typeface="+mn-lt"/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s-PA" altLang="es-PA" sz="2000" b="1" dirty="0" smtClean="0">
              <a:solidFill>
                <a:srgbClr val="1A3D68"/>
              </a:solidFill>
              <a:latin typeface="+mn-lt"/>
              <a:cs typeface="Arial" charset="0"/>
            </a:endParaRPr>
          </a:p>
        </p:txBody>
      </p:sp>
      <p:sp>
        <p:nvSpPr>
          <p:cNvPr id="13" name="Text Box 464"/>
          <p:cNvSpPr txBox="1">
            <a:spLocks noChangeArrowheads="1"/>
          </p:cNvSpPr>
          <p:nvPr/>
        </p:nvSpPr>
        <p:spPr bwMode="auto">
          <a:xfrm>
            <a:off x="1029395" y="5517480"/>
            <a:ext cx="728702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PA" altLang="es-PA" sz="2000" b="1" dirty="0" smtClean="0">
              <a:solidFill>
                <a:srgbClr val="1A3D68"/>
              </a:solidFill>
              <a:latin typeface="+mn-lt"/>
            </a:endParaRP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Adquisición e implementación de un nuevo sistema de información financiera</a:t>
            </a:r>
          </a:p>
          <a:p>
            <a:pPr marL="171450" indent="-171450" algn="just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PA" altLang="es-PA" sz="1600" dirty="0" smtClean="0">
                <a:solidFill>
                  <a:srgbClr val="1A3D68"/>
                </a:solidFill>
                <a:latin typeface="+mn-lt"/>
              </a:rPr>
              <a:t>Adecuado control de compromisos y medición del costo de capital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069" y="1626598"/>
            <a:ext cx="1034403" cy="72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884" y="3223568"/>
            <a:ext cx="1193588" cy="70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804" y="5332686"/>
            <a:ext cx="1248668" cy="61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77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605202" y="1052736"/>
            <a:ext cx="4908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Objetivos del plan en materia de GFP</a:t>
            </a:r>
          </a:p>
        </p:txBody>
      </p:sp>
      <p:cxnSp>
        <p:nvCxnSpPr>
          <p:cNvPr id="14" name="13 Conector recto"/>
          <p:cNvCxnSpPr/>
          <p:nvPr/>
        </p:nvCxnSpPr>
        <p:spPr>
          <a:xfrm>
            <a:off x="687598" y="1556792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464"/>
          <p:cNvSpPr txBox="1">
            <a:spLocks noChangeArrowheads="1"/>
          </p:cNvSpPr>
          <p:nvPr/>
        </p:nvSpPr>
        <p:spPr bwMode="auto">
          <a:xfrm>
            <a:off x="741362" y="1484784"/>
            <a:ext cx="750304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FBFBF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endParaRPr lang="es-PA" altLang="es-PA" sz="2000" b="1" dirty="0" smtClean="0">
              <a:latin typeface="+mn-lt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ü"/>
              <a:defRPr/>
            </a:pPr>
            <a:r>
              <a:rPr lang="es-PA" altLang="es-PA" sz="2000" dirty="0" smtClean="0">
                <a:solidFill>
                  <a:srgbClr val="002060"/>
                </a:solidFill>
                <a:latin typeface="+mn-lt"/>
              </a:rPr>
              <a:t>Implementar una plataforma tecnológica que permita centralizar y optimizar la administración de </a:t>
            </a:r>
            <a:r>
              <a:rPr lang="es-PA" altLang="es-PA" sz="2000" dirty="0" smtClean="0">
                <a:solidFill>
                  <a:srgbClr val="002060"/>
                </a:solidFill>
                <a:latin typeface="+mn-lt"/>
              </a:rPr>
              <a:t>la nueva infraestructura.</a:t>
            </a:r>
            <a:endParaRPr lang="es-PA" altLang="es-PA" sz="2000" dirty="0" smtClean="0">
              <a:solidFill>
                <a:srgbClr val="002060"/>
              </a:solidFill>
              <a:latin typeface="+mn-lt"/>
            </a:endParaRPr>
          </a:p>
          <a:p>
            <a:pPr algn="just" eaLnBrk="1" hangingPunct="1">
              <a:defRPr/>
            </a:pPr>
            <a:endParaRPr lang="es-PA" altLang="es-PA" sz="2000" dirty="0" smtClean="0">
              <a:solidFill>
                <a:srgbClr val="002060"/>
              </a:solidFill>
              <a:latin typeface="+mn-lt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ü"/>
              <a:defRPr/>
            </a:pPr>
            <a:r>
              <a:rPr lang="es-PA" altLang="es-PA" sz="2000" dirty="0" smtClean="0">
                <a:solidFill>
                  <a:srgbClr val="002060"/>
                </a:solidFill>
                <a:latin typeface="+mn-lt"/>
              </a:rPr>
              <a:t>Reducir costos de operación y garantizar que las instituciones puedan acceder a la aplicación de una forma segura y confiable, salvaguardando la integridad de la información.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ü"/>
              <a:defRPr/>
            </a:pPr>
            <a:endParaRPr lang="es-PA" altLang="es-PA" sz="2000" dirty="0" smtClean="0">
              <a:solidFill>
                <a:srgbClr val="002060"/>
              </a:solidFill>
              <a:latin typeface="+mn-lt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ü"/>
              <a:defRPr/>
            </a:pPr>
            <a:r>
              <a:rPr lang="es-PA" altLang="es-PA" sz="2000" dirty="0" smtClean="0">
                <a:solidFill>
                  <a:srgbClr val="002060"/>
                </a:solidFill>
                <a:latin typeface="+mn-lt"/>
              </a:rPr>
              <a:t>Establecer mecanismos de redundancia y contingencia que garanticen la operación ininterrumpida del sistema.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ü"/>
              <a:defRPr/>
            </a:pPr>
            <a:endParaRPr lang="es-PA" altLang="es-PA" sz="2000" dirty="0" smtClean="0">
              <a:solidFill>
                <a:srgbClr val="002060"/>
              </a:solidFill>
              <a:latin typeface="+mn-lt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ü"/>
              <a:defRPr/>
            </a:pPr>
            <a:r>
              <a:rPr lang="es-PA" altLang="es-PA" sz="2000" dirty="0" smtClean="0">
                <a:solidFill>
                  <a:srgbClr val="002060"/>
                </a:solidFill>
                <a:latin typeface="+mn-lt"/>
              </a:rPr>
              <a:t>Facilitar nuevas implantaciones de las entidades y proyectos mediante una infraestructura moderna y escalable que atienda los requerimientos actuales y futuros del sistema.</a:t>
            </a:r>
          </a:p>
        </p:txBody>
      </p:sp>
    </p:spTree>
    <p:extLst>
      <p:ext uri="{BB962C8B-B14F-4D97-AF65-F5344CB8AC3E}">
        <p14:creationId xmlns:p14="http://schemas.microsoft.com/office/powerpoint/2010/main" val="190412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87598" y="2996952"/>
            <a:ext cx="799288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A" sz="2000" dirty="0">
                <a:solidFill>
                  <a:srgbClr val="002060"/>
                </a:solidFill>
              </a:rPr>
              <a:t>Las ventajas de la implantación del sistema ISTMO, </a:t>
            </a:r>
            <a:r>
              <a:rPr lang="es-PA" sz="2000" dirty="0" smtClean="0">
                <a:solidFill>
                  <a:srgbClr val="002060"/>
                </a:solidFill>
              </a:rPr>
              <a:t>con la plataforma  </a:t>
            </a:r>
            <a:r>
              <a:rPr lang="es-PA" sz="2000" dirty="0">
                <a:solidFill>
                  <a:srgbClr val="002060"/>
                </a:solidFill>
              </a:rPr>
              <a:t>tecnológica SAP, se derivan de la </a:t>
            </a:r>
            <a:r>
              <a:rPr lang="es-PA" sz="2000" b="1" dirty="0">
                <a:solidFill>
                  <a:srgbClr val="002060"/>
                </a:solidFill>
              </a:rPr>
              <a:t>integración</a:t>
            </a:r>
            <a:r>
              <a:rPr lang="es-PA" sz="2000" dirty="0">
                <a:solidFill>
                  <a:srgbClr val="002060"/>
                </a:solidFill>
              </a:rPr>
              <a:t> del conjunto de </a:t>
            </a:r>
            <a:r>
              <a:rPr lang="es-PA" sz="2000" dirty="0" smtClean="0">
                <a:solidFill>
                  <a:srgbClr val="002060"/>
                </a:solidFill>
              </a:rPr>
              <a:t>funcionalidades </a:t>
            </a:r>
            <a:r>
              <a:rPr lang="es-PA" sz="2000" dirty="0">
                <a:solidFill>
                  <a:srgbClr val="002060"/>
                </a:solidFill>
              </a:rPr>
              <a:t>contables, presupuestarias y logísticas en un </a:t>
            </a:r>
            <a:r>
              <a:rPr lang="es-PA" sz="2000" b="1" dirty="0">
                <a:solidFill>
                  <a:srgbClr val="002060"/>
                </a:solidFill>
              </a:rPr>
              <a:t>único entorno</a:t>
            </a:r>
            <a:r>
              <a:rPr lang="es-PA" sz="2000" dirty="0">
                <a:solidFill>
                  <a:srgbClr val="002060"/>
                </a:solidFill>
              </a:rPr>
              <a:t>.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687598" y="1883733"/>
            <a:ext cx="79928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 rot="10800000" flipV="1">
            <a:off x="541726" y="980729"/>
            <a:ext cx="835075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A" sz="32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Solución adoptada-ISTMO </a:t>
            </a:r>
            <a:endParaRPr lang="es-PA" sz="28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A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ISTMO </a:t>
            </a:r>
            <a:r>
              <a:rPr lang="es-PA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(Integración </a:t>
            </a:r>
            <a:r>
              <a:rPr lang="es-PA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y Soluciones Tecnológicas del Modelo de Gestión Operativa</a:t>
            </a:r>
            <a:r>
              <a:rPr lang="es-PA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es-PA" altLang="es-MX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72" y="6151404"/>
            <a:ext cx="974992" cy="50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43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6651</TotalTime>
  <Words>2115</Words>
  <Application>Microsoft Office PowerPoint</Application>
  <PresentationFormat>Presentación en pantalla (4:3)</PresentationFormat>
  <Paragraphs>389</Paragraphs>
  <Slides>26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Presentación de PowerPoint</vt:lpstr>
      <vt:lpstr>Agenda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Lizbeth Tejada</dc:creator>
  <cp:lastModifiedBy>Aracelly Mendez</cp:lastModifiedBy>
  <cp:revision>189</cp:revision>
  <cp:lastPrinted>2014-10-01T12:09:22Z</cp:lastPrinted>
  <dcterms:created xsi:type="dcterms:W3CDTF">2014-09-24T14:58:29Z</dcterms:created>
  <dcterms:modified xsi:type="dcterms:W3CDTF">2014-11-11T16:06:29Z</dcterms:modified>
</cp:coreProperties>
</file>