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312" r:id="rId2"/>
    <p:sldId id="300" r:id="rId3"/>
    <p:sldId id="303" r:id="rId4"/>
    <p:sldId id="316" r:id="rId5"/>
    <p:sldId id="260" r:id="rId6"/>
    <p:sldId id="261" r:id="rId7"/>
    <p:sldId id="275" r:id="rId8"/>
    <p:sldId id="276" r:id="rId9"/>
    <p:sldId id="279" r:id="rId10"/>
    <p:sldId id="280" r:id="rId11"/>
    <p:sldId id="321" r:id="rId12"/>
    <p:sldId id="299" r:id="rId13"/>
    <p:sldId id="322" r:id="rId14"/>
    <p:sldId id="323" r:id="rId15"/>
    <p:sldId id="324" r:id="rId16"/>
    <p:sldId id="334" r:id="rId17"/>
    <p:sldId id="327" r:id="rId18"/>
    <p:sldId id="329" r:id="rId19"/>
    <p:sldId id="336" r:id="rId20"/>
    <p:sldId id="326" r:id="rId21"/>
    <p:sldId id="325" r:id="rId22"/>
    <p:sldId id="328" r:id="rId23"/>
    <p:sldId id="330" r:id="rId24"/>
    <p:sldId id="331" r:id="rId25"/>
    <p:sldId id="335" r:id="rId26"/>
    <p:sldId id="338" r:id="rId27"/>
    <p:sldId id="332" r:id="rId28"/>
    <p:sldId id="333" r:id="rId29"/>
    <p:sldId id="310" r:id="rId30"/>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748"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6" autoAdjust="0"/>
    <p:restoredTop sz="94660"/>
  </p:normalViewPr>
  <p:slideViewPr>
    <p:cSldViewPr snapToGrid="0" showGuides="1">
      <p:cViewPr>
        <p:scale>
          <a:sx n="83" d="100"/>
          <a:sy n="83" d="100"/>
        </p:scale>
        <p:origin x="-90" y="-522"/>
      </p:cViewPr>
      <p:guideLst>
        <p:guide orient="horz" pos="3748"/>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6E8735-5B18-49D8-AE14-E7BACB420012}" type="doc">
      <dgm:prSet loTypeId="urn:diagrams.loki3.com/BracketList+Icon#1" loCatId="list" qsTypeId="urn:microsoft.com/office/officeart/2005/8/quickstyle/simple5" qsCatId="simple" csTypeId="urn:microsoft.com/office/officeart/2005/8/colors/accent1_2" csCatId="accent1" phldr="1"/>
      <dgm:spPr/>
      <dgm:t>
        <a:bodyPr/>
        <a:lstStyle/>
        <a:p>
          <a:endParaRPr lang="es-PE"/>
        </a:p>
      </dgm:t>
    </dgm:pt>
    <dgm:pt modelId="{AB3AF8C7-782E-4D1A-9C6B-87E09741E074}">
      <dgm:prSet phldrT="[Texto]" custT="1"/>
      <dgm:spPr/>
      <dgm:t>
        <a:bodyPr/>
        <a:lstStyle/>
        <a:p>
          <a:pPr algn="l"/>
          <a:r>
            <a:rPr lang="es-PE" sz="2700" b="1" dirty="0" err="1" smtClean="0"/>
            <a:t>Autosostenibles</a:t>
          </a:r>
          <a:endParaRPr lang="es-PE" sz="2700" b="1" dirty="0"/>
        </a:p>
      </dgm:t>
    </dgm:pt>
    <dgm:pt modelId="{D5331262-A6A8-49E5-B716-16F837379DCA}" type="parTrans" cxnId="{0DF5CBF8-5D4F-47CB-AA79-57679F8100F5}">
      <dgm:prSet/>
      <dgm:spPr/>
      <dgm:t>
        <a:bodyPr/>
        <a:lstStyle/>
        <a:p>
          <a:endParaRPr lang="es-PE"/>
        </a:p>
      </dgm:t>
    </dgm:pt>
    <dgm:pt modelId="{1C800F48-128B-4EA6-9BE0-CC075A222A08}" type="sibTrans" cxnId="{0DF5CBF8-5D4F-47CB-AA79-57679F8100F5}">
      <dgm:prSet/>
      <dgm:spPr/>
      <dgm:t>
        <a:bodyPr/>
        <a:lstStyle/>
        <a:p>
          <a:endParaRPr lang="es-PE"/>
        </a:p>
      </dgm:t>
    </dgm:pt>
    <dgm:pt modelId="{0EFD0311-0891-4AB4-8AEC-B95767DF3145}">
      <dgm:prSet phldrT="[Texto]" custT="1"/>
      <dgm:spPr/>
      <dgm:t>
        <a:bodyPr/>
        <a:lstStyle/>
        <a:p>
          <a:pPr algn="just"/>
          <a:r>
            <a:rPr lang="es-PE" sz="2400" dirty="0" smtClean="0"/>
            <a:t>Aquellas que se financian a través de las tarifas que pagan los usuarios o de precios, peajes o modalidad similar de recuperación de inversión.</a:t>
          </a:r>
          <a:endParaRPr lang="es-PE" sz="2400" dirty="0"/>
        </a:p>
      </dgm:t>
    </dgm:pt>
    <dgm:pt modelId="{B813B99C-EC28-4F3D-A86D-B4ACCEE1B630}" type="parTrans" cxnId="{D0C5A64B-D4A9-4C88-BB52-3BAADDC594C0}">
      <dgm:prSet/>
      <dgm:spPr/>
      <dgm:t>
        <a:bodyPr/>
        <a:lstStyle/>
        <a:p>
          <a:endParaRPr lang="es-PE"/>
        </a:p>
      </dgm:t>
    </dgm:pt>
    <dgm:pt modelId="{08A682B3-1A7B-4A71-9A49-2FFD1B6D4C13}" type="sibTrans" cxnId="{D0C5A64B-D4A9-4C88-BB52-3BAADDC594C0}">
      <dgm:prSet/>
      <dgm:spPr/>
      <dgm:t>
        <a:bodyPr/>
        <a:lstStyle/>
        <a:p>
          <a:endParaRPr lang="es-PE"/>
        </a:p>
      </dgm:t>
    </dgm:pt>
    <dgm:pt modelId="{A5F06AEA-8C2E-4F3B-B72A-B6D2CC6B6818}">
      <dgm:prSet phldrT="[Texto]" custT="1"/>
      <dgm:spPr/>
      <dgm:t>
        <a:bodyPr/>
        <a:lstStyle/>
        <a:p>
          <a:pPr algn="l"/>
          <a:r>
            <a:rPr lang="es-PE" sz="2800" b="1" dirty="0" smtClean="0"/>
            <a:t>Cofinanciadas</a:t>
          </a:r>
          <a:endParaRPr lang="es-PE" sz="2800" b="1" dirty="0"/>
        </a:p>
      </dgm:t>
    </dgm:pt>
    <dgm:pt modelId="{30353738-3DF9-44BC-8781-78AD2AE09970}" type="parTrans" cxnId="{43DD4DE0-CEBA-448E-9AB1-F4D091FE2BAF}">
      <dgm:prSet/>
      <dgm:spPr/>
      <dgm:t>
        <a:bodyPr/>
        <a:lstStyle/>
        <a:p>
          <a:endParaRPr lang="es-PE"/>
        </a:p>
      </dgm:t>
    </dgm:pt>
    <dgm:pt modelId="{1478B637-6EB9-4B06-8F84-1BE6A1F894C8}" type="sibTrans" cxnId="{43DD4DE0-CEBA-448E-9AB1-F4D091FE2BAF}">
      <dgm:prSet/>
      <dgm:spPr/>
      <dgm:t>
        <a:bodyPr/>
        <a:lstStyle/>
        <a:p>
          <a:endParaRPr lang="es-PE"/>
        </a:p>
      </dgm:t>
    </dgm:pt>
    <dgm:pt modelId="{3C0833E9-1E68-4C78-A732-BC51F04AFCE9}">
      <dgm:prSet phldrT="[Texto]" custT="1"/>
      <dgm:spPr/>
      <dgm:t>
        <a:bodyPr/>
        <a:lstStyle/>
        <a:p>
          <a:pPr algn="just"/>
          <a:r>
            <a:rPr lang="es-PE" sz="2400" dirty="0" smtClean="0"/>
            <a:t>Aquellas que requieren de cofinanciamiento (desembolso único o periódico de recursos públicos) o del otorgamiento o contratación de garantías financieras o no financieras que tengan una probabilidad significativa de demandar el uso de recursos públicos.</a:t>
          </a:r>
          <a:endParaRPr lang="es-PE" sz="2400" dirty="0"/>
        </a:p>
      </dgm:t>
    </dgm:pt>
    <dgm:pt modelId="{5EAC1696-030B-4FA7-809B-7D2E745E61F0}" type="parTrans" cxnId="{6D697620-A649-4D56-A840-FD6FBAF74CD4}">
      <dgm:prSet/>
      <dgm:spPr/>
      <dgm:t>
        <a:bodyPr/>
        <a:lstStyle/>
        <a:p>
          <a:endParaRPr lang="es-PE"/>
        </a:p>
      </dgm:t>
    </dgm:pt>
    <dgm:pt modelId="{736C68E0-E993-4DAC-8DA7-700E8231CD24}" type="sibTrans" cxnId="{6D697620-A649-4D56-A840-FD6FBAF74CD4}">
      <dgm:prSet/>
      <dgm:spPr/>
      <dgm:t>
        <a:bodyPr/>
        <a:lstStyle/>
        <a:p>
          <a:endParaRPr lang="es-PE"/>
        </a:p>
      </dgm:t>
    </dgm:pt>
    <dgm:pt modelId="{0E1CB9BE-3852-4791-A1F0-D292A194BB63}" type="pres">
      <dgm:prSet presAssocID="{876E8735-5B18-49D8-AE14-E7BACB420012}" presName="Name0" presStyleCnt="0">
        <dgm:presLayoutVars>
          <dgm:dir/>
          <dgm:animLvl val="lvl"/>
          <dgm:resizeHandles val="exact"/>
        </dgm:presLayoutVars>
      </dgm:prSet>
      <dgm:spPr/>
      <dgm:t>
        <a:bodyPr/>
        <a:lstStyle/>
        <a:p>
          <a:endParaRPr lang="es-PE"/>
        </a:p>
      </dgm:t>
    </dgm:pt>
    <dgm:pt modelId="{AB5DDB8D-E09B-4FA7-B72F-2021C4C89801}" type="pres">
      <dgm:prSet presAssocID="{AB3AF8C7-782E-4D1A-9C6B-87E09741E074}" presName="linNode" presStyleCnt="0"/>
      <dgm:spPr/>
      <dgm:t>
        <a:bodyPr/>
        <a:lstStyle/>
        <a:p>
          <a:endParaRPr lang="es-ES"/>
        </a:p>
      </dgm:t>
    </dgm:pt>
    <dgm:pt modelId="{4DE2CB26-BA6A-4925-B164-B35DC36AB096}" type="pres">
      <dgm:prSet presAssocID="{AB3AF8C7-782E-4D1A-9C6B-87E09741E074}" presName="parTx" presStyleLbl="revTx" presStyleIdx="0" presStyleCnt="2" custScaleY="346256">
        <dgm:presLayoutVars>
          <dgm:chMax val="1"/>
          <dgm:bulletEnabled val="1"/>
        </dgm:presLayoutVars>
      </dgm:prSet>
      <dgm:spPr/>
      <dgm:t>
        <a:bodyPr/>
        <a:lstStyle/>
        <a:p>
          <a:endParaRPr lang="es-PE"/>
        </a:p>
      </dgm:t>
    </dgm:pt>
    <dgm:pt modelId="{985B9B00-E5F4-42E7-ADD7-F3819741CFB1}" type="pres">
      <dgm:prSet presAssocID="{AB3AF8C7-782E-4D1A-9C6B-87E09741E074}" presName="bracket" presStyleLbl="parChTrans1D1" presStyleIdx="0" presStyleCnt="2"/>
      <dgm:spPr/>
      <dgm:t>
        <a:bodyPr/>
        <a:lstStyle/>
        <a:p>
          <a:endParaRPr lang="es-ES"/>
        </a:p>
      </dgm:t>
    </dgm:pt>
    <dgm:pt modelId="{4DB6C79E-BE66-4325-8309-DFFFA85A7E80}" type="pres">
      <dgm:prSet presAssocID="{AB3AF8C7-782E-4D1A-9C6B-87E09741E074}" presName="spH" presStyleCnt="0"/>
      <dgm:spPr/>
      <dgm:t>
        <a:bodyPr/>
        <a:lstStyle/>
        <a:p>
          <a:endParaRPr lang="es-ES"/>
        </a:p>
      </dgm:t>
    </dgm:pt>
    <dgm:pt modelId="{4A704EF6-1113-4DEC-89DF-A301EFBF320F}" type="pres">
      <dgm:prSet presAssocID="{AB3AF8C7-782E-4D1A-9C6B-87E09741E074}" presName="desTx" presStyleLbl="node1" presStyleIdx="0" presStyleCnt="2">
        <dgm:presLayoutVars>
          <dgm:bulletEnabled val="1"/>
        </dgm:presLayoutVars>
      </dgm:prSet>
      <dgm:spPr/>
      <dgm:t>
        <a:bodyPr/>
        <a:lstStyle/>
        <a:p>
          <a:endParaRPr lang="es-PE"/>
        </a:p>
      </dgm:t>
    </dgm:pt>
    <dgm:pt modelId="{6E66211A-2206-49A1-946B-8926B3FBC65A}" type="pres">
      <dgm:prSet presAssocID="{1C800F48-128B-4EA6-9BE0-CC075A222A08}" presName="spV" presStyleCnt="0"/>
      <dgm:spPr/>
      <dgm:t>
        <a:bodyPr/>
        <a:lstStyle/>
        <a:p>
          <a:endParaRPr lang="es-ES"/>
        </a:p>
      </dgm:t>
    </dgm:pt>
    <dgm:pt modelId="{9CF42FC8-137E-43D6-A7B1-07167905F308}" type="pres">
      <dgm:prSet presAssocID="{A5F06AEA-8C2E-4F3B-B72A-B6D2CC6B6818}" presName="linNode" presStyleCnt="0"/>
      <dgm:spPr/>
      <dgm:t>
        <a:bodyPr/>
        <a:lstStyle/>
        <a:p>
          <a:endParaRPr lang="es-ES"/>
        </a:p>
      </dgm:t>
    </dgm:pt>
    <dgm:pt modelId="{517D8339-6A2A-42BD-8E66-6978BC4D0CBB}" type="pres">
      <dgm:prSet presAssocID="{A5F06AEA-8C2E-4F3B-B72A-B6D2CC6B6818}" presName="parTx" presStyleLbl="revTx" presStyleIdx="1" presStyleCnt="2">
        <dgm:presLayoutVars>
          <dgm:chMax val="1"/>
          <dgm:bulletEnabled val="1"/>
        </dgm:presLayoutVars>
      </dgm:prSet>
      <dgm:spPr/>
      <dgm:t>
        <a:bodyPr/>
        <a:lstStyle/>
        <a:p>
          <a:endParaRPr lang="es-PE"/>
        </a:p>
      </dgm:t>
    </dgm:pt>
    <dgm:pt modelId="{A03D078E-E55A-43BC-9CB2-EC06BAF3C364}" type="pres">
      <dgm:prSet presAssocID="{A5F06AEA-8C2E-4F3B-B72A-B6D2CC6B6818}" presName="bracket" presStyleLbl="parChTrans1D1" presStyleIdx="1" presStyleCnt="2"/>
      <dgm:spPr/>
      <dgm:t>
        <a:bodyPr/>
        <a:lstStyle/>
        <a:p>
          <a:endParaRPr lang="es-ES"/>
        </a:p>
      </dgm:t>
    </dgm:pt>
    <dgm:pt modelId="{E41F1C5C-C32F-4F00-9AC2-B71737F1B8FE}" type="pres">
      <dgm:prSet presAssocID="{A5F06AEA-8C2E-4F3B-B72A-B6D2CC6B6818}" presName="spH" presStyleCnt="0"/>
      <dgm:spPr/>
      <dgm:t>
        <a:bodyPr/>
        <a:lstStyle/>
        <a:p>
          <a:endParaRPr lang="es-ES"/>
        </a:p>
      </dgm:t>
    </dgm:pt>
    <dgm:pt modelId="{5288E0DC-3C42-498C-936B-02B69B55FB78}" type="pres">
      <dgm:prSet presAssocID="{A5F06AEA-8C2E-4F3B-B72A-B6D2CC6B6818}" presName="desTx" presStyleLbl="node1" presStyleIdx="1" presStyleCnt="2">
        <dgm:presLayoutVars>
          <dgm:bulletEnabled val="1"/>
        </dgm:presLayoutVars>
      </dgm:prSet>
      <dgm:spPr/>
      <dgm:t>
        <a:bodyPr/>
        <a:lstStyle/>
        <a:p>
          <a:endParaRPr lang="es-PE"/>
        </a:p>
      </dgm:t>
    </dgm:pt>
  </dgm:ptLst>
  <dgm:cxnLst>
    <dgm:cxn modelId="{D06B078C-2399-41DE-AB0C-28FC0DC64707}" type="presOf" srcId="{0EFD0311-0891-4AB4-8AEC-B95767DF3145}" destId="{4A704EF6-1113-4DEC-89DF-A301EFBF320F}" srcOrd="0" destOrd="0" presId="urn:diagrams.loki3.com/BracketList+Icon#1"/>
    <dgm:cxn modelId="{74AA55D9-97DB-45DF-9438-0DB71F8C2E66}" type="presOf" srcId="{3C0833E9-1E68-4C78-A732-BC51F04AFCE9}" destId="{5288E0DC-3C42-498C-936B-02B69B55FB78}" srcOrd="0" destOrd="0" presId="urn:diagrams.loki3.com/BracketList+Icon#1"/>
    <dgm:cxn modelId="{D0C5A64B-D4A9-4C88-BB52-3BAADDC594C0}" srcId="{AB3AF8C7-782E-4D1A-9C6B-87E09741E074}" destId="{0EFD0311-0891-4AB4-8AEC-B95767DF3145}" srcOrd="0" destOrd="0" parTransId="{B813B99C-EC28-4F3D-A86D-B4ACCEE1B630}" sibTransId="{08A682B3-1A7B-4A71-9A49-2FFD1B6D4C13}"/>
    <dgm:cxn modelId="{0DF5CBF8-5D4F-47CB-AA79-57679F8100F5}" srcId="{876E8735-5B18-49D8-AE14-E7BACB420012}" destId="{AB3AF8C7-782E-4D1A-9C6B-87E09741E074}" srcOrd="0" destOrd="0" parTransId="{D5331262-A6A8-49E5-B716-16F837379DCA}" sibTransId="{1C800F48-128B-4EA6-9BE0-CC075A222A08}"/>
    <dgm:cxn modelId="{43DD4DE0-CEBA-448E-9AB1-F4D091FE2BAF}" srcId="{876E8735-5B18-49D8-AE14-E7BACB420012}" destId="{A5F06AEA-8C2E-4F3B-B72A-B6D2CC6B6818}" srcOrd="1" destOrd="0" parTransId="{30353738-3DF9-44BC-8781-78AD2AE09970}" sibTransId="{1478B637-6EB9-4B06-8F84-1BE6A1F894C8}"/>
    <dgm:cxn modelId="{0491A03D-3089-40DB-B20D-F399CA7462E4}" type="presOf" srcId="{AB3AF8C7-782E-4D1A-9C6B-87E09741E074}" destId="{4DE2CB26-BA6A-4925-B164-B35DC36AB096}" srcOrd="0" destOrd="0" presId="urn:diagrams.loki3.com/BracketList+Icon#1"/>
    <dgm:cxn modelId="{6D697620-A649-4D56-A840-FD6FBAF74CD4}" srcId="{A5F06AEA-8C2E-4F3B-B72A-B6D2CC6B6818}" destId="{3C0833E9-1E68-4C78-A732-BC51F04AFCE9}" srcOrd="0" destOrd="0" parTransId="{5EAC1696-030B-4FA7-809B-7D2E745E61F0}" sibTransId="{736C68E0-E993-4DAC-8DA7-700E8231CD24}"/>
    <dgm:cxn modelId="{FFD07030-646D-4F4E-B2F5-6A94794A88AC}" type="presOf" srcId="{876E8735-5B18-49D8-AE14-E7BACB420012}" destId="{0E1CB9BE-3852-4791-A1F0-D292A194BB63}" srcOrd="0" destOrd="0" presId="urn:diagrams.loki3.com/BracketList+Icon#1"/>
    <dgm:cxn modelId="{99429BE6-99A4-44CC-8FE5-0D1ABC718FC4}" type="presOf" srcId="{A5F06AEA-8C2E-4F3B-B72A-B6D2CC6B6818}" destId="{517D8339-6A2A-42BD-8E66-6978BC4D0CBB}" srcOrd="0" destOrd="0" presId="urn:diagrams.loki3.com/BracketList+Icon#1"/>
    <dgm:cxn modelId="{081B5DD2-490E-4E6A-9D4C-10B14446B59D}" type="presParOf" srcId="{0E1CB9BE-3852-4791-A1F0-D292A194BB63}" destId="{AB5DDB8D-E09B-4FA7-B72F-2021C4C89801}" srcOrd="0" destOrd="0" presId="urn:diagrams.loki3.com/BracketList+Icon#1"/>
    <dgm:cxn modelId="{E4C01A85-D8A7-47C1-9DD1-D580F8E4CB32}" type="presParOf" srcId="{AB5DDB8D-E09B-4FA7-B72F-2021C4C89801}" destId="{4DE2CB26-BA6A-4925-B164-B35DC36AB096}" srcOrd="0" destOrd="0" presId="urn:diagrams.loki3.com/BracketList+Icon#1"/>
    <dgm:cxn modelId="{3673371E-80E7-4A25-A85C-BC1047B4CCAE}" type="presParOf" srcId="{AB5DDB8D-E09B-4FA7-B72F-2021C4C89801}" destId="{985B9B00-E5F4-42E7-ADD7-F3819741CFB1}" srcOrd="1" destOrd="0" presId="urn:diagrams.loki3.com/BracketList+Icon#1"/>
    <dgm:cxn modelId="{9BB6898B-2DAD-496D-9A69-1A54D7F1BF98}" type="presParOf" srcId="{AB5DDB8D-E09B-4FA7-B72F-2021C4C89801}" destId="{4DB6C79E-BE66-4325-8309-DFFFA85A7E80}" srcOrd="2" destOrd="0" presId="urn:diagrams.loki3.com/BracketList+Icon#1"/>
    <dgm:cxn modelId="{9F03D8D3-2D38-4242-B7C6-A4EADF1BB8FA}" type="presParOf" srcId="{AB5DDB8D-E09B-4FA7-B72F-2021C4C89801}" destId="{4A704EF6-1113-4DEC-89DF-A301EFBF320F}" srcOrd="3" destOrd="0" presId="urn:diagrams.loki3.com/BracketList+Icon#1"/>
    <dgm:cxn modelId="{4768B6E2-8FE7-45D9-B71A-0899CAFB252F}" type="presParOf" srcId="{0E1CB9BE-3852-4791-A1F0-D292A194BB63}" destId="{6E66211A-2206-49A1-946B-8926B3FBC65A}" srcOrd="1" destOrd="0" presId="urn:diagrams.loki3.com/BracketList+Icon#1"/>
    <dgm:cxn modelId="{2625BD6C-6483-4DE2-9D9D-46B4AB4578F0}" type="presParOf" srcId="{0E1CB9BE-3852-4791-A1F0-D292A194BB63}" destId="{9CF42FC8-137E-43D6-A7B1-07167905F308}" srcOrd="2" destOrd="0" presId="urn:diagrams.loki3.com/BracketList+Icon#1"/>
    <dgm:cxn modelId="{DE3F75CF-BEF2-4D1E-AD2E-125AA82AC25F}" type="presParOf" srcId="{9CF42FC8-137E-43D6-A7B1-07167905F308}" destId="{517D8339-6A2A-42BD-8E66-6978BC4D0CBB}" srcOrd="0" destOrd="0" presId="urn:diagrams.loki3.com/BracketList+Icon#1"/>
    <dgm:cxn modelId="{C9C701A5-53A4-46A8-9590-21AE5B03805B}" type="presParOf" srcId="{9CF42FC8-137E-43D6-A7B1-07167905F308}" destId="{A03D078E-E55A-43BC-9CB2-EC06BAF3C364}" srcOrd="1" destOrd="0" presId="urn:diagrams.loki3.com/BracketList+Icon#1"/>
    <dgm:cxn modelId="{1E1D555D-ADAD-4366-990A-0F377FED1B35}" type="presParOf" srcId="{9CF42FC8-137E-43D6-A7B1-07167905F308}" destId="{E41F1C5C-C32F-4F00-9AC2-B71737F1B8FE}" srcOrd="2" destOrd="0" presId="urn:diagrams.loki3.com/BracketList+Icon#1"/>
    <dgm:cxn modelId="{F8EA694D-A32D-40F7-91DE-0239108FBB40}" type="presParOf" srcId="{9CF42FC8-137E-43D6-A7B1-07167905F308}" destId="{5288E0DC-3C42-498C-936B-02B69B55FB78}" srcOrd="3" destOrd="0" presId="urn:diagrams.loki3.com/BracketList+Ic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FCA944-3A3C-4D8B-B871-36BBCD571B98}" type="doc">
      <dgm:prSet loTypeId="urn:microsoft.com/office/officeart/2005/8/layout/hierarchy2" loCatId="hierarchy" qsTypeId="urn:microsoft.com/office/officeart/2005/8/quickstyle/3d3" qsCatId="3D" csTypeId="urn:microsoft.com/office/officeart/2005/8/colors/accent1_2" csCatId="accent1" phldr="1"/>
      <dgm:spPr/>
      <dgm:t>
        <a:bodyPr/>
        <a:lstStyle/>
        <a:p>
          <a:endParaRPr lang="es-PE"/>
        </a:p>
      </dgm:t>
    </dgm:pt>
    <dgm:pt modelId="{CF8B6787-10DE-4FDE-A17A-724F2F5488CD}">
      <dgm:prSet phldrT="[Texto]"/>
      <dgm:spPr/>
      <dgm:t>
        <a:bodyPr/>
        <a:lstStyle/>
        <a:p>
          <a:r>
            <a:rPr lang="es-PE" dirty="0" smtClean="0"/>
            <a:t>Modalidad de Ejecución de PIP</a:t>
          </a:r>
          <a:endParaRPr lang="es-PE" dirty="0"/>
        </a:p>
      </dgm:t>
    </dgm:pt>
    <dgm:pt modelId="{26F15F90-BA82-40B7-AD69-5B1E08CEC6DC}" type="parTrans" cxnId="{38333989-5E70-4DA0-AA87-9F02AC052567}">
      <dgm:prSet/>
      <dgm:spPr/>
      <dgm:t>
        <a:bodyPr/>
        <a:lstStyle/>
        <a:p>
          <a:endParaRPr lang="es-PE">
            <a:solidFill>
              <a:schemeClr val="bg1"/>
            </a:solidFill>
          </a:endParaRPr>
        </a:p>
      </dgm:t>
    </dgm:pt>
    <dgm:pt modelId="{4179E909-393A-43E9-A57D-92BBC70A39BB}" type="sibTrans" cxnId="{38333989-5E70-4DA0-AA87-9F02AC052567}">
      <dgm:prSet/>
      <dgm:spPr/>
      <dgm:t>
        <a:bodyPr/>
        <a:lstStyle/>
        <a:p>
          <a:endParaRPr lang="es-PE">
            <a:solidFill>
              <a:schemeClr val="bg1"/>
            </a:solidFill>
          </a:endParaRPr>
        </a:p>
      </dgm:t>
    </dgm:pt>
    <dgm:pt modelId="{C1ABA7AD-D913-4726-B7E1-ACFC3A6040D1}">
      <dgm:prSet phldrT="[Texto]"/>
      <dgm:spPr/>
      <dgm:t>
        <a:bodyPr/>
        <a:lstStyle/>
        <a:p>
          <a:r>
            <a:rPr lang="es-PE" smtClean="0"/>
            <a:t>Administración Directa</a:t>
          </a:r>
          <a:endParaRPr lang="es-PE" dirty="0"/>
        </a:p>
      </dgm:t>
    </dgm:pt>
    <dgm:pt modelId="{E9E50A6A-A43E-4892-9693-BB89E49254FC}" type="parTrans" cxnId="{889059E5-5F5D-429B-8230-CE7A8ABF654A}">
      <dgm:prSet/>
      <dgm:spPr/>
      <dgm:t>
        <a:bodyPr/>
        <a:lstStyle/>
        <a:p>
          <a:endParaRPr lang="es-PE">
            <a:solidFill>
              <a:schemeClr val="bg1"/>
            </a:solidFill>
          </a:endParaRPr>
        </a:p>
      </dgm:t>
    </dgm:pt>
    <dgm:pt modelId="{5153798F-D80C-4C8E-AC5E-C1E49D500963}" type="sibTrans" cxnId="{889059E5-5F5D-429B-8230-CE7A8ABF654A}">
      <dgm:prSet/>
      <dgm:spPr/>
      <dgm:t>
        <a:bodyPr/>
        <a:lstStyle/>
        <a:p>
          <a:endParaRPr lang="es-PE">
            <a:solidFill>
              <a:schemeClr val="bg1"/>
            </a:solidFill>
          </a:endParaRPr>
        </a:p>
      </dgm:t>
    </dgm:pt>
    <dgm:pt modelId="{639927BC-619D-4F56-A560-18D00B1B20FE}">
      <dgm:prSet phldrT="[Texto]"/>
      <dgm:spPr/>
      <dgm:t>
        <a:bodyPr/>
        <a:lstStyle/>
        <a:p>
          <a:r>
            <a:rPr lang="es-PE" smtClean="0"/>
            <a:t>Administración Indirecta</a:t>
          </a:r>
          <a:endParaRPr lang="es-PE" dirty="0"/>
        </a:p>
      </dgm:t>
    </dgm:pt>
    <dgm:pt modelId="{B2D17A95-CFC4-43F8-A2B0-D56890D29624}" type="parTrans" cxnId="{AA3AE9BA-3E02-4394-AC85-22AC067D7F9D}">
      <dgm:prSet/>
      <dgm:spPr/>
      <dgm:t>
        <a:bodyPr/>
        <a:lstStyle/>
        <a:p>
          <a:endParaRPr lang="es-PE">
            <a:solidFill>
              <a:schemeClr val="bg1"/>
            </a:solidFill>
          </a:endParaRPr>
        </a:p>
      </dgm:t>
    </dgm:pt>
    <dgm:pt modelId="{3C72DE36-1F46-4993-8BCB-A3D6D92D391F}" type="sibTrans" cxnId="{AA3AE9BA-3E02-4394-AC85-22AC067D7F9D}">
      <dgm:prSet/>
      <dgm:spPr/>
      <dgm:t>
        <a:bodyPr/>
        <a:lstStyle/>
        <a:p>
          <a:endParaRPr lang="es-PE">
            <a:solidFill>
              <a:schemeClr val="bg1"/>
            </a:solidFill>
          </a:endParaRPr>
        </a:p>
      </dgm:t>
    </dgm:pt>
    <dgm:pt modelId="{4AA1D661-D70E-4033-9C60-A78C5C8CFD7E}">
      <dgm:prSet phldrT="[Texto]"/>
      <dgm:spPr/>
      <dgm:t>
        <a:bodyPr/>
        <a:lstStyle/>
        <a:p>
          <a:r>
            <a:rPr lang="es-PE" smtClean="0"/>
            <a:t>Por Contrata</a:t>
          </a:r>
          <a:endParaRPr lang="es-PE" dirty="0"/>
        </a:p>
      </dgm:t>
    </dgm:pt>
    <dgm:pt modelId="{E3183813-E686-437C-BEC1-8DD53D3A60A2}" type="parTrans" cxnId="{94128FBC-8ABC-4CA3-907E-B3227BBD574B}">
      <dgm:prSet/>
      <dgm:spPr/>
      <dgm:t>
        <a:bodyPr/>
        <a:lstStyle/>
        <a:p>
          <a:endParaRPr lang="es-PE">
            <a:solidFill>
              <a:schemeClr val="bg1"/>
            </a:solidFill>
          </a:endParaRPr>
        </a:p>
      </dgm:t>
    </dgm:pt>
    <dgm:pt modelId="{07FF86DD-9DB0-4B35-AA9A-E465F194C62E}" type="sibTrans" cxnId="{94128FBC-8ABC-4CA3-907E-B3227BBD574B}">
      <dgm:prSet/>
      <dgm:spPr/>
      <dgm:t>
        <a:bodyPr/>
        <a:lstStyle/>
        <a:p>
          <a:endParaRPr lang="es-PE">
            <a:solidFill>
              <a:schemeClr val="bg1"/>
            </a:solidFill>
          </a:endParaRPr>
        </a:p>
      </dgm:t>
    </dgm:pt>
    <dgm:pt modelId="{8E0E673F-9BD9-4BA7-A787-68DE129990CA}">
      <dgm:prSet/>
      <dgm:spPr/>
      <dgm:t>
        <a:bodyPr/>
        <a:lstStyle/>
        <a:p>
          <a:r>
            <a:rPr lang="es-PE" smtClean="0"/>
            <a:t>Asociación Público Privada APP</a:t>
          </a:r>
          <a:endParaRPr lang="es-PE" dirty="0"/>
        </a:p>
      </dgm:t>
    </dgm:pt>
    <dgm:pt modelId="{58FBC9BF-F2F1-4A26-95C3-2974B05B1220}" type="parTrans" cxnId="{0E1F5B4E-81F0-4E43-BE2D-D941F6F309F5}">
      <dgm:prSet/>
      <dgm:spPr/>
      <dgm:t>
        <a:bodyPr/>
        <a:lstStyle/>
        <a:p>
          <a:endParaRPr lang="es-PE">
            <a:solidFill>
              <a:schemeClr val="bg1"/>
            </a:solidFill>
          </a:endParaRPr>
        </a:p>
      </dgm:t>
    </dgm:pt>
    <dgm:pt modelId="{8C7827B8-26D2-454E-B6D7-02CA3CA84B4D}" type="sibTrans" cxnId="{0E1F5B4E-81F0-4E43-BE2D-D941F6F309F5}">
      <dgm:prSet/>
      <dgm:spPr/>
      <dgm:t>
        <a:bodyPr/>
        <a:lstStyle/>
        <a:p>
          <a:endParaRPr lang="es-PE">
            <a:solidFill>
              <a:schemeClr val="bg1"/>
            </a:solidFill>
          </a:endParaRPr>
        </a:p>
      </dgm:t>
    </dgm:pt>
    <dgm:pt modelId="{3A98647D-408B-43F4-8E23-4A1DC97B4EEC}">
      <dgm:prSet/>
      <dgm:spPr/>
      <dgm:t>
        <a:bodyPr/>
        <a:lstStyle/>
        <a:p>
          <a:r>
            <a:rPr lang="es-PE" smtClean="0"/>
            <a:t>Núcleo Ejecutor</a:t>
          </a:r>
          <a:endParaRPr lang="es-PE" dirty="0"/>
        </a:p>
      </dgm:t>
    </dgm:pt>
    <dgm:pt modelId="{72BE9743-83F2-41A0-8CD9-68640E4D55D5}" type="parTrans" cxnId="{C3545DEB-DB9F-4EE8-A984-16B3CEB1F8CA}">
      <dgm:prSet/>
      <dgm:spPr/>
      <dgm:t>
        <a:bodyPr/>
        <a:lstStyle/>
        <a:p>
          <a:endParaRPr lang="es-PE">
            <a:solidFill>
              <a:schemeClr val="bg1"/>
            </a:solidFill>
          </a:endParaRPr>
        </a:p>
      </dgm:t>
    </dgm:pt>
    <dgm:pt modelId="{FE2C42A2-054F-4D95-A88F-B4E19D09077D}" type="sibTrans" cxnId="{C3545DEB-DB9F-4EE8-A984-16B3CEB1F8CA}">
      <dgm:prSet/>
      <dgm:spPr/>
      <dgm:t>
        <a:bodyPr/>
        <a:lstStyle/>
        <a:p>
          <a:endParaRPr lang="es-PE">
            <a:solidFill>
              <a:schemeClr val="bg1"/>
            </a:solidFill>
          </a:endParaRPr>
        </a:p>
      </dgm:t>
    </dgm:pt>
    <dgm:pt modelId="{C74307ED-CA86-4A11-A79B-2E81F161829A}">
      <dgm:prSet/>
      <dgm:spPr/>
      <dgm:t>
        <a:bodyPr/>
        <a:lstStyle/>
        <a:p>
          <a:r>
            <a:rPr lang="es-PE" smtClean="0"/>
            <a:t>Obras por Impuestos - Ley 29230</a:t>
          </a:r>
          <a:endParaRPr lang="es-PE" dirty="0"/>
        </a:p>
      </dgm:t>
    </dgm:pt>
    <dgm:pt modelId="{3FAA7322-01C6-4056-86B6-5A1A3E6A478C}" type="parTrans" cxnId="{CB307F25-D9C7-40BD-AC38-64A6F4BE60F8}">
      <dgm:prSet/>
      <dgm:spPr/>
      <dgm:t>
        <a:bodyPr/>
        <a:lstStyle/>
        <a:p>
          <a:endParaRPr lang="es-PE">
            <a:solidFill>
              <a:schemeClr val="bg1"/>
            </a:solidFill>
          </a:endParaRPr>
        </a:p>
      </dgm:t>
    </dgm:pt>
    <dgm:pt modelId="{9130DFB1-EB62-425C-A1F5-F8444B33DE59}" type="sibTrans" cxnId="{CB307F25-D9C7-40BD-AC38-64A6F4BE60F8}">
      <dgm:prSet/>
      <dgm:spPr/>
      <dgm:t>
        <a:bodyPr/>
        <a:lstStyle/>
        <a:p>
          <a:endParaRPr lang="es-PE">
            <a:solidFill>
              <a:schemeClr val="bg1"/>
            </a:solidFill>
          </a:endParaRPr>
        </a:p>
      </dgm:t>
    </dgm:pt>
    <dgm:pt modelId="{DA182DC6-C2F4-428A-9175-D0AE30E4A8CB}">
      <dgm:prSet/>
      <dgm:spPr>
        <a:solidFill>
          <a:schemeClr val="accent2">
            <a:lumMod val="75000"/>
          </a:schemeClr>
        </a:solidFill>
      </dgm:spPr>
      <dgm:t>
        <a:bodyPr/>
        <a:lstStyle/>
        <a:p>
          <a:r>
            <a:rPr lang="es-PE" smtClean="0"/>
            <a:t>Concesiones</a:t>
          </a:r>
          <a:endParaRPr lang="es-PE" dirty="0"/>
        </a:p>
      </dgm:t>
    </dgm:pt>
    <dgm:pt modelId="{69219566-E590-4FEC-AA2F-8082F70BAD98}" type="parTrans" cxnId="{1A37CAF2-86DB-4804-9506-E4C69CF37EAC}">
      <dgm:prSet/>
      <dgm:spPr/>
      <dgm:t>
        <a:bodyPr/>
        <a:lstStyle/>
        <a:p>
          <a:endParaRPr lang="es-PE">
            <a:solidFill>
              <a:schemeClr val="bg1"/>
            </a:solidFill>
          </a:endParaRPr>
        </a:p>
      </dgm:t>
    </dgm:pt>
    <dgm:pt modelId="{62DB38DD-9092-4F9C-A0F1-AFCDDF33E525}" type="sibTrans" cxnId="{1A37CAF2-86DB-4804-9506-E4C69CF37EAC}">
      <dgm:prSet/>
      <dgm:spPr/>
      <dgm:t>
        <a:bodyPr/>
        <a:lstStyle/>
        <a:p>
          <a:endParaRPr lang="es-PE">
            <a:solidFill>
              <a:schemeClr val="bg1"/>
            </a:solidFill>
          </a:endParaRPr>
        </a:p>
      </dgm:t>
    </dgm:pt>
    <dgm:pt modelId="{44A6546A-FA18-46C2-B759-2F74696BA50A}">
      <dgm:prSet/>
      <dgm:spPr/>
      <dgm:t>
        <a:bodyPr/>
        <a:lstStyle/>
        <a:p>
          <a:r>
            <a:rPr lang="es-PE" smtClean="0"/>
            <a:t>Asociación en Participación </a:t>
          </a:r>
          <a:endParaRPr lang="es-PE" dirty="0"/>
        </a:p>
      </dgm:t>
    </dgm:pt>
    <dgm:pt modelId="{0900BBFF-726F-4DFE-8691-CE463EB2435F}" type="parTrans" cxnId="{82B279A6-E0FE-4F19-846A-C68AE5EFFA1E}">
      <dgm:prSet/>
      <dgm:spPr/>
      <dgm:t>
        <a:bodyPr/>
        <a:lstStyle/>
        <a:p>
          <a:endParaRPr lang="es-PE">
            <a:solidFill>
              <a:schemeClr val="bg1"/>
            </a:solidFill>
          </a:endParaRPr>
        </a:p>
      </dgm:t>
    </dgm:pt>
    <dgm:pt modelId="{011ADA9A-10BB-45E7-9541-A9332C39E910}" type="sibTrans" cxnId="{82B279A6-E0FE-4F19-846A-C68AE5EFFA1E}">
      <dgm:prSet/>
      <dgm:spPr/>
      <dgm:t>
        <a:bodyPr/>
        <a:lstStyle/>
        <a:p>
          <a:endParaRPr lang="es-PE">
            <a:solidFill>
              <a:schemeClr val="bg1"/>
            </a:solidFill>
          </a:endParaRPr>
        </a:p>
      </dgm:t>
    </dgm:pt>
    <dgm:pt modelId="{90D5C25F-97B1-461A-839C-F6AC846504B5}">
      <dgm:prSet/>
      <dgm:spPr/>
      <dgm:t>
        <a:bodyPr/>
        <a:lstStyle/>
        <a:p>
          <a:r>
            <a:rPr lang="es-PE" smtClean="0"/>
            <a:t>Contratos de Gerencia</a:t>
          </a:r>
          <a:endParaRPr lang="es-PE" dirty="0"/>
        </a:p>
      </dgm:t>
    </dgm:pt>
    <dgm:pt modelId="{524C31AA-97F4-4528-8D12-7AD753858E6A}" type="parTrans" cxnId="{E9D2C798-EF6C-437C-8EFE-6B9BCF0E0EB5}">
      <dgm:prSet/>
      <dgm:spPr/>
      <dgm:t>
        <a:bodyPr/>
        <a:lstStyle/>
        <a:p>
          <a:endParaRPr lang="es-PE">
            <a:solidFill>
              <a:schemeClr val="bg1"/>
            </a:solidFill>
          </a:endParaRPr>
        </a:p>
      </dgm:t>
    </dgm:pt>
    <dgm:pt modelId="{CB0AFDD6-C1A0-48A6-B31C-BAFA1D356E1B}" type="sibTrans" cxnId="{E9D2C798-EF6C-437C-8EFE-6B9BCF0E0EB5}">
      <dgm:prSet/>
      <dgm:spPr/>
      <dgm:t>
        <a:bodyPr/>
        <a:lstStyle/>
        <a:p>
          <a:endParaRPr lang="es-PE">
            <a:solidFill>
              <a:schemeClr val="bg1"/>
            </a:solidFill>
          </a:endParaRPr>
        </a:p>
      </dgm:t>
    </dgm:pt>
    <dgm:pt modelId="{EF0602C1-D7A3-4748-A4A6-E807FAE1C493}">
      <dgm:prSet/>
      <dgm:spPr/>
      <dgm:t>
        <a:bodyPr/>
        <a:lstStyle/>
        <a:p>
          <a:r>
            <a:rPr lang="es-PE" smtClean="0"/>
            <a:t>Contratos de Riesgo Compartido</a:t>
          </a:r>
          <a:endParaRPr lang="es-PE" dirty="0"/>
        </a:p>
      </dgm:t>
    </dgm:pt>
    <dgm:pt modelId="{09C26F3A-45C1-4E81-B55D-5A7BBB181CE7}" type="parTrans" cxnId="{72B9107F-15F1-4307-8A89-BE5BD059D6FC}">
      <dgm:prSet/>
      <dgm:spPr/>
      <dgm:t>
        <a:bodyPr/>
        <a:lstStyle/>
        <a:p>
          <a:endParaRPr lang="es-PE">
            <a:solidFill>
              <a:schemeClr val="bg1"/>
            </a:solidFill>
          </a:endParaRPr>
        </a:p>
      </dgm:t>
    </dgm:pt>
    <dgm:pt modelId="{89F9AE86-CAD7-4D99-B51F-0A6FD2368CDC}" type="sibTrans" cxnId="{72B9107F-15F1-4307-8A89-BE5BD059D6FC}">
      <dgm:prSet/>
      <dgm:spPr/>
      <dgm:t>
        <a:bodyPr/>
        <a:lstStyle/>
        <a:p>
          <a:endParaRPr lang="es-PE">
            <a:solidFill>
              <a:schemeClr val="bg1"/>
            </a:solidFill>
          </a:endParaRPr>
        </a:p>
      </dgm:t>
    </dgm:pt>
    <dgm:pt modelId="{AC70EEEB-30CA-4003-A0B7-8812F3498410}">
      <dgm:prSet/>
      <dgm:spPr/>
      <dgm:t>
        <a:bodyPr/>
        <a:lstStyle/>
        <a:p>
          <a:r>
            <a:rPr lang="es-PE" smtClean="0"/>
            <a:t>Contratos de Especialización</a:t>
          </a:r>
          <a:endParaRPr lang="es-PE" dirty="0"/>
        </a:p>
      </dgm:t>
    </dgm:pt>
    <dgm:pt modelId="{3E81F75F-51C0-4056-BC46-21E0852E4E15}" type="parTrans" cxnId="{72F78F9F-053B-46F5-8D0B-FE4BAED10063}">
      <dgm:prSet/>
      <dgm:spPr/>
      <dgm:t>
        <a:bodyPr/>
        <a:lstStyle/>
        <a:p>
          <a:endParaRPr lang="es-PE">
            <a:solidFill>
              <a:schemeClr val="bg1"/>
            </a:solidFill>
          </a:endParaRPr>
        </a:p>
      </dgm:t>
    </dgm:pt>
    <dgm:pt modelId="{E47450E0-9D1C-48E7-9D77-B3A4DAEBB2D0}" type="sibTrans" cxnId="{72F78F9F-053B-46F5-8D0B-FE4BAED10063}">
      <dgm:prSet/>
      <dgm:spPr/>
      <dgm:t>
        <a:bodyPr/>
        <a:lstStyle/>
        <a:p>
          <a:endParaRPr lang="es-PE">
            <a:solidFill>
              <a:schemeClr val="bg1"/>
            </a:solidFill>
          </a:endParaRPr>
        </a:p>
      </dgm:t>
    </dgm:pt>
    <dgm:pt modelId="{9166470A-BAC9-4EBE-A89E-7BE57C1B3E01}">
      <dgm:prSet/>
      <dgm:spPr/>
      <dgm:t>
        <a:bodyPr/>
        <a:lstStyle/>
        <a:p>
          <a:r>
            <a:rPr lang="es-PE" smtClean="0"/>
            <a:t>Otra modalidad contractual permitida por ley</a:t>
          </a:r>
          <a:endParaRPr lang="es-PE" dirty="0"/>
        </a:p>
      </dgm:t>
    </dgm:pt>
    <dgm:pt modelId="{6206D64B-3C7B-4644-B513-5B3ADB793DBD}" type="parTrans" cxnId="{D019D275-68FA-47BD-B994-C93ADD0BF5C8}">
      <dgm:prSet/>
      <dgm:spPr/>
      <dgm:t>
        <a:bodyPr/>
        <a:lstStyle/>
        <a:p>
          <a:endParaRPr lang="es-PE">
            <a:solidFill>
              <a:schemeClr val="bg1"/>
            </a:solidFill>
          </a:endParaRPr>
        </a:p>
      </dgm:t>
    </dgm:pt>
    <dgm:pt modelId="{30F7F387-0DAA-4355-8C11-EE590D49394B}" type="sibTrans" cxnId="{D019D275-68FA-47BD-B994-C93ADD0BF5C8}">
      <dgm:prSet/>
      <dgm:spPr/>
      <dgm:t>
        <a:bodyPr/>
        <a:lstStyle/>
        <a:p>
          <a:endParaRPr lang="es-PE">
            <a:solidFill>
              <a:schemeClr val="bg1"/>
            </a:solidFill>
          </a:endParaRPr>
        </a:p>
      </dgm:t>
    </dgm:pt>
    <dgm:pt modelId="{69BECE2B-8737-4B96-A347-02177400B196}" type="pres">
      <dgm:prSet presAssocID="{02FCA944-3A3C-4D8B-B871-36BBCD571B98}" presName="diagram" presStyleCnt="0">
        <dgm:presLayoutVars>
          <dgm:chPref val="1"/>
          <dgm:dir/>
          <dgm:animOne val="branch"/>
          <dgm:animLvl val="lvl"/>
          <dgm:resizeHandles val="exact"/>
        </dgm:presLayoutVars>
      </dgm:prSet>
      <dgm:spPr/>
      <dgm:t>
        <a:bodyPr/>
        <a:lstStyle/>
        <a:p>
          <a:endParaRPr lang="es-PE"/>
        </a:p>
      </dgm:t>
    </dgm:pt>
    <dgm:pt modelId="{71DF5412-8A0B-47BC-8921-14370A241023}" type="pres">
      <dgm:prSet presAssocID="{CF8B6787-10DE-4FDE-A17A-724F2F5488CD}" presName="root1" presStyleCnt="0"/>
      <dgm:spPr/>
      <dgm:t>
        <a:bodyPr/>
        <a:lstStyle/>
        <a:p>
          <a:endParaRPr lang="es-PE"/>
        </a:p>
      </dgm:t>
    </dgm:pt>
    <dgm:pt modelId="{4EA9F5F7-82D7-4595-ACFF-7CBC3A45419D}" type="pres">
      <dgm:prSet presAssocID="{CF8B6787-10DE-4FDE-A17A-724F2F5488CD}" presName="LevelOneTextNode" presStyleLbl="node0" presStyleIdx="0" presStyleCnt="1">
        <dgm:presLayoutVars>
          <dgm:chPref val="3"/>
        </dgm:presLayoutVars>
      </dgm:prSet>
      <dgm:spPr/>
      <dgm:t>
        <a:bodyPr/>
        <a:lstStyle/>
        <a:p>
          <a:endParaRPr lang="es-PE"/>
        </a:p>
      </dgm:t>
    </dgm:pt>
    <dgm:pt modelId="{50784E84-F8EF-4A4C-BBE0-C0A2B406028D}" type="pres">
      <dgm:prSet presAssocID="{CF8B6787-10DE-4FDE-A17A-724F2F5488CD}" presName="level2hierChild" presStyleCnt="0"/>
      <dgm:spPr/>
      <dgm:t>
        <a:bodyPr/>
        <a:lstStyle/>
        <a:p>
          <a:endParaRPr lang="es-PE"/>
        </a:p>
      </dgm:t>
    </dgm:pt>
    <dgm:pt modelId="{08F151CA-097C-451B-8D76-266480A3C2B1}" type="pres">
      <dgm:prSet presAssocID="{E9E50A6A-A43E-4892-9693-BB89E49254FC}" presName="conn2-1" presStyleLbl="parChTrans1D2" presStyleIdx="0" presStyleCnt="2"/>
      <dgm:spPr/>
      <dgm:t>
        <a:bodyPr/>
        <a:lstStyle/>
        <a:p>
          <a:endParaRPr lang="es-PE"/>
        </a:p>
      </dgm:t>
    </dgm:pt>
    <dgm:pt modelId="{5C61221E-FD77-4798-924F-700191ECD4B2}" type="pres">
      <dgm:prSet presAssocID="{E9E50A6A-A43E-4892-9693-BB89E49254FC}" presName="connTx" presStyleLbl="parChTrans1D2" presStyleIdx="0" presStyleCnt="2"/>
      <dgm:spPr/>
      <dgm:t>
        <a:bodyPr/>
        <a:lstStyle/>
        <a:p>
          <a:endParaRPr lang="es-PE"/>
        </a:p>
      </dgm:t>
    </dgm:pt>
    <dgm:pt modelId="{4AA2C671-260E-4408-BC39-9F65BAF8C989}" type="pres">
      <dgm:prSet presAssocID="{C1ABA7AD-D913-4726-B7E1-ACFC3A6040D1}" presName="root2" presStyleCnt="0"/>
      <dgm:spPr/>
      <dgm:t>
        <a:bodyPr/>
        <a:lstStyle/>
        <a:p>
          <a:endParaRPr lang="es-PE"/>
        </a:p>
      </dgm:t>
    </dgm:pt>
    <dgm:pt modelId="{52561FD8-7752-4FF7-879B-A64507572E2D}" type="pres">
      <dgm:prSet presAssocID="{C1ABA7AD-D913-4726-B7E1-ACFC3A6040D1}" presName="LevelTwoTextNode" presStyleLbl="node2" presStyleIdx="0" presStyleCnt="2">
        <dgm:presLayoutVars>
          <dgm:chPref val="3"/>
        </dgm:presLayoutVars>
      </dgm:prSet>
      <dgm:spPr/>
      <dgm:t>
        <a:bodyPr/>
        <a:lstStyle/>
        <a:p>
          <a:endParaRPr lang="es-PE"/>
        </a:p>
      </dgm:t>
    </dgm:pt>
    <dgm:pt modelId="{A5BC8C15-3287-4D03-8AF6-2900C5B96652}" type="pres">
      <dgm:prSet presAssocID="{C1ABA7AD-D913-4726-B7E1-ACFC3A6040D1}" presName="level3hierChild" presStyleCnt="0"/>
      <dgm:spPr/>
      <dgm:t>
        <a:bodyPr/>
        <a:lstStyle/>
        <a:p>
          <a:endParaRPr lang="es-PE"/>
        </a:p>
      </dgm:t>
    </dgm:pt>
    <dgm:pt modelId="{114D9882-13FC-4E70-900F-2AFE96C36302}" type="pres">
      <dgm:prSet presAssocID="{B2D17A95-CFC4-43F8-A2B0-D56890D29624}" presName="conn2-1" presStyleLbl="parChTrans1D2" presStyleIdx="1" presStyleCnt="2"/>
      <dgm:spPr/>
      <dgm:t>
        <a:bodyPr/>
        <a:lstStyle/>
        <a:p>
          <a:endParaRPr lang="es-PE"/>
        </a:p>
      </dgm:t>
    </dgm:pt>
    <dgm:pt modelId="{38051F76-CDC8-462B-9446-FA8338CBA4E9}" type="pres">
      <dgm:prSet presAssocID="{B2D17A95-CFC4-43F8-A2B0-D56890D29624}" presName="connTx" presStyleLbl="parChTrans1D2" presStyleIdx="1" presStyleCnt="2"/>
      <dgm:spPr/>
      <dgm:t>
        <a:bodyPr/>
        <a:lstStyle/>
        <a:p>
          <a:endParaRPr lang="es-PE"/>
        </a:p>
      </dgm:t>
    </dgm:pt>
    <dgm:pt modelId="{6F4F0BC4-FE7D-45BC-8119-EA3938F5E69E}" type="pres">
      <dgm:prSet presAssocID="{639927BC-619D-4F56-A560-18D00B1B20FE}" presName="root2" presStyleCnt="0"/>
      <dgm:spPr/>
      <dgm:t>
        <a:bodyPr/>
        <a:lstStyle/>
        <a:p>
          <a:endParaRPr lang="es-PE"/>
        </a:p>
      </dgm:t>
    </dgm:pt>
    <dgm:pt modelId="{B09CA763-B6F1-4AD3-A758-E213AF98025A}" type="pres">
      <dgm:prSet presAssocID="{639927BC-619D-4F56-A560-18D00B1B20FE}" presName="LevelTwoTextNode" presStyleLbl="node2" presStyleIdx="1" presStyleCnt="2">
        <dgm:presLayoutVars>
          <dgm:chPref val="3"/>
        </dgm:presLayoutVars>
      </dgm:prSet>
      <dgm:spPr/>
      <dgm:t>
        <a:bodyPr/>
        <a:lstStyle/>
        <a:p>
          <a:endParaRPr lang="es-PE"/>
        </a:p>
      </dgm:t>
    </dgm:pt>
    <dgm:pt modelId="{12ACF466-7C51-495D-9392-6108EBE52836}" type="pres">
      <dgm:prSet presAssocID="{639927BC-619D-4F56-A560-18D00B1B20FE}" presName="level3hierChild" presStyleCnt="0"/>
      <dgm:spPr/>
      <dgm:t>
        <a:bodyPr/>
        <a:lstStyle/>
        <a:p>
          <a:endParaRPr lang="es-PE"/>
        </a:p>
      </dgm:t>
    </dgm:pt>
    <dgm:pt modelId="{548A7366-B134-4C29-9DE4-87386C8CEC94}" type="pres">
      <dgm:prSet presAssocID="{E3183813-E686-437C-BEC1-8DD53D3A60A2}" presName="conn2-1" presStyleLbl="parChTrans1D3" presStyleIdx="0" presStyleCnt="4"/>
      <dgm:spPr/>
      <dgm:t>
        <a:bodyPr/>
        <a:lstStyle/>
        <a:p>
          <a:endParaRPr lang="es-PE"/>
        </a:p>
      </dgm:t>
    </dgm:pt>
    <dgm:pt modelId="{4FBE9A02-E46E-4BD7-9B41-41ADBBC31CD0}" type="pres">
      <dgm:prSet presAssocID="{E3183813-E686-437C-BEC1-8DD53D3A60A2}" presName="connTx" presStyleLbl="parChTrans1D3" presStyleIdx="0" presStyleCnt="4"/>
      <dgm:spPr/>
      <dgm:t>
        <a:bodyPr/>
        <a:lstStyle/>
        <a:p>
          <a:endParaRPr lang="es-PE"/>
        </a:p>
      </dgm:t>
    </dgm:pt>
    <dgm:pt modelId="{84382012-6C82-49FE-9CE3-66D4D18AEB94}" type="pres">
      <dgm:prSet presAssocID="{4AA1D661-D70E-4033-9C60-A78C5C8CFD7E}" presName="root2" presStyleCnt="0"/>
      <dgm:spPr/>
      <dgm:t>
        <a:bodyPr/>
        <a:lstStyle/>
        <a:p>
          <a:endParaRPr lang="es-PE"/>
        </a:p>
      </dgm:t>
    </dgm:pt>
    <dgm:pt modelId="{9122C94E-DF03-4D42-8AE0-695D81B77CB4}" type="pres">
      <dgm:prSet presAssocID="{4AA1D661-D70E-4033-9C60-A78C5C8CFD7E}" presName="LevelTwoTextNode" presStyleLbl="node3" presStyleIdx="0" presStyleCnt="4">
        <dgm:presLayoutVars>
          <dgm:chPref val="3"/>
        </dgm:presLayoutVars>
      </dgm:prSet>
      <dgm:spPr/>
      <dgm:t>
        <a:bodyPr/>
        <a:lstStyle/>
        <a:p>
          <a:endParaRPr lang="es-PE"/>
        </a:p>
      </dgm:t>
    </dgm:pt>
    <dgm:pt modelId="{BACCBC33-E61B-4C19-AEF4-118E522F7EB8}" type="pres">
      <dgm:prSet presAssocID="{4AA1D661-D70E-4033-9C60-A78C5C8CFD7E}" presName="level3hierChild" presStyleCnt="0"/>
      <dgm:spPr/>
      <dgm:t>
        <a:bodyPr/>
        <a:lstStyle/>
        <a:p>
          <a:endParaRPr lang="es-PE"/>
        </a:p>
      </dgm:t>
    </dgm:pt>
    <dgm:pt modelId="{F5197397-95C8-464B-BFB5-DE7589E8D7F7}" type="pres">
      <dgm:prSet presAssocID="{58FBC9BF-F2F1-4A26-95C3-2974B05B1220}" presName="conn2-1" presStyleLbl="parChTrans1D3" presStyleIdx="1" presStyleCnt="4"/>
      <dgm:spPr/>
      <dgm:t>
        <a:bodyPr/>
        <a:lstStyle/>
        <a:p>
          <a:endParaRPr lang="es-PE"/>
        </a:p>
      </dgm:t>
    </dgm:pt>
    <dgm:pt modelId="{31837741-B1AF-4E06-84C2-C72A365ACF2A}" type="pres">
      <dgm:prSet presAssocID="{58FBC9BF-F2F1-4A26-95C3-2974B05B1220}" presName="connTx" presStyleLbl="parChTrans1D3" presStyleIdx="1" presStyleCnt="4"/>
      <dgm:spPr/>
      <dgm:t>
        <a:bodyPr/>
        <a:lstStyle/>
        <a:p>
          <a:endParaRPr lang="es-PE"/>
        </a:p>
      </dgm:t>
    </dgm:pt>
    <dgm:pt modelId="{767DDBB8-36FC-4F0A-AE52-327EA74E77F5}" type="pres">
      <dgm:prSet presAssocID="{8E0E673F-9BD9-4BA7-A787-68DE129990CA}" presName="root2" presStyleCnt="0"/>
      <dgm:spPr/>
      <dgm:t>
        <a:bodyPr/>
        <a:lstStyle/>
        <a:p>
          <a:endParaRPr lang="es-PE"/>
        </a:p>
      </dgm:t>
    </dgm:pt>
    <dgm:pt modelId="{F84F4DAA-0E34-4736-BBF3-7C047A070A13}" type="pres">
      <dgm:prSet presAssocID="{8E0E673F-9BD9-4BA7-A787-68DE129990CA}" presName="LevelTwoTextNode" presStyleLbl="node3" presStyleIdx="1" presStyleCnt="4">
        <dgm:presLayoutVars>
          <dgm:chPref val="3"/>
        </dgm:presLayoutVars>
      </dgm:prSet>
      <dgm:spPr/>
      <dgm:t>
        <a:bodyPr/>
        <a:lstStyle/>
        <a:p>
          <a:endParaRPr lang="es-PE"/>
        </a:p>
      </dgm:t>
    </dgm:pt>
    <dgm:pt modelId="{2E98D7E6-ADDA-48ED-BF4A-E635C8068217}" type="pres">
      <dgm:prSet presAssocID="{8E0E673F-9BD9-4BA7-A787-68DE129990CA}" presName="level3hierChild" presStyleCnt="0"/>
      <dgm:spPr/>
      <dgm:t>
        <a:bodyPr/>
        <a:lstStyle/>
        <a:p>
          <a:endParaRPr lang="es-PE"/>
        </a:p>
      </dgm:t>
    </dgm:pt>
    <dgm:pt modelId="{C4E2695A-C26B-4411-B358-1593A2B4A130}" type="pres">
      <dgm:prSet presAssocID="{69219566-E590-4FEC-AA2F-8082F70BAD98}" presName="conn2-1" presStyleLbl="parChTrans1D4" presStyleIdx="0" presStyleCnt="6"/>
      <dgm:spPr/>
      <dgm:t>
        <a:bodyPr/>
        <a:lstStyle/>
        <a:p>
          <a:endParaRPr lang="es-PE"/>
        </a:p>
      </dgm:t>
    </dgm:pt>
    <dgm:pt modelId="{55ABD110-6DD1-40D3-9B0C-31E87C741B1B}" type="pres">
      <dgm:prSet presAssocID="{69219566-E590-4FEC-AA2F-8082F70BAD98}" presName="connTx" presStyleLbl="parChTrans1D4" presStyleIdx="0" presStyleCnt="6"/>
      <dgm:spPr/>
      <dgm:t>
        <a:bodyPr/>
        <a:lstStyle/>
        <a:p>
          <a:endParaRPr lang="es-PE"/>
        </a:p>
      </dgm:t>
    </dgm:pt>
    <dgm:pt modelId="{E2FF84DE-B5A1-4DB9-8216-569A388E744C}" type="pres">
      <dgm:prSet presAssocID="{DA182DC6-C2F4-428A-9175-D0AE30E4A8CB}" presName="root2" presStyleCnt="0"/>
      <dgm:spPr/>
      <dgm:t>
        <a:bodyPr/>
        <a:lstStyle/>
        <a:p>
          <a:endParaRPr lang="es-PE"/>
        </a:p>
      </dgm:t>
    </dgm:pt>
    <dgm:pt modelId="{8A6A7E1A-F6E6-442D-BDF2-E03D5A282E6C}" type="pres">
      <dgm:prSet presAssocID="{DA182DC6-C2F4-428A-9175-D0AE30E4A8CB}" presName="LevelTwoTextNode" presStyleLbl="node4" presStyleIdx="0" presStyleCnt="6">
        <dgm:presLayoutVars>
          <dgm:chPref val="3"/>
        </dgm:presLayoutVars>
      </dgm:prSet>
      <dgm:spPr/>
      <dgm:t>
        <a:bodyPr/>
        <a:lstStyle/>
        <a:p>
          <a:endParaRPr lang="es-PE"/>
        </a:p>
      </dgm:t>
    </dgm:pt>
    <dgm:pt modelId="{72581522-73A1-4B36-AD07-9EFD091BFDFE}" type="pres">
      <dgm:prSet presAssocID="{DA182DC6-C2F4-428A-9175-D0AE30E4A8CB}" presName="level3hierChild" presStyleCnt="0"/>
      <dgm:spPr/>
      <dgm:t>
        <a:bodyPr/>
        <a:lstStyle/>
        <a:p>
          <a:endParaRPr lang="es-PE"/>
        </a:p>
      </dgm:t>
    </dgm:pt>
    <dgm:pt modelId="{4B0CCA67-1640-4733-9E77-D1D862E40DDB}" type="pres">
      <dgm:prSet presAssocID="{0900BBFF-726F-4DFE-8691-CE463EB2435F}" presName="conn2-1" presStyleLbl="parChTrans1D4" presStyleIdx="1" presStyleCnt="6"/>
      <dgm:spPr/>
      <dgm:t>
        <a:bodyPr/>
        <a:lstStyle/>
        <a:p>
          <a:endParaRPr lang="es-PE"/>
        </a:p>
      </dgm:t>
    </dgm:pt>
    <dgm:pt modelId="{3B84EE13-0215-4509-A1FE-B1C5361D333D}" type="pres">
      <dgm:prSet presAssocID="{0900BBFF-726F-4DFE-8691-CE463EB2435F}" presName="connTx" presStyleLbl="parChTrans1D4" presStyleIdx="1" presStyleCnt="6"/>
      <dgm:spPr/>
      <dgm:t>
        <a:bodyPr/>
        <a:lstStyle/>
        <a:p>
          <a:endParaRPr lang="es-PE"/>
        </a:p>
      </dgm:t>
    </dgm:pt>
    <dgm:pt modelId="{2B6E2ADF-E7D0-45A7-8032-A8EF7885E4F1}" type="pres">
      <dgm:prSet presAssocID="{44A6546A-FA18-46C2-B759-2F74696BA50A}" presName="root2" presStyleCnt="0"/>
      <dgm:spPr/>
      <dgm:t>
        <a:bodyPr/>
        <a:lstStyle/>
        <a:p>
          <a:endParaRPr lang="es-PE"/>
        </a:p>
      </dgm:t>
    </dgm:pt>
    <dgm:pt modelId="{63831D42-25F2-43F2-85A1-D69D1C339A21}" type="pres">
      <dgm:prSet presAssocID="{44A6546A-FA18-46C2-B759-2F74696BA50A}" presName="LevelTwoTextNode" presStyleLbl="node4" presStyleIdx="1" presStyleCnt="6">
        <dgm:presLayoutVars>
          <dgm:chPref val="3"/>
        </dgm:presLayoutVars>
      </dgm:prSet>
      <dgm:spPr/>
      <dgm:t>
        <a:bodyPr/>
        <a:lstStyle/>
        <a:p>
          <a:endParaRPr lang="es-PE"/>
        </a:p>
      </dgm:t>
    </dgm:pt>
    <dgm:pt modelId="{681A11B4-9190-4360-85D7-9EADD8576385}" type="pres">
      <dgm:prSet presAssocID="{44A6546A-FA18-46C2-B759-2F74696BA50A}" presName="level3hierChild" presStyleCnt="0"/>
      <dgm:spPr/>
      <dgm:t>
        <a:bodyPr/>
        <a:lstStyle/>
        <a:p>
          <a:endParaRPr lang="es-PE"/>
        </a:p>
      </dgm:t>
    </dgm:pt>
    <dgm:pt modelId="{6D9BF655-CC7B-4F55-AD35-43B3515A9348}" type="pres">
      <dgm:prSet presAssocID="{524C31AA-97F4-4528-8D12-7AD753858E6A}" presName="conn2-1" presStyleLbl="parChTrans1D4" presStyleIdx="2" presStyleCnt="6"/>
      <dgm:spPr/>
      <dgm:t>
        <a:bodyPr/>
        <a:lstStyle/>
        <a:p>
          <a:endParaRPr lang="es-PE"/>
        </a:p>
      </dgm:t>
    </dgm:pt>
    <dgm:pt modelId="{B5709A15-C25D-4EED-9ADD-0C8BB842AB78}" type="pres">
      <dgm:prSet presAssocID="{524C31AA-97F4-4528-8D12-7AD753858E6A}" presName="connTx" presStyleLbl="parChTrans1D4" presStyleIdx="2" presStyleCnt="6"/>
      <dgm:spPr/>
      <dgm:t>
        <a:bodyPr/>
        <a:lstStyle/>
        <a:p>
          <a:endParaRPr lang="es-PE"/>
        </a:p>
      </dgm:t>
    </dgm:pt>
    <dgm:pt modelId="{C4DC30F3-741C-4513-8445-02826F59D98F}" type="pres">
      <dgm:prSet presAssocID="{90D5C25F-97B1-461A-839C-F6AC846504B5}" presName="root2" presStyleCnt="0"/>
      <dgm:spPr/>
      <dgm:t>
        <a:bodyPr/>
        <a:lstStyle/>
        <a:p>
          <a:endParaRPr lang="es-PE"/>
        </a:p>
      </dgm:t>
    </dgm:pt>
    <dgm:pt modelId="{83D28518-29FE-454B-9322-34ABDFDEE76C}" type="pres">
      <dgm:prSet presAssocID="{90D5C25F-97B1-461A-839C-F6AC846504B5}" presName="LevelTwoTextNode" presStyleLbl="node4" presStyleIdx="2" presStyleCnt="6">
        <dgm:presLayoutVars>
          <dgm:chPref val="3"/>
        </dgm:presLayoutVars>
      </dgm:prSet>
      <dgm:spPr/>
      <dgm:t>
        <a:bodyPr/>
        <a:lstStyle/>
        <a:p>
          <a:endParaRPr lang="es-PE"/>
        </a:p>
      </dgm:t>
    </dgm:pt>
    <dgm:pt modelId="{2DDB3F97-110D-492A-B9F2-C0992A2DC83A}" type="pres">
      <dgm:prSet presAssocID="{90D5C25F-97B1-461A-839C-F6AC846504B5}" presName="level3hierChild" presStyleCnt="0"/>
      <dgm:spPr/>
      <dgm:t>
        <a:bodyPr/>
        <a:lstStyle/>
        <a:p>
          <a:endParaRPr lang="es-PE"/>
        </a:p>
      </dgm:t>
    </dgm:pt>
    <dgm:pt modelId="{77A82D8B-DB87-4BA3-8B9A-19A54D552344}" type="pres">
      <dgm:prSet presAssocID="{09C26F3A-45C1-4E81-B55D-5A7BBB181CE7}" presName="conn2-1" presStyleLbl="parChTrans1D4" presStyleIdx="3" presStyleCnt="6"/>
      <dgm:spPr/>
      <dgm:t>
        <a:bodyPr/>
        <a:lstStyle/>
        <a:p>
          <a:endParaRPr lang="es-PE"/>
        </a:p>
      </dgm:t>
    </dgm:pt>
    <dgm:pt modelId="{AA5B1D56-0CF6-42EC-BD03-9F673D89E62B}" type="pres">
      <dgm:prSet presAssocID="{09C26F3A-45C1-4E81-B55D-5A7BBB181CE7}" presName="connTx" presStyleLbl="parChTrans1D4" presStyleIdx="3" presStyleCnt="6"/>
      <dgm:spPr/>
      <dgm:t>
        <a:bodyPr/>
        <a:lstStyle/>
        <a:p>
          <a:endParaRPr lang="es-PE"/>
        </a:p>
      </dgm:t>
    </dgm:pt>
    <dgm:pt modelId="{301447A9-565C-4A00-AB8D-5598EFC7FA3E}" type="pres">
      <dgm:prSet presAssocID="{EF0602C1-D7A3-4748-A4A6-E807FAE1C493}" presName="root2" presStyleCnt="0"/>
      <dgm:spPr/>
      <dgm:t>
        <a:bodyPr/>
        <a:lstStyle/>
        <a:p>
          <a:endParaRPr lang="es-PE"/>
        </a:p>
      </dgm:t>
    </dgm:pt>
    <dgm:pt modelId="{551FBAF4-98E5-466E-B1B1-49E5F1AD1B35}" type="pres">
      <dgm:prSet presAssocID="{EF0602C1-D7A3-4748-A4A6-E807FAE1C493}" presName="LevelTwoTextNode" presStyleLbl="node4" presStyleIdx="3" presStyleCnt="6">
        <dgm:presLayoutVars>
          <dgm:chPref val="3"/>
        </dgm:presLayoutVars>
      </dgm:prSet>
      <dgm:spPr/>
      <dgm:t>
        <a:bodyPr/>
        <a:lstStyle/>
        <a:p>
          <a:endParaRPr lang="es-PE"/>
        </a:p>
      </dgm:t>
    </dgm:pt>
    <dgm:pt modelId="{48D3FD5C-FDDA-4FE5-A8BB-A856F7447A38}" type="pres">
      <dgm:prSet presAssocID="{EF0602C1-D7A3-4748-A4A6-E807FAE1C493}" presName="level3hierChild" presStyleCnt="0"/>
      <dgm:spPr/>
      <dgm:t>
        <a:bodyPr/>
        <a:lstStyle/>
        <a:p>
          <a:endParaRPr lang="es-PE"/>
        </a:p>
      </dgm:t>
    </dgm:pt>
    <dgm:pt modelId="{2412CB74-0AF2-4281-BA99-858C2D01C5B3}" type="pres">
      <dgm:prSet presAssocID="{3E81F75F-51C0-4056-BC46-21E0852E4E15}" presName="conn2-1" presStyleLbl="parChTrans1D4" presStyleIdx="4" presStyleCnt="6"/>
      <dgm:spPr/>
      <dgm:t>
        <a:bodyPr/>
        <a:lstStyle/>
        <a:p>
          <a:endParaRPr lang="es-PE"/>
        </a:p>
      </dgm:t>
    </dgm:pt>
    <dgm:pt modelId="{2B50F5A2-D75D-40B0-A3E8-0F5178396430}" type="pres">
      <dgm:prSet presAssocID="{3E81F75F-51C0-4056-BC46-21E0852E4E15}" presName="connTx" presStyleLbl="parChTrans1D4" presStyleIdx="4" presStyleCnt="6"/>
      <dgm:spPr/>
      <dgm:t>
        <a:bodyPr/>
        <a:lstStyle/>
        <a:p>
          <a:endParaRPr lang="es-PE"/>
        </a:p>
      </dgm:t>
    </dgm:pt>
    <dgm:pt modelId="{F0A49DD7-419E-4C4C-99C5-35F88DDD5054}" type="pres">
      <dgm:prSet presAssocID="{AC70EEEB-30CA-4003-A0B7-8812F3498410}" presName="root2" presStyleCnt="0"/>
      <dgm:spPr/>
      <dgm:t>
        <a:bodyPr/>
        <a:lstStyle/>
        <a:p>
          <a:endParaRPr lang="es-PE"/>
        </a:p>
      </dgm:t>
    </dgm:pt>
    <dgm:pt modelId="{FD8BA293-2447-43B6-AD04-3EF2087EA06E}" type="pres">
      <dgm:prSet presAssocID="{AC70EEEB-30CA-4003-A0B7-8812F3498410}" presName="LevelTwoTextNode" presStyleLbl="node4" presStyleIdx="4" presStyleCnt="6">
        <dgm:presLayoutVars>
          <dgm:chPref val="3"/>
        </dgm:presLayoutVars>
      </dgm:prSet>
      <dgm:spPr/>
      <dgm:t>
        <a:bodyPr/>
        <a:lstStyle/>
        <a:p>
          <a:endParaRPr lang="es-PE"/>
        </a:p>
      </dgm:t>
    </dgm:pt>
    <dgm:pt modelId="{B752FD27-5F4F-4735-96C6-24AD681240AC}" type="pres">
      <dgm:prSet presAssocID="{AC70EEEB-30CA-4003-A0B7-8812F3498410}" presName="level3hierChild" presStyleCnt="0"/>
      <dgm:spPr/>
      <dgm:t>
        <a:bodyPr/>
        <a:lstStyle/>
        <a:p>
          <a:endParaRPr lang="es-PE"/>
        </a:p>
      </dgm:t>
    </dgm:pt>
    <dgm:pt modelId="{570F9DF1-FB88-4F4E-9227-07F80F9F4AD0}" type="pres">
      <dgm:prSet presAssocID="{6206D64B-3C7B-4644-B513-5B3ADB793DBD}" presName="conn2-1" presStyleLbl="parChTrans1D4" presStyleIdx="5" presStyleCnt="6"/>
      <dgm:spPr/>
      <dgm:t>
        <a:bodyPr/>
        <a:lstStyle/>
        <a:p>
          <a:endParaRPr lang="es-PE"/>
        </a:p>
      </dgm:t>
    </dgm:pt>
    <dgm:pt modelId="{8A481DED-9C0D-4E54-9EAE-EA9F665A02F8}" type="pres">
      <dgm:prSet presAssocID="{6206D64B-3C7B-4644-B513-5B3ADB793DBD}" presName="connTx" presStyleLbl="parChTrans1D4" presStyleIdx="5" presStyleCnt="6"/>
      <dgm:spPr/>
      <dgm:t>
        <a:bodyPr/>
        <a:lstStyle/>
        <a:p>
          <a:endParaRPr lang="es-PE"/>
        </a:p>
      </dgm:t>
    </dgm:pt>
    <dgm:pt modelId="{225020D8-0CF9-4AAB-B0AE-71037C601A45}" type="pres">
      <dgm:prSet presAssocID="{9166470A-BAC9-4EBE-A89E-7BE57C1B3E01}" presName="root2" presStyleCnt="0"/>
      <dgm:spPr/>
      <dgm:t>
        <a:bodyPr/>
        <a:lstStyle/>
        <a:p>
          <a:endParaRPr lang="es-PE"/>
        </a:p>
      </dgm:t>
    </dgm:pt>
    <dgm:pt modelId="{919C84D8-EB78-476F-ACC6-48CB45E1B45B}" type="pres">
      <dgm:prSet presAssocID="{9166470A-BAC9-4EBE-A89E-7BE57C1B3E01}" presName="LevelTwoTextNode" presStyleLbl="node4" presStyleIdx="5" presStyleCnt="6">
        <dgm:presLayoutVars>
          <dgm:chPref val="3"/>
        </dgm:presLayoutVars>
      </dgm:prSet>
      <dgm:spPr/>
      <dgm:t>
        <a:bodyPr/>
        <a:lstStyle/>
        <a:p>
          <a:endParaRPr lang="es-PE"/>
        </a:p>
      </dgm:t>
    </dgm:pt>
    <dgm:pt modelId="{D4538AA2-336C-40A6-9D8F-AE67A94F2593}" type="pres">
      <dgm:prSet presAssocID="{9166470A-BAC9-4EBE-A89E-7BE57C1B3E01}" presName="level3hierChild" presStyleCnt="0"/>
      <dgm:spPr/>
      <dgm:t>
        <a:bodyPr/>
        <a:lstStyle/>
        <a:p>
          <a:endParaRPr lang="es-PE"/>
        </a:p>
      </dgm:t>
    </dgm:pt>
    <dgm:pt modelId="{71AE05FB-FF80-44D0-97CF-6DD2AD04534D}" type="pres">
      <dgm:prSet presAssocID="{72BE9743-83F2-41A0-8CD9-68640E4D55D5}" presName="conn2-1" presStyleLbl="parChTrans1D3" presStyleIdx="2" presStyleCnt="4"/>
      <dgm:spPr/>
      <dgm:t>
        <a:bodyPr/>
        <a:lstStyle/>
        <a:p>
          <a:endParaRPr lang="es-PE"/>
        </a:p>
      </dgm:t>
    </dgm:pt>
    <dgm:pt modelId="{3BD590A0-6323-4A91-AC5D-1ECF84EC6694}" type="pres">
      <dgm:prSet presAssocID="{72BE9743-83F2-41A0-8CD9-68640E4D55D5}" presName="connTx" presStyleLbl="parChTrans1D3" presStyleIdx="2" presStyleCnt="4"/>
      <dgm:spPr/>
      <dgm:t>
        <a:bodyPr/>
        <a:lstStyle/>
        <a:p>
          <a:endParaRPr lang="es-PE"/>
        </a:p>
      </dgm:t>
    </dgm:pt>
    <dgm:pt modelId="{8AADC424-E805-4228-B05B-922622A32C68}" type="pres">
      <dgm:prSet presAssocID="{3A98647D-408B-43F4-8E23-4A1DC97B4EEC}" presName="root2" presStyleCnt="0"/>
      <dgm:spPr/>
      <dgm:t>
        <a:bodyPr/>
        <a:lstStyle/>
        <a:p>
          <a:endParaRPr lang="es-PE"/>
        </a:p>
      </dgm:t>
    </dgm:pt>
    <dgm:pt modelId="{31DF0866-EA56-40A1-8463-46307207F0C3}" type="pres">
      <dgm:prSet presAssocID="{3A98647D-408B-43F4-8E23-4A1DC97B4EEC}" presName="LevelTwoTextNode" presStyleLbl="node3" presStyleIdx="2" presStyleCnt="4">
        <dgm:presLayoutVars>
          <dgm:chPref val="3"/>
        </dgm:presLayoutVars>
      </dgm:prSet>
      <dgm:spPr/>
      <dgm:t>
        <a:bodyPr/>
        <a:lstStyle/>
        <a:p>
          <a:endParaRPr lang="es-PE"/>
        </a:p>
      </dgm:t>
    </dgm:pt>
    <dgm:pt modelId="{CEC47DFD-CF10-4980-BDF1-B3E4AA7DC2B7}" type="pres">
      <dgm:prSet presAssocID="{3A98647D-408B-43F4-8E23-4A1DC97B4EEC}" presName="level3hierChild" presStyleCnt="0"/>
      <dgm:spPr/>
      <dgm:t>
        <a:bodyPr/>
        <a:lstStyle/>
        <a:p>
          <a:endParaRPr lang="es-PE"/>
        </a:p>
      </dgm:t>
    </dgm:pt>
    <dgm:pt modelId="{FF2338FF-DCDA-474D-AD2E-D66522C4E7DB}" type="pres">
      <dgm:prSet presAssocID="{3FAA7322-01C6-4056-86B6-5A1A3E6A478C}" presName="conn2-1" presStyleLbl="parChTrans1D3" presStyleIdx="3" presStyleCnt="4"/>
      <dgm:spPr/>
      <dgm:t>
        <a:bodyPr/>
        <a:lstStyle/>
        <a:p>
          <a:endParaRPr lang="es-PE"/>
        </a:p>
      </dgm:t>
    </dgm:pt>
    <dgm:pt modelId="{88665A20-297D-46D2-8499-501C8A444CD7}" type="pres">
      <dgm:prSet presAssocID="{3FAA7322-01C6-4056-86B6-5A1A3E6A478C}" presName="connTx" presStyleLbl="parChTrans1D3" presStyleIdx="3" presStyleCnt="4"/>
      <dgm:spPr/>
      <dgm:t>
        <a:bodyPr/>
        <a:lstStyle/>
        <a:p>
          <a:endParaRPr lang="es-PE"/>
        </a:p>
      </dgm:t>
    </dgm:pt>
    <dgm:pt modelId="{E7AB3B9F-6A2E-41A1-ABBA-AF1AF683E2A6}" type="pres">
      <dgm:prSet presAssocID="{C74307ED-CA86-4A11-A79B-2E81F161829A}" presName="root2" presStyleCnt="0"/>
      <dgm:spPr/>
      <dgm:t>
        <a:bodyPr/>
        <a:lstStyle/>
        <a:p>
          <a:endParaRPr lang="es-PE"/>
        </a:p>
      </dgm:t>
    </dgm:pt>
    <dgm:pt modelId="{187DA08C-ABDA-4ED6-A0AA-B123848854F7}" type="pres">
      <dgm:prSet presAssocID="{C74307ED-CA86-4A11-A79B-2E81F161829A}" presName="LevelTwoTextNode" presStyleLbl="node3" presStyleIdx="3" presStyleCnt="4">
        <dgm:presLayoutVars>
          <dgm:chPref val="3"/>
        </dgm:presLayoutVars>
      </dgm:prSet>
      <dgm:spPr/>
      <dgm:t>
        <a:bodyPr/>
        <a:lstStyle/>
        <a:p>
          <a:endParaRPr lang="es-PE"/>
        </a:p>
      </dgm:t>
    </dgm:pt>
    <dgm:pt modelId="{9FB4537E-A5D6-455F-B0F8-F8707C3FA37E}" type="pres">
      <dgm:prSet presAssocID="{C74307ED-CA86-4A11-A79B-2E81F161829A}" presName="level3hierChild" presStyleCnt="0"/>
      <dgm:spPr/>
      <dgm:t>
        <a:bodyPr/>
        <a:lstStyle/>
        <a:p>
          <a:endParaRPr lang="es-PE"/>
        </a:p>
      </dgm:t>
    </dgm:pt>
  </dgm:ptLst>
  <dgm:cxnLst>
    <dgm:cxn modelId="{2B1A573B-7054-4690-BE38-276A5777926C}" type="presOf" srcId="{69219566-E590-4FEC-AA2F-8082F70BAD98}" destId="{55ABD110-6DD1-40D3-9B0C-31E87C741B1B}" srcOrd="1" destOrd="0" presId="urn:microsoft.com/office/officeart/2005/8/layout/hierarchy2"/>
    <dgm:cxn modelId="{CB5A8A5C-92C4-44BE-8BB0-39B57B815DFB}" type="presOf" srcId="{09C26F3A-45C1-4E81-B55D-5A7BBB181CE7}" destId="{AA5B1D56-0CF6-42EC-BD03-9F673D89E62B}" srcOrd="1" destOrd="0" presId="urn:microsoft.com/office/officeart/2005/8/layout/hierarchy2"/>
    <dgm:cxn modelId="{A62B624E-4427-482E-894D-63AC628DE205}" type="presOf" srcId="{E9E50A6A-A43E-4892-9693-BB89E49254FC}" destId="{08F151CA-097C-451B-8D76-266480A3C2B1}" srcOrd="0" destOrd="0" presId="urn:microsoft.com/office/officeart/2005/8/layout/hierarchy2"/>
    <dgm:cxn modelId="{38333989-5E70-4DA0-AA87-9F02AC052567}" srcId="{02FCA944-3A3C-4D8B-B871-36BBCD571B98}" destId="{CF8B6787-10DE-4FDE-A17A-724F2F5488CD}" srcOrd="0" destOrd="0" parTransId="{26F15F90-BA82-40B7-AD69-5B1E08CEC6DC}" sibTransId="{4179E909-393A-43E9-A57D-92BBC70A39BB}"/>
    <dgm:cxn modelId="{75869925-39AB-4548-B656-AF6D2EEF0290}" type="presOf" srcId="{B2D17A95-CFC4-43F8-A2B0-D56890D29624}" destId="{114D9882-13FC-4E70-900F-2AFE96C36302}" srcOrd="0" destOrd="0" presId="urn:microsoft.com/office/officeart/2005/8/layout/hierarchy2"/>
    <dgm:cxn modelId="{41474907-A935-4738-A115-BDE88877E46F}" type="presOf" srcId="{72BE9743-83F2-41A0-8CD9-68640E4D55D5}" destId="{3BD590A0-6323-4A91-AC5D-1ECF84EC6694}" srcOrd="1" destOrd="0" presId="urn:microsoft.com/office/officeart/2005/8/layout/hierarchy2"/>
    <dgm:cxn modelId="{838425E3-0ED3-423E-9EA4-6779821FC73A}" type="presOf" srcId="{E9E50A6A-A43E-4892-9693-BB89E49254FC}" destId="{5C61221E-FD77-4798-924F-700191ECD4B2}" srcOrd="1" destOrd="0" presId="urn:microsoft.com/office/officeart/2005/8/layout/hierarchy2"/>
    <dgm:cxn modelId="{2D670575-64E6-44EB-A803-7082F678C0D8}" type="presOf" srcId="{524C31AA-97F4-4528-8D12-7AD753858E6A}" destId="{B5709A15-C25D-4EED-9ADD-0C8BB842AB78}" srcOrd="1" destOrd="0" presId="urn:microsoft.com/office/officeart/2005/8/layout/hierarchy2"/>
    <dgm:cxn modelId="{E9D2C798-EF6C-437C-8EFE-6B9BCF0E0EB5}" srcId="{8E0E673F-9BD9-4BA7-A787-68DE129990CA}" destId="{90D5C25F-97B1-461A-839C-F6AC846504B5}" srcOrd="2" destOrd="0" parTransId="{524C31AA-97F4-4528-8D12-7AD753858E6A}" sibTransId="{CB0AFDD6-C1A0-48A6-B31C-BAFA1D356E1B}"/>
    <dgm:cxn modelId="{A3E3CCFB-F633-4EFC-8259-95EBE330109F}" type="presOf" srcId="{3FAA7322-01C6-4056-86B6-5A1A3E6A478C}" destId="{88665A20-297D-46D2-8499-501C8A444CD7}" srcOrd="1" destOrd="0" presId="urn:microsoft.com/office/officeart/2005/8/layout/hierarchy2"/>
    <dgm:cxn modelId="{72F78F9F-053B-46F5-8D0B-FE4BAED10063}" srcId="{8E0E673F-9BD9-4BA7-A787-68DE129990CA}" destId="{AC70EEEB-30CA-4003-A0B7-8812F3498410}" srcOrd="4" destOrd="0" parTransId="{3E81F75F-51C0-4056-BC46-21E0852E4E15}" sibTransId="{E47450E0-9D1C-48E7-9D77-B3A4DAEBB2D0}"/>
    <dgm:cxn modelId="{0A65ACE1-9FA6-468B-8EB7-7517EE3D4E3E}" type="presOf" srcId="{CF8B6787-10DE-4FDE-A17A-724F2F5488CD}" destId="{4EA9F5F7-82D7-4595-ACFF-7CBC3A45419D}" srcOrd="0" destOrd="0" presId="urn:microsoft.com/office/officeart/2005/8/layout/hierarchy2"/>
    <dgm:cxn modelId="{D6693E22-251F-4413-BE0A-FDB367575B3D}" type="presOf" srcId="{09C26F3A-45C1-4E81-B55D-5A7BBB181CE7}" destId="{77A82D8B-DB87-4BA3-8B9A-19A54D552344}" srcOrd="0" destOrd="0" presId="urn:microsoft.com/office/officeart/2005/8/layout/hierarchy2"/>
    <dgm:cxn modelId="{D85C6EBC-A31D-4401-AA2E-FF96D492821D}" type="presOf" srcId="{639927BC-619D-4F56-A560-18D00B1B20FE}" destId="{B09CA763-B6F1-4AD3-A758-E213AF98025A}" srcOrd="0" destOrd="0" presId="urn:microsoft.com/office/officeart/2005/8/layout/hierarchy2"/>
    <dgm:cxn modelId="{3D994EBF-C6A3-4DD3-A984-88EC9ECA2207}" type="presOf" srcId="{90D5C25F-97B1-461A-839C-F6AC846504B5}" destId="{83D28518-29FE-454B-9322-34ABDFDEE76C}" srcOrd="0" destOrd="0" presId="urn:microsoft.com/office/officeart/2005/8/layout/hierarchy2"/>
    <dgm:cxn modelId="{EAC277F5-EDBE-4999-BE48-CCCFA34340AB}" type="presOf" srcId="{3E81F75F-51C0-4056-BC46-21E0852E4E15}" destId="{2B50F5A2-D75D-40B0-A3E8-0F5178396430}" srcOrd="1" destOrd="0" presId="urn:microsoft.com/office/officeart/2005/8/layout/hierarchy2"/>
    <dgm:cxn modelId="{82B279A6-E0FE-4F19-846A-C68AE5EFFA1E}" srcId="{8E0E673F-9BD9-4BA7-A787-68DE129990CA}" destId="{44A6546A-FA18-46C2-B759-2F74696BA50A}" srcOrd="1" destOrd="0" parTransId="{0900BBFF-726F-4DFE-8691-CE463EB2435F}" sibTransId="{011ADA9A-10BB-45E7-9541-A9332C39E910}"/>
    <dgm:cxn modelId="{D019D275-68FA-47BD-B994-C93ADD0BF5C8}" srcId="{8E0E673F-9BD9-4BA7-A787-68DE129990CA}" destId="{9166470A-BAC9-4EBE-A89E-7BE57C1B3E01}" srcOrd="5" destOrd="0" parTransId="{6206D64B-3C7B-4644-B513-5B3ADB793DBD}" sibTransId="{30F7F387-0DAA-4355-8C11-EE590D49394B}"/>
    <dgm:cxn modelId="{BCEB7BC5-7E33-4F4B-B00E-BD4193F9A720}" type="presOf" srcId="{C1ABA7AD-D913-4726-B7E1-ACFC3A6040D1}" destId="{52561FD8-7752-4FF7-879B-A64507572E2D}" srcOrd="0" destOrd="0" presId="urn:microsoft.com/office/officeart/2005/8/layout/hierarchy2"/>
    <dgm:cxn modelId="{D6CC33FA-7842-4264-BE56-60654ADBB511}" type="presOf" srcId="{6206D64B-3C7B-4644-B513-5B3ADB793DBD}" destId="{570F9DF1-FB88-4F4E-9227-07F80F9F4AD0}" srcOrd="0" destOrd="0" presId="urn:microsoft.com/office/officeart/2005/8/layout/hierarchy2"/>
    <dgm:cxn modelId="{AA3AE9BA-3E02-4394-AC85-22AC067D7F9D}" srcId="{CF8B6787-10DE-4FDE-A17A-724F2F5488CD}" destId="{639927BC-619D-4F56-A560-18D00B1B20FE}" srcOrd="1" destOrd="0" parTransId="{B2D17A95-CFC4-43F8-A2B0-D56890D29624}" sibTransId="{3C72DE36-1F46-4993-8BCB-A3D6D92D391F}"/>
    <dgm:cxn modelId="{941F1C70-9A4F-4C03-8FE3-A87B26E388F0}" type="presOf" srcId="{C74307ED-CA86-4A11-A79B-2E81F161829A}" destId="{187DA08C-ABDA-4ED6-A0AA-B123848854F7}" srcOrd="0" destOrd="0" presId="urn:microsoft.com/office/officeart/2005/8/layout/hierarchy2"/>
    <dgm:cxn modelId="{889059E5-5F5D-429B-8230-CE7A8ABF654A}" srcId="{CF8B6787-10DE-4FDE-A17A-724F2F5488CD}" destId="{C1ABA7AD-D913-4726-B7E1-ACFC3A6040D1}" srcOrd="0" destOrd="0" parTransId="{E9E50A6A-A43E-4892-9693-BB89E49254FC}" sibTransId="{5153798F-D80C-4C8E-AC5E-C1E49D500963}"/>
    <dgm:cxn modelId="{BE32ED73-960A-4823-AA68-70D64AE047EA}" type="presOf" srcId="{E3183813-E686-437C-BEC1-8DD53D3A60A2}" destId="{4FBE9A02-E46E-4BD7-9B41-41ADBBC31CD0}" srcOrd="1" destOrd="0" presId="urn:microsoft.com/office/officeart/2005/8/layout/hierarchy2"/>
    <dgm:cxn modelId="{3C78B395-236B-4412-86B7-0FC5A53C8848}" type="presOf" srcId="{3FAA7322-01C6-4056-86B6-5A1A3E6A478C}" destId="{FF2338FF-DCDA-474D-AD2E-D66522C4E7DB}" srcOrd="0" destOrd="0" presId="urn:microsoft.com/office/officeart/2005/8/layout/hierarchy2"/>
    <dgm:cxn modelId="{DA9FDAF4-DC3D-434A-9E7D-D935386E069F}" type="presOf" srcId="{AC70EEEB-30CA-4003-A0B7-8812F3498410}" destId="{FD8BA293-2447-43B6-AD04-3EF2087EA06E}" srcOrd="0" destOrd="0" presId="urn:microsoft.com/office/officeart/2005/8/layout/hierarchy2"/>
    <dgm:cxn modelId="{18DC7DC1-EFE0-47D2-B365-AC9AFB47130C}" type="presOf" srcId="{0900BBFF-726F-4DFE-8691-CE463EB2435F}" destId="{3B84EE13-0215-4509-A1FE-B1C5361D333D}" srcOrd="1" destOrd="0" presId="urn:microsoft.com/office/officeart/2005/8/layout/hierarchy2"/>
    <dgm:cxn modelId="{D394FDB0-D1C9-4CD3-B13F-819D44CADC84}" type="presOf" srcId="{524C31AA-97F4-4528-8D12-7AD753858E6A}" destId="{6D9BF655-CC7B-4F55-AD35-43B3515A9348}" srcOrd="0" destOrd="0" presId="urn:microsoft.com/office/officeart/2005/8/layout/hierarchy2"/>
    <dgm:cxn modelId="{CB307F25-D9C7-40BD-AC38-64A6F4BE60F8}" srcId="{639927BC-619D-4F56-A560-18D00B1B20FE}" destId="{C74307ED-CA86-4A11-A79B-2E81F161829A}" srcOrd="3" destOrd="0" parTransId="{3FAA7322-01C6-4056-86B6-5A1A3E6A478C}" sibTransId="{9130DFB1-EB62-425C-A1F5-F8444B33DE59}"/>
    <dgm:cxn modelId="{C3545DEB-DB9F-4EE8-A984-16B3CEB1F8CA}" srcId="{639927BC-619D-4F56-A560-18D00B1B20FE}" destId="{3A98647D-408B-43F4-8E23-4A1DC97B4EEC}" srcOrd="2" destOrd="0" parTransId="{72BE9743-83F2-41A0-8CD9-68640E4D55D5}" sibTransId="{FE2C42A2-054F-4D95-A88F-B4E19D09077D}"/>
    <dgm:cxn modelId="{111D93C5-39AE-4E88-BEA3-9386ECD5BF51}" type="presOf" srcId="{58FBC9BF-F2F1-4A26-95C3-2974B05B1220}" destId="{F5197397-95C8-464B-BFB5-DE7589E8D7F7}" srcOrd="0" destOrd="0" presId="urn:microsoft.com/office/officeart/2005/8/layout/hierarchy2"/>
    <dgm:cxn modelId="{BC84890E-047D-45D2-BB61-32056399F8FF}" type="presOf" srcId="{6206D64B-3C7B-4644-B513-5B3ADB793DBD}" destId="{8A481DED-9C0D-4E54-9EAE-EA9F665A02F8}" srcOrd="1" destOrd="0" presId="urn:microsoft.com/office/officeart/2005/8/layout/hierarchy2"/>
    <dgm:cxn modelId="{466118C2-1607-438C-9BEA-2547ED7FF8FC}" type="presOf" srcId="{E3183813-E686-437C-BEC1-8DD53D3A60A2}" destId="{548A7366-B134-4C29-9DE4-87386C8CEC94}" srcOrd="0" destOrd="0" presId="urn:microsoft.com/office/officeart/2005/8/layout/hierarchy2"/>
    <dgm:cxn modelId="{BCE96ACE-9BB4-4B17-9EE1-7E21A3DBF461}" type="presOf" srcId="{EF0602C1-D7A3-4748-A4A6-E807FAE1C493}" destId="{551FBAF4-98E5-466E-B1B1-49E5F1AD1B35}" srcOrd="0" destOrd="0" presId="urn:microsoft.com/office/officeart/2005/8/layout/hierarchy2"/>
    <dgm:cxn modelId="{A59EE612-8BF3-4CDA-AFE0-9160590AA8B2}" type="presOf" srcId="{3E81F75F-51C0-4056-BC46-21E0852E4E15}" destId="{2412CB74-0AF2-4281-BA99-858C2D01C5B3}" srcOrd="0" destOrd="0" presId="urn:microsoft.com/office/officeart/2005/8/layout/hierarchy2"/>
    <dgm:cxn modelId="{99025570-14E6-44E5-A3BA-6EFEB4BE7998}" type="presOf" srcId="{58FBC9BF-F2F1-4A26-95C3-2974B05B1220}" destId="{31837741-B1AF-4E06-84C2-C72A365ACF2A}" srcOrd="1" destOrd="0" presId="urn:microsoft.com/office/officeart/2005/8/layout/hierarchy2"/>
    <dgm:cxn modelId="{4E9322F1-F604-480C-B54E-98A9F7EC7C3A}" type="presOf" srcId="{9166470A-BAC9-4EBE-A89E-7BE57C1B3E01}" destId="{919C84D8-EB78-476F-ACC6-48CB45E1B45B}" srcOrd="0" destOrd="0" presId="urn:microsoft.com/office/officeart/2005/8/layout/hierarchy2"/>
    <dgm:cxn modelId="{562DFC23-769B-4192-AFA5-9231C47BE483}" type="presOf" srcId="{72BE9743-83F2-41A0-8CD9-68640E4D55D5}" destId="{71AE05FB-FF80-44D0-97CF-6DD2AD04534D}" srcOrd="0" destOrd="0" presId="urn:microsoft.com/office/officeart/2005/8/layout/hierarchy2"/>
    <dgm:cxn modelId="{0E1F5B4E-81F0-4E43-BE2D-D941F6F309F5}" srcId="{639927BC-619D-4F56-A560-18D00B1B20FE}" destId="{8E0E673F-9BD9-4BA7-A787-68DE129990CA}" srcOrd="1" destOrd="0" parTransId="{58FBC9BF-F2F1-4A26-95C3-2974B05B1220}" sibTransId="{8C7827B8-26D2-454E-B6D7-02CA3CA84B4D}"/>
    <dgm:cxn modelId="{B5E0C04A-0E8E-4696-8F13-1E6AD46B4801}" type="presOf" srcId="{69219566-E590-4FEC-AA2F-8082F70BAD98}" destId="{C4E2695A-C26B-4411-B358-1593A2B4A130}" srcOrd="0" destOrd="0" presId="urn:microsoft.com/office/officeart/2005/8/layout/hierarchy2"/>
    <dgm:cxn modelId="{9C4E7E15-B3DC-4F58-AB21-30A9CDF84D94}" type="presOf" srcId="{B2D17A95-CFC4-43F8-A2B0-D56890D29624}" destId="{38051F76-CDC8-462B-9446-FA8338CBA4E9}" srcOrd="1" destOrd="0" presId="urn:microsoft.com/office/officeart/2005/8/layout/hierarchy2"/>
    <dgm:cxn modelId="{94128FBC-8ABC-4CA3-907E-B3227BBD574B}" srcId="{639927BC-619D-4F56-A560-18D00B1B20FE}" destId="{4AA1D661-D70E-4033-9C60-A78C5C8CFD7E}" srcOrd="0" destOrd="0" parTransId="{E3183813-E686-437C-BEC1-8DD53D3A60A2}" sibTransId="{07FF86DD-9DB0-4B35-AA9A-E465F194C62E}"/>
    <dgm:cxn modelId="{6E10C979-F029-46BB-BD55-D1185BAEB15A}" type="presOf" srcId="{4AA1D661-D70E-4033-9C60-A78C5C8CFD7E}" destId="{9122C94E-DF03-4D42-8AE0-695D81B77CB4}" srcOrd="0" destOrd="0" presId="urn:microsoft.com/office/officeart/2005/8/layout/hierarchy2"/>
    <dgm:cxn modelId="{2BCB27AF-228B-4C11-97CF-5C9CF6FEBF38}" type="presOf" srcId="{0900BBFF-726F-4DFE-8691-CE463EB2435F}" destId="{4B0CCA67-1640-4733-9E77-D1D862E40DDB}" srcOrd="0" destOrd="0" presId="urn:microsoft.com/office/officeart/2005/8/layout/hierarchy2"/>
    <dgm:cxn modelId="{444BBC4A-9004-4CE5-8963-A44E006607DD}" type="presOf" srcId="{8E0E673F-9BD9-4BA7-A787-68DE129990CA}" destId="{F84F4DAA-0E34-4736-BBF3-7C047A070A13}" srcOrd="0" destOrd="0" presId="urn:microsoft.com/office/officeart/2005/8/layout/hierarchy2"/>
    <dgm:cxn modelId="{5FD96007-44DE-474C-A9F8-6143561A155A}" type="presOf" srcId="{DA182DC6-C2F4-428A-9175-D0AE30E4A8CB}" destId="{8A6A7E1A-F6E6-442D-BDF2-E03D5A282E6C}" srcOrd="0" destOrd="0" presId="urn:microsoft.com/office/officeart/2005/8/layout/hierarchy2"/>
    <dgm:cxn modelId="{6ACA6EBB-E764-4C1A-AB2A-9F1DAD32FBE8}" type="presOf" srcId="{44A6546A-FA18-46C2-B759-2F74696BA50A}" destId="{63831D42-25F2-43F2-85A1-D69D1C339A21}" srcOrd="0" destOrd="0" presId="urn:microsoft.com/office/officeart/2005/8/layout/hierarchy2"/>
    <dgm:cxn modelId="{12C610AC-8DF4-461C-8641-DEF5F07B4D54}" type="presOf" srcId="{3A98647D-408B-43F4-8E23-4A1DC97B4EEC}" destId="{31DF0866-EA56-40A1-8463-46307207F0C3}" srcOrd="0" destOrd="0" presId="urn:microsoft.com/office/officeart/2005/8/layout/hierarchy2"/>
    <dgm:cxn modelId="{1A37CAF2-86DB-4804-9506-E4C69CF37EAC}" srcId="{8E0E673F-9BD9-4BA7-A787-68DE129990CA}" destId="{DA182DC6-C2F4-428A-9175-D0AE30E4A8CB}" srcOrd="0" destOrd="0" parTransId="{69219566-E590-4FEC-AA2F-8082F70BAD98}" sibTransId="{62DB38DD-9092-4F9C-A0F1-AFCDDF33E525}"/>
    <dgm:cxn modelId="{72B9107F-15F1-4307-8A89-BE5BD059D6FC}" srcId="{8E0E673F-9BD9-4BA7-A787-68DE129990CA}" destId="{EF0602C1-D7A3-4748-A4A6-E807FAE1C493}" srcOrd="3" destOrd="0" parTransId="{09C26F3A-45C1-4E81-B55D-5A7BBB181CE7}" sibTransId="{89F9AE86-CAD7-4D99-B51F-0A6FD2368CDC}"/>
    <dgm:cxn modelId="{B6EE456E-C911-4D69-B85A-EB5D1FBCBCE1}" type="presOf" srcId="{02FCA944-3A3C-4D8B-B871-36BBCD571B98}" destId="{69BECE2B-8737-4B96-A347-02177400B196}" srcOrd="0" destOrd="0" presId="urn:microsoft.com/office/officeart/2005/8/layout/hierarchy2"/>
    <dgm:cxn modelId="{954C97C0-4AFF-4EAA-8EA0-025D2C66214C}" type="presParOf" srcId="{69BECE2B-8737-4B96-A347-02177400B196}" destId="{71DF5412-8A0B-47BC-8921-14370A241023}" srcOrd="0" destOrd="0" presId="urn:microsoft.com/office/officeart/2005/8/layout/hierarchy2"/>
    <dgm:cxn modelId="{16626AEC-2126-4986-A54E-179FCA919F32}" type="presParOf" srcId="{71DF5412-8A0B-47BC-8921-14370A241023}" destId="{4EA9F5F7-82D7-4595-ACFF-7CBC3A45419D}" srcOrd="0" destOrd="0" presId="urn:microsoft.com/office/officeart/2005/8/layout/hierarchy2"/>
    <dgm:cxn modelId="{12B2D9AC-2962-4AE4-9E55-28E7410E1D6C}" type="presParOf" srcId="{71DF5412-8A0B-47BC-8921-14370A241023}" destId="{50784E84-F8EF-4A4C-BBE0-C0A2B406028D}" srcOrd="1" destOrd="0" presId="urn:microsoft.com/office/officeart/2005/8/layout/hierarchy2"/>
    <dgm:cxn modelId="{B1DA13A8-5F6A-4DBF-B121-99C0AAFB5D31}" type="presParOf" srcId="{50784E84-F8EF-4A4C-BBE0-C0A2B406028D}" destId="{08F151CA-097C-451B-8D76-266480A3C2B1}" srcOrd="0" destOrd="0" presId="urn:microsoft.com/office/officeart/2005/8/layout/hierarchy2"/>
    <dgm:cxn modelId="{F7F161B8-ACB6-4CFB-853B-3E1E7257A359}" type="presParOf" srcId="{08F151CA-097C-451B-8D76-266480A3C2B1}" destId="{5C61221E-FD77-4798-924F-700191ECD4B2}" srcOrd="0" destOrd="0" presId="urn:microsoft.com/office/officeart/2005/8/layout/hierarchy2"/>
    <dgm:cxn modelId="{2952CF5D-7B14-46E9-8279-AD96249CD63D}" type="presParOf" srcId="{50784E84-F8EF-4A4C-BBE0-C0A2B406028D}" destId="{4AA2C671-260E-4408-BC39-9F65BAF8C989}" srcOrd="1" destOrd="0" presId="urn:microsoft.com/office/officeart/2005/8/layout/hierarchy2"/>
    <dgm:cxn modelId="{D9CD9042-37A4-4AD5-89D7-1A16D3E7823C}" type="presParOf" srcId="{4AA2C671-260E-4408-BC39-9F65BAF8C989}" destId="{52561FD8-7752-4FF7-879B-A64507572E2D}" srcOrd="0" destOrd="0" presId="urn:microsoft.com/office/officeart/2005/8/layout/hierarchy2"/>
    <dgm:cxn modelId="{5A108854-E488-4AB1-A859-EBCA9A17623A}" type="presParOf" srcId="{4AA2C671-260E-4408-BC39-9F65BAF8C989}" destId="{A5BC8C15-3287-4D03-8AF6-2900C5B96652}" srcOrd="1" destOrd="0" presId="urn:microsoft.com/office/officeart/2005/8/layout/hierarchy2"/>
    <dgm:cxn modelId="{4597D777-6C9E-4ECA-A340-F2412CB30E89}" type="presParOf" srcId="{50784E84-F8EF-4A4C-BBE0-C0A2B406028D}" destId="{114D9882-13FC-4E70-900F-2AFE96C36302}" srcOrd="2" destOrd="0" presId="urn:microsoft.com/office/officeart/2005/8/layout/hierarchy2"/>
    <dgm:cxn modelId="{993C04A6-65F5-47E5-A7D1-78519E966682}" type="presParOf" srcId="{114D9882-13FC-4E70-900F-2AFE96C36302}" destId="{38051F76-CDC8-462B-9446-FA8338CBA4E9}" srcOrd="0" destOrd="0" presId="urn:microsoft.com/office/officeart/2005/8/layout/hierarchy2"/>
    <dgm:cxn modelId="{1731BE80-A1B7-46AE-B190-564251F333F2}" type="presParOf" srcId="{50784E84-F8EF-4A4C-BBE0-C0A2B406028D}" destId="{6F4F0BC4-FE7D-45BC-8119-EA3938F5E69E}" srcOrd="3" destOrd="0" presId="urn:microsoft.com/office/officeart/2005/8/layout/hierarchy2"/>
    <dgm:cxn modelId="{AA383469-7C64-447B-B614-D0F22747639A}" type="presParOf" srcId="{6F4F0BC4-FE7D-45BC-8119-EA3938F5E69E}" destId="{B09CA763-B6F1-4AD3-A758-E213AF98025A}" srcOrd="0" destOrd="0" presId="urn:microsoft.com/office/officeart/2005/8/layout/hierarchy2"/>
    <dgm:cxn modelId="{0A561376-A30B-4347-A74C-6EB062086055}" type="presParOf" srcId="{6F4F0BC4-FE7D-45BC-8119-EA3938F5E69E}" destId="{12ACF466-7C51-495D-9392-6108EBE52836}" srcOrd="1" destOrd="0" presId="urn:microsoft.com/office/officeart/2005/8/layout/hierarchy2"/>
    <dgm:cxn modelId="{B5DA7EA7-C773-4C4F-81A8-F607D4A1AB38}" type="presParOf" srcId="{12ACF466-7C51-495D-9392-6108EBE52836}" destId="{548A7366-B134-4C29-9DE4-87386C8CEC94}" srcOrd="0" destOrd="0" presId="urn:microsoft.com/office/officeart/2005/8/layout/hierarchy2"/>
    <dgm:cxn modelId="{987DA86F-A3CD-41CE-8375-2341E75C1CFE}" type="presParOf" srcId="{548A7366-B134-4C29-9DE4-87386C8CEC94}" destId="{4FBE9A02-E46E-4BD7-9B41-41ADBBC31CD0}" srcOrd="0" destOrd="0" presId="urn:microsoft.com/office/officeart/2005/8/layout/hierarchy2"/>
    <dgm:cxn modelId="{54542A9E-D7B9-4F2D-9481-FA4C7684DE15}" type="presParOf" srcId="{12ACF466-7C51-495D-9392-6108EBE52836}" destId="{84382012-6C82-49FE-9CE3-66D4D18AEB94}" srcOrd="1" destOrd="0" presId="urn:microsoft.com/office/officeart/2005/8/layout/hierarchy2"/>
    <dgm:cxn modelId="{E6C590A6-0464-4439-A36E-8A082A4479AB}" type="presParOf" srcId="{84382012-6C82-49FE-9CE3-66D4D18AEB94}" destId="{9122C94E-DF03-4D42-8AE0-695D81B77CB4}" srcOrd="0" destOrd="0" presId="urn:microsoft.com/office/officeart/2005/8/layout/hierarchy2"/>
    <dgm:cxn modelId="{A46139FF-234F-4CC0-AF19-28C2888D9621}" type="presParOf" srcId="{84382012-6C82-49FE-9CE3-66D4D18AEB94}" destId="{BACCBC33-E61B-4C19-AEF4-118E522F7EB8}" srcOrd="1" destOrd="0" presId="urn:microsoft.com/office/officeart/2005/8/layout/hierarchy2"/>
    <dgm:cxn modelId="{131BBF08-D30D-4976-820C-F7E2043F3468}" type="presParOf" srcId="{12ACF466-7C51-495D-9392-6108EBE52836}" destId="{F5197397-95C8-464B-BFB5-DE7589E8D7F7}" srcOrd="2" destOrd="0" presId="urn:microsoft.com/office/officeart/2005/8/layout/hierarchy2"/>
    <dgm:cxn modelId="{F0D3AE7E-4082-440E-9A65-F2D80B6F7DC8}" type="presParOf" srcId="{F5197397-95C8-464B-BFB5-DE7589E8D7F7}" destId="{31837741-B1AF-4E06-84C2-C72A365ACF2A}" srcOrd="0" destOrd="0" presId="urn:microsoft.com/office/officeart/2005/8/layout/hierarchy2"/>
    <dgm:cxn modelId="{CC0978BE-7E7B-4844-8E6C-0A880B220D29}" type="presParOf" srcId="{12ACF466-7C51-495D-9392-6108EBE52836}" destId="{767DDBB8-36FC-4F0A-AE52-327EA74E77F5}" srcOrd="3" destOrd="0" presId="urn:microsoft.com/office/officeart/2005/8/layout/hierarchy2"/>
    <dgm:cxn modelId="{1A74ECCB-ECB3-44D2-A768-740C40D25E92}" type="presParOf" srcId="{767DDBB8-36FC-4F0A-AE52-327EA74E77F5}" destId="{F84F4DAA-0E34-4736-BBF3-7C047A070A13}" srcOrd="0" destOrd="0" presId="urn:microsoft.com/office/officeart/2005/8/layout/hierarchy2"/>
    <dgm:cxn modelId="{6AE8D6C0-4CD5-49BD-A62B-BF6D8F8A996F}" type="presParOf" srcId="{767DDBB8-36FC-4F0A-AE52-327EA74E77F5}" destId="{2E98D7E6-ADDA-48ED-BF4A-E635C8068217}" srcOrd="1" destOrd="0" presId="urn:microsoft.com/office/officeart/2005/8/layout/hierarchy2"/>
    <dgm:cxn modelId="{283ACC00-8EFC-40E1-B632-D91A5DE8FC57}" type="presParOf" srcId="{2E98D7E6-ADDA-48ED-BF4A-E635C8068217}" destId="{C4E2695A-C26B-4411-B358-1593A2B4A130}" srcOrd="0" destOrd="0" presId="urn:microsoft.com/office/officeart/2005/8/layout/hierarchy2"/>
    <dgm:cxn modelId="{0C81CD43-D906-4A98-B6E6-E18202CA27BA}" type="presParOf" srcId="{C4E2695A-C26B-4411-B358-1593A2B4A130}" destId="{55ABD110-6DD1-40D3-9B0C-31E87C741B1B}" srcOrd="0" destOrd="0" presId="urn:microsoft.com/office/officeart/2005/8/layout/hierarchy2"/>
    <dgm:cxn modelId="{68FDDA8D-ED87-4E00-8AE0-2BA25CF34FC7}" type="presParOf" srcId="{2E98D7E6-ADDA-48ED-BF4A-E635C8068217}" destId="{E2FF84DE-B5A1-4DB9-8216-569A388E744C}" srcOrd="1" destOrd="0" presId="urn:microsoft.com/office/officeart/2005/8/layout/hierarchy2"/>
    <dgm:cxn modelId="{35DA2D17-25EC-4504-B30C-93A73F7E02DA}" type="presParOf" srcId="{E2FF84DE-B5A1-4DB9-8216-569A388E744C}" destId="{8A6A7E1A-F6E6-442D-BDF2-E03D5A282E6C}" srcOrd="0" destOrd="0" presId="urn:microsoft.com/office/officeart/2005/8/layout/hierarchy2"/>
    <dgm:cxn modelId="{266F1D4F-06CD-41A6-83E2-9CFEF5904246}" type="presParOf" srcId="{E2FF84DE-B5A1-4DB9-8216-569A388E744C}" destId="{72581522-73A1-4B36-AD07-9EFD091BFDFE}" srcOrd="1" destOrd="0" presId="urn:microsoft.com/office/officeart/2005/8/layout/hierarchy2"/>
    <dgm:cxn modelId="{632517E5-098E-4492-BEF1-574587B9CAAE}" type="presParOf" srcId="{2E98D7E6-ADDA-48ED-BF4A-E635C8068217}" destId="{4B0CCA67-1640-4733-9E77-D1D862E40DDB}" srcOrd="2" destOrd="0" presId="urn:microsoft.com/office/officeart/2005/8/layout/hierarchy2"/>
    <dgm:cxn modelId="{77A02050-D328-4A7A-81DB-B9351B30C159}" type="presParOf" srcId="{4B0CCA67-1640-4733-9E77-D1D862E40DDB}" destId="{3B84EE13-0215-4509-A1FE-B1C5361D333D}" srcOrd="0" destOrd="0" presId="urn:microsoft.com/office/officeart/2005/8/layout/hierarchy2"/>
    <dgm:cxn modelId="{90B00076-0D31-4016-A64B-73597D8AEDE3}" type="presParOf" srcId="{2E98D7E6-ADDA-48ED-BF4A-E635C8068217}" destId="{2B6E2ADF-E7D0-45A7-8032-A8EF7885E4F1}" srcOrd="3" destOrd="0" presId="urn:microsoft.com/office/officeart/2005/8/layout/hierarchy2"/>
    <dgm:cxn modelId="{5D9352E3-FA3C-4B00-B28D-6BC0802D5722}" type="presParOf" srcId="{2B6E2ADF-E7D0-45A7-8032-A8EF7885E4F1}" destId="{63831D42-25F2-43F2-85A1-D69D1C339A21}" srcOrd="0" destOrd="0" presId="urn:microsoft.com/office/officeart/2005/8/layout/hierarchy2"/>
    <dgm:cxn modelId="{C1381AB1-EF3C-4258-94CC-BDFEECCE5147}" type="presParOf" srcId="{2B6E2ADF-E7D0-45A7-8032-A8EF7885E4F1}" destId="{681A11B4-9190-4360-85D7-9EADD8576385}" srcOrd="1" destOrd="0" presId="urn:microsoft.com/office/officeart/2005/8/layout/hierarchy2"/>
    <dgm:cxn modelId="{15169540-A24B-4CA9-8E42-C28A70677755}" type="presParOf" srcId="{2E98D7E6-ADDA-48ED-BF4A-E635C8068217}" destId="{6D9BF655-CC7B-4F55-AD35-43B3515A9348}" srcOrd="4" destOrd="0" presId="urn:microsoft.com/office/officeart/2005/8/layout/hierarchy2"/>
    <dgm:cxn modelId="{028D8DA9-DF9E-445F-A644-C9845EBC113B}" type="presParOf" srcId="{6D9BF655-CC7B-4F55-AD35-43B3515A9348}" destId="{B5709A15-C25D-4EED-9ADD-0C8BB842AB78}" srcOrd="0" destOrd="0" presId="urn:microsoft.com/office/officeart/2005/8/layout/hierarchy2"/>
    <dgm:cxn modelId="{96F93958-9771-4DAA-B191-F25D05D5A937}" type="presParOf" srcId="{2E98D7E6-ADDA-48ED-BF4A-E635C8068217}" destId="{C4DC30F3-741C-4513-8445-02826F59D98F}" srcOrd="5" destOrd="0" presId="urn:microsoft.com/office/officeart/2005/8/layout/hierarchy2"/>
    <dgm:cxn modelId="{AC1B5196-F98A-4846-8DB7-5A916AF25CEB}" type="presParOf" srcId="{C4DC30F3-741C-4513-8445-02826F59D98F}" destId="{83D28518-29FE-454B-9322-34ABDFDEE76C}" srcOrd="0" destOrd="0" presId="urn:microsoft.com/office/officeart/2005/8/layout/hierarchy2"/>
    <dgm:cxn modelId="{0C65DE74-BC07-4C39-AE51-6F828BB1368D}" type="presParOf" srcId="{C4DC30F3-741C-4513-8445-02826F59D98F}" destId="{2DDB3F97-110D-492A-B9F2-C0992A2DC83A}" srcOrd="1" destOrd="0" presId="urn:microsoft.com/office/officeart/2005/8/layout/hierarchy2"/>
    <dgm:cxn modelId="{E379AEC8-DC43-4281-AC18-B36203C68F36}" type="presParOf" srcId="{2E98D7E6-ADDA-48ED-BF4A-E635C8068217}" destId="{77A82D8B-DB87-4BA3-8B9A-19A54D552344}" srcOrd="6" destOrd="0" presId="urn:microsoft.com/office/officeart/2005/8/layout/hierarchy2"/>
    <dgm:cxn modelId="{394A45AA-E2B2-4D49-96D4-0AB72D477925}" type="presParOf" srcId="{77A82D8B-DB87-4BA3-8B9A-19A54D552344}" destId="{AA5B1D56-0CF6-42EC-BD03-9F673D89E62B}" srcOrd="0" destOrd="0" presId="urn:microsoft.com/office/officeart/2005/8/layout/hierarchy2"/>
    <dgm:cxn modelId="{79238CF4-A960-4450-A12A-285559BD4217}" type="presParOf" srcId="{2E98D7E6-ADDA-48ED-BF4A-E635C8068217}" destId="{301447A9-565C-4A00-AB8D-5598EFC7FA3E}" srcOrd="7" destOrd="0" presId="urn:microsoft.com/office/officeart/2005/8/layout/hierarchy2"/>
    <dgm:cxn modelId="{811A13C2-A3F0-4295-A861-07CBB4964F60}" type="presParOf" srcId="{301447A9-565C-4A00-AB8D-5598EFC7FA3E}" destId="{551FBAF4-98E5-466E-B1B1-49E5F1AD1B35}" srcOrd="0" destOrd="0" presId="urn:microsoft.com/office/officeart/2005/8/layout/hierarchy2"/>
    <dgm:cxn modelId="{7D0FD91E-3433-4FA2-9B36-5C2EC57E1684}" type="presParOf" srcId="{301447A9-565C-4A00-AB8D-5598EFC7FA3E}" destId="{48D3FD5C-FDDA-4FE5-A8BB-A856F7447A38}" srcOrd="1" destOrd="0" presId="urn:microsoft.com/office/officeart/2005/8/layout/hierarchy2"/>
    <dgm:cxn modelId="{F47E480E-CD56-4D8E-959A-688C514F253E}" type="presParOf" srcId="{2E98D7E6-ADDA-48ED-BF4A-E635C8068217}" destId="{2412CB74-0AF2-4281-BA99-858C2D01C5B3}" srcOrd="8" destOrd="0" presId="urn:microsoft.com/office/officeart/2005/8/layout/hierarchy2"/>
    <dgm:cxn modelId="{03F2AB24-BDAC-4B9A-86A8-72A8BDEB4FE5}" type="presParOf" srcId="{2412CB74-0AF2-4281-BA99-858C2D01C5B3}" destId="{2B50F5A2-D75D-40B0-A3E8-0F5178396430}" srcOrd="0" destOrd="0" presId="urn:microsoft.com/office/officeart/2005/8/layout/hierarchy2"/>
    <dgm:cxn modelId="{EFBAC5F6-E2DC-45BA-8A8A-526CBD31FE55}" type="presParOf" srcId="{2E98D7E6-ADDA-48ED-BF4A-E635C8068217}" destId="{F0A49DD7-419E-4C4C-99C5-35F88DDD5054}" srcOrd="9" destOrd="0" presId="urn:microsoft.com/office/officeart/2005/8/layout/hierarchy2"/>
    <dgm:cxn modelId="{24E364E2-F574-4561-88E1-455DF829A8F8}" type="presParOf" srcId="{F0A49DD7-419E-4C4C-99C5-35F88DDD5054}" destId="{FD8BA293-2447-43B6-AD04-3EF2087EA06E}" srcOrd="0" destOrd="0" presId="urn:microsoft.com/office/officeart/2005/8/layout/hierarchy2"/>
    <dgm:cxn modelId="{FF9AC1FE-C98A-4A3F-ADDB-103ECF741EF0}" type="presParOf" srcId="{F0A49DD7-419E-4C4C-99C5-35F88DDD5054}" destId="{B752FD27-5F4F-4735-96C6-24AD681240AC}" srcOrd="1" destOrd="0" presId="urn:microsoft.com/office/officeart/2005/8/layout/hierarchy2"/>
    <dgm:cxn modelId="{66C4D52E-8BD4-4520-AA48-F670CA6F388E}" type="presParOf" srcId="{2E98D7E6-ADDA-48ED-BF4A-E635C8068217}" destId="{570F9DF1-FB88-4F4E-9227-07F80F9F4AD0}" srcOrd="10" destOrd="0" presId="urn:microsoft.com/office/officeart/2005/8/layout/hierarchy2"/>
    <dgm:cxn modelId="{C22263EF-9D21-461E-9893-1B084094DD9C}" type="presParOf" srcId="{570F9DF1-FB88-4F4E-9227-07F80F9F4AD0}" destId="{8A481DED-9C0D-4E54-9EAE-EA9F665A02F8}" srcOrd="0" destOrd="0" presId="urn:microsoft.com/office/officeart/2005/8/layout/hierarchy2"/>
    <dgm:cxn modelId="{70E4274C-73C4-4647-BB2F-F89009506566}" type="presParOf" srcId="{2E98D7E6-ADDA-48ED-BF4A-E635C8068217}" destId="{225020D8-0CF9-4AAB-B0AE-71037C601A45}" srcOrd="11" destOrd="0" presId="urn:microsoft.com/office/officeart/2005/8/layout/hierarchy2"/>
    <dgm:cxn modelId="{69FF5F96-9300-419E-B65E-9D3417E8B0EB}" type="presParOf" srcId="{225020D8-0CF9-4AAB-B0AE-71037C601A45}" destId="{919C84D8-EB78-476F-ACC6-48CB45E1B45B}" srcOrd="0" destOrd="0" presId="urn:microsoft.com/office/officeart/2005/8/layout/hierarchy2"/>
    <dgm:cxn modelId="{B4A806CB-4223-473C-8C8A-BE15352FD306}" type="presParOf" srcId="{225020D8-0CF9-4AAB-B0AE-71037C601A45}" destId="{D4538AA2-336C-40A6-9D8F-AE67A94F2593}" srcOrd="1" destOrd="0" presId="urn:microsoft.com/office/officeart/2005/8/layout/hierarchy2"/>
    <dgm:cxn modelId="{5EA16DD7-EA2D-42BE-8738-7DBB72996FAD}" type="presParOf" srcId="{12ACF466-7C51-495D-9392-6108EBE52836}" destId="{71AE05FB-FF80-44D0-97CF-6DD2AD04534D}" srcOrd="4" destOrd="0" presId="urn:microsoft.com/office/officeart/2005/8/layout/hierarchy2"/>
    <dgm:cxn modelId="{8C3BA1D6-7B60-4E3B-9869-BFA5B42E95BA}" type="presParOf" srcId="{71AE05FB-FF80-44D0-97CF-6DD2AD04534D}" destId="{3BD590A0-6323-4A91-AC5D-1ECF84EC6694}" srcOrd="0" destOrd="0" presId="urn:microsoft.com/office/officeart/2005/8/layout/hierarchy2"/>
    <dgm:cxn modelId="{A9B40C07-C80E-40EF-96B1-D451426F43C4}" type="presParOf" srcId="{12ACF466-7C51-495D-9392-6108EBE52836}" destId="{8AADC424-E805-4228-B05B-922622A32C68}" srcOrd="5" destOrd="0" presId="urn:microsoft.com/office/officeart/2005/8/layout/hierarchy2"/>
    <dgm:cxn modelId="{67D2E671-380A-449B-9C14-1C2DCA556482}" type="presParOf" srcId="{8AADC424-E805-4228-B05B-922622A32C68}" destId="{31DF0866-EA56-40A1-8463-46307207F0C3}" srcOrd="0" destOrd="0" presId="urn:microsoft.com/office/officeart/2005/8/layout/hierarchy2"/>
    <dgm:cxn modelId="{4D0089A2-6AB7-41F2-9F83-179931BCC7A8}" type="presParOf" srcId="{8AADC424-E805-4228-B05B-922622A32C68}" destId="{CEC47DFD-CF10-4980-BDF1-B3E4AA7DC2B7}" srcOrd="1" destOrd="0" presId="urn:microsoft.com/office/officeart/2005/8/layout/hierarchy2"/>
    <dgm:cxn modelId="{B052F0BE-374E-4C2D-BFBB-717616A28C39}" type="presParOf" srcId="{12ACF466-7C51-495D-9392-6108EBE52836}" destId="{FF2338FF-DCDA-474D-AD2E-D66522C4E7DB}" srcOrd="6" destOrd="0" presId="urn:microsoft.com/office/officeart/2005/8/layout/hierarchy2"/>
    <dgm:cxn modelId="{EEF0BD51-B838-47A5-A3FB-4931D553F59B}" type="presParOf" srcId="{FF2338FF-DCDA-474D-AD2E-D66522C4E7DB}" destId="{88665A20-297D-46D2-8499-501C8A444CD7}" srcOrd="0" destOrd="0" presId="urn:microsoft.com/office/officeart/2005/8/layout/hierarchy2"/>
    <dgm:cxn modelId="{B38C0302-2F9C-47F4-8AA0-999C0F53C7AE}" type="presParOf" srcId="{12ACF466-7C51-495D-9392-6108EBE52836}" destId="{E7AB3B9F-6A2E-41A1-ABBA-AF1AF683E2A6}" srcOrd="7" destOrd="0" presId="urn:microsoft.com/office/officeart/2005/8/layout/hierarchy2"/>
    <dgm:cxn modelId="{1147C489-4493-430D-9920-83A51DEDA8F6}" type="presParOf" srcId="{E7AB3B9F-6A2E-41A1-ABBA-AF1AF683E2A6}" destId="{187DA08C-ABDA-4ED6-A0AA-B123848854F7}" srcOrd="0" destOrd="0" presId="urn:microsoft.com/office/officeart/2005/8/layout/hierarchy2"/>
    <dgm:cxn modelId="{2818E7B2-3BF9-4E52-8748-491752B3C553}" type="presParOf" srcId="{E7AB3B9F-6A2E-41A1-ABBA-AF1AF683E2A6}" destId="{9FB4537E-A5D6-455F-B0F8-F8707C3FA37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AB1970-C0B1-4714-9502-FFAB6DF4C6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PE"/>
        </a:p>
      </dgm:t>
    </dgm:pt>
    <dgm:pt modelId="{3CA2B01F-5E94-4423-A380-782A789687CA}">
      <dgm:prSet phldrT="[Texto]" custT="1"/>
      <dgm:spPr/>
      <dgm:t>
        <a:bodyPr/>
        <a:lstStyle/>
        <a:p>
          <a:r>
            <a:rPr lang="es-PE" sz="3600" dirty="0" smtClean="0"/>
            <a:t>Modelo del Pasivo Financiero</a:t>
          </a:r>
          <a:endParaRPr lang="es-PE" sz="3600" dirty="0"/>
        </a:p>
      </dgm:t>
    </dgm:pt>
    <dgm:pt modelId="{B7F773B7-BA59-463A-849F-90F7374B2126}" type="parTrans" cxnId="{6D3438E0-F254-4297-B049-A1BCF74ACE90}">
      <dgm:prSet/>
      <dgm:spPr/>
      <dgm:t>
        <a:bodyPr/>
        <a:lstStyle/>
        <a:p>
          <a:endParaRPr lang="es-PE"/>
        </a:p>
      </dgm:t>
    </dgm:pt>
    <dgm:pt modelId="{EF8E4BF4-CD8E-4286-8C08-C4773C87A72C}" type="sibTrans" cxnId="{6D3438E0-F254-4297-B049-A1BCF74ACE90}">
      <dgm:prSet/>
      <dgm:spPr/>
      <dgm:t>
        <a:bodyPr/>
        <a:lstStyle/>
        <a:p>
          <a:endParaRPr lang="es-PE"/>
        </a:p>
      </dgm:t>
    </dgm:pt>
    <dgm:pt modelId="{263E3108-08AB-4004-9C87-D54DD0CB473D}">
      <dgm:prSet phldrT="[Texto]" custT="1"/>
      <dgm:spPr/>
      <dgm:t>
        <a:bodyPr/>
        <a:lstStyle/>
        <a:p>
          <a:pPr algn="just"/>
          <a:r>
            <a:rPr lang="es-MX" sz="1800" b="1" dirty="0" smtClean="0">
              <a:solidFill>
                <a:schemeClr val="accent2">
                  <a:lumMod val="50000"/>
                </a:schemeClr>
              </a:solidFill>
              <a:effectLst>
                <a:outerShdw blurRad="38100" dist="38100" dir="2700000" algn="tl">
                  <a:srgbClr val="000000">
                    <a:alpha val="43137"/>
                  </a:srgbClr>
                </a:outerShdw>
              </a:effectLst>
            </a:rPr>
            <a:t>Reconocimiento: </a:t>
          </a:r>
          <a:r>
            <a:rPr lang="es-MX" sz="1800" b="0" dirty="0" smtClean="0"/>
            <a:t>La entidad concedente tiene obligación incondicional de pagar efectivo u otro activo financiero al operador, por la construcción, desarrollo, adquisición o mejora de un activo de concesión de servicios.</a:t>
          </a:r>
          <a:endParaRPr lang="es-PE" sz="1800" b="1" dirty="0">
            <a:solidFill>
              <a:schemeClr val="accent2">
                <a:lumMod val="50000"/>
              </a:schemeClr>
            </a:solidFill>
            <a:effectLst>
              <a:outerShdw blurRad="38100" dist="38100" dir="2700000" algn="tl">
                <a:srgbClr val="000000">
                  <a:alpha val="43137"/>
                </a:srgbClr>
              </a:outerShdw>
            </a:effectLst>
          </a:endParaRPr>
        </a:p>
      </dgm:t>
    </dgm:pt>
    <dgm:pt modelId="{623FD67E-8B14-49C5-8574-AEBA8B7C019B}" type="parTrans" cxnId="{D1516226-98C2-4D55-8124-DE3955A1C89D}">
      <dgm:prSet/>
      <dgm:spPr/>
      <dgm:t>
        <a:bodyPr/>
        <a:lstStyle/>
        <a:p>
          <a:endParaRPr lang="es-PE"/>
        </a:p>
      </dgm:t>
    </dgm:pt>
    <dgm:pt modelId="{4351DB5B-0B2B-4A3C-BA86-60813EEB7C30}" type="sibTrans" cxnId="{D1516226-98C2-4D55-8124-DE3955A1C89D}">
      <dgm:prSet/>
      <dgm:spPr/>
      <dgm:t>
        <a:bodyPr/>
        <a:lstStyle/>
        <a:p>
          <a:endParaRPr lang="es-PE"/>
        </a:p>
      </dgm:t>
    </dgm:pt>
    <dgm:pt modelId="{639BB3F9-D58C-4E32-8BA6-8BD52715C1D4}">
      <dgm:prSet phldrT="[Texto]" custT="1"/>
      <dgm:spPr/>
      <dgm:t>
        <a:bodyPr/>
        <a:lstStyle/>
        <a:p>
          <a:pPr algn="l"/>
          <a:r>
            <a:rPr lang="es-PE" sz="1800" b="1" dirty="0" smtClean="0">
              <a:solidFill>
                <a:schemeClr val="accent2">
                  <a:lumMod val="50000"/>
                </a:schemeClr>
              </a:solidFill>
              <a:effectLst>
                <a:outerShdw blurRad="38100" dist="38100" dir="2700000" algn="tl">
                  <a:srgbClr val="000000">
                    <a:alpha val="43137"/>
                  </a:srgbClr>
                </a:outerShdw>
              </a:effectLst>
            </a:rPr>
            <a:t>Medición:</a:t>
          </a:r>
          <a:endParaRPr lang="es-PE" sz="1800" b="1" dirty="0">
            <a:solidFill>
              <a:schemeClr val="accent2">
                <a:lumMod val="50000"/>
              </a:schemeClr>
            </a:solidFill>
            <a:effectLst>
              <a:outerShdw blurRad="38100" dist="38100" dir="2700000" algn="tl">
                <a:srgbClr val="000000">
                  <a:alpha val="43137"/>
                </a:srgbClr>
              </a:outerShdw>
            </a:effectLst>
          </a:endParaRPr>
        </a:p>
      </dgm:t>
    </dgm:pt>
    <dgm:pt modelId="{7CD442FB-67C9-4428-9F9B-ED8C9EAE571B}" type="parTrans" cxnId="{365A8DA7-8B2F-4E28-9A87-3D646EE4A971}">
      <dgm:prSet/>
      <dgm:spPr/>
      <dgm:t>
        <a:bodyPr/>
        <a:lstStyle/>
        <a:p>
          <a:endParaRPr lang="es-PE"/>
        </a:p>
      </dgm:t>
    </dgm:pt>
    <dgm:pt modelId="{9F83446C-F9E7-4525-A013-80F686F4D189}" type="sibTrans" cxnId="{365A8DA7-8B2F-4E28-9A87-3D646EE4A971}">
      <dgm:prSet/>
      <dgm:spPr/>
      <dgm:t>
        <a:bodyPr/>
        <a:lstStyle/>
        <a:p>
          <a:endParaRPr lang="es-PE"/>
        </a:p>
      </dgm:t>
    </dgm:pt>
    <dgm:pt modelId="{F1128772-6EE2-4C19-A585-DF7AB8CB2061}">
      <dgm:prSet custT="1"/>
      <dgm:spPr/>
      <dgm:t>
        <a:bodyPr/>
        <a:lstStyle/>
        <a:p>
          <a:pPr algn="just"/>
          <a:r>
            <a:rPr lang="es-MX" sz="1800" b="0" dirty="0" smtClean="0"/>
            <a:t>(iii) Asimismo, la concedente reconocerá como gastos del periodo, las cargas financieras y cargas por servicios proporcionados por el operador (servicio público) en la medida que estas se devenguen.</a:t>
          </a:r>
          <a:endParaRPr lang="es-PE" sz="1800" b="0" dirty="0"/>
        </a:p>
      </dgm:t>
    </dgm:pt>
    <dgm:pt modelId="{E836309E-5514-47D0-AA03-D5F3C6C74961}" type="parTrans" cxnId="{2FF23BE0-AF43-4902-9385-1C98D37C806A}">
      <dgm:prSet/>
      <dgm:spPr/>
      <dgm:t>
        <a:bodyPr/>
        <a:lstStyle/>
        <a:p>
          <a:endParaRPr lang="es-PE"/>
        </a:p>
      </dgm:t>
    </dgm:pt>
    <dgm:pt modelId="{C95EE5CD-68AD-45A6-9BB8-704BE9DD4C6F}" type="sibTrans" cxnId="{2FF23BE0-AF43-4902-9385-1C98D37C806A}">
      <dgm:prSet/>
      <dgm:spPr/>
      <dgm:t>
        <a:bodyPr/>
        <a:lstStyle/>
        <a:p>
          <a:endParaRPr lang="es-PE"/>
        </a:p>
      </dgm:t>
    </dgm:pt>
    <dgm:pt modelId="{E2E5A0A0-22FD-4110-9D60-6DA7AEB79045}">
      <dgm:prSet custT="1"/>
      <dgm:spPr/>
      <dgm:t>
        <a:bodyPr/>
        <a:lstStyle/>
        <a:p>
          <a:pPr algn="just"/>
          <a:r>
            <a:rPr lang="es-MX" sz="1800" b="0" dirty="0" smtClean="0"/>
            <a:t>(ii)	El pasivo financiero reconocido en el párrafo anterior, se reducirá en la medida que se asignen los pagos al operador.</a:t>
          </a:r>
          <a:endParaRPr lang="es-PE" sz="1800" b="0" dirty="0"/>
        </a:p>
      </dgm:t>
    </dgm:pt>
    <dgm:pt modelId="{67C945E0-E7FB-4FE7-99E3-B1ADAE14CA6C}" type="sibTrans" cxnId="{83AE4788-7047-477C-AF75-BA20EF2E8D27}">
      <dgm:prSet/>
      <dgm:spPr/>
      <dgm:t>
        <a:bodyPr/>
        <a:lstStyle/>
        <a:p>
          <a:endParaRPr lang="es-PE"/>
        </a:p>
      </dgm:t>
    </dgm:pt>
    <dgm:pt modelId="{AA8F252C-F673-4A9A-B8E1-777115154E0D}" type="parTrans" cxnId="{83AE4788-7047-477C-AF75-BA20EF2E8D27}">
      <dgm:prSet/>
      <dgm:spPr/>
      <dgm:t>
        <a:bodyPr/>
        <a:lstStyle/>
        <a:p>
          <a:endParaRPr lang="es-PE"/>
        </a:p>
      </dgm:t>
    </dgm:pt>
    <dgm:pt modelId="{AE301152-ABCE-461F-83F4-3A1205E96883}">
      <dgm:prSet phldrT="[Texto]" custT="1"/>
      <dgm:spPr/>
      <dgm:t>
        <a:bodyPr/>
        <a:lstStyle/>
        <a:p>
          <a:pPr algn="l"/>
          <a:r>
            <a:rPr lang="es-MX" sz="1800" b="0" dirty="0" smtClean="0"/>
            <a:t>(i) 	La Concedente reconoce como pasivo financiero en el mismo importe del activo reconocido.</a:t>
          </a:r>
          <a:endParaRPr lang="es-PE" sz="1800" b="1" dirty="0">
            <a:solidFill>
              <a:schemeClr val="accent2">
                <a:lumMod val="50000"/>
              </a:schemeClr>
            </a:solidFill>
            <a:effectLst>
              <a:outerShdw blurRad="38100" dist="38100" dir="2700000" algn="tl">
                <a:srgbClr val="000000">
                  <a:alpha val="43137"/>
                </a:srgbClr>
              </a:outerShdw>
            </a:effectLst>
          </a:endParaRPr>
        </a:p>
      </dgm:t>
    </dgm:pt>
    <dgm:pt modelId="{CCC521C7-4339-405C-8BCD-C4C73C225DAF}" type="parTrans" cxnId="{2DE64D1A-36A3-4704-9471-488322CE6B36}">
      <dgm:prSet/>
      <dgm:spPr/>
      <dgm:t>
        <a:bodyPr/>
        <a:lstStyle/>
        <a:p>
          <a:endParaRPr lang="es-PE"/>
        </a:p>
      </dgm:t>
    </dgm:pt>
    <dgm:pt modelId="{FE77B050-3804-46A8-A382-D16401AF132A}" type="sibTrans" cxnId="{2DE64D1A-36A3-4704-9471-488322CE6B36}">
      <dgm:prSet/>
      <dgm:spPr/>
      <dgm:t>
        <a:bodyPr/>
        <a:lstStyle/>
        <a:p>
          <a:endParaRPr lang="es-PE"/>
        </a:p>
      </dgm:t>
    </dgm:pt>
    <dgm:pt modelId="{8F4BE873-F0A3-42A5-94ED-879B6E36AB53}" type="pres">
      <dgm:prSet presAssocID="{22AB1970-C0B1-4714-9502-FFAB6DF4C6DC}" presName="Name0" presStyleCnt="0">
        <dgm:presLayoutVars>
          <dgm:dir/>
          <dgm:animLvl val="lvl"/>
          <dgm:resizeHandles val="exact"/>
        </dgm:presLayoutVars>
      </dgm:prSet>
      <dgm:spPr/>
      <dgm:t>
        <a:bodyPr/>
        <a:lstStyle/>
        <a:p>
          <a:endParaRPr lang="es-PE"/>
        </a:p>
      </dgm:t>
    </dgm:pt>
    <dgm:pt modelId="{13FC396A-3FB8-4D9C-8561-36F1FE24D0D1}" type="pres">
      <dgm:prSet presAssocID="{3CA2B01F-5E94-4423-A380-782A789687CA}" presName="linNode" presStyleCnt="0"/>
      <dgm:spPr/>
    </dgm:pt>
    <dgm:pt modelId="{E360641B-4FC7-4DD0-8BBE-D15127FA04F3}" type="pres">
      <dgm:prSet presAssocID="{3CA2B01F-5E94-4423-A380-782A789687CA}" presName="parentText" presStyleLbl="node1" presStyleIdx="0" presStyleCnt="1">
        <dgm:presLayoutVars>
          <dgm:chMax val="1"/>
          <dgm:bulletEnabled val="1"/>
        </dgm:presLayoutVars>
      </dgm:prSet>
      <dgm:spPr/>
      <dgm:t>
        <a:bodyPr/>
        <a:lstStyle/>
        <a:p>
          <a:endParaRPr lang="es-PE"/>
        </a:p>
      </dgm:t>
    </dgm:pt>
    <dgm:pt modelId="{87CBE6B2-F36A-42F5-9BF1-321BF32C719E}" type="pres">
      <dgm:prSet presAssocID="{3CA2B01F-5E94-4423-A380-782A789687CA}" presName="descendantText" presStyleLbl="alignAccFollowNode1" presStyleIdx="0" presStyleCnt="1" custScaleY="114812">
        <dgm:presLayoutVars>
          <dgm:bulletEnabled val="1"/>
        </dgm:presLayoutVars>
      </dgm:prSet>
      <dgm:spPr/>
      <dgm:t>
        <a:bodyPr/>
        <a:lstStyle/>
        <a:p>
          <a:endParaRPr lang="es-PE"/>
        </a:p>
      </dgm:t>
    </dgm:pt>
  </dgm:ptLst>
  <dgm:cxnLst>
    <dgm:cxn modelId="{9119AD25-43DC-476C-8B07-5AB110349FB8}" type="presOf" srcId="{22AB1970-C0B1-4714-9502-FFAB6DF4C6DC}" destId="{8F4BE873-F0A3-42A5-94ED-879B6E36AB53}" srcOrd="0" destOrd="0" presId="urn:microsoft.com/office/officeart/2005/8/layout/vList5"/>
    <dgm:cxn modelId="{B7A74841-BD2A-4ACA-9EDD-D5C6FDF9383F}" type="presOf" srcId="{639BB3F9-D58C-4E32-8BA6-8BD52715C1D4}" destId="{87CBE6B2-F36A-42F5-9BF1-321BF32C719E}" srcOrd="0" destOrd="1" presId="urn:microsoft.com/office/officeart/2005/8/layout/vList5"/>
    <dgm:cxn modelId="{6D3438E0-F254-4297-B049-A1BCF74ACE90}" srcId="{22AB1970-C0B1-4714-9502-FFAB6DF4C6DC}" destId="{3CA2B01F-5E94-4423-A380-782A789687CA}" srcOrd="0" destOrd="0" parTransId="{B7F773B7-BA59-463A-849F-90F7374B2126}" sibTransId="{EF8E4BF4-CD8E-4286-8C08-C4773C87A72C}"/>
    <dgm:cxn modelId="{4B3DC44C-679E-411D-87EA-F708040A3F4D}" type="presOf" srcId="{263E3108-08AB-4004-9C87-D54DD0CB473D}" destId="{87CBE6B2-F36A-42F5-9BF1-321BF32C719E}" srcOrd="0" destOrd="0" presId="urn:microsoft.com/office/officeart/2005/8/layout/vList5"/>
    <dgm:cxn modelId="{060179CB-90EA-4441-8031-8C6513757F47}" type="presOf" srcId="{E2E5A0A0-22FD-4110-9D60-6DA7AEB79045}" destId="{87CBE6B2-F36A-42F5-9BF1-321BF32C719E}" srcOrd="0" destOrd="3" presId="urn:microsoft.com/office/officeart/2005/8/layout/vList5"/>
    <dgm:cxn modelId="{365A8DA7-8B2F-4E28-9A87-3D646EE4A971}" srcId="{3CA2B01F-5E94-4423-A380-782A789687CA}" destId="{639BB3F9-D58C-4E32-8BA6-8BD52715C1D4}" srcOrd="1" destOrd="0" parTransId="{7CD442FB-67C9-4428-9F9B-ED8C9EAE571B}" sibTransId="{9F83446C-F9E7-4525-A013-80F686F4D189}"/>
    <dgm:cxn modelId="{D1516226-98C2-4D55-8124-DE3955A1C89D}" srcId="{3CA2B01F-5E94-4423-A380-782A789687CA}" destId="{263E3108-08AB-4004-9C87-D54DD0CB473D}" srcOrd="0" destOrd="0" parTransId="{623FD67E-8B14-49C5-8574-AEBA8B7C019B}" sibTransId="{4351DB5B-0B2B-4A3C-BA86-60813EEB7C30}"/>
    <dgm:cxn modelId="{246A3548-7715-47FC-AC80-C68046E483B6}" type="presOf" srcId="{3CA2B01F-5E94-4423-A380-782A789687CA}" destId="{E360641B-4FC7-4DD0-8BBE-D15127FA04F3}" srcOrd="0" destOrd="0" presId="urn:microsoft.com/office/officeart/2005/8/layout/vList5"/>
    <dgm:cxn modelId="{D613742F-E216-40F2-9C82-4D3738E4C231}" type="presOf" srcId="{F1128772-6EE2-4C19-A585-DF7AB8CB2061}" destId="{87CBE6B2-F36A-42F5-9BF1-321BF32C719E}" srcOrd="0" destOrd="4" presId="urn:microsoft.com/office/officeart/2005/8/layout/vList5"/>
    <dgm:cxn modelId="{2FF23BE0-AF43-4902-9385-1C98D37C806A}" srcId="{3CA2B01F-5E94-4423-A380-782A789687CA}" destId="{F1128772-6EE2-4C19-A585-DF7AB8CB2061}" srcOrd="4" destOrd="0" parTransId="{E836309E-5514-47D0-AA03-D5F3C6C74961}" sibTransId="{C95EE5CD-68AD-45A6-9BB8-704BE9DD4C6F}"/>
    <dgm:cxn modelId="{D35D6611-CE3E-4471-B13E-062B018A2A06}" type="presOf" srcId="{AE301152-ABCE-461F-83F4-3A1205E96883}" destId="{87CBE6B2-F36A-42F5-9BF1-321BF32C719E}" srcOrd="0" destOrd="2" presId="urn:microsoft.com/office/officeart/2005/8/layout/vList5"/>
    <dgm:cxn modelId="{83AE4788-7047-477C-AF75-BA20EF2E8D27}" srcId="{3CA2B01F-5E94-4423-A380-782A789687CA}" destId="{E2E5A0A0-22FD-4110-9D60-6DA7AEB79045}" srcOrd="3" destOrd="0" parTransId="{AA8F252C-F673-4A9A-B8E1-777115154E0D}" sibTransId="{67C945E0-E7FB-4FE7-99E3-B1ADAE14CA6C}"/>
    <dgm:cxn modelId="{2DE64D1A-36A3-4704-9471-488322CE6B36}" srcId="{3CA2B01F-5E94-4423-A380-782A789687CA}" destId="{AE301152-ABCE-461F-83F4-3A1205E96883}" srcOrd="2" destOrd="0" parTransId="{CCC521C7-4339-405C-8BCD-C4C73C225DAF}" sibTransId="{FE77B050-3804-46A8-A382-D16401AF132A}"/>
    <dgm:cxn modelId="{2BFF61FF-7ED0-40E2-8A44-9B534E467FF2}" type="presParOf" srcId="{8F4BE873-F0A3-42A5-94ED-879B6E36AB53}" destId="{13FC396A-3FB8-4D9C-8561-36F1FE24D0D1}" srcOrd="0" destOrd="0" presId="urn:microsoft.com/office/officeart/2005/8/layout/vList5"/>
    <dgm:cxn modelId="{56ECE4A8-3DB3-4668-9C56-904247D8D2F1}" type="presParOf" srcId="{13FC396A-3FB8-4D9C-8561-36F1FE24D0D1}" destId="{E360641B-4FC7-4DD0-8BBE-D15127FA04F3}" srcOrd="0" destOrd="0" presId="urn:microsoft.com/office/officeart/2005/8/layout/vList5"/>
    <dgm:cxn modelId="{C39EF1BF-5574-4206-8836-B07B4730F91A}" type="presParOf" srcId="{13FC396A-3FB8-4D9C-8561-36F1FE24D0D1}" destId="{87CBE6B2-F36A-42F5-9BF1-321BF32C719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AB1970-C0B1-4714-9502-FFAB6DF4C6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PE"/>
        </a:p>
      </dgm:t>
    </dgm:pt>
    <dgm:pt modelId="{3CA2B01F-5E94-4423-A380-782A789687CA}">
      <dgm:prSet phldrT="[Texto]" custT="1"/>
      <dgm:spPr/>
      <dgm:t>
        <a:bodyPr/>
        <a:lstStyle/>
        <a:p>
          <a:r>
            <a:rPr lang="es-PE" sz="3600" dirty="0" smtClean="0"/>
            <a:t>Modelo de la Concesión de un derecho al operador</a:t>
          </a:r>
          <a:endParaRPr lang="es-PE" sz="3600" dirty="0"/>
        </a:p>
      </dgm:t>
    </dgm:pt>
    <dgm:pt modelId="{B7F773B7-BA59-463A-849F-90F7374B2126}" type="parTrans" cxnId="{6D3438E0-F254-4297-B049-A1BCF74ACE90}">
      <dgm:prSet/>
      <dgm:spPr/>
      <dgm:t>
        <a:bodyPr/>
        <a:lstStyle/>
        <a:p>
          <a:endParaRPr lang="es-PE"/>
        </a:p>
      </dgm:t>
    </dgm:pt>
    <dgm:pt modelId="{EF8E4BF4-CD8E-4286-8C08-C4773C87A72C}" type="sibTrans" cxnId="{6D3438E0-F254-4297-B049-A1BCF74ACE90}">
      <dgm:prSet/>
      <dgm:spPr/>
      <dgm:t>
        <a:bodyPr/>
        <a:lstStyle/>
        <a:p>
          <a:endParaRPr lang="es-PE"/>
        </a:p>
      </dgm:t>
    </dgm:pt>
    <dgm:pt modelId="{263E3108-08AB-4004-9C87-D54DD0CB473D}">
      <dgm:prSet phldrT="[Texto]" custT="1"/>
      <dgm:spPr/>
      <dgm:t>
        <a:bodyPr/>
        <a:lstStyle/>
        <a:p>
          <a:pPr algn="just"/>
          <a:r>
            <a:rPr lang="es-MX" sz="1800" b="1" dirty="0" smtClean="0">
              <a:solidFill>
                <a:schemeClr val="accent2">
                  <a:lumMod val="50000"/>
                </a:schemeClr>
              </a:solidFill>
              <a:effectLst>
                <a:outerShdw blurRad="38100" dist="38100" dir="2700000" algn="tl">
                  <a:srgbClr val="000000">
                    <a:alpha val="43137"/>
                  </a:srgbClr>
                </a:outerShdw>
              </a:effectLst>
            </a:rPr>
            <a:t>Reconocimiento: </a:t>
          </a:r>
          <a:r>
            <a:rPr lang="es-MX" sz="1800" b="0" dirty="0" smtClean="0"/>
            <a:t>Se produce cuando la concedente compensa al operador por el activo de concesión de servicios y la prestación de servicios públicos, mediante el derecho a obtener ingresos por el uso de terceros, del activo de concesión de servicios u otro activo generador de ingresos. En este modelo, la concedente no tiene obligación incondicional de pagar efectivo u otro activo financiero al operador por los activos de concesión de servicios</a:t>
          </a:r>
          <a:endParaRPr lang="es-PE" sz="1800" b="0" dirty="0">
            <a:solidFill>
              <a:schemeClr val="accent2">
                <a:lumMod val="50000"/>
              </a:schemeClr>
            </a:solidFill>
            <a:effectLst>
              <a:outerShdw blurRad="38100" dist="38100" dir="2700000" algn="tl">
                <a:srgbClr val="000000">
                  <a:alpha val="43137"/>
                </a:srgbClr>
              </a:outerShdw>
            </a:effectLst>
          </a:endParaRPr>
        </a:p>
      </dgm:t>
    </dgm:pt>
    <dgm:pt modelId="{623FD67E-8B14-49C5-8574-AEBA8B7C019B}" type="parTrans" cxnId="{D1516226-98C2-4D55-8124-DE3955A1C89D}">
      <dgm:prSet/>
      <dgm:spPr/>
      <dgm:t>
        <a:bodyPr/>
        <a:lstStyle/>
        <a:p>
          <a:endParaRPr lang="es-PE"/>
        </a:p>
      </dgm:t>
    </dgm:pt>
    <dgm:pt modelId="{4351DB5B-0B2B-4A3C-BA86-60813EEB7C30}" type="sibTrans" cxnId="{D1516226-98C2-4D55-8124-DE3955A1C89D}">
      <dgm:prSet/>
      <dgm:spPr/>
      <dgm:t>
        <a:bodyPr/>
        <a:lstStyle/>
        <a:p>
          <a:endParaRPr lang="es-PE"/>
        </a:p>
      </dgm:t>
    </dgm:pt>
    <dgm:pt modelId="{639BB3F9-D58C-4E32-8BA6-8BD52715C1D4}">
      <dgm:prSet phldrT="[Texto]" custT="1"/>
      <dgm:spPr/>
      <dgm:t>
        <a:bodyPr/>
        <a:lstStyle/>
        <a:p>
          <a:pPr algn="l"/>
          <a:r>
            <a:rPr lang="es-PE" sz="1800" b="1" dirty="0" smtClean="0">
              <a:solidFill>
                <a:schemeClr val="accent2">
                  <a:lumMod val="50000"/>
                </a:schemeClr>
              </a:solidFill>
              <a:effectLst>
                <a:outerShdw blurRad="38100" dist="38100" dir="2700000" algn="tl">
                  <a:srgbClr val="000000">
                    <a:alpha val="43137"/>
                  </a:srgbClr>
                </a:outerShdw>
              </a:effectLst>
            </a:rPr>
            <a:t>Medición:</a:t>
          </a:r>
          <a:endParaRPr lang="es-PE" sz="1800" b="1" dirty="0">
            <a:solidFill>
              <a:schemeClr val="accent2">
                <a:lumMod val="50000"/>
              </a:schemeClr>
            </a:solidFill>
            <a:effectLst>
              <a:outerShdw blurRad="38100" dist="38100" dir="2700000" algn="tl">
                <a:srgbClr val="000000">
                  <a:alpha val="43137"/>
                </a:srgbClr>
              </a:outerShdw>
            </a:effectLst>
          </a:endParaRPr>
        </a:p>
      </dgm:t>
    </dgm:pt>
    <dgm:pt modelId="{7CD442FB-67C9-4428-9F9B-ED8C9EAE571B}" type="parTrans" cxnId="{365A8DA7-8B2F-4E28-9A87-3D646EE4A971}">
      <dgm:prSet/>
      <dgm:spPr/>
      <dgm:t>
        <a:bodyPr/>
        <a:lstStyle/>
        <a:p>
          <a:endParaRPr lang="es-PE"/>
        </a:p>
      </dgm:t>
    </dgm:pt>
    <dgm:pt modelId="{9F83446C-F9E7-4525-A013-80F686F4D189}" type="sibTrans" cxnId="{365A8DA7-8B2F-4E28-9A87-3D646EE4A971}">
      <dgm:prSet/>
      <dgm:spPr/>
      <dgm:t>
        <a:bodyPr/>
        <a:lstStyle/>
        <a:p>
          <a:endParaRPr lang="es-PE"/>
        </a:p>
      </dgm:t>
    </dgm:pt>
    <dgm:pt modelId="{C7F55559-0A14-46C9-A0C0-6009418488AC}">
      <dgm:prSet phldrT="[Texto]" custT="1"/>
      <dgm:spPr/>
      <dgm:t>
        <a:bodyPr/>
        <a:lstStyle/>
        <a:p>
          <a:pPr algn="just"/>
          <a:r>
            <a:rPr lang="es-MX" sz="1800" dirty="0" smtClean="0"/>
            <a:t>(i) La concedente registra el activo al valor razonable y un pasivo por el mismo importe.</a:t>
          </a:r>
          <a:endParaRPr lang="es-PE" sz="1800" b="1" dirty="0">
            <a:solidFill>
              <a:schemeClr val="accent2">
                <a:lumMod val="50000"/>
              </a:schemeClr>
            </a:solidFill>
            <a:effectLst>
              <a:outerShdw blurRad="38100" dist="38100" dir="2700000" algn="tl">
                <a:srgbClr val="000000">
                  <a:alpha val="43137"/>
                </a:srgbClr>
              </a:outerShdw>
            </a:effectLst>
          </a:endParaRPr>
        </a:p>
      </dgm:t>
    </dgm:pt>
    <dgm:pt modelId="{4F50F220-ED73-41C3-B14C-614A14ABC7A3}" type="parTrans" cxnId="{2B3FED14-CD0B-4F0C-A702-02F7D5FEB330}">
      <dgm:prSet/>
      <dgm:spPr/>
      <dgm:t>
        <a:bodyPr/>
        <a:lstStyle/>
        <a:p>
          <a:endParaRPr lang="es-PE"/>
        </a:p>
      </dgm:t>
    </dgm:pt>
    <dgm:pt modelId="{BC786CDF-CC3C-44DA-A289-0B02F4D68886}" type="sibTrans" cxnId="{2B3FED14-CD0B-4F0C-A702-02F7D5FEB330}">
      <dgm:prSet/>
      <dgm:spPr/>
      <dgm:t>
        <a:bodyPr/>
        <a:lstStyle/>
        <a:p>
          <a:endParaRPr lang="es-PE"/>
        </a:p>
      </dgm:t>
    </dgm:pt>
    <dgm:pt modelId="{A87C7358-3A2F-4EEC-ABBC-DAC03D341665}">
      <dgm:prSet custT="1"/>
      <dgm:spPr/>
      <dgm:t>
        <a:bodyPr/>
        <a:lstStyle/>
        <a:p>
          <a:pPr algn="just"/>
          <a:r>
            <a:rPr lang="es-MX" sz="1800" dirty="0" smtClean="0"/>
            <a:t>(ii) La concedente reconocerá el ingreso y reducirá el pasivo reconocido en el párrafo anterior, durante el período que dure el acuerdo de concesión del servicio.</a:t>
          </a:r>
          <a:endParaRPr lang="es-PE" sz="1800" dirty="0"/>
        </a:p>
      </dgm:t>
    </dgm:pt>
    <dgm:pt modelId="{F71522F0-6A39-49EC-BF3A-1D2FC651A8F4}" type="parTrans" cxnId="{648AEDEC-6216-4B7B-A0EE-50E1269139C5}">
      <dgm:prSet/>
      <dgm:spPr/>
      <dgm:t>
        <a:bodyPr/>
        <a:lstStyle/>
        <a:p>
          <a:endParaRPr lang="es-PE"/>
        </a:p>
      </dgm:t>
    </dgm:pt>
    <dgm:pt modelId="{3ECD7E52-A687-4AF9-BF03-56F2A1261E8B}" type="sibTrans" cxnId="{648AEDEC-6216-4B7B-A0EE-50E1269139C5}">
      <dgm:prSet/>
      <dgm:spPr/>
      <dgm:t>
        <a:bodyPr/>
        <a:lstStyle/>
        <a:p>
          <a:endParaRPr lang="es-PE"/>
        </a:p>
      </dgm:t>
    </dgm:pt>
    <dgm:pt modelId="{8F4BE873-F0A3-42A5-94ED-879B6E36AB53}" type="pres">
      <dgm:prSet presAssocID="{22AB1970-C0B1-4714-9502-FFAB6DF4C6DC}" presName="Name0" presStyleCnt="0">
        <dgm:presLayoutVars>
          <dgm:dir/>
          <dgm:animLvl val="lvl"/>
          <dgm:resizeHandles val="exact"/>
        </dgm:presLayoutVars>
      </dgm:prSet>
      <dgm:spPr/>
      <dgm:t>
        <a:bodyPr/>
        <a:lstStyle/>
        <a:p>
          <a:endParaRPr lang="es-PE"/>
        </a:p>
      </dgm:t>
    </dgm:pt>
    <dgm:pt modelId="{13FC396A-3FB8-4D9C-8561-36F1FE24D0D1}" type="pres">
      <dgm:prSet presAssocID="{3CA2B01F-5E94-4423-A380-782A789687CA}" presName="linNode" presStyleCnt="0"/>
      <dgm:spPr/>
    </dgm:pt>
    <dgm:pt modelId="{E360641B-4FC7-4DD0-8BBE-D15127FA04F3}" type="pres">
      <dgm:prSet presAssocID="{3CA2B01F-5E94-4423-A380-782A789687CA}" presName="parentText" presStyleLbl="node1" presStyleIdx="0" presStyleCnt="1">
        <dgm:presLayoutVars>
          <dgm:chMax val="1"/>
          <dgm:bulletEnabled val="1"/>
        </dgm:presLayoutVars>
      </dgm:prSet>
      <dgm:spPr/>
      <dgm:t>
        <a:bodyPr/>
        <a:lstStyle/>
        <a:p>
          <a:endParaRPr lang="es-PE"/>
        </a:p>
      </dgm:t>
    </dgm:pt>
    <dgm:pt modelId="{87CBE6B2-F36A-42F5-9BF1-321BF32C719E}" type="pres">
      <dgm:prSet presAssocID="{3CA2B01F-5E94-4423-A380-782A789687CA}" presName="descendantText" presStyleLbl="alignAccFollowNode1" presStyleIdx="0" presStyleCnt="1" custScaleY="114812">
        <dgm:presLayoutVars>
          <dgm:bulletEnabled val="1"/>
        </dgm:presLayoutVars>
      </dgm:prSet>
      <dgm:spPr/>
      <dgm:t>
        <a:bodyPr/>
        <a:lstStyle/>
        <a:p>
          <a:endParaRPr lang="es-PE"/>
        </a:p>
      </dgm:t>
    </dgm:pt>
  </dgm:ptLst>
  <dgm:cxnLst>
    <dgm:cxn modelId="{6D3438E0-F254-4297-B049-A1BCF74ACE90}" srcId="{22AB1970-C0B1-4714-9502-FFAB6DF4C6DC}" destId="{3CA2B01F-5E94-4423-A380-782A789687CA}" srcOrd="0" destOrd="0" parTransId="{B7F773B7-BA59-463A-849F-90F7374B2126}" sibTransId="{EF8E4BF4-CD8E-4286-8C08-C4773C87A72C}"/>
    <dgm:cxn modelId="{ACEC0881-CE47-4C34-A607-CC5AF2420C34}" type="presOf" srcId="{3CA2B01F-5E94-4423-A380-782A789687CA}" destId="{E360641B-4FC7-4DD0-8BBE-D15127FA04F3}" srcOrd="0" destOrd="0" presId="urn:microsoft.com/office/officeart/2005/8/layout/vList5"/>
    <dgm:cxn modelId="{648AEDEC-6216-4B7B-A0EE-50E1269139C5}" srcId="{3CA2B01F-5E94-4423-A380-782A789687CA}" destId="{A87C7358-3A2F-4EEC-ABBC-DAC03D341665}" srcOrd="3" destOrd="0" parTransId="{F71522F0-6A39-49EC-BF3A-1D2FC651A8F4}" sibTransId="{3ECD7E52-A687-4AF9-BF03-56F2A1261E8B}"/>
    <dgm:cxn modelId="{E4214F3F-24C2-4B53-9523-286077AE6EC5}" type="presOf" srcId="{C7F55559-0A14-46C9-A0C0-6009418488AC}" destId="{87CBE6B2-F36A-42F5-9BF1-321BF32C719E}" srcOrd="0" destOrd="2" presId="urn:microsoft.com/office/officeart/2005/8/layout/vList5"/>
    <dgm:cxn modelId="{365A8DA7-8B2F-4E28-9A87-3D646EE4A971}" srcId="{3CA2B01F-5E94-4423-A380-782A789687CA}" destId="{639BB3F9-D58C-4E32-8BA6-8BD52715C1D4}" srcOrd="1" destOrd="0" parTransId="{7CD442FB-67C9-4428-9F9B-ED8C9EAE571B}" sibTransId="{9F83446C-F9E7-4525-A013-80F686F4D189}"/>
    <dgm:cxn modelId="{55612444-F5C4-4860-A8C1-B3C09459AB19}" type="presOf" srcId="{22AB1970-C0B1-4714-9502-FFAB6DF4C6DC}" destId="{8F4BE873-F0A3-42A5-94ED-879B6E36AB53}" srcOrd="0" destOrd="0" presId="urn:microsoft.com/office/officeart/2005/8/layout/vList5"/>
    <dgm:cxn modelId="{D1516226-98C2-4D55-8124-DE3955A1C89D}" srcId="{3CA2B01F-5E94-4423-A380-782A789687CA}" destId="{263E3108-08AB-4004-9C87-D54DD0CB473D}" srcOrd="0" destOrd="0" parTransId="{623FD67E-8B14-49C5-8574-AEBA8B7C019B}" sibTransId="{4351DB5B-0B2B-4A3C-BA86-60813EEB7C30}"/>
    <dgm:cxn modelId="{98A84D1F-254A-4A64-8FCE-8821A325A97A}" type="presOf" srcId="{A87C7358-3A2F-4EEC-ABBC-DAC03D341665}" destId="{87CBE6B2-F36A-42F5-9BF1-321BF32C719E}" srcOrd="0" destOrd="3" presId="urn:microsoft.com/office/officeart/2005/8/layout/vList5"/>
    <dgm:cxn modelId="{4E626E5C-B0BA-4210-A29C-DD7DFCF458AE}" type="presOf" srcId="{263E3108-08AB-4004-9C87-D54DD0CB473D}" destId="{87CBE6B2-F36A-42F5-9BF1-321BF32C719E}" srcOrd="0" destOrd="0" presId="urn:microsoft.com/office/officeart/2005/8/layout/vList5"/>
    <dgm:cxn modelId="{2B3FED14-CD0B-4F0C-A702-02F7D5FEB330}" srcId="{3CA2B01F-5E94-4423-A380-782A789687CA}" destId="{C7F55559-0A14-46C9-A0C0-6009418488AC}" srcOrd="2" destOrd="0" parTransId="{4F50F220-ED73-41C3-B14C-614A14ABC7A3}" sibTransId="{BC786CDF-CC3C-44DA-A289-0B02F4D68886}"/>
    <dgm:cxn modelId="{21E3BB13-1E34-40A1-A3D1-5C18AD203C3C}" type="presOf" srcId="{639BB3F9-D58C-4E32-8BA6-8BD52715C1D4}" destId="{87CBE6B2-F36A-42F5-9BF1-321BF32C719E}" srcOrd="0" destOrd="1" presId="urn:microsoft.com/office/officeart/2005/8/layout/vList5"/>
    <dgm:cxn modelId="{DB0B87EE-B4D9-4390-8735-6647D6D52C2E}" type="presParOf" srcId="{8F4BE873-F0A3-42A5-94ED-879B6E36AB53}" destId="{13FC396A-3FB8-4D9C-8561-36F1FE24D0D1}" srcOrd="0" destOrd="0" presId="urn:microsoft.com/office/officeart/2005/8/layout/vList5"/>
    <dgm:cxn modelId="{0721C669-0694-4B5E-81AB-311975574386}" type="presParOf" srcId="{13FC396A-3FB8-4D9C-8561-36F1FE24D0D1}" destId="{E360641B-4FC7-4DD0-8BBE-D15127FA04F3}" srcOrd="0" destOrd="0" presId="urn:microsoft.com/office/officeart/2005/8/layout/vList5"/>
    <dgm:cxn modelId="{54212662-E2F3-4726-96A5-ECF6451B2B3C}" type="presParOf" srcId="{13FC396A-3FB8-4D9C-8561-36F1FE24D0D1}" destId="{87CBE6B2-F36A-42F5-9BF1-321BF32C719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6379C1-7E8D-4ACC-A65D-0A2F117D29D6}" type="doc">
      <dgm:prSet loTypeId="urn:microsoft.com/office/officeart/2005/8/layout/chart3" loCatId="relationship" qsTypeId="urn:microsoft.com/office/officeart/2005/8/quickstyle/simple5" qsCatId="simple" csTypeId="urn:microsoft.com/office/officeart/2005/8/colors/accent1_2" csCatId="accent1" phldr="1"/>
      <dgm:spPr/>
      <dgm:t>
        <a:bodyPr/>
        <a:lstStyle/>
        <a:p>
          <a:endParaRPr lang="es-PE"/>
        </a:p>
      </dgm:t>
    </dgm:pt>
    <dgm:pt modelId="{37CB846D-C334-47AE-A078-D2A228354A3C}">
      <dgm:prSet phldrT="[Texto]" custT="1"/>
      <dgm:spPr/>
      <dgm:t>
        <a:bodyPr/>
        <a:lstStyle/>
        <a:p>
          <a:r>
            <a:rPr lang="es-PE" sz="1400" dirty="0" smtClean="0"/>
            <a:t>Manten.</a:t>
          </a:r>
        </a:p>
        <a:p>
          <a:r>
            <a:rPr lang="es-PE" sz="1400" dirty="0" smtClean="0"/>
            <a:t> y  Operación</a:t>
          </a:r>
          <a:endParaRPr lang="es-PE" sz="1400" dirty="0"/>
        </a:p>
      </dgm:t>
    </dgm:pt>
    <dgm:pt modelId="{FCB17300-3380-4A46-8181-A0E2F47CDFA4}" type="parTrans" cxnId="{399A962B-DC3C-4614-B82C-3BE41807C7FB}">
      <dgm:prSet/>
      <dgm:spPr/>
      <dgm:t>
        <a:bodyPr/>
        <a:lstStyle/>
        <a:p>
          <a:endParaRPr lang="es-PE"/>
        </a:p>
      </dgm:t>
    </dgm:pt>
    <dgm:pt modelId="{4CD4A717-BE86-492F-A687-F185EEAAF2D5}" type="sibTrans" cxnId="{399A962B-DC3C-4614-B82C-3BE41807C7FB}">
      <dgm:prSet/>
      <dgm:spPr/>
      <dgm:t>
        <a:bodyPr/>
        <a:lstStyle/>
        <a:p>
          <a:endParaRPr lang="es-PE"/>
        </a:p>
      </dgm:t>
    </dgm:pt>
    <dgm:pt modelId="{8E277721-BDB1-4933-BFCC-C5FF46551EB7}">
      <dgm:prSet phldrT="[Texto]" custT="1"/>
      <dgm:spPr/>
      <dgm:t>
        <a:bodyPr/>
        <a:lstStyle/>
        <a:p>
          <a:r>
            <a:rPr lang="es-PE" sz="1500" dirty="0" smtClean="0"/>
            <a:t>Inversión </a:t>
          </a:r>
        </a:p>
        <a:p>
          <a:r>
            <a:rPr lang="es-PE" sz="1500" dirty="0" smtClean="0"/>
            <a:t>(Trenes y Taller)</a:t>
          </a:r>
          <a:endParaRPr lang="es-PE" sz="1500" dirty="0"/>
        </a:p>
      </dgm:t>
    </dgm:pt>
    <dgm:pt modelId="{8D9926BE-1647-4E1E-95C3-07CC994E485E}" type="parTrans" cxnId="{B2680B82-8AB2-4502-BE3F-CCC595BF8950}">
      <dgm:prSet/>
      <dgm:spPr/>
      <dgm:t>
        <a:bodyPr/>
        <a:lstStyle/>
        <a:p>
          <a:endParaRPr lang="es-PE"/>
        </a:p>
      </dgm:t>
    </dgm:pt>
    <dgm:pt modelId="{9C46EB30-3635-476F-A057-6FB1C1A20748}" type="sibTrans" cxnId="{B2680B82-8AB2-4502-BE3F-CCC595BF8950}">
      <dgm:prSet/>
      <dgm:spPr/>
      <dgm:t>
        <a:bodyPr/>
        <a:lstStyle/>
        <a:p>
          <a:endParaRPr lang="es-PE"/>
        </a:p>
      </dgm:t>
    </dgm:pt>
    <dgm:pt modelId="{7272A372-EFBC-47FD-8B78-9D24C6C1FDD0}">
      <dgm:prSet phldrT="[Texto]" custT="1"/>
      <dgm:spPr/>
      <dgm:t>
        <a:bodyPr/>
        <a:lstStyle/>
        <a:p>
          <a:r>
            <a:rPr lang="es-PE" sz="1500" dirty="0" smtClean="0"/>
            <a:t>Intereses Implícitos</a:t>
          </a:r>
          <a:endParaRPr lang="es-PE" sz="1500" dirty="0"/>
        </a:p>
      </dgm:t>
    </dgm:pt>
    <dgm:pt modelId="{ADA50CD9-8279-472C-9E2B-8881AFF1726C}" type="parTrans" cxnId="{3C6B273C-F8F6-41E3-B560-412B9AD01CC9}">
      <dgm:prSet/>
      <dgm:spPr/>
      <dgm:t>
        <a:bodyPr/>
        <a:lstStyle/>
        <a:p>
          <a:endParaRPr lang="es-PE"/>
        </a:p>
      </dgm:t>
    </dgm:pt>
    <dgm:pt modelId="{547484CB-F592-4276-9738-FBED192E5B9F}" type="sibTrans" cxnId="{3C6B273C-F8F6-41E3-B560-412B9AD01CC9}">
      <dgm:prSet/>
      <dgm:spPr/>
      <dgm:t>
        <a:bodyPr/>
        <a:lstStyle/>
        <a:p>
          <a:endParaRPr lang="es-PE"/>
        </a:p>
      </dgm:t>
    </dgm:pt>
    <dgm:pt modelId="{601D7AE4-5E89-490C-B135-BDD9A44B5BD3}" type="pres">
      <dgm:prSet presAssocID="{526379C1-7E8D-4ACC-A65D-0A2F117D29D6}" presName="compositeShape" presStyleCnt="0">
        <dgm:presLayoutVars>
          <dgm:chMax val="7"/>
          <dgm:dir/>
          <dgm:resizeHandles val="exact"/>
        </dgm:presLayoutVars>
      </dgm:prSet>
      <dgm:spPr/>
      <dgm:t>
        <a:bodyPr/>
        <a:lstStyle/>
        <a:p>
          <a:endParaRPr lang="es-PE"/>
        </a:p>
      </dgm:t>
    </dgm:pt>
    <dgm:pt modelId="{C41A02BE-3A9C-4808-89BB-32FEEA06B94B}" type="pres">
      <dgm:prSet presAssocID="{526379C1-7E8D-4ACC-A65D-0A2F117D29D6}" presName="wedge1" presStyleLbl="node1" presStyleIdx="0" presStyleCnt="3"/>
      <dgm:spPr/>
      <dgm:t>
        <a:bodyPr/>
        <a:lstStyle/>
        <a:p>
          <a:endParaRPr lang="es-PE"/>
        </a:p>
      </dgm:t>
    </dgm:pt>
    <dgm:pt modelId="{4C0590CA-D4ED-4D32-9CD7-056332B22D36}" type="pres">
      <dgm:prSet presAssocID="{526379C1-7E8D-4ACC-A65D-0A2F117D29D6}" presName="wedge1Tx" presStyleLbl="node1" presStyleIdx="0" presStyleCnt="3">
        <dgm:presLayoutVars>
          <dgm:chMax val="0"/>
          <dgm:chPref val="0"/>
          <dgm:bulletEnabled val="1"/>
        </dgm:presLayoutVars>
      </dgm:prSet>
      <dgm:spPr/>
      <dgm:t>
        <a:bodyPr/>
        <a:lstStyle/>
        <a:p>
          <a:endParaRPr lang="es-PE"/>
        </a:p>
      </dgm:t>
    </dgm:pt>
    <dgm:pt modelId="{2A1395E6-AC0C-441F-9ED0-1118766DDF90}" type="pres">
      <dgm:prSet presAssocID="{526379C1-7E8D-4ACC-A65D-0A2F117D29D6}" presName="wedge2" presStyleLbl="node1" presStyleIdx="1" presStyleCnt="3"/>
      <dgm:spPr/>
      <dgm:t>
        <a:bodyPr/>
        <a:lstStyle/>
        <a:p>
          <a:endParaRPr lang="es-PE"/>
        </a:p>
      </dgm:t>
    </dgm:pt>
    <dgm:pt modelId="{BB2D0257-F739-41D9-A90C-69B96D0E4B9C}" type="pres">
      <dgm:prSet presAssocID="{526379C1-7E8D-4ACC-A65D-0A2F117D29D6}" presName="wedge2Tx" presStyleLbl="node1" presStyleIdx="1" presStyleCnt="3">
        <dgm:presLayoutVars>
          <dgm:chMax val="0"/>
          <dgm:chPref val="0"/>
          <dgm:bulletEnabled val="1"/>
        </dgm:presLayoutVars>
      </dgm:prSet>
      <dgm:spPr/>
      <dgm:t>
        <a:bodyPr/>
        <a:lstStyle/>
        <a:p>
          <a:endParaRPr lang="es-PE"/>
        </a:p>
      </dgm:t>
    </dgm:pt>
    <dgm:pt modelId="{E397D0C1-ECD2-4F86-ACA7-DD9CA4C7392E}" type="pres">
      <dgm:prSet presAssocID="{526379C1-7E8D-4ACC-A65D-0A2F117D29D6}" presName="wedge3" presStyleLbl="node1" presStyleIdx="2" presStyleCnt="3"/>
      <dgm:spPr/>
      <dgm:t>
        <a:bodyPr/>
        <a:lstStyle/>
        <a:p>
          <a:endParaRPr lang="es-PE"/>
        </a:p>
      </dgm:t>
    </dgm:pt>
    <dgm:pt modelId="{B31D5A1D-509B-496D-BC22-12227C395E2C}" type="pres">
      <dgm:prSet presAssocID="{526379C1-7E8D-4ACC-A65D-0A2F117D29D6}" presName="wedge3Tx" presStyleLbl="node1" presStyleIdx="2" presStyleCnt="3">
        <dgm:presLayoutVars>
          <dgm:chMax val="0"/>
          <dgm:chPref val="0"/>
          <dgm:bulletEnabled val="1"/>
        </dgm:presLayoutVars>
      </dgm:prSet>
      <dgm:spPr/>
      <dgm:t>
        <a:bodyPr/>
        <a:lstStyle/>
        <a:p>
          <a:endParaRPr lang="es-PE"/>
        </a:p>
      </dgm:t>
    </dgm:pt>
  </dgm:ptLst>
  <dgm:cxnLst>
    <dgm:cxn modelId="{B2680B82-8AB2-4502-BE3F-CCC595BF8950}" srcId="{526379C1-7E8D-4ACC-A65D-0A2F117D29D6}" destId="{8E277721-BDB1-4933-BFCC-C5FF46551EB7}" srcOrd="1" destOrd="0" parTransId="{8D9926BE-1647-4E1E-95C3-07CC994E485E}" sibTransId="{9C46EB30-3635-476F-A057-6FB1C1A20748}"/>
    <dgm:cxn modelId="{DEE84415-571D-4F5D-B203-4BF6AA8682DD}" type="presOf" srcId="{8E277721-BDB1-4933-BFCC-C5FF46551EB7}" destId="{2A1395E6-AC0C-441F-9ED0-1118766DDF90}" srcOrd="0" destOrd="0" presId="urn:microsoft.com/office/officeart/2005/8/layout/chart3"/>
    <dgm:cxn modelId="{08D17DEB-0A20-41E2-A56E-87E8EE54C2CE}" type="presOf" srcId="{7272A372-EFBC-47FD-8B78-9D24C6C1FDD0}" destId="{B31D5A1D-509B-496D-BC22-12227C395E2C}" srcOrd="1" destOrd="0" presId="urn:microsoft.com/office/officeart/2005/8/layout/chart3"/>
    <dgm:cxn modelId="{5E574E76-B60F-4C8A-9127-C8EF02490CAD}" type="presOf" srcId="{37CB846D-C334-47AE-A078-D2A228354A3C}" destId="{C41A02BE-3A9C-4808-89BB-32FEEA06B94B}" srcOrd="0" destOrd="0" presId="urn:microsoft.com/office/officeart/2005/8/layout/chart3"/>
    <dgm:cxn modelId="{CF6A45B8-D1CB-4132-B173-CD4DB0E589DB}" type="presOf" srcId="{526379C1-7E8D-4ACC-A65D-0A2F117D29D6}" destId="{601D7AE4-5E89-490C-B135-BDD9A44B5BD3}" srcOrd="0" destOrd="0" presId="urn:microsoft.com/office/officeart/2005/8/layout/chart3"/>
    <dgm:cxn modelId="{B41C7A28-0898-451A-9982-392B6B3F72BC}" type="presOf" srcId="{7272A372-EFBC-47FD-8B78-9D24C6C1FDD0}" destId="{E397D0C1-ECD2-4F86-ACA7-DD9CA4C7392E}" srcOrd="0" destOrd="0" presId="urn:microsoft.com/office/officeart/2005/8/layout/chart3"/>
    <dgm:cxn modelId="{903A287B-F1C7-4994-A770-05B5ADE29DFD}" type="presOf" srcId="{8E277721-BDB1-4933-BFCC-C5FF46551EB7}" destId="{BB2D0257-F739-41D9-A90C-69B96D0E4B9C}" srcOrd="1" destOrd="0" presId="urn:microsoft.com/office/officeart/2005/8/layout/chart3"/>
    <dgm:cxn modelId="{399A962B-DC3C-4614-B82C-3BE41807C7FB}" srcId="{526379C1-7E8D-4ACC-A65D-0A2F117D29D6}" destId="{37CB846D-C334-47AE-A078-D2A228354A3C}" srcOrd="0" destOrd="0" parTransId="{FCB17300-3380-4A46-8181-A0E2F47CDFA4}" sibTransId="{4CD4A717-BE86-492F-A687-F185EEAAF2D5}"/>
    <dgm:cxn modelId="{1BAA98CA-C093-43AC-9518-8701180A3E4F}" type="presOf" srcId="{37CB846D-C334-47AE-A078-D2A228354A3C}" destId="{4C0590CA-D4ED-4D32-9CD7-056332B22D36}" srcOrd="1" destOrd="0" presId="urn:microsoft.com/office/officeart/2005/8/layout/chart3"/>
    <dgm:cxn modelId="{3C6B273C-F8F6-41E3-B560-412B9AD01CC9}" srcId="{526379C1-7E8D-4ACC-A65D-0A2F117D29D6}" destId="{7272A372-EFBC-47FD-8B78-9D24C6C1FDD0}" srcOrd="2" destOrd="0" parTransId="{ADA50CD9-8279-472C-9E2B-8881AFF1726C}" sibTransId="{547484CB-F592-4276-9738-FBED192E5B9F}"/>
    <dgm:cxn modelId="{E40D5BF5-ADDF-476C-A4CD-BA51A95B4886}" type="presParOf" srcId="{601D7AE4-5E89-490C-B135-BDD9A44B5BD3}" destId="{C41A02BE-3A9C-4808-89BB-32FEEA06B94B}" srcOrd="0" destOrd="0" presId="urn:microsoft.com/office/officeart/2005/8/layout/chart3"/>
    <dgm:cxn modelId="{F65A3138-F4C4-4202-A810-A211EA842F7E}" type="presParOf" srcId="{601D7AE4-5E89-490C-B135-BDD9A44B5BD3}" destId="{4C0590CA-D4ED-4D32-9CD7-056332B22D36}" srcOrd="1" destOrd="0" presId="urn:microsoft.com/office/officeart/2005/8/layout/chart3"/>
    <dgm:cxn modelId="{B6976BC6-F2DE-41EF-B9D8-EB1E1C98432D}" type="presParOf" srcId="{601D7AE4-5E89-490C-B135-BDD9A44B5BD3}" destId="{2A1395E6-AC0C-441F-9ED0-1118766DDF90}" srcOrd="2" destOrd="0" presId="urn:microsoft.com/office/officeart/2005/8/layout/chart3"/>
    <dgm:cxn modelId="{45985EC6-9623-4323-8043-C51FB31CE4A6}" type="presParOf" srcId="{601D7AE4-5E89-490C-B135-BDD9A44B5BD3}" destId="{BB2D0257-F739-41D9-A90C-69B96D0E4B9C}" srcOrd="3" destOrd="0" presId="urn:microsoft.com/office/officeart/2005/8/layout/chart3"/>
    <dgm:cxn modelId="{3FAD4AAA-2A68-4938-B8AA-A0DFBE197FAF}" type="presParOf" srcId="{601D7AE4-5E89-490C-B135-BDD9A44B5BD3}" destId="{E397D0C1-ECD2-4F86-ACA7-DD9CA4C7392E}" srcOrd="4" destOrd="0" presId="urn:microsoft.com/office/officeart/2005/8/layout/chart3"/>
    <dgm:cxn modelId="{908A015C-5823-4BB9-841C-4C0D83341FA4}" type="presParOf" srcId="{601D7AE4-5E89-490C-B135-BDD9A44B5BD3}" destId="{B31D5A1D-509B-496D-BC22-12227C395E2C}"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2CB26-BA6A-4925-B164-B35DC36AB096}">
      <dsp:nvSpPr>
        <dsp:cNvPr id="0" name=""/>
        <dsp:cNvSpPr/>
      </dsp:nvSpPr>
      <dsp:spPr>
        <a:xfrm>
          <a:off x="0" y="1026"/>
          <a:ext cx="2664395" cy="1478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l" defTabSz="1200150">
            <a:lnSpc>
              <a:spcPct val="90000"/>
            </a:lnSpc>
            <a:spcBef>
              <a:spcPct val="0"/>
            </a:spcBef>
            <a:spcAft>
              <a:spcPct val="35000"/>
            </a:spcAft>
          </a:pPr>
          <a:r>
            <a:rPr lang="es-PE" sz="2700" b="1" kern="1200" dirty="0" err="1" smtClean="0"/>
            <a:t>Autosostenibles</a:t>
          </a:r>
          <a:endParaRPr lang="es-PE" sz="2700" b="1" kern="1200" dirty="0"/>
        </a:p>
      </dsp:txBody>
      <dsp:txXfrm>
        <a:off x="0" y="1026"/>
        <a:ext cx="2664395" cy="1478045"/>
      </dsp:txXfrm>
    </dsp:sp>
    <dsp:sp modelId="{985B9B00-E5F4-42E7-ADD7-F3819741CFB1}">
      <dsp:nvSpPr>
        <dsp:cNvPr id="0" name=""/>
        <dsp:cNvSpPr/>
      </dsp:nvSpPr>
      <dsp:spPr>
        <a:xfrm>
          <a:off x="2664395" y="246486"/>
          <a:ext cx="532879" cy="98712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704EF6-1113-4DEC-89DF-A301EFBF320F}">
      <dsp:nvSpPr>
        <dsp:cNvPr id="0" name=""/>
        <dsp:cNvSpPr/>
      </dsp:nvSpPr>
      <dsp:spPr>
        <a:xfrm>
          <a:off x="3410426" y="246486"/>
          <a:ext cx="7247155" cy="98712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r>
            <a:rPr lang="es-PE" sz="2400" kern="1200" dirty="0" smtClean="0"/>
            <a:t>Aquellas que se financian a través de las tarifas que pagan los usuarios o de precios, peajes o modalidad similar de recuperación de inversión.</a:t>
          </a:r>
          <a:endParaRPr lang="es-PE" sz="2400" kern="1200" dirty="0"/>
        </a:p>
      </dsp:txBody>
      <dsp:txXfrm>
        <a:off x="3410426" y="246486"/>
        <a:ext cx="7247155" cy="987125"/>
      </dsp:txXfrm>
    </dsp:sp>
    <dsp:sp modelId="{517D8339-6A2A-42BD-8E66-6978BC4D0CBB}">
      <dsp:nvSpPr>
        <dsp:cNvPr id="0" name=""/>
        <dsp:cNvSpPr/>
      </dsp:nvSpPr>
      <dsp:spPr>
        <a:xfrm>
          <a:off x="0" y="2192592"/>
          <a:ext cx="2667000" cy="447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l" defTabSz="1244600">
            <a:lnSpc>
              <a:spcPct val="90000"/>
            </a:lnSpc>
            <a:spcBef>
              <a:spcPct val="0"/>
            </a:spcBef>
            <a:spcAft>
              <a:spcPct val="35000"/>
            </a:spcAft>
          </a:pPr>
          <a:r>
            <a:rPr lang="es-PE" sz="2800" b="1" kern="1200" dirty="0" smtClean="0"/>
            <a:t>Cofinanciadas</a:t>
          </a:r>
          <a:endParaRPr lang="es-PE" sz="2800" b="1" kern="1200" dirty="0"/>
        </a:p>
      </dsp:txBody>
      <dsp:txXfrm>
        <a:off x="0" y="2192592"/>
        <a:ext cx="2667000" cy="447191"/>
      </dsp:txXfrm>
    </dsp:sp>
    <dsp:sp modelId="{A03D078E-E55A-43BC-9CB2-EC06BAF3C364}">
      <dsp:nvSpPr>
        <dsp:cNvPr id="0" name=""/>
        <dsp:cNvSpPr/>
      </dsp:nvSpPr>
      <dsp:spPr>
        <a:xfrm>
          <a:off x="2666999" y="1493855"/>
          <a:ext cx="533400" cy="184466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88E0DC-3C42-498C-936B-02B69B55FB78}">
      <dsp:nvSpPr>
        <dsp:cNvPr id="0" name=""/>
        <dsp:cNvSpPr/>
      </dsp:nvSpPr>
      <dsp:spPr>
        <a:xfrm>
          <a:off x="3413759" y="1493855"/>
          <a:ext cx="7254240" cy="184466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r>
            <a:rPr lang="es-PE" sz="2400" kern="1200" dirty="0" smtClean="0"/>
            <a:t>Aquellas que requieren de cofinanciamiento (desembolso único o periódico de recursos públicos) o del otorgamiento o contratación de garantías financieras o no financieras que tengan una probabilidad significativa de demandar el uso de recursos públicos.</a:t>
          </a:r>
          <a:endParaRPr lang="es-PE" sz="2400" kern="1200" dirty="0"/>
        </a:p>
      </dsp:txBody>
      <dsp:txXfrm>
        <a:off x="3413759" y="1493855"/>
        <a:ext cx="7254240" cy="18446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9F5F7-82D7-4595-ACFF-7CBC3A45419D}">
      <dsp:nvSpPr>
        <dsp:cNvPr id="0" name=""/>
        <dsp:cNvSpPr/>
      </dsp:nvSpPr>
      <dsp:spPr>
        <a:xfrm>
          <a:off x="1231636" y="2111812"/>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dirty="0" smtClean="0"/>
            <a:t>Modalidad de Ejecución de PIP</a:t>
          </a:r>
          <a:endParaRPr lang="es-PE" sz="1500" kern="1200" dirty="0"/>
        </a:p>
      </dsp:txBody>
      <dsp:txXfrm>
        <a:off x="1253116" y="2133292"/>
        <a:ext cx="1423811" cy="690425"/>
      </dsp:txXfrm>
    </dsp:sp>
    <dsp:sp modelId="{08F151CA-097C-451B-8D76-266480A3C2B1}">
      <dsp:nvSpPr>
        <dsp:cNvPr id="0" name=""/>
        <dsp:cNvSpPr/>
      </dsp:nvSpPr>
      <dsp:spPr>
        <a:xfrm rot="19457599">
          <a:off x="2630495" y="2254341"/>
          <a:ext cx="722533" cy="26630"/>
        </a:xfrm>
        <a:custGeom>
          <a:avLst/>
          <a:gdLst/>
          <a:ahLst/>
          <a:cxnLst/>
          <a:rect l="0" t="0" r="0" b="0"/>
          <a:pathLst>
            <a:path>
              <a:moveTo>
                <a:pt x="0" y="13315"/>
              </a:moveTo>
              <a:lnTo>
                <a:pt x="722533" y="1331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2973699" y="2249593"/>
        <a:ext cx="36126" cy="36126"/>
      </dsp:txXfrm>
    </dsp:sp>
    <dsp:sp modelId="{52561FD8-7752-4FF7-879B-A64507572E2D}">
      <dsp:nvSpPr>
        <dsp:cNvPr id="0" name=""/>
        <dsp:cNvSpPr/>
      </dsp:nvSpPr>
      <dsp:spPr>
        <a:xfrm>
          <a:off x="3285116" y="1690115"/>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Administración Directa</a:t>
          </a:r>
          <a:endParaRPr lang="es-PE" sz="1500" kern="1200" dirty="0"/>
        </a:p>
      </dsp:txBody>
      <dsp:txXfrm>
        <a:off x="3306596" y="1711595"/>
        <a:ext cx="1423811" cy="690425"/>
      </dsp:txXfrm>
    </dsp:sp>
    <dsp:sp modelId="{114D9882-13FC-4E70-900F-2AFE96C36302}">
      <dsp:nvSpPr>
        <dsp:cNvPr id="0" name=""/>
        <dsp:cNvSpPr/>
      </dsp:nvSpPr>
      <dsp:spPr>
        <a:xfrm rot="2142401">
          <a:off x="2630495" y="2676037"/>
          <a:ext cx="722533" cy="26630"/>
        </a:xfrm>
        <a:custGeom>
          <a:avLst/>
          <a:gdLst/>
          <a:ahLst/>
          <a:cxnLst/>
          <a:rect l="0" t="0" r="0" b="0"/>
          <a:pathLst>
            <a:path>
              <a:moveTo>
                <a:pt x="0" y="13315"/>
              </a:moveTo>
              <a:lnTo>
                <a:pt x="722533" y="1331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2973699" y="2671290"/>
        <a:ext cx="36126" cy="36126"/>
      </dsp:txXfrm>
    </dsp:sp>
    <dsp:sp modelId="{B09CA763-B6F1-4AD3-A758-E213AF98025A}">
      <dsp:nvSpPr>
        <dsp:cNvPr id="0" name=""/>
        <dsp:cNvSpPr/>
      </dsp:nvSpPr>
      <dsp:spPr>
        <a:xfrm>
          <a:off x="3285116" y="2533508"/>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Administración Indirecta</a:t>
          </a:r>
          <a:endParaRPr lang="es-PE" sz="1500" kern="1200" dirty="0"/>
        </a:p>
      </dsp:txBody>
      <dsp:txXfrm>
        <a:off x="3306596" y="2554988"/>
        <a:ext cx="1423811" cy="690425"/>
      </dsp:txXfrm>
    </dsp:sp>
    <dsp:sp modelId="{548A7366-B134-4C29-9DE4-87386C8CEC94}">
      <dsp:nvSpPr>
        <dsp:cNvPr id="0" name=""/>
        <dsp:cNvSpPr/>
      </dsp:nvSpPr>
      <dsp:spPr>
        <a:xfrm rot="17692822">
          <a:off x="4347983" y="2254341"/>
          <a:ext cx="1394518" cy="26630"/>
        </a:xfrm>
        <a:custGeom>
          <a:avLst/>
          <a:gdLst/>
          <a:ahLst/>
          <a:cxnLst/>
          <a:rect l="0" t="0" r="0" b="0"/>
          <a:pathLst>
            <a:path>
              <a:moveTo>
                <a:pt x="0" y="13315"/>
              </a:moveTo>
              <a:lnTo>
                <a:pt x="1394518"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5010379" y="2232793"/>
        <a:ext cx="69725" cy="69725"/>
      </dsp:txXfrm>
    </dsp:sp>
    <dsp:sp modelId="{9122C94E-DF03-4D42-8AE0-695D81B77CB4}">
      <dsp:nvSpPr>
        <dsp:cNvPr id="0" name=""/>
        <dsp:cNvSpPr/>
      </dsp:nvSpPr>
      <dsp:spPr>
        <a:xfrm>
          <a:off x="5338596" y="1268418"/>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Por Contrata</a:t>
          </a:r>
          <a:endParaRPr lang="es-PE" sz="1500" kern="1200" dirty="0"/>
        </a:p>
      </dsp:txBody>
      <dsp:txXfrm>
        <a:off x="5360076" y="1289898"/>
        <a:ext cx="1423811" cy="690425"/>
      </dsp:txXfrm>
    </dsp:sp>
    <dsp:sp modelId="{F5197397-95C8-464B-BFB5-DE7589E8D7F7}">
      <dsp:nvSpPr>
        <dsp:cNvPr id="0" name=""/>
        <dsp:cNvSpPr/>
      </dsp:nvSpPr>
      <dsp:spPr>
        <a:xfrm rot="19457599">
          <a:off x="4683975" y="2676037"/>
          <a:ext cx="722533" cy="26630"/>
        </a:xfrm>
        <a:custGeom>
          <a:avLst/>
          <a:gdLst/>
          <a:ahLst/>
          <a:cxnLst/>
          <a:rect l="0" t="0" r="0" b="0"/>
          <a:pathLst>
            <a:path>
              <a:moveTo>
                <a:pt x="0" y="13315"/>
              </a:moveTo>
              <a:lnTo>
                <a:pt x="722533"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5027179" y="2671290"/>
        <a:ext cx="36126" cy="36126"/>
      </dsp:txXfrm>
    </dsp:sp>
    <dsp:sp modelId="{F84F4DAA-0E34-4736-BBF3-7C047A070A13}">
      <dsp:nvSpPr>
        <dsp:cNvPr id="0" name=""/>
        <dsp:cNvSpPr/>
      </dsp:nvSpPr>
      <dsp:spPr>
        <a:xfrm>
          <a:off x="5338596" y="2111812"/>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Asociación Público Privada APP</a:t>
          </a:r>
          <a:endParaRPr lang="es-PE" sz="1500" kern="1200" dirty="0"/>
        </a:p>
      </dsp:txBody>
      <dsp:txXfrm>
        <a:off x="5360076" y="2133292"/>
        <a:ext cx="1423811" cy="690425"/>
      </dsp:txXfrm>
    </dsp:sp>
    <dsp:sp modelId="{C4E2695A-C26B-4411-B358-1593A2B4A130}">
      <dsp:nvSpPr>
        <dsp:cNvPr id="0" name=""/>
        <dsp:cNvSpPr/>
      </dsp:nvSpPr>
      <dsp:spPr>
        <a:xfrm rot="17132988">
          <a:off x="6004426" y="1410947"/>
          <a:ext cx="2188591" cy="26630"/>
        </a:xfrm>
        <a:custGeom>
          <a:avLst/>
          <a:gdLst/>
          <a:ahLst/>
          <a:cxnLst/>
          <a:rect l="0" t="0" r="0" b="0"/>
          <a:pathLst>
            <a:path>
              <a:moveTo>
                <a:pt x="0" y="13315"/>
              </a:moveTo>
              <a:lnTo>
                <a:pt x="2188591"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PE" sz="700" kern="1200">
            <a:solidFill>
              <a:schemeClr val="bg1"/>
            </a:solidFill>
          </a:endParaRPr>
        </a:p>
      </dsp:txBody>
      <dsp:txXfrm>
        <a:off x="7044007" y="1369548"/>
        <a:ext cx="109429" cy="109429"/>
      </dsp:txXfrm>
    </dsp:sp>
    <dsp:sp modelId="{8A6A7E1A-F6E6-442D-BDF2-E03D5A282E6C}">
      <dsp:nvSpPr>
        <dsp:cNvPr id="0" name=""/>
        <dsp:cNvSpPr/>
      </dsp:nvSpPr>
      <dsp:spPr>
        <a:xfrm>
          <a:off x="7392076" y="3328"/>
          <a:ext cx="1466771" cy="733385"/>
        </a:xfrm>
        <a:prstGeom prst="roundRect">
          <a:avLst>
            <a:gd name="adj" fmla="val 10000"/>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Concesiones</a:t>
          </a:r>
          <a:endParaRPr lang="es-PE" sz="1500" kern="1200" dirty="0"/>
        </a:p>
      </dsp:txBody>
      <dsp:txXfrm>
        <a:off x="7413556" y="24808"/>
        <a:ext cx="1423811" cy="690425"/>
      </dsp:txXfrm>
    </dsp:sp>
    <dsp:sp modelId="{4B0CCA67-1640-4733-9E77-D1D862E40DDB}">
      <dsp:nvSpPr>
        <dsp:cNvPr id="0" name=""/>
        <dsp:cNvSpPr/>
      </dsp:nvSpPr>
      <dsp:spPr>
        <a:xfrm rot="17692822">
          <a:off x="6401463" y="1832644"/>
          <a:ext cx="1394518" cy="26630"/>
        </a:xfrm>
        <a:custGeom>
          <a:avLst/>
          <a:gdLst/>
          <a:ahLst/>
          <a:cxnLst/>
          <a:rect l="0" t="0" r="0" b="0"/>
          <a:pathLst>
            <a:path>
              <a:moveTo>
                <a:pt x="0" y="13315"/>
              </a:moveTo>
              <a:lnTo>
                <a:pt x="1394518"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7063859" y="1811096"/>
        <a:ext cx="69725" cy="69725"/>
      </dsp:txXfrm>
    </dsp:sp>
    <dsp:sp modelId="{63831D42-25F2-43F2-85A1-D69D1C339A21}">
      <dsp:nvSpPr>
        <dsp:cNvPr id="0" name=""/>
        <dsp:cNvSpPr/>
      </dsp:nvSpPr>
      <dsp:spPr>
        <a:xfrm>
          <a:off x="7392076" y="846721"/>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Asociación en Participación </a:t>
          </a:r>
          <a:endParaRPr lang="es-PE" sz="1500" kern="1200" dirty="0"/>
        </a:p>
      </dsp:txBody>
      <dsp:txXfrm>
        <a:off x="7413556" y="868201"/>
        <a:ext cx="1423811" cy="690425"/>
      </dsp:txXfrm>
    </dsp:sp>
    <dsp:sp modelId="{6D9BF655-CC7B-4F55-AD35-43B3515A9348}">
      <dsp:nvSpPr>
        <dsp:cNvPr id="0" name=""/>
        <dsp:cNvSpPr/>
      </dsp:nvSpPr>
      <dsp:spPr>
        <a:xfrm rot="19457599">
          <a:off x="6737455" y="2254341"/>
          <a:ext cx="722533" cy="26630"/>
        </a:xfrm>
        <a:custGeom>
          <a:avLst/>
          <a:gdLst/>
          <a:ahLst/>
          <a:cxnLst/>
          <a:rect l="0" t="0" r="0" b="0"/>
          <a:pathLst>
            <a:path>
              <a:moveTo>
                <a:pt x="0" y="13315"/>
              </a:moveTo>
              <a:lnTo>
                <a:pt x="722533"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7080659" y="2249593"/>
        <a:ext cx="36126" cy="36126"/>
      </dsp:txXfrm>
    </dsp:sp>
    <dsp:sp modelId="{83D28518-29FE-454B-9322-34ABDFDEE76C}">
      <dsp:nvSpPr>
        <dsp:cNvPr id="0" name=""/>
        <dsp:cNvSpPr/>
      </dsp:nvSpPr>
      <dsp:spPr>
        <a:xfrm>
          <a:off x="7392076" y="1690115"/>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Contratos de Gerencia</a:t>
          </a:r>
          <a:endParaRPr lang="es-PE" sz="1500" kern="1200" dirty="0"/>
        </a:p>
      </dsp:txBody>
      <dsp:txXfrm>
        <a:off x="7413556" y="1711595"/>
        <a:ext cx="1423811" cy="690425"/>
      </dsp:txXfrm>
    </dsp:sp>
    <dsp:sp modelId="{77A82D8B-DB87-4BA3-8B9A-19A54D552344}">
      <dsp:nvSpPr>
        <dsp:cNvPr id="0" name=""/>
        <dsp:cNvSpPr/>
      </dsp:nvSpPr>
      <dsp:spPr>
        <a:xfrm rot="2142401">
          <a:off x="6737455" y="2676037"/>
          <a:ext cx="722533" cy="26630"/>
        </a:xfrm>
        <a:custGeom>
          <a:avLst/>
          <a:gdLst/>
          <a:ahLst/>
          <a:cxnLst/>
          <a:rect l="0" t="0" r="0" b="0"/>
          <a:pathLst>
            <a:path>
              <a:moveTo>
                <a:pt x="0" y="13315"/>
              </a:moveTo>
              <a:lnTo>
                <a:pt x="722533"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7080659" y="2671290"/>
        <a:ext cx="36126" cy="36126"/>
      </dsp:txXfrm>
    </dsp:sp>
    <dsp:sp modelId="{551FBAF4-98E5-466E-B1B1-49E5F1AD1B35}">
      <dsp:nvSpPr>
        <dsp:cNvPr id="0" name=""/>
        <dsp:cNvSpPr/>
      </dsp:nvSpPr>
      <dsp:spPr>
        <a:xfrm>
          <a:off x="7392076" y="2533508"/>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Contratos de Riesgo Compartido</a:t>
          </a:r>
          <a:endParaRPr lang="es-PE" sz="1500" kern="1200" dirty="0"/>
        </a:p>
      </dsp:txBody>
      <dsp:txXfrm>
        <a:off x="7413556" y="2554988"/>
        <a:ext cx="1423811" cy="690425"/>
      </dsp:txXfrm>
    </dsp:sp>
    <dsp:sp modelId="{2412CB74-0AF2-4281-BA99-858C2D01C5B3}">
      <dsp:nvSpPr>
        <dsp:cNvPr id="0" name=""/>
        <dsp:cNvSpPr/>
      </dsp:nvSpPr>
      <dsp:spPr>
        <a:xfrm rot="3907178">
          <a:off x="6401463" y="3097734"/>
          <a:ext cx="1394518" cy="26630"/>
        </a:xfrm>
        <a:custGeom>
          <a:avLst/>
          <a:gdLst/>
          <a:ahLst/>
          <a:cxnLst/>
          <a:rect l="0" t="0" r="0" b="0"/>
          <a:pathLst>
            <a:path>
              <a:moveTo>
                <a:pt x="0" y="13315"/>
              </a:moveTo>
              <a:lnTo>
                <a:pt x="1394518"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7063859" y="3076187"/>
        <a:ext cx="69725" cy="69725"/>
      </dsp:txXfrm>
    </dsp:sp>
    <dsp:sp modelId="{FD8BA293-2447-43B6-AD04-3EF2087EA06E}">
      <dsp:nvSpPr>
        <dsp:cNvPr id="0" name=""/>
        <dsp:cNvSpPr/>
      </dsp:nvSpPr>
      <dsp:spPr>
        <a:xfrm>
          <a:off x="7392076" y="3376902"/>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Contratos de Especialización</a:t>
          </a:r>
          <a:endParaRPr lang="es-PE" sz="1500" kern="1200" dirty="0"/>
        </a:p>
      </dsp:txBody>
      <dsp:txXfrm>
        <a:off x="7413556" y="3398382"/>
        <a:ext cx="1423811" cy="690425"/>
      </dsp:txXfrm>
    </dsp:sp>
    <dsp:sp modelId="{570F9DF1-FB88-4F4E-9227-07F80F9F4AD0}">
      <dsp:nvSpPr>
        <dsp:cNvPr id="0" name=""/>
        <dsp:cNvSpPr/>
      </dsp:nvSpPr>
      <dsp:spPr>
        <a:xfrm rot="4467012">
          <a:off x="6004426" y="3519431"/>
          <a:ext cx="2188591" cy="26630"/>
        </a:xfrm>
        <a:custGeom>
          <a:avLst/>
          <a:gdLst/>
          <a:ahLst/>
          <a:cxnLst/>
          <a:rect l="0" t="0" r="0" b="0"/>
          <a:pathLst>
            <a:path>
              <a:moveTo>
                <a:pt x="0" y="13315"/>
              </a:moveTo>
              <a:lnTo>
                <a:pt x="2188591"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PE" sz="700" kern="1200">
            <a:solidFill>
              <a:schemeClr val="bg1"/>
            </a:solidFill>
          </a:endParaRPr>
        </a:p>
      </dsp:txBody>
      <dsp:txXfrm>
        <a:off x="7044007" y="3478032"/>
        <a:ext cx="109429" cy="109429"/>
      </dsp:txXfrm>
    </dsp:sp>
    <dsp:sp modelId="{919C84D8-EB78-476F-ACC6-48CB45E1B45B}">
      <dsp:nvSpPr>
        <dsp:cNvPr id="0" name=""/>
        <dsp:cNvSpPr/>
      </dsp:nvSpPr>
      <dsp:spPr>
        <a:xfrm>
          <a:off x="7392076" y="4220296"/>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Otra modalidad contractual permitida por ley</a:t>
          </a:r>
          <a:endParaRPr lang="es-PE" sz="1500" kern="1200" dirty="0"/>
        </a:p>
      </dsp:txBody>
      <dsp:txXfrm>
        <a:off x="7413556" y="4241776"/>
        <a:ext cx="1423811" cy="690425"/>
      </dsp:txXfrm>
    </dsp:sp>
    <dsp:sp modelId="{71AE05FB-FF80-44D0-97CF-6DD2AD04534D}">
      <dsp:nvSpPr>
        <dsp:cNvPr id="0" name=""/>
        <dsp:cNvSpPr/>
      </dsp:nvSpPr>
      <dsp:spPr>
        <a:xfrm rot="2142401">
          <a:off x="4683975" y="3097734"/>
          <a:ext cx="722533" cy="26630"/>
        </a:xfrm>
        <a:custGeom>
          <a:avLst/>
          <a:gdLst/>
          <a:ahLst/>
          <a:cxnLst/>
          <a:rect l="0" t="0" r="0" b="0"/>
          <a:pathLst>
            <a:path>
              <a:moveTo>
                <a:pt x="0" y="13315"/>
              </a:moveTo>
              <a:lnTo>
                <a:pt x="722533"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5027179" y="3092986"/>
        <a:ext cx="36126" cy="36126"/>
      </dsp:txXfrm>
    </dsp:sp>
    <dsp:sp modelId="{31DF0866-EA56-40A1-8463-46307207F0C3}">
      <dsp:nvSpPr>
        <dsp:cNvPr id="0" name=""/>
        <dsp:cNvSpPr/>
      </dsp:nvSpPr>
      <dsp:spPr>
        <a:xfrm>
          <a:off x="5338596" y="2955205"/>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Núcleo Ejecutor</a:t>
          </a:r>
          <a:endParaRPr lang="es-PE" sz="1500" kern="1200" dirty="0"/>
        </a:p>
      </dsp:txBody>
      <dsp:txXfrm>
        <a:off x="5360076" y="2976685"/>
        <a:ext cx="1423811" cy="690425"/>
      </dsp:txXfrm>
    </dsp:sp>
    <dsp:sp modelId="{FF2338FF-DCDA-474D-AD2E-D66522C4E7DB}">
      <dsp:nvSpPr>
        <dsp:cNvPr id="0" name=""/>
        <dsp:cNvSpPr/>
      </dsp:nvSpPr>
      <dsp:spPr>
        <a:xfrm rot="3907178">
          <a:off x="4347983" y="3519431"/>
          <a:ext cx="1394518" cy="26630"/>
        </a:xfrm>
        <a:custGeom>
          <a:avLst/>
          <a:gdLst/>
          <a:ahLst/>
          <a:cxnLst/>
          <a:rect l="0" t="0" r="0" b="0"/>
          <a:pathLst>
            <a:path>
              <a:moveTo>
                <a:pt x="0" y="13315"/>
              </a:moveTo>
              <a:lnTo>
                <a:pt x="1394518" y="1331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solidFill>
              <a:schemeClr val="bg1"/>
            </a:solidFill>
          </a:endParaRPr>
        </a:p>
      </dsp:txBody>
      <dsp:txXfrm>
        <a:off x="5010379" y="3497884"/>
        <a:ext cx="69725" cy="69725"/>
      </dsp:txXfrm>
    </dsp:sp>
    <dsp:sp modelId="{187DA08C-ABDA-4ED6-A0AA-B123848854F7}">
      <dsp:nvSpPr>
        <dsp:cNvPr id="0" name=""/>
        <dsp:cNvSpPr/>
      </dsp:nvSpPr>
      <dsp:spPr>
        <a:xfrm>
          <a:off x="5338596" y="3798599"/>
          <a:ext cx="1466771" cy="73338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smtClean="0"/>
            <a:t>Obras por Impuestos - Ley 29230</a:t>
          </a:r>
          <a:endParaRPr lang="es-PE" sz="1500" kern="1200" dirty="0"/>
        </a:p>
      </dsp:txBody>
      <dsp:txXfrm>
        <a:off x="5360076" y="3820079"/>
        <a:ext cx="1423811" cy="690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BE6B2-F36A-42F5-9BF1-321BF32C719E}">
      <dsp:nvSpPr>
        <dsp:cNvPr id="0" name=""/>
        <dsp:cNvSpPr/>
      </dsp:nvSpPr>
      <dsp:spPr>
        <a:xfrm rot="5400000">
          <a:off x="5598169" y="-1417587"/>
          <a:ext cx="3930298" cy="711841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MX" sz="1800" b="1" kern="1200" dirty="0" smtClean="0">
              <a:solidFill>
                <a:schemeClr val="accent2">
                  <a:lumMod val="50000"/>
                </a:schemeClr>
              </a:solidFill>
              <a:effectLst>
                <a:outerShdw blurRad="38100" dist="38100" dir="2700000" algn="tl">
                  <a:srgbClr val="000000">
                    <a:alpha val="43137"/>
                  </a:srgbClr>
                </a:outerShdw>
              </a:effectLst>
            </a:rPr>
            <a:t>Reconocimiento: </a:t>
          </a:r>
          <a:r>
            <a:rPr lang="es-MX" sz="1800" b="0" kern="1200" dirty="0" smtClean="0"/>
            <a:t>La entidad concedente tiene obligación incondicional de pagar efectivo u otro activo financiero al operador, por la construcción, desarrollo, adquisición o mejora de un activo de concesión de servicios.</a:t>
          </a:r>
          <a:endParaRPr lang="es-PE" sz="1800" b="1" kern="1200" dirty="0">
            <a:solidFill>
              <a:schemeClr val="accent2">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s-PE" sz="1800" b="1" kern="1200" dirty="0" smtClean="0">
              <a:solidFill>
                <a:schemeClr val="accent2">
                  <a:lumMod val="50000"/>
                </a:schemeClr>
              </a:solidFill>
              <a:effectLst>
                <a:outerShdw blurRad="38100" dist="38100" dir="2700000" algn="tl">
                  <a:srgbClr val="000000">
                    <a:alpha val="43137"/>
                  </a:srgbClr>
                </a:outerShdw>
              </a:effectLst>
            </a:rPr>
            <a:t>Medición:</a:t>
          </a:r>
          <a:endParaRPr lang="es-PE" sz="1800" b="1" kern="1200" dirty="0">
            <a:solidFill>
              <a:schemeClr val="accent2">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s-MX" sz="1800" b="0" kern="1200" dirty="0" smtClean="0"/>
            <a:t>(i) 	La Concedente reconoce como pasivo financiero en el mismo importe del activo reconocido.</a:t>
          </a:r>
          <a:endParaRPr lang="es-PE" sz="1800" b="1" kern="1200" dirty="0">
            <a:solidFill>
              <a:schemeClr val="accent2">
                <a:lumMod val="50000"/>
              </a:schemeClr>
            </a:solidFill>
            <a:effectLst>
              <a:outerShdw blurRad="38100" dist="38100" dir="2700000" algn="tl">
                <a:srgbClr val="000000">
                  <a:alpha val="43137"/>
                </a:srgbClr>
              </a:outerShdw>
            </a:effectLst>
          </a:endParaRPr>
        </a:p>
        <a:p>
          <a:pPr marL="171450" lvl="1" indent="-171450" algn="just" defTabSz="800100">
            <a:lnSpc>
              <a:spcPct val="90000"/>
            </a:lnSpc>
            <a:spcBef>
              <a:spcPct val="0"/>
            </a:spcBef>
            <a:spcAft>
              <a:spcPct val="15000"/>
            </a:spcAft>
            <a:buChar char="••"/>
          </a:pPr>
          <a:r>
            <a:rPr lang="es-MX" sz="1800" b="0" kern="1200" dirty="0" smtClean="0"/>
            <a:t>(ii)	El pasivo financiero reconocido en el párrafo anterior, se reducirá en la medida que se asignen los pagos al operador.</a:t>
          </a:r>
          <a:endParaRPr lang="es-PE" sz="1800" b="0" kern="1200" dirty="0"/>
        </a:p>
        <a:p>
          <a:pPr marL="171450" lvl="1" indent="-171450" algn="just" defTabSz="800100">
            <a:lnSpc>
              <a:spcPct val="90000"/>
            </a:lnSpc>
            <a:spcBef>
              <a:spcPct val="0"/>
            </a:spcBef>
            <a:spcAft>
              <a:spcPct val="15000"/>
            </a:spcAft>
            <a:buChar char="••"/>
          </a:pPr>
          <a:r>
            <a:rPr lang="es-MX" sz="1800" b="0" kern="1200" dirty="0" smtClean="0"/>
            <a:t>(iii) Asimismo, la concedente reconocerá como gastos del periodo, las cargas financieras y cargas por servicios proporcionados por el operador (servicio público) en la medida que estas se devenguen.</a:t>
          </a:r>
          <a:endParaRPr lang="es-PE" sz="1800" b="0" kern="1200" dirty="0"/>
        </a:p>
      </dsp:txBody>
      <dsp:txXfrm rot="-5400000">
        <a:off x="4004110" y="368333"/>
        <a:ext cx="6926556" cy="3546576"/>
      </dsp:txXfrm>
    </dsp:sp>
    <dsp:sp modelId="{E360641B-4FC7-4DD0-8BBE-D15127FA04F3}">
      <dsp:nvSpPr>
        <dsp:cNvPr id="0" name=""/>
        <dsp:cNvSpPr/>
      </dsp:nvSpPr>
      <dsp:spPr>
        <a:xfrm>
          <a:off x="0" y="2091"/>
          <a:ext cx="4004110" cy="42790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s-PE" sz="3600" kern="1200" dirty="0" smtClean="0"/>
            <a:t>Modelo del Pasivo Financiero</a:t>
          </a:r>
          <a:endParaRPr lang="es-PE" sz="3600" kern="1200" dirty="0"/>
        </a:p>
      </dsp:txBody>
      <dsp:txXfrm>
        <a:off x="195465" y="197556"/>
        <a:ext cx="3613180" cy="38881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BE6B2-F36A-42F5-9BF1-321BF32C719E}">
      <dsp:nvSpPr>
        <dsp:cNvPr id="0" name=""/>
        <dsp:cNvSpPr/>
      </dsp:nvSpPr>
      <dsp:spPr>
        <a:xfrm rot="5400000">
          <a:off x="5598169" y="-1417587"/>
          <a:ext cx="3930298" cy="711841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MX" sz="1800" b="1" kern="1200" dirty="0" smtClean="0">
              <a:solidFill>
                <a:schemeClr val="accent2">
                  <a:lumMod val="50000"/>
                </a:schemeClr>
              </a:solidFill>
              <a:effectLst>
                <a:outerShdw blurRad="38100" dist="38100" dir="2700000" algn="tl">
                  <a:srgbClr val="000000">
                    <a:alpha val="43137"/>
                  </a:srgbClr>
                </a:outerShdw>
              </a:effectLst>
            </a:rPr>
            <a:t>Reconocimiento: </a:t>
          </a:r>
          <a:r>
            <a:rPr lang="es-MX" sz="1800" b="0" kern="1200" dirty="0" smtClean="0"/>
            <a:t>Se produce cuando la concedente compensa al operador por el activo de concesión de servicios y la prestación de servicios públicos, mediante el derecho a obtener ingresos por el uso de terceros, del activo de concesión de servicios u otro activo generador de ingresos. En este modelo, la concedente no tiene obligación incondicional de pagar efectivo u otro activo financiero al operador por los activos de concesión de servicios</a:t>
          </a:r>
          <a:endParaRPr lang="es-PE" sz="1800" b="0" kern="1200" dirty="0">
            <a:solidFill>
              <a:schemeClr val="accent2">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s-PE" sz="1800" b="1" kern="1200" dirty="0" smtClean="0">
              <a:solidFill>
                <a:schemeClr val="accent2">
                  <a:lumMod val="50000"/>
                </a:schemeClr>
              </a:solidFill>
              <a:effectLst>
                <a:outerShdw blurRad="38100" dist="38100" dir="2700000" algn="tl">
                  <a:srgbClr val="000000">
                    <a:alpha val="43137"/>
                  </a:srgbClr>
                </a:outerShdw>
              </a:effectLst>
            </a:rPr>
            <a:t>Medición:</a:t>
          </a:r>
          <a:endParaRPr lang="es-PE" sz="1800" b="1" kern="1200" dirty="0">
            <a:solidFill>
              <a:schemeClr val="accent2">
                <a:lumMod val="50000"/>
              </a:schemeClr>
            </a:solidFill>
            <a:effectLst>
              <a:outerShdw blurRad="38100" dist="38100" dir="2700000" algn="tl">
                <a:srgbClr val="000000">
                  <a:alpha val="43137"/>
                </a:srgbClr>
              </a:outerShdw>
            </a:effectLst>
          </a:endParaRPr>
        </a:p>
        <a:p>
          <a:pPr marL="171450" lvl="1" indent="-171450" algn="just" defTabSz="800100">
            <a:lnSpc>
              <a:spcPct val="90000"/>
            </a:lnSpc>
            <a:spcBef>
              <a:spcPct val="0"/>
            </a:spcBef>
            <a:spcAft>
              <a:spcPct val="15000"/>
            </a:spcAft>
            <a:buChar char="••"/>
          </a:pPr>
          <a:r>
            <a:rPr lang="es-MX" sz="1800" kern="1200" dirty="0" smtClean="0"/>
            <a:t>(i) La concedente registra el activo al valor razonable y un pasivo por el mismo importe.</a:t>
          </a:r>
          <a:endParaRPr lang="es-PE" sz="1800" b="1" kern="1200" dirty="0">
            <a:solidFill>
              <a:schemeClr val="accent2">
                <a:lumMod val="50000"/>
              </a:schemeClr>
            </a:solidFill>
            <a:effectLst>
              <a:outerShdw blurRad="38100" dist="38100" dir="2700000" algn="tl">
                <a:srgbClr val="000000">
                  <a:alpha val="43137"/>
                </a:srgbClr>
              </a:outerShdw>
            </a:effectLst>
          </a:endParaRPr>
        </a:p>
        <a:p>
          <a:pPr marL="171450" lvl="1" indent="-171450" algn="just" defTabSz="800100">
            <a:lnSpc>
              <a:spcPct val="90000"/>
            </a:lnSpc>
            <a:spcBef>
              <a:spcPct val="0"/>
            </a:spcBef>
            <a:spcAft>
              <a:spcPct val="15000"/>
            </a:spcAft>
            <a:buChar char="••"/>
          </a:pPr>
          <a:r>
            <a:rPr lang="es-MX" sz="1800" kern="1200" dirty="0" smtClean="0"/>
            <a:t>(ii) La concedente reconocerá el ingreso y reducirá el pasivo reconocido en el párrafo anterior, durante el período que dure el acuerdo de concesión del servicio.</a:t>
          </a:r>
          <a:endParaRPr lang="es-PE" sz="1800" kern="1200" dirty="0"/>
        </a:p>
      </dsp:txBody>
      <dsp:txXfrm rot="-5400000">
        <a:off x="4004110" y="368333"/>
        <a:ext cx="6926556" cy="3546576"/>
      </dsp:txXfrm>
    </dsp:sp>
    <dsp:sp modelId="{E360641B-4FC7-4DD0-8BBE-D15127FA04F3}">
      <dsp:nvSpPr>
        <dsp:cNvPr id="0" name=""/>
        <dsp:cNvSpPr/>
      </dsp:nvSpPr>
      <dsp:spPr>
        <a:xfrm>
          <a:off x="0" y="2091"/>
          <a:ext cx="4004110" cy="42790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s-PE" sz="3600" kern="1200" dirty="0" smtClean="0"/>
            <a:t>Modelo de la Concesión de un derecho al operador</a:t>
          </a:r>
          <a:endParaRPr lang="es-PE" sz="3600" kern="1200" dirty="0"/>
        </a:p>
      </dsp:txBody>
      <dsp:txXfrm>
        <a:off x="195465" y="197556"/>
        <a:ext cx="3613180" cy="38881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A02BE-3A9C-4808-89BB-32FEEA06B94B}">
      <dsp:nvSpPr>
        <dsp:cNvPr id="0" name=""/>
        <dsp:cNvSpPr/>
      </dsp:nvSpPr>
      <dsp:spPr>
        <a:xfrm>
          <a:off x="902438" y="187166"/>
          <a:ext cx="2329179" cy="2329179"/>
        </a:xfrm>
        <a:prstGeom prst="pie">
          <a:avLst>
            <a:gd name="adj1" fmla="val 16200000"/>
            <a:gd name="adj2" fmla="val 18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PE" sz="1400" kern="1200" dirty="0" smtClean="0"/>
            <a:t>Manten.</a:t>
          </a:r>
        </a:p>
        <a:p>
          <a:pPr lvl="0" algn="ctr" defTabSz="622300">
            <a:lnSpc>
              <a:spcPct val="90000"/>
            </a:lnSpc>
            <a:spcBef>
              <a:spcPct val="0"/>
            </a:spcBef>
            <a:spcAft>
              <a:spcPct val="35000"/>
            </a:spcAft>
          </a:pPr>
          <a:r>
            <a:rPr lang="es-PE" sz="1400" kern="1200" dirty="0" smtClean="0"/>
            <a:t> y  Operación</a:t>
          </a:r>
          <a:endParaRPr lang="es-PE" sz="1400" kern="1200" dirty="0"/>
        </a:p>
      </dsp:txBody>
      <dsp:txXfrm>
        <a:off x="2168791" y="616955"/>
        <a:ext cx="790257" cy="776393"/>
      </dsp:txXfrm>
    </dsp:sp>
    <dsp:sp modelId="{2A1395E6-AC0C-441F-9ED0-1118766DDF90}">
      <dsp:nvSpPr>
        <dsp:cNvPr id="0" name=""/>
        <dsp:cNvSpPr/>
      </dsp:nvSpPr>
      <dsp:spPr>
        <a:xfrm>
          <a:off x="782375" y="256487"/>
          <a:ext cx="2329179" cy="2329179"/>
        </a:xfrm>
        <a:prstGeom prst="pie">
          <a:avLst>
            <a:gd name="adj1" fmla="val 1800000"/>
            <a:gd name="adj2" fmla="val 90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PE" sz="1500" kern="1200" dirty="0" smtClean="0"/>
            <a:t>Inversión </a:t>
          </a:r>
        </a:p>
        <a:p>
          <a:pPr lvl="0" algn="ctr" defTabSz="666750">
            <a:lnSpc>
              <a:spcPct val="90000"/>
            </a:lnSpc>
            <a:spcBef>
              <a:spcPct val="0"/>
            </a:spcBef>
            <a:spcAft>
              <a:spcPct val="35000"/>
            </a:spcAft>
          </a:pPr>
          <a:r>
            <a:rPr lang="es-PE" sz="1500" kern="1200" dirty="0" smtClean="0"/>
            <a:t>(Trenes y Taller)</a:t>
          </a:r>
          <a:endParaRPr lang="es-PE" sz="1500" kern="1200" dirty="0"/>
        </a:p>
      </dsp:txBody>
      <dsp:txXfrm>
        <a:off x="1420126" y="1726088"/>
        <a:ext cx="1053676" cy="720936"/>
      </dsp:txXfrm>
    </dsp:sp>
    <dsp:sp modelId="{E397D0C1-ECD2-4F86-ACA7-DD9CA4C7392E}">
      <dsp:nvSpPr>
        <dsp:cNvPr id="0" name=""/>
        <dsp:cNvSpPr/>
      </dsp:nvSpPr>
      <dsp:spPr>
        <a:xfrm>
          <a:off x="782375" y="256487"/>
          <a:ext cx="2329179" cy="2329179"/>
        </a:xfrm>
        <a:prstGeom prst="pie">
          <a:avLst>
            <a:gd name="adj1" fmla="val 9000000"/>
            <a:gd name="adj2" fmla="val 162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PE" sz="1500" kern="1200" dirty="0" smtClean="0"/>
            <a:t>Intereses Implícitos</a:t>
          </a:r>
          <a:endParaRPr lang="es-PE" sz="1500" kern="1200" dirty="0"/>
        </a:p>
      </dsp:txBody>
      <dsp:txXfrm>
        <a:off x="1031930" y="714004"/>
        <a:ext cx="790257" cy="776393"/>
      </dsp:txXfrm>
    </dsp:sp>
  </dsp:spTree>
</dsp:drawing>
</file>

<file path=ppt/diagrams/layout1.xml><?xml version="1.0" encoding="utf-8"?>
<dgm:layoutDef xmlns:dgm="http://schemas.openxmlformats.org/drawingml/2006/diagram" xmlns:a="http://schemas.openxmlformats.org/drawingml/2006/main" uniqueId="urn:diagrams.loki3.com/BracketList+Icon#1">
  <dgm:title val="Lista de llaves verticales"/>
  <dgm:desc val="Se usa para mostrar bloques de información agrupados. Funciona bien con gran cantidad de texto de nivel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4A70A1-5999-4DC8-B57D-E6E1E21F41A9}" type="datetimeFigureOut">
              <a:rPr lang="es-PE" smtClean="0"/>
              <a:pPr/>
              <a:t>13/11/2014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5EBFF-5E49-42C7-A1F3-C9ACD6B43966}" type="slidenum">
              <a:rPr lang="es-PE" smtClean="0"/>
              <a:pPr/>
              <a:t>‹#›</a:t>
            </a:fld>
            <a:endParaRPr lang="es-PE"/>
          </a:p>
        </p:txBody>
      </p:sp>
    </p:spTree>
    <p:extLst>
      <p:ext uri="{BB962C8B-B14F-4D97-AF65-F5344CB8AC3E}">
        <p14:creationId xmlns:p14="http://schemas.microsoft.com/office/powerpoint/2010/main" val="365802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3741653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1184720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265656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763285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1381469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233184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801574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2501956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1826601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1627263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87ECD82-29B1-4BF0-9FC9-90AA8AC86870}" type="datetimeFigureOut">
              <a:rPr lang="es-PE" smtClean="0"/>
              <a:pPr/>
              <a:t>13/11/2014</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A5062FE5-1CDA-4638-812C-6021B5902764}" type="slidenum">
              <a:rPr lang="es-PE" smtClean="0"/>
              <a:pPr/>
              <a:t>‹#›</a:t>
            </a:fld>
            <a:endParaRPr lang="es-PE"/>
          </a:p>
        </p:txBody>
      </p:sp>
    </p:spTree>
    <p:extLst>
      <p:ext uri="{BB962C8B-B14F-4D97-AF65-F5344CB8AC3E}">
        <p14:creationId xmlns:p14="http://schemas.microsoft.com/office/powerpoint/2010/main" val="176034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7ECD82-29B1-4BF0-9FC9-90AA8AC86870}" type="datetimeFigureOut">
              <a:rPr lang="es-PE" smtClean="0"/>
              <a:pPr/>
              <a:t>13/11/2014</a:t>
            </a:fld>
            <a:endParaRPr lang="es-P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62FE5-1CDA-4638-812C-6021B5902764}" type="slidenum">
              <a:rPr lang="es-PE" smtClean="0"/>
              <a:pPr/>
              <a:t>‹#›</a:t>
            </a:fld>
            <a:endParaRPr lang="es-PE"/>
          </a:p>
        </p:txBody>
      </p:sp>
    </p:spTree>
    <p:extLst>
      <p:ext uri="{BB962C8B-B14F-4D97-AF65-F5344CB8AC3E}">
        <p14:creationId xmlns:p14="http://schemas.microsoft.com/office/powerpoint/2010/main" val="2436840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Imagen" descr="FONDO_MOD_2-01.tif"/>
          <p:cNvPicPr>
            <a:picLocks noChangeAspect="1"/>
          </p:cNvPicPr>
          <p:nvPr/>
        </p:nvPicPr>
        <p:blipFill>
          <a:blip r:embed="rId2" cstate="print"/>
          <a:srcRect/>
          <a:stretch>
            <a:fillRect/>
          </a:stretch>
        </p:blipFill>
        <p:spPr bwMode="auto">
          <a:xfrm>
            <a:off x="0" y="-11018"/>
            <a:ext cx="12192000" cy="6904981"/>
          </a:xfrm>
          <a:prstGeom prst="rect">
            <a:avLst/>
          </a:prstGeom>
          <a:noFill/>
          <a:ln w="9525">
            <a:noFill/>
            <a:miter lim="800000"/>
            <a:headEnd/>
            <a:tailEnd/>
          </a:ln>
        </p:spPr>
      </p:pic>
      <p:sp>
        <p:nvSpPr>
          <p:cNvPr id="2073" name="Rectangle 25"/>
          <p:cNvSpPr>
            <a:spLocks noChangeArrowheads="1"/>
          </p:cNvSpPr>
          <p:nvPr/>
        </p:nvSpPr>
        <p:spPr bwMode="auto">
          <a:xfrm>
            <a:off x="1524001" y="2953822"/>
            <a:ext cx="184731" cy="369332"/>
          </a:xfrm>
          <a:prstGeom prst="rect">
            <a:avLst/>
          </a:prstGeom>
          <a:noFill/>
          <a:ln w="9525">
            <a:noFill/>
            <a:miter lim="800000"/>
            <a:headEnd/>
            <a:tailEnd/>
          </a:ln>
          <a:effectLst/>
        </p:spPr>
        <p:txBody>
          <a:bodyPr wrap="none" anchor="ctr">
            <a:spAutoFit/>
          </a:bodyPr>
          <a:lstStyle/>
          <a:p>
            <a:endParaRPr lang="es-ES"/>
          </a:p>
        </p:txBody>
      </p:sp>
      <p:sp>
        <p:nvSpPr>
          <p:cNvPr id="2074" name="Rectangle 26"/>
          <p:cNvSpPr>
            <a:spLocks noChangeArrowheads="1"/>
          </p:cNvSpPr>
          <p:nvPr/>
        </p:nvSpPr>
        <p:spPr bwMode="auto">
          <a:xfrm>
            <a:off x="1524001" y="3534847"/>
            <a:ext cx="184731" cy="369332"/>
          </a:xfrm>
          <a:prstGeom prst="rect">
            <a:avLst/>
          </a:prstGeom>
          <a:noFill/>
          <a:ln w="9525">
            <a:noFill/>
            <a:miter lim="800000"/>
            <a:headEnd/>
            <a:tailEnd/>
          </a:ln>
          <a:effectLst/>
        </p:spPr>
        <p:txBody>
          <a:bodyPr wrap="none" anchor="ctr">
            <a:spAutoFit/>
          </a:bodyPr>
          <a:lstStyle/>
          <a:p>
            <a:endParaRPr lang="es-ES"/>
          </a:p>
        </p:txBody>
      </p:sp>
      <p:sp>
        <p:nvSpPr>
          <p:cNvPr id="2075" name="Rectangle 27"/>
          <p:cNvSpPr>
            <a:spLocks noChangeArrowheads="1"/>
          </p:cNvSpPr>
          <p:nvPr/>
        </p:nvSpPr>
        <p:spPr bwMode="auto">
          <a:xfrm>
            <a:off x="1524001" y="2953822"/>
            <a:ext cx="184731" cy="369332"/>
          </a:xfrm>
          <a:prstGeom prst="rect">
            <a:avLst/>
          </a:prstGeom>
          <a:noFill/>
          <a:ln w="9525">
            <a:noFill/>
            <a:miter lim="800000"/>
            <a:headEnd/>
            <a:tailEnd/>
          </a:ln>
          <a:effectLst/>
        </p:spPr>
        <p:txBody>
          <a:bodyPr wrap="none" anchor="ctr">
            <a:spAutoFit/>
          </a:bodyPr>
          <a:lstStyle/>
          <a:p>
            <a:endParaRPr lang="es-ES"/>
          </a:p>
        </p:txBody>
      </p:sp>
      <p:sp>
        <p:nvSpPr>
          <p:cNvPr id="2076" name="Rectangle 28"/>
          <p:cNvSpPr>
            <a:spLocks noChangeArrowheads="1"/>
          </p:cNvSpPr>
          <p:nvPr/>
        </p:nvSpPr>
        <p:spPr bwMode="auto">
          <a:xfrm>
            <a:off x="1524001" y="3534847"/>
            <a:ext cx="184731" cy="369332"/>
          </a:xfrm>
          <a:prstGeom prst="rect">
            <a:avLst/>
          </a:prstGeom>
          <a:noFill/>
          <a:ln w="9525">
            <a:noFill/>
            <a:miter lim="800000"/>
            <a:headEnd/>
            <a:tailEnd/>
          </a:ln>
          <a:effectLst/>
        </p:spPr>
        <p:txBody>
          <a:bodyPr wrap="none" anchor="ctr">
            <a:spAutoFit/>
          </a:bodyPr>
          <a:lstStyle/>
          <a:p>
            <a:endParaRPr lang="es-ES"/>
          </a:p>
        </p:txBody>
      </p:sp>
      <p:graphicFrame>
        <p:nvGraphicFramePr>
          <p:cNvPr id="12" name="Group 103"/>
          <p:cNvGraphicFramePr>
            <a:graphicFrameLocks noGrp="1"/>
          </p:cNvGraphicFramePr>
          <p:nvPr>
            <p:extLst>
              <p:ext uri="{D42A27DB-BD31-4B8C-83A1-F6EECF244321}">
                <p14:modId xmlns:p14="http://schemas.microsoft.com/office/powerpoint/2010/main" val="348799544"/>
              </p:ext>
            </p:extLst>
          </p:nvPr>
        </p:nvGraphicFramePr>
        <p:xfrm>
          <a:off x="0" y="0"/>
          <a:ext cx="6096000" cy="794658"/>
        </p:xfrm>
        <a:graphic>
          <a:graphicData uri="http://schemas.openxmlformats.org/drawingml/2006/table">
            <a:tbl>
              <a:tblPr/>
              <a:tblGrid>
                <a:gridCol w="725626"/>
                <a:gridCol w="1772224"/>
                <a:gridCol w="1396297"/>
                <a:gridCol w="2201853"/>
              </a:tblGrid>
              <a:tr h="794658">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06700" algn="ctr"/>
                          <a:tab pos="5611813" algn="r"/>
                        </a:tabLst>
                      </a:pPr>
                      <a:r>
                        <a:rPr kumimoji="0" lang="es-PE" sz="16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PERÚ</a:t>
                      </a:r>
                    </a:p>
                  </a:txBody>
                  <a:tcP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806700" algn="ctr"/>
                          <a:tab pos="5611813" algn="r"/>
                        </a:tabLst>
                      </a:pPr>
                      <a:r>
                        <a:rPr kumimoji="0" lang="es-PE" sz="14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Ministerio </a:t>
                      </a:r>
                      <a:endParaRPr kumimoji="0" lang="es-E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06700" algn="ctr"/>
                          <a:tab pos="5611813" algn="r"/>
                        </a:tabLst>
                      </a:pPr>
                      <a:r>
                        <a:rPr kumimoji="0" lang="es-PE" sz="14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de Economía y Finanzas</a:t>
                      </a:r>
                      <a:endParaRPr kumimoji="0" lang="es-PE"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40404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806700" algn="ctr"/>
                          <a:tab pos="5611813" algn="r"/>
                        </a:tabLst>
                      </a:pPr>
                      <a:r>
                        <a:rPr kumimoji="0" lang="es-PE" sz="14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Viceministerio</a:t>
                      </a:r>
                      <a:endParaRPr kumimoji="0" lang="es-E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06700" algn="ctr"/>
                          <a:tab pos="5611813" algn="r"/>
                        </a:tabLst>
                      </a:pPr>
                      <a:r>
                        <a:rPr kumimoji="0" lang="es-PE" sz="14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de Hacienda</a:t>
                      </a:r>
                      <a:endParaRPr kumimoji="0" lang="es-PE"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80808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806700" algn="ctr"/>
                          <a:tab pos="5611813" algn="r"/>
                        </a:tabLst>
                      </a:pPr>
                      <a:r>
                        <a:rPr kumimoji="0" lang="es-PE"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Dirección  General de Contabilidad Pública</a:t>
                      </a:r>
                    </a:p>
                  </a:txBody>
                  <a:tcP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B3B3B3"/>
                    </a:solidFill>
                  </a:tcPr>
                </a:tc>
              </a:tr>
            </a:tbl>
          </a:graphicData>
        </a:graphic>
      </p:graphicFrame>
      <p:sp>
        <p:nvSpPr>
          <p:cNvPr id="3" name="Marcador de número de diapositiva 2"/>
          <p:cNvSpPr>
            <a:spLocks noGrp="1"/>
          </p:cNvSpPr>
          <p:nvPr>
            <p:ph type="sldNum" sz="quarter" idx="12"/>
          </p:nvPr>
        </p:nvSpPr>
        <p:spPr>
          <a:xfrm>
            <a:off x="8323807" y="6398566"/>
            <a:ext cx="1981200" cy="476250"/>
          </a:xfrm>
        </p:spPr>
        <p:txBody>
          <a:bodyPr/>
          <a:lstStyle/>
          <a:p>
            <a:fld id="{1D78D11A-0E3F-48A5-AB83-A5F539E59583}" type="slidenum">
              <a:rPr lang="es-PE" smtClean="0"/>
              <a:pPr/>
              <a:t>1</a:t>
            </a:fld>
            <a:endParaRPr lang="es-PE" dirty="0"/>
          </a:p>
        </p:txBody>
      </p:sp>
      <p:sp>
        <p:nvSpPr>
          <p:cNvPr id="2" name="Rectángulo 1"/>
          <p:cNvSpPr/>
          <p:nvPr/>
        </p:nvSpPr>
        <p:spPr>
          <a:xfrm>
            <a:off x="4871861" y="2042611"/>
            <a:ext cx="6503707" cy="1815882"/>
          </a:xfrm>
          <a:prstGeom prst="rect">
            <a:avLst/>
          </a:prstGeom>
          <a:noFill/>
        </p:spPr>
        <p:txBody>
          <a:bodyPr wrap="square" lIns="91440" tIns="45720" rIns="91440" bIns="45720">
            <a:spAutoFit/>
          </a:bodyPr>
          <a:lstStyle/>
          <a:p>
            <a:pPr algn="ctr"/>
            <a:r>
              <a:rPr lang="es-MX" sz="2800" b="1" dirty="0">
                <a:ln w="0"/>
                <a:solidFill>
                  <a:schemeClr val="bg2">
                    <a:lumMod val="50000"/>
                  </a:schemeClr>
                </a:solidFill>
              </a:rPr>
              <a:t>“Metodología para el Reconocimiento y Medición de Contratos De Concesiones en las Entidades Gubernamentales Concedentes”</a:t>
            </a:r>
            <a:endParaRPr lang="es-PE" sz="2800" b="1" dirty="0">
              <a:ln w="0"/>
              <a:solidFill>
                <a:schemeClr val="bg2">
                  <a:lumMod val="50000"/>
                </a:schemeClr>
              </a:solidFill>
            </a:endParaRPr>
          </a:p>
        </p:txBody>
      </p:sp>
      <p:sp>
        <p:nvSpPr>
          <p:cNvPr id="16" name="Rectángulo 15"/>
          <p:cNvSpPr/>
          <p:nvPr/>
        </p:nvSpPr>
        <p:spPr>
          <a:xfrm>
            <a:off x="6374198" y="4169713"/>
            <a:ext cx="3499035" cy="800219"/>
          </a:xfrm>
          <a:prstGeom prst="rect">
            <a:avLst/>
          </a:prstGeom>
          <a:noFill/>
        </p:spPr>
        <p:txBody>
          <a:bodyPr wrap="none" lIns="91440" tIns="45720" rIns="91440" bIns="45720">
            <a:spAutoFit/>
          </a:bodyPr>
          <a:lstStyle/>
          <a:p>
            <a:pPr algn="ctr"/>
            <a:r>
              <a:rPr lang="es-ES" sz="2800" b="1" dirty="0">
                <a:ln w="0"/>
                <a:solidFill>
                  <a:schemeClr val="bg2">
                    <a:lumMod val="50000"/>
                  </a:schemeClr>
                </a:solidFill>
                <a:effectLst>
                  <a:outerShdw blurRad="38100" dist="38100" dir="2700000" algn="tl">
                    <a:srgbClr val="000000">
                      <a:alpha val="43137"/>
                    </a:srgbClr>
                  </a:outerShdw>
                </a:effectLst>
              </a:rPr>
              <a:t>Oscar Pajuelo Ramírez</a:t>
            </a:r>
          </a:p>
          <a:p>
            <a:pPr algn="ctr"/>
            <a:r>
              <a:rPr lang="es-ES" b="1" dirty="0">
                <a:ln w="0"/>
                <a:solidFill>
                  <a:schemeClr val="bg2">
                    <a:lumMod val="50000"/>
                  </a:schemeClr>
                </a:solidFill>
              </a:rPr>
              <a:t>Contador General de la Nación</a:t>
            </a:r>
          </a:p>
        </p:txBody>
      </p:sp>
      <p:cxnSp>
        <p:nvCxnSpPr>
          <p:cNvPr id="5" name="Conector recto 4"/>
          <p:cNvCxnSpPr/>
          <p:nvPr/>
        </p:nvCxnSpPr>
        <p:spPr bwMode="auto">
          <a:xfrm flipH="1">
            <a:off x="5878286" y="4169713"/>
            <a:ext cx="10886" cy="1011887"/>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spTree>
    <p:extLst>
      <p:ext uri="{BB962C8B-B14F-4D97-AF65-F5344CB8AC3E}">
        <p14:creationId xmlns:p14="http://schemas.microsoft.com/office/powerpoint/2010/main" val="1704917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 name="Imagen 52"/>
          <p:cNvPicPr>
            <a:picLocks noChangeAspect="1"/>
          </p:cNvPicPr>
          <p:nvPr/>
        </p:nvPicPr>
        <p:blipFill rotWithShape="1">
          <a:blip r:embed="rId2"/>
          <a:srcRect l="2571" t="23715" r="15524" b="10762"/>
          <a:stretch/>
        </p:blipFill>
        <p:spPr>
          <a:xfrm>
            <a:off x="261257" y="871894"/>
            <a:ext cx="11654972" cy="5617029"/>
          </a:xfrm>
          <a:prstGeom prst="rect">
            <a:avLst/>
          </a:prstGeom>
        </p:spPr>
      </p:pic>
      <p:sp>
        <p:nvSpPr>
          <p:cNvPr id="3" name="Rectángulo 2"/>
          <p:cNvSpPr/>
          <p:nvPr/>
        </p:nvSpPr>
        <p:spPr>
          <a:xfrm>
            <a:off x="1207035" y="217142"/>
            <a:ext cx="10404836" cy="584775"/>
          </a:xfrm>
          <a:prstGeom prst="rect">
            <a:avLst/>
          </a:prstGeom>
          <a:noFill/>
        </p:spPr>
        <p:txBody>
          <a:bodyPr wrap="none" lIns="91440" tIns="45720" rIns="91440" bIns="45720">
            <a:spAutoFit/>
          </a:bodyPr>
          <a:lstStyle/>
          <a:p>
            <a:pPr algn="ctr"/>
            <a:r>
              <a:rPr lang="es-ES" sz="32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Clasificadores y Cuentas Nuevas para el Registro de Concesiones – </a:t>
            </a:r>
            <a:r>
              <a:rPr lang="es-ES" sz="3200" b="1" dirty="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rPr>
              <a:t>TO BE</a:t>
            </a:r>
            <a:endParaRPr lang="es-ES" sz="3200" b="1" cap="none" spc="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2" name="Rectángulo 1"/>
          <p:cNvSpPr/>
          <p:nvPr/>
        </p:nvSpPr>
        <p:spPr>
          <a:xfrm>
            <a:off x="1761894" y="2112967"/>
            <a:ext cx="2743200" cy="231802"/>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p:nvSpPr>
        <p:spPr>
          <a:xfrm>
            <a:off x="1737268" y="3119245"/>
            <a:ext cx="3091210" cy="213651"/>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p:nvSpPr>
        <p:spPr>
          <a:xfrm>
            <a:off x="1761893" y="4422519"/>
            <a:ext cx="3178097" cy="265573"/>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p:cNvSpPr/>
          <p:nvPr/>
        </p:nvSpPr>
        <p:spPr>
          <a:xfrm>
            <a:off x="1739591" y="6075188"/>
            <a:ext cx="2489433" cy="258705"/>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p:nvSpPr>
        <p:spPr>
          <a:xfrm>
            <a:off x="6289674" y="1772986"/>
            <a:ext cx="4393194" cy="423804"/>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p:cNvSpPr/>
          <p:nvPr/>
        </p:nvSpPr>
        <p:spPr>
          <a:xfrm>
            <a:off x="6296024" y="2762309"/>
            <a:ext cx="4386844" cy="422336"/>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p:cNvSpPr/>
          <p:nvPr/>
        </p:nvSpPr>
        <p:spPr>
          <a:xfrm>
            <a:off x="6321424" y="4102100"/>
            <a:ext cx="4361444" cy="659471"/>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 name="Rectángulo 10"/>
          <p:cNvSpPr/>
          <p:nvPr/>
        </p:nvSpPr>
        <p:spPr>
          <a:xfrm>
            <a:off x="6141992" y="5514281"/>
            <a:ext cx="4540876" cy="928203"/>
          </a:xfrm>
          <a:prstGeom prst="rect">
            <a:avLst/>
          </a:prstGeom>
          <a:noFill/>
          <a:ln w="190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4" name="Rectángulo redondeado 33"/>
          <p:cNvSpPr/>
          <p:nvPr/>
        </p:nvSpPr>
        <p:spPr>
          <a:xfrm>
            <a:off x="2498272" y="3503650"/>
            <a:ext cx="3517900" cy="2083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000" dirty="0" smtClean="0"/>
              <a:t>Tipo de Operación: “</a:t>
            </a:r>
            <a:r>
              <a:rPr lang="es-PE" sz="1000" b="1" dirty="0" smtClean="0"/>
              <a:t>CO</a:t>
            </a:r>
            <a:r>
              <a:rPr lang="es-PE" sz="1000" dirty="0" smtClean="0"/>
              <a:t>” =Gastos por  Concesión de Servicios</a:t>
            </a:r>
            <a:endParaRPr lang="es-PE" sz="1000" dirty="0"/>
          </a:p>
        </p:txBody>
      </p:sp>
      <p:sp>
        <p:nvSpPr>
          <p:cNvPr id="35" name="Rectángulo redondeado 34"/>
          <p:cNvSpPr/>
          <p:nvPr/>
        </p:nvSpPr>
        <p:spPr>
          <a:xfrm>
            <a:off x="2371272" y="4972474"/>
            <a:ext cx="3657599" cy="205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000" dirty="0" smtClean="0"/>
              <a:t>Tipo de Operación: “</a:t>
            </a:r>
            <a:r>
              <a:rPr lang="es-PE" sz="1000" b="1" dirty="0" smtClean="0"/>
              <a:t>YCO</a:t>
            </a:r>
            <a:r>
              <a:rPr lang="es-PE" sz="1000" dirty="0" smtClean="0"/>
              <a:t>” = Ingreso por Concesión de Servicios</a:t>
            </a:r>
            <a:endParaRPr lang="es-PE" sz="1000" dirty="0"/>
          </a:p>
        </p:txBody>
      </p:sp>
      <p:sp>
        <p:nvSpPr>
          <p:cNvPr id="36" name="Rectángulo redondeado 35"/>
          <p:cNvSpPr/>
          <p:nvPr/>
        </p:nvSpPr>
        <p:spPr>
          <a:xfrm>
            <a:off x="2512786" y="2503036"/>
            <a:ext cx="3505200" cy="2220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000" dirty="0" smtClean="0"/>
              <a:t>Tipo de Operación: “</a:t>
            </a:r>
            <a:r>
              <a:rPr lang="es-PE" sz="1000" b="1" dirty="0" smtClean="0"/>
              <a:t>CO</a:t>
            </a:r>
            <a:r>
              <a:rPr lang="es-PE" sz="1000" dirty="0" smtClean="0"/>
              <a:t>” =Gastos por  Concesión de Servicios</a:t>
            </a:r>
            <a:endParaRPr lang="es-PE" sz="1000" dirty="0"/>
          </a:p>
        </p:txBody>
      </p:sp>
      <p:sp>
        <p:nvSpPr>
          <p:cNvPr id="37" name="Rectángulo redondeado 36"/>
          <p:cNvSpPr/>
          <p:nvPr/>
        </p:nvSpPr>
        <p:spPr>
          <a:xfrm>
            <a:off x="2512786" y="1244001"/>
            <a:ext cx="3505200" cy="203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000" dirty="0" smtClean="0"/>
              <a:t>Tipo de Operación: “</a:t>
            </a:r>
            <a:r>
              <a:rPr lang="es-PE" sz="1000" b="1" dirty="0" smtClean="0"/>
              <a:t>CO</a:t>
            </a:r>
            <a:r>
              <a:rPr lang="es-PE" sz="1000" dirty="0" smtClean="0"/>
              <a:t>” =Gastos por  Concesión de Servicios</a:t>
            </a:r>
            <a:endParaRPr lang="es-PE" sz="1000" dirty="0"/>
          </a:p>
        </p:txBody>
      </p:sp>
      <p:cxnSp>
        <p:nvCxnSpPr>
          <p:cNvPr id="40" name="Conector angular 39"/>
          <p:cNvCxnSpPr>
            <a:stCxn id="2" idx="3"/>
            <a:endCxn id="8" idx="1"/>
          </p:cNvCxnSpPr>
          <p:nvPr/>
        </p:nvCxnSpPr>
        <p:spPr>
          <a:xfrm flipV="1">
            <a:off x="4505094" y="1984888"/>
            <a:ext cx="1784580" cy="243980"/>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angular 40"/>
          <p:cNvCxnSpPr>
            <a:stCxn id="5" idx="3"/>
            <a:endCxn id="9" idx="1"/>
          </p:cNvCxnSpPr>
          <p:nvPr/>
        </p:nvCxnSpPr>
        <p:spPr>
          <a:xfrm flipV="1">
            <a:off x="4828478" y="2973477"/>
            <a:ext cx="1467546" cy="252594"/>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angular 44"/>
          <p:cNvCxnSpPr>
            <a:stCxn id="6" idx="3"/>
            <a:endCxn id="10" idx="1"/>
          </p:cNvCxnSpPr>
          <p:nvPr/>
        </p:nvCxnSpPr>
        <p:spPr>
          <a:xfrm flipV="1">
            <a:off x="4939990" y="4431836"/>
            <a:ext cx="1381434" cy="123470"/>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ector angular 47"/>
          <p:cNvCxnSpPr>
            <a:stCxn id="7" idx="3"/>
          </p:cNvCxnSpPr>
          <p:nvPr/>
        </p:nvCxnSpPr>
        <p:spPr>
          <a:xfrm flipV="1">
            <a:off x="4229024" y="5893991"/>
            <a:ext cx="1912968" cy="310550"/>
          </a:xfrm>
          <a:prstGeom prst="bentConnector3">
            <a:avLst>
              <a:gd name="adj1" fmla="val 6024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6913418" y="4583016"/>
            <a:ext cx="1482437" cy="206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Rectángulo 20"/>
          <p:cNvSpPr/>
          <p:nvPr/>
        </p:nvSpPr>
        <p:spPr>
          <a:xfrm flipV="1">
            <a:off x="6409453" y="5762110"/>
            <a:ext cx="1986402" cy="173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2" name="Rectángulo 21"/>
          <p:cNvSpPr/>
          <p:nvPr/>
        </p:nvSpPr>
        <p:spPr>
          <a:xfrm flipV="1">
            <a:off x="6561853" y="6219314"/>
            <a:ext cx="1986402" cy="173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814636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anim calcmode="lin" valueType="num">
                                      <p:cBhvr>
                                        <p:cTn id="8" dur="3000" fill="hold"/>
                                        <p:tgtEl>
                                          <p:spTgt spid="3"/>
                                        </p:tgtEl>
                                        <p:attrNameLst>
                                          <p:attrName>ppt_x</p:attrName>
                                        </p:attrNameLst>
                                      </p:cBhvr>
                                      <p:tavLst>
                                        <p:tav tm="0">
                                          <p:val>
                                            <p:strVal val="#ppt_x"/>
                                          </p:val>
                                        </p:tav>
                                        <p:tav tm="100000">
                                          <p:val>
                                            <p:strVal val="#ppt_x"/>
                                          </p:val>
                                        </p:tav>
                                      </p:tavLst>
                                    </p:anim>
                                    <p:anim calcmode="lin" valueType="num">
                                      <p:cBhvr>
                                        <p:cTn id="9" dur="2700" decel="100000" fill="hold"/>
                                        <p:tgtEl>
                                          <p:spTgt spid="3"/>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3000"/>
                            </p:stCondLst>
                            <p:childTnLst>
                              <p:par>
                                <p:cTn id="12" presetID="55"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0.7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Effect transition="in" filter="fade">
                                      <p:cBhvr>
                                        <p:cTn id="16" dur="500"/>
                                        <p:tgtEl>
                                          <p:spTgt spid="2"/>
                                        </p:tgtEl>
                                      </p:cBhvr>
                                    </p:animEffect>
                                  </p:childTnLst>
                                </p:cTn>
                              </p:par>
                            </p:childTnLst>
                          </p:cTn>
                        </p:par>
                        <p:par>
                          <p:cTn id="17" fill="hold">
                            <p:stCondLst>
                              <p:cond delay="3500"/>
                            </p:stCondLst>
                            <p:childTnLst>
                              <p:par>
                                <p:cTn id="18" presetID="55"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0.70"/>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strVal val="#ppt_w*0.70"/>
                                          </p:val>
                                        </p:tav>
                                        <p:tav tm="100000">
                                          <p:val>
                                            <p:strVal val="#ppt_w"/>
                                          </p:val>
                                        </p:tav>
                                      </p:tavLst>
                                    </p:anim>
                                    <p:anim calcmode="lin" valueType="num">
                                      <p:cBhvr>
                                        <p:cTn id="27" dur="500" fill="hold"/>
                                        <p:tgtEl>
                                          <p:spTgt spid="6"/>
                                        </p:tgtEl>
                                        <p:attrNameLst>
                                          <p:attrName>ppt_h</p:attrName>
                                        </p:attrNameLst>
                                      </p:cBhvr>
                                      <p:tavLst>
                                        <p:tav tm="0">
                                          <p:val>
                                            <p:strVal val="#ppt_h"/>
                                          </p:val>
                                        </p:tav>
                                        <p:tav tm="100000">
                                          <p:val>
                                            <p:strVal val="#ppt_h"/>
                                          </p:val>
                                        </p:tav>
                                      </p:tavLst>
                                    </p:anim>
                                    <p:animEffect transition="in" filter="fade">
                                      <p:cBhvr>
                                        <p:cTn id="28" dur="500"/>
                                        <p:tgtEl>
                                          <p:spTgt spid="6"/>
                                        </p:tgtEl>
                                      </p:cBhvr>
                                    </p:animEffect>
                                  </p:childTnLst>
                                </p:cTn>
                              </p:par>
                            </p:childTnLst>
                          </p:cTn>
                        </p:par>
                        <p:par>
                          <p:cTn id="29" fill="hold">
                            <p:stCondLst>
                              <p:cond delay="4500"/>
                            </p:stCondLst>
                            <p:childTnLst>
                              <p:par>
                                <p:cTn id="30" presetID="55" presetClass="entr" presetSubtype="0"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strVal val="#ppt_w*0.70"/>
                                          </p:val>
                                        </p:tav>
                                        <p:tav tm="100000">
                                          <p:val>
                                            <p:strVal val="#ppt_w"/>
                                          </p:val>
                                        </p:tav>
                                      </p:tavLst>
                                    </p:anim>
                                    <p:anim calcmode="lin" valueType="num">
                                      <p:cBhvr>
                                        <p:cTn id="33" dur="500" fill="hold"/>
                                        <p:tgtEl>
                                          <p:spTgt spid="7"/>
                                        </p:tgtEl>
                                        <p:attrNameLst>
                                          <p:attrName>ppt_h</p:attrName>
                                        </p:attrNameLst>
                                      </p:cBhvr>
                                      <p:tavLst>
                                        <p:tav tm="0">
                                          <p:val>
                                            <p:strVal val="#ppt_h"/>
                                          </p:val>
                                        </p:tav>
                                        <p:tav tm="100000">
                                          <p:val>
                                            <p:strVal val="#ppt_h"/>
                                          </p:val>
                                        </p:tav>
                                      </p:tavLst>
                                    </p:anim>
                                    <p:animEffect transition="in" filter="fade">
                                      <p:cBhvr>
                                        <p:cTn id="34" dur="500"/>
                                        <p:tgtEl>
                                          <p:spTgt spid="7"/>
                                        </p:tgtEl>
                                      </p:cBhvr>
                                    </p:animEffect>
                                  </p:childTnLst>
                                </p:cTn>
                              </p:par>
                            </p:childTnLst>
                          </p:cTn>
                        </p:par>
                        <p:par>
                          <p:cTn id="35" fill="hold">
                            <p:stCondLst>
                              <p:cond delay="5000"/>
                            </p:stCondLst>
                            <p:childTnLst>
                              <p:par>
                                <p:cTn id="36" presetID="55"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strVal val="#ppt_w*0.70"/>
                                          </p:val>
                                        </p:tav>
                                        <p:tav tm="100000">
                                          <p:val>
                                            <p:strVal val="#ppt_w"/>
                                          </p:val>
                                        </p:tav>
                                      </p:tavLst>
                                    </p:anim>
                                    <p:anim calcmode="lin" valueType="num">
                                      <p:cBhvr>
                                        <p:cTn id="39" dur="500" fill="hold"/>
                                        <p:tgtEl>
                                          <p:spTgt spid="11"/>
                                        </p:tgtEl>
                                        <p:attrNameLst>
                                          <p:attrName>ppt_h</p:attrName>
                                        </p:attrNameLst>
                                      </p:cBhvr>
                                      <p:tavLst>
                                        <p:tav tm="0">
                                          <p:val>
                                            <p:strVal val="#ppt_h"/>
                                          </p:val>
                                        </p:tav>
                                        <p:tav tm="100000">
                                          <p:val>
                                            <p:strVal val="#ppt_h"/>
                                          </p:val>
                                        </p:tav>
                                      </p:tavLst>
                                    </p:anim>
                                    <p:animEffect transition="in" filter="fade">
                                      <p:cBhvr>
                                        <p:cTn id="40" dur="500"/>
                                        <p:tgtEl>
                                          <p:spTgt spid="11"/>
                                        </p:tgtEl>
                                      </p:cBhvr>
                                    </p:animEffect>
                                  </p:childTnLst>
                                </p:cTn>
                              </p:par>
                            </p:childTnLst>
                          </p:cTn>
                        </p:par>
                        <p:par>
                          <p:cTn id="41" fill="hold">
                            <p:stCondLst>
                              <p:cond delay="5500"/>
                            </p:stCondLst>
                            <p:childTnLst>
                              <p:par>
                                <p:cTn id="42" presetID="55"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500" fill="hold"/>
                                        <p:tgtEl>
                                          <p:spTgt spid="10"/>
                                        </p:tgtEl>
                                        <p:attrNameLst>
                                          <p:attrName>ppt_w</p:attrName>
                                        </p:attrNameLst>
                                      </p:cBhvr>
                                      <p:tavLst>
                                        <p:tav tm="0">
                                          <p:val>
                                            <p:strVal val="#ppt_w*0.70"/>
                                          </p:val>
                                        </p:tav>
                                        <p:tav tm="100000">
                                          <p:val>
                                            <p:strVal val="#ppt_w"/>
                                          </p:val>
                                        </p:tav>
                                      </p:tavLst>
                                    </p:anim>
                                    <p:anim calcmode="lin" valueType="num">
                                      <p:cBhvr>
                                        <p:cTn id="45" dur="500" fill="hold"/>
                                        <p:tgtEl>
                                          <p:spTgt spid="10"/>
                                        </p:tgtEl>
                                        <p:attrNameLst>
                                          <p:attrName>ppt_h</p:attrName>
                                        </p:attrNameLst>
                                      </p:cBhvr>
                                      <p:tavLst>
                                        <p:tav tm="0">
                                          <p:val>
                                            <p:strVal val="#ppt_h"/>
                                          </p:val>
                                        </p:tav>
                                        <p:tav tm="100000">
                                          <p:val>
                                            <p:strVal val="#ppt_h"/>
                                          </p:val>
                                        </p:tav>
                                      </p:tavLst>
                                    </p:anim>
                                    <p:animEffect transition="in" filter="fade">
                                      <p:cBhvr>
                                        <p:cTn id="46" dur="500"/>
                                        <p:tgtEl>
                                          <p:spTgt spid="10"/>
                                        </p:tgtEl>
                                      </p:cBhvr>
                                    </p:animEffect>
                                  </p:childTnLst>
                                </p:cTn>
                              </p:par>
                            </p:childTnLst>
                          </p:cTn>
                        </p:par>
                        <p:par>
                          <p:cTn id="47" fill="hold">
                            <p:stCondLst>
                              <p:cond delay="6000"/>
                            </p:stCondLst>
                            <p:childTnLst>
                              <p:par>
                                <p:cTn id="48" presetID="55" presetClass="entr" presetSubtype="0"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strVal val="#ppt_w*0.70"/>
                                          </p:val>
                                        </p:tav>
                                        <p:tav tm="100000">
                                          <p:val>
                                            <p:strVal val="#ppt_w"/>
                                          </p:val>
                                        </p:tav>
                                      </p:tavLst>
                                    </p:anim>
                                    <p:anim calcmode="lin" valueType="num">
                                      <p:cBhvr>
                                        <p:cTn id="51" dur="500" fill="hold"/>
                                        <p:tgtEl>
                                          <p:spTgt spid="9"/>
                                        </p:tgtEl>
                                        <p:attrNameLst>
                                          <p:attrName>ppt_h</p:attrName>
                                        </p:attrNameLst>
                                      </p:cBhvr>
                                      <p:tavLst>
                                        <p:tav tm="0">
                                          <p:val>
                                            <p:strVal val="#ppt_h"/>
                                          </p:val>
                                        </p:tav>
                                        <p:tav tm="100000">
                                          <p:val>
                                            <p:strVal val="#ppt_h"/>
                                          </p:val>
                                        </p:tav>
                                      </p:tavLst>
                                    </p:anim>
                                    <p:animEffect transition="in" filter="fade">
                                      <p:cBhvr>
                                        <p:cTn id="52" dur="500"/>
                                        <p:tgtEl>
                                          <p:spTgt spid="9"/>
                                        </p:tgtEl>
                                      </p:cBhvr>
                                    </p:animEffect>
                                  </p:childTnLst>
                                </p:cTn>
                              </p:par>
                            </p:childTnLst>
                          </p:cTn>
                        </p:par>
                        <p:par>
                          <p:cTn id="53" fill="hold">
                            <p:stCondLst>
                              <p:cond delay="6500"/>
                            </p:stCondLst>
                            <p:childTnLst>
                              <p:par>
                                <p:cTn id="54" presetID="55" presetClass="entr" presetSubtype="0"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strVal val="#ppt_w*0.70"/>
                                          </p:val>
                                        </p:tav>
                                        <p:tav tm="100000">
                                          <p:val>
                                            <p:strVal val="#ppt_w"/>
                                          </p:val>
                                        </p:tav>
                                      </p:tavLst>
                                    </p:anim>
                                    <p:anim calcmode="lin" valueType="num">
                                      <p:cBhvr>
                                        <p:cTn id="57" dur="500" fill="hold"/>
                                        <p:tgtEl>
                                          <p:spTgt spid="8"/>
                                        </p:tgtEl>
                                        <p:attrNameLst>
                                          <p:attrName>ppt_h</p:attrName>
                                        </p:attrNameLst>
                                      </p:cBhvr>
                                      <p:tavLst>
                                        <p:tav tm="0">
                                          <p:val>
                                            <p:strVal val="#ppt_h"/>
                                          </p:val>
                                        </p:tav>
                                        <p:tav tm="100000">
                                          <p:val>
                                            <p:strVal val="#ppt_h"/>
                                          </p:val>
                                        </p:tav>
                                      </p:tavLst>
                                    </p:anim>
                                    <p:animEffect transition="in" filter="fade">
                                      <p:cBhvr>
                                        <p:cTn id="58" dur="500"/>
                                        <p:tgtEl>
                                          <p:spTgt spid="8"/>
                                        </p:tgtEl>
                                      </p:cBhvr>
                                    </p:animEffect>
                                  </p:childTnLst>
                                </p:cTn>
                              </p:par>
                            </p:childTnLst>
                          </p:cTn>
                        </p:par>
                        <p:par>
                          <p:cTn id="59" fill="hold">
                            <p:stCondLst>
                              <p:cond delay="7000"/>
                            </p:stCondLst>
                            <p:childTnLst>
                              <p:par>
                                <p:cTn id="60" presetID="12" presetClass="entr" presetSubtype="4" fill="hold" grpId="0" nodeType="after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500"/>
                                        <p:tgtEl>
                                          <p:spTgt spid="37"/>
                                        </p:tgtEl>
                                        <p:attrNameLst>
                                          <p:attrName>ppt_y</p:attrName>
                                        </p:attrNameLst>
                                      </p:cBhvr>
                                      <p:tavLst>
                                        <p:tav tm="0">
                                          <p:val>
                                            <p:strVal val="#ppt_y+#ppt_h*1.125000"/>
                                          </p:val>
                                        </p:tav>
                                        <p:tav tm="100000">
                                          <p:val>
                                            <p:strVal val="#ppt_y"/>
                                          </p:val>
                                        </p:tav>
                                      </p:tavLst>
                                    </p:anim>
                                    <p:animEffect transition="in" filter="wipe(up)">
                                      <p:cBhvr>
                                        <p:cTn id="63" dur="500"/>
                                        <p:tgtEl>
                                          <p:spTgt spid="37"/>
                                        </p:tgtEl>
                                      </p:cBhvr>
                                    </p:animEffect>
                                  </p:childTnLst>
                                </p:cTn>
                              </p:par>
                            </p:childTnLst>
                          </p:cTn>
                        </p:par>
                        <p:par>
                          <p:cTn id="64" fill="hold">
                            <p:stCondLst>
                              <p:cond delay="7500"/>
                            </p:stCondLst>
                            <p:childTnLst>
                              <p:par>
                                <p:cTn id="65" presetID="12" presetClass="entr" presetSubtype="4" fill="hold" grpId="0" nodeType="after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p:tgtEl>
                                          <p:spTgt spid="36"/>
                                        </p:tgtEl>
                                        <p:attrNameLst>
                                          <p:attrName>ppt_y</p:attrName>
                                        </p:attrNameLst>
                                      </p:cBhvr>
                                      <p:tavLst>
                                        <p:tav tm="0">
                                          <p:val>
                                            <p:strVal val="#ppt_y+#ppt_h*1.125000"/>
                                          </p:val>
                                        </p:tav>
                                        <p:tav tm="100000">
                                          <p:val>
                                            <p:strVal val="#ppt_y"/>
                                          </p:val>
                                        </p:tav>
                                      </p:tavLst>
                                    </p:anim>
                                    <p:animEffect transition="in" filter="wipe(up)">
                                      <p:cBhvr>
                                        <p:cTn id="68" dur="500"/>
                                        <p:tgtEl>
                                          <p:spTgt spid="36"/>
                                        </p:tgtEl>
                                      </p:cBhvr>
                                    </p:animEffect>
                                  </p:childTnLst>
                                </p:cTn>
                              </p:par>
                            </p:childTnLst>
                          </p:cTn>
                        </p:par>
                        <p:par>
                          <p:cTn id="69" fill="hold">
                            <p:stCondLst>
                              <p:cond delay="8000"/>
                            </p:stCondLst>
                            <p:childTnLst>
                              <p:par>
                                <p:cTn id="70" presetID="12" presetClass="entr" presetSubtype="4" fill="hold" grpId="0" nodeType="afterEffect">
                                  <p:stCondLst>
                                    <p:cond delay="0"/>
                                  </p:stCondLst>
                                  <p:childTnLst>
                                    <p:set>
                                      <p:cBhvr>
                                        <p:cTn id="71" dur="1" fill="hold">
                                          <p:stCondLst>
                                            <p:cond delay="0"/>
                                          </p:stCondLst>
                                        </p:cTn>
                                        <p:tgtEl>
                                          <p:spTgt spid="34"/>
                                        </p:tgtEl>
                                        <p:attrNameLst>
                                          <p:attrName>style.visibility</p:attrName>
                                        </p:attrNameLst>
                                      </p:cBhvr>
                                      <p:to>
                                        <p:strVal val="visible"/>
                                      </p:to>
                                    </p:set>
                                    <p:anim calcmode="lin" valueType="num">
                                      <p:cBhvr additive="base">
                                        <p:cTn id="72" dur="500"/>
                                        <p:tgtEl>
                                          <p:spTgt spid="34"/>
                                        </p:tgtEl>
                                        <p:attrNameLst>
                                          <p:attrName>ppt_y</p:attrName>
                                        </p:attrNameLst>
                                      </p:cBhvr>
                                      <p:tavLst>
                                        <p:tav tm="0">
                                          <p:val>
                                            <p:strVal val="#ppt_y+#ppt_h*1.125000"/>
                                          </p:val>
                                        </p:tav>
                                        <p:tav tm="100000">
                                          <p:val>
                                            <p:strVal val="#ppt_y"/>
                                          </p:val>
                                        </p:tav>
                                      </p:tavLst>
                                    </p:anim>
                                    <p:animEffect transition="in" filter="wipe(up)">
                                      <p:cBhvr>
                                        <p:cTn id="73" dur="500"/>
                                        <p:tgtEl>
                                          <p:spTgt spid="34"/>
                                        </p:tgtEl>
                                      </p:cBhvr>
                                    </p:animEffect>
                                  </p:childTnLst>
                                </p:cTn>
                              </p:par>
                            </p:childTnLst>
                          </p:cTn>
                        </p:par>
                        <p:par>
                          <p:cTn id="74" fill="hold">
                            <p:stCondLst>
                              <p:cond delay="8500"/>
                            </p:stCondLst>
                            <p:childTnLst>
                              <p:par>
                                <p:cTn id="75" presetID="12" presetClass="entr" presetSubtype="4" fill="hold" grpId="0" nodeType="after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additive="base">
                                        <p:cTn id="77" dur="500"/>
                                        <p:tgtEl>
                                          <p:spTgt spid="35"/>
                                        </p:tgtEl>
                                        <p:attrNameLst>
                                          <p:attrName>ppt_y</p:attrName>
                                        </p:attrNameLst>
                                      </p:cBhvr>
                                      <p:tavLst>
                                        <p:tav tm="0">
                                          <p:val>
                                            <p:strVal val="#ppt_y+#ppt_h*1.125000"/>
                                          </p:val>
                                        </p:tav>
                                        <p:tav tm="100000">
                                          <p:val>
                                            <p:strVal val="#ppt_y"/>
                                          </p:val>
                                        </p:tav>
                                      </p:tavLst>
                                    </p:anim>
                                    <p:animEffect transition="in" filter="wipe(up)">
                                      <p:cBhvr>
                                        <p:cTn id="78" dur="500"/>
                                        <p:tgtEl>
                                          <p:spTgt spid="35"/>
                                        </p:tgtEl>
                                      </p:cBhvr>
                                    </p:animEffect>
                                  </p:childTnLst>
                                </p:cTn>
                              </p:par>
                              <p:par>
                                <p:cTn id="79" presetID="18" presetClass="entr" presetSubtype="12" fill="hold"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strips(downLeft)">
                                      <p:cBhvr>
                                        <p:cTn id="81" dur="500"/>
                                        <p:tgtEl>
                                          <p:spTgt spid="40"/>
                                        </p:tgtEl>
                                      </p:cBhvr>
                                    </p:animEffect>
                                  </p:childTnLst>
                                </p:cTn>
                              </p:par>
                              <p:par>
                                <p:cTn id="82" presetID="18" presetClass="entr" presetSubtype="12" fill="hold" nodeType="with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strips(downLeft)">
                                      <p:cBhvr>
                                        <p:cTn id="84" dur="500"/>
                                        <p:tgtEl>
                                          <p:spTgt spid="41"/>
                                        </p:tgtEl>
                                      </p:cBhvr>
                                    </p:animEffect>
                                  </p:childTnLst>
                                </p:cTn>
                              </p:par>
                              <p:par>
                                <p:cTn id="85" presetID="18" presetClass="entr" presetSubtype="12" fill="hold" nodeType="with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strips(downLeft)">
                                      <p:cBhvr>
                                        <p:cTn id="87" dur="500"/>
                                        <p:tgtEl>
                                          <p:spTgt spid="45"/>
                                        </p:tgtEl>
                                      </p:cBhvr>
                                    </p:animEffect>
                                  </p:childTnLst>
                                </p:cTn>
                              </p:par>
                              <p:par>
                                <p:cTn id="88" presetID="18" presetClass="entr" presetSubtype="12" fill="hold" nodeType="withEffect">
                                  <p:stCondLst>
                                    <p:cond delay="0"/>
                                  </p:stCondLst>
                                  <p:childTnLst>
                                    <p:set>
                                      <p:cBhvr>
                                        <p:cTn id="89" dur="1" fill="hold">
                                          <p:stCondLst>
                                            <p:cond delay="0"/>
                                          </p:stCondLst>
                                        </p:cTn>
                                        <p:tgtEl>
                                          <p:spTgt spid="48"/>
                                        </p:tgtEl>
                                        <p:attrNameLst>
                                          <p:attrName>style.visibility</p:attrName>
                                        </p:attrNameLst>
                                      </p:cBhvr>
                                      <p:to>
                                        <p:strVal val="visible"/>
                                      </p:to>
                                    </p:set>
                                    <p:animEffect transition="in" filter="strips(downLeft)">
                                      <p:cBhvr>
                                        <p:cTn id="9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animBg="1"/>
      <p:bldP spid="6" grpId="0" animBg="1"/>
      <p:bldP spid="7" grpId="0" animBg="1"/>
      <p:bldP spid="8" grpId="0" animBg="1"/>
      <p:bldP spid="9" grpId="0" animBg="1"/>
      <p:bldP spid="10" grpId="0" animBg="1"/>
      <p:bldP spid="11" grpId="0" animBg="1"/>
      <p:bldP spid="34" grpId="0" animBg="1"/>
      <p:bldP spid="35" grpId="0" animBg="1"/>
      <p:bldP spid="36" grpId="0" animBg="1"/>
      <p:bldP spid="3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6968" t="26860" r="51870" b="9140"/>
          <a:stretch/>
        </p:blipFill>
        <p:spPr>
          <a:xfrm>
            <a:off x="3177926" y="57809"/>
            <a:ext cx="5836148" cy="6742382"/>
          </a:xfrm>
          <a:prstGeom prst="rect">
            <a:avLst/>
          </a:prstGeom>
        </p:spPr>
      </p:pic>
    </p:spTree>
    <p:extLst>
      <p:ext uri="{BB962C8B-B14F-4D97-AF65-F5344CB8AC3E}">
        <p14:creationId xmlns:p14="http://schemas.microsoft.com/office/powerpoint/2010/main" val="3169968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95261" y="5653385"/>
            <a:ext cx="5067414" cy="584775"/>
          </a:xfrm>
          <a:prstGeom prst="rect">
            <a:avLst/>
          </a:prstGeom>
          <a:noFill/>
        </p:spPr>
        <p:txBody>
          <a:bodyPr wrap="none" lIns="91440" tIns="45720" rIns="91440" bIns="45720">
            <a:spAutoFit/>
          </a:bodyPr>
          <a:lstStyle/>
          <a:p>
            <a:pPr algn="ctr"/>
            <a:r>
              <a:rPr lang="es-ES" sz="32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Modelo del Pasivo Financiero</a:t>
            </a:r>
            <a:endPar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33090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54125" t="29778" r="17625" b="26874"/>
          <a:stretch/>
        </p:blipFill>
        <p:spPr>
          <a:xfrm>
            <a:off x="119744" y="272143"/>
            <a:ext cx="5924550" cy="5573486"/>
          </a:xfrm>
          <a:prstGeom prst="rect">
            <a:avLst/>
          </a:prstGeom>
        </p:spPr>
      </p:pic>
      <p:sp>
        <p:nvSpPr>
          <p:cNvPr id="5" name="CuadroTexto 4"/>
          <p:cNvSpPr txBox="1"/>
          <p:nvPr/>
        </p:nvSpPr>
        <p:spPr>
          <a:xfrm>
            <a:off x="6044294" y="125388"/>
            <a:ext cx="6077859" cy="6732612"/>
          </a:xfrm>
          <a:prstGeom prst="rect">
            <a:avLst/>
          </a:prstGeom>
          <a:noFill/>
        </p:spPr>
        <p:txBody>
          <a:bodyPr wrap="square" rtlCol="0">
            <a:spAutoFit/>
          </a:bodyPr>
          <a:lstStyle/>
          <a:p>
            <a:r>
              <a:rPr lang="es-PE" sz="1200" b="1" dirty="0" smtClean="0">
                <a:solidFill>
                  <a:schemeClr val="accent1">
                    <a:lumMod val="75000"/>
                  </a:schemeClr>
                </a:solidFill>
              </a:rPr>
              <a:t>ANTEDECENTES</a:t>
            </a:r>
            <a:r>
              <a:rPr lang="es-PE" sz="1200" dirty="0" smtClean="0"/>
              <a:t>:</a:t>
            </a:r>
          </a:p>
          <a:p>
            <a:endParaRPr lang="es-PE" sz="1200" dirty="0" smtClean="0"/>
          </a:p>
          <a:p>
            <a:pPr marL="342900" indent="-342900" algn="just">
              <a:buFont typeface="+mj-lt"/>
              <a:buAutoNum type="arabicPeriod"/>
            </a:pPr>
            <a:r>
              <a:rPr lang="es-PE" sz="1200" b="1" u="sng" dirty="0"/>
              <a:t>Diseño y Construcción, por parte del Concesionario</a:t>
            </a:r>
            <a:r>
              <a:rPr lang="es-PE" sz="1200" dirty="0"/>
              <a:t>, del Taller de Mantenimiento Mayor y sus vías de acceso (obra), así como la adquisición de material rodante, consistente en 19 </a:t>
            </a:r>
            <a:r>
              <a:rPr lang="es-PE" sz="1200" dirty="0" smtClean="0"/>
              <a:t>trenes.</a:t>
            </a:r>
          </a:p>
          <a:p>
            <a:pPr marL="342900" indent="-342900" algn="just">
              <a:buFont typeface="+mj-lt"/>
              <a:buAutoNum type="arabicPeriod"/>
            </a:pPr>
            <a:r>
              <a:rPr lang="es-PE" sz="1200" b="1" u="sng" dirty="0"/>
              <a:t>El Concesionario se obliga a brindar el servicio de transporte</a:t>
            </a:r>
            <a:r>
              <a:rPr lang="es-PE" sz="1200" dirty="0"/>
              <a:t> masivo en Lima y Callao, utilizando los bienes adquiridos y/o construidos, y los bienes entregados por la Concedente para su operación. El Contrato establece niveles de operación y calidad </a:t>
            </a:r>
            <a:r>
              <a:rPr lang="es-PE" sz="1200" dirty="0" smtClean="0"/>
              <a:t>específicos</a:t>
            </a:r>
          </a:p>
          <a:p>
            <a:pPr marL="342900" lvl="0" indent="-342900" algn="just">
              <a:buFont typeface="+mj-lt"/>
              <a:buAutoNum type="arabicPeriod"/>
            </a:pPr>
            <a:r>
              <a:rPr lang="es-PE" sz="1200" b="1" u="sng" dirty="0"/>
              <a:t>La Concedente garantiza al Concesionario un número determinado de km, la Concedente pagará a el Concesionario un importe denominado PKT </a:t>
            </a:r>
            <a:r>
              <a:rPr lang="es-PE" sz="1200" dirty="0"/>
              <a:t>por cada km (tarifa unitaria), el cual cubre costos de operación, mantenimiento de la infraestructura, equipos y material rodante, así como las inversiones obligatorias (trenes y taller de mantenimiento mayor).</a:t>
            </a:r>
          </a:p>
          <a:p>
            <a:pPr marL="342900" indent="-342900" algn="just">
              <a:buFont typeface="+mj-lt"/>
              <a:buAutoNum type="arabicPeriod"/>
            </a:pPr>
            <a:r>
              <a:rPr lang="es-PE" sz="1200" b="1" u="sng" dirty="0"/>
              <a:t>La modalidad de la Concesión. Es Cofinanciada</a:t>
            </a:r>
            <a:r>
              <a:rPr lang="es-PE" sz="1200" dirty="0"/>
              <a:t>, siendo una Asociación Público Privada – APP. Esta modalidad es utilizada en el desarrollo y ejecución de proyectos de infraestructura que son económicamente deficitarios y subsidiados por el </a:t>
            </a:r>
            <a:r>
              <a:rPr lang="es-PE" sz="1200" dirty="0" smtClean="0"/>
              <a:t>Estado</a:t>
            </a:r>
          </a:p>
          <a:p>
            <a:pPr marL="342900" indent="-342900" algn="just">
              <a:buFont typeface="+mj-lt"/>
              <a:buAutoNum type="arabicPeriod"/>
            </a:pPr>
            <a:r>
              <a:rPr lang="es-PE" sz="1200" b="1" u="sng" dirty="0"/>
              <a:t>Tarifa</a:t>
            </a:r>
            <a:r>
              <a:rPr lang="es-PE" sz="1200" dirty="0"/>
              <a:t>: </a:t>
            </a:r>
            <a:r>
              <a:rPr lang="es-PE" sz="1200" b="1" u="sng" dirty="0"/>
              <a:t>Precio por Kilómetro recorrido - PKT</a:t>
            </a:r>
            <a:r>
              <a:rPr lang="es-PE" sz="1200" dirty="0"/>
              <a:t>. El pago por los kilómetros recorridos durante la explotación de la concesión, se efectúa aplicando un “Pago por Kilómetro Tren Recorrido - PKT”. Este importe remunera los costos de operación, mantenimiento, así como las inversiones obligatorias (material rodante y obras). El pago lo realiza el Concedente a través del </a:t>
            </a:r>
            <a:r>
              <a:rPr lang="es-PE" sz="1200" dirty="0" smtClean="0"/>
              <a:t>Fideicomiso.</a:t>
            </a:r>
          </a:p>
          <a:p>
            <a:pPr marL="342900" lvl="0" indent="-342900" algn="just">
              <a:buFont typeface="+mj-lt"/>
              <a:buAutoNum type="arabicPeriod"/>
            </a:pPr>
            <a:r>
              <a:rPr lang="es-PE" sz="1200" b="1" u="sng" dirty="0"/>
              <a:t>Fideicomiso en Administración</a:t>
            </a:r>
            <a:r>
              <a:rPr lang="es-PE" sz="1200" dirty="0"/>
              <a:t>. Es el fondo bancario (patrimonio </a:t>
            </a:r>
            <a:r>
              <a:rPr lang="es-PE" sz="1200" dirty="0" err="1"/>
              <a:t>fideicometido</a:t>
            </a:r>
            <a:r>
              <a:rPr lang="es-PE" sz="1200" dirty="0"/>
              <a:t>) que se constituye con los ingresos por recaudación de usuarios del transporte y otras transferencias efectuadas por el Concedente (cofinanciación), para garantizar los pagos al Concesionario. Un banco autorizado se constituye en fiduciario. Los fondos depositados en el fideicomiso bancario pueden ser rentabilizados por el Fiduciario, mientras no son requeridos. El banco fiduciario reporta mensualmente el estado del patrimonio </a:t>
            </a:r>
            <a:r>
              <a:rPr lang="es-PE" sz="1200" dirty="0" err="1"/>
              <a:t>fideicometido</a:t>
            </a:r>
            <a:r>
              <a:rPr lang="es-PE" sz="1200" dirty="0"/>
              <a:t>. </a:t>
            </a:r>
          </a:p>
          <a:p>
            <a:pPr marL="342900" lvl="0" indent="-342900" algn="just">
              <a:buFont typeface="+mj-lt"/>
              <a:buAutoNum type="arabicPeriod"/>
            </a:pPr>
            <a:r>
              <a:rPr lang="es-PE" sz="1200" b="1" u="sng" dirty="0"/>
              <a:t>Plazo de la Concesión</a:t>
            </a:r>
            <a:r>
              <a:rPr lang="es-PE" sz="1200" b="1" i="1" dirty="0"/>
              <a:t>. </a:t>
            </a:r>
            <a:r>
              <a:rPr lang="es-PE" sz="1200" dirty="0"/>
              <a:t>El plazo de la concesión es por (30) treinta años. Puede extenderse de común acuerdo entre las partes hasta un máximo de (60) sesenta años, en tramos adicionales de (5) cinco años cada uno.</a:t>
            </a:r>
          </a:p>
          <a:p>
            <a:pPr marL="342900" indent="-342900" algn="just">
              <a:buFont typeface="+mj-lt"/>
              <a:buAutoNum type="arabicPeriod"/>
            </a:pPr>
            <a:r>
              <a:rPr lang="es-PE" sz="1200" b="1" u="sng" dirty="0"/>
              <a:t>Inversión realizada por El Concesionario</a:t>
            </a:r>
            <a:r>
              <a:rPr lang="es-PE" sz="1200" b="1" i="1" dirty="0"/>
              <a:t>. </a:t>
            </a:r>
            <a:r>
              <a:rPr lang="es-PE" sz="1200" dirty="0"/>
              <a:t>La inversión que realiza el concesionario, consta de 19 trenes por un importe de S</a:t>
            </a:r>
            <a:r>
              <a:rPr lang="es-PE" sz="1200" dirty="0" smtClean="0"/>
              <a:t>/.</a:t>
            </a:r>
            <a:r>
              <a:rPr lang="es-PE" sz="1200" dirty="0"/>
              <a:t> 549 820 </a:t>
            </a:r>
            <a:r>
              <a:rPr lang="es-PE" sz="1200" dirty="0" smtClean="0"/>
              <a:t>575 y </a:t>
            </a:r>
            <a:r>
              <a:rPr lang="es-PE" sz="1200" dirty="0"/>
              <a:t>un taller de mantenimiento mayor (obra) por S</a:t>
            </a:r>
            <a:r>
              <a:rPr lang="es-PE" sz="1200" dirty="0" smtClean="0"/>
              <a:t>/.</a:t>
            </a:r>
            <a:r>
              <a:rPr lang="es-PE" sz="1200" dirty="0"/>
              <a:t> 98 967 </a:t>
            </a:r>
            <a:r>
              <a:rPr lang="es-PE" sz="1200" dirty="0" smtClean="0"/>
              <a:t>703, </a:t>
            </a:r>
            <a:r>
              <a:rPr lang="es-PE" sz="1200" dirty="0"/>
              <a:t>haciendo todo un total de S/. </a:t>
            </a:r>
            <a:r>
              <a:rPr lang="es-PE" sz="1200" dirty="0" smtClean="0"/>
              <a:t>648 788 278. </a:t>
            </a:r>
            <a:endParaRPr lang="es-PE" sz="1200" dirty="0"/>
          </a:p>
          <a:p>
            <a:pPr marL="342900" indent="-342900">
              <a:buFont typeface="+mj-lt"/>
              <a:buAutoNum type="arabicPeriod"/>
            </a:pPr>
            <a:endParaRPr lang="es-PE" sz="1150" dirty="0"/>
          </a:p>
        </p:txBody>
      </p:sp>
    </p:spTree>
    <p:extLst>
      <p:ext uri="{BB962C8B-B14F-4D97-AF65-F5344CB8AC3E}">
        <p14:creationId xmlns:p14="http://schemas.microsoft.com/office/powerpoint/2010/main" val="35094927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0285" t="23545" r="30668" b="47747"/>
          <a:stretch/>
        </p:blipFill>
        <p:spPr>
          <a:xfrm>
            <a:off x="14514" y="14516"/>
            <a:ext cx="6132513" cy="3062514"/>
          </a:xfrm>
          <a:prstGeom prst="rect">
            <a:avLst/>
          </a:prstGeom>
        </p:spPr>
      </p:pic>
      <p:sp>
        <p:nvSpPr>
          <p:cNvPr id="2" name="Rectángulo 1"/>
          <p:cNvSpPr/>
          <p:nvPr/>
        </p:nvSpPr>
        <p:spPr>
          <a:xfrm>
            <a:off x="3164115" y="3077029"/>
            <a:ext cx="2772228" cy="246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p:cNvSpPr/>
          <p:nvPr/>
        </p:nvSpPr>
        <p:spPr>
          <a:xfrm>
            <a:off x="4983955" y="1481138"/>
            <a:ext cx="73818" cy="1309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redondeado 4"/>
          <p:cNvSpPr/>
          <p:nvPr/>
        </p:nvSpPr>
        <p:spPr>
          <a:xfrm>
            <a:off x="457200" y="1724025"/>
            <a:ext cx="5610225" cy="1305379"/>
          </a:xfrm>
          <a:prstGeom prst="round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p:cNvSpPr/>
          <p:nvPr/>
        </p:nvSpPr>
        <p:spPr>
          <a:xfrm>
            <a:off x="327289" y="4000527"/>
            <a:ext cx="1223220" cy="369332"/>
          </a:xfrm>
          <a:prstGeom prst="rect">
            <a:avLst/>
          </a:prstGeom>
          <a:noFill/>
        </p:spPr>
        <p:txBody>
          <a:bodyPr wrap="none" lIns="91440" tIns="45720" rIns="91440" bIns="45720">
            <a:spAutoFit/>
          </a:bodyPr>
          <a:lstStyle/>
          <a:p>
            <a:pPr algn="ctr"/>
            <a:r>
              <a:rPr lang="es-ES" b="1" cap="none" spc="0" dirty="0" smtClean="0">
                <a:ln w="0"/>
                <a:solidFill>
                  <a:schemeClr val="accent1">
                    <a:lumMod val="75000"/>
                  </a:schemeClr>
                </a:solidFill>
                <a:effectLst>
                  <a:outerShdw blurRad="38100" dist="25400" dir="5400000" algn="ctr" rotWithShape="0">
                    <a:srgbClr val="6E747A">
                      <a:alpha val="43000"/>
                    </a:srgbClr>
                  </a:outerShdw>
                </a:effectLst>
                <a:latin typeface="Arial Narrow" panose="020B0606020202030204" pitchFamily="34" charset="0"/>
              </a:rPr>
              <a:t>Respuesta</a:t>
            </a:r>
            <a:r>
              <a:rPr lang="es-ES" b="0" cap="none" spc="0" dirty="0" smtClean="0">
                <a:ln w="0"/>
                <a:solidFill>
                  <a:schemeClr val="accent1">
                    <a:lumMod val="75000"/>
                  </a:schemeClr>
                </a:solidFill>
                <a:effectLst>
                  <a:outerShdw blurRad="38100" dist="25400" dir="5400000" algn="ctr" rotWithShape="0">
                    <a:srgbClr val="6E747A">
                      <a:alpha val="43000"/>
                    </a:srgbClr>
                  </a:outerShdw>
                </a:effectLst>
              </a:rPr>
              <a:t>:</a:t>
            </a:r>
            <a:endParaRPr lang="es-ES" b="0" cap="none" spc="0" dirty="0">
              <a:ln w="0"/>
              <a:solidFill>
                <a:schemeClr val="accent1">
                  <a:lumMod val="75000"/>
                </a:schemeClr>
              </a:solidFill>
              <a:effectLst>
                <a:outerShdw blurRad="38100" dist="25400" dir="5400000" algn="ctr" rotWithShape="0">
                  <a:srgbClr val="6E747A">
                    <a:alpha val="43000"/>
                  </a:srgbClr>
                </a:outerShdw>
              </a:effectLst>
            </a:endParaRPr>
          </a:p>
        </p:txBody>
      </p:sp>
      <p:sp>
        <p:nvSpPr>
          <p:cNvPr id="11" name="CuadroTexto 10"/>
          <p:cNvSpPr txBox="1"/>
          <p:nvPr/>
        </p:nvSpPr>
        <p:spPr>
          <a:xfrm>
            <a:off x="251087" y="4415276"/>
            <a:ext cx="6356998" cy="338554"/>
          </a:xfrm>
          <a:prstGeom prst="rect">
            <a:avLst/>
          </a:prstGeom>
          <a:noFill/>
        </p:spPr>
        <p:txBody>
          <a:bodyPr wrap="square" rtlCol="0">
            <a:spAutoFit/>
          </a:bodyPr>
          <a:lstStyle/>
          <a:p>
            <a:r>
              <a:rPr lang="es-PE" sz="1600" dirty="0" smtClean="0">
                <a:latin typeface="Arial Narrow" panose="020B0606020202030204" pitchFamily="34" charset="0"/>
              </a:rPr>
              <a:t>¿Se prestará un servicio público?		    : </a:t>
            </a:r>
            <a:r>
              <a:rPr lang="es-PE" sz="1600" dirty="0" smtClean="0">
                <a:solidFill>
                  <a:schemeClr val="accent2">
                    <a:lumMod val="50000"/>
                  </a:schemeClr>
                </a:solidFill>
                <a:latin typeface="Arial Narrow" panose="020B0606020202030204" pitchFamily="34" charset="0"/>
              </a:rPr>
              <a:t>Transporte Público </a:t>
            </a:r>
            <a:r>
              <a:rPr lang="es-PE" sz="1600" dirty="0" smtClean="0">
                <a:latin typeface="Arial Narrow" panose="020B0606020202030204" pitchFamily="34" charset="0"/>
              </a:rPr>
              <a:t>	</a:t>
            </a:r>
            <a:endParaRPr lang="es-PE" sz="1600" dirty="0">
              <a:latin typeface="Arial Narrow" panose="020B0606020202030204" pitchFamily="34" charset="0"/>
            </a:endParaRPr>
          </a:p>
        </p:txBody>
      </p:sp>
      <p:sp>
        <p:nvSpPr>
          <p:cNvPr id="12" name="CuadroTexto 11"/>
          <p:cNvSpPr txBox="1"/>
          <p:nvPr/>
        </p:nvSpPr>
        <p:spPr>
          <a:xfrm>
            <a:off x="261973" y="5314803"/>
            <a:ext cx="5612493" cy="338554"/>
          </a:xfrm>
          <a:prstGeom prst="rect">
            <a:avLst/>
          </a:prstGeom>
          <a:noFill/>
        </p:spPr>
        <p:txBody>
          <a:bodyPr wrap="square" rtlCol="0">
            <a:spAutoFit/>
          </a:bodyPr>
          <a:lstStyle/>
          <a:p>
            <a:r>
              <a:rPr lang="es-PE" sz="1600" dirty="0" smtClean="0">
                <a:latin typeface="Arial Narrow" panose="020B0606020202030204" pitchFamily="34" charset="0"/>
              </a:rPr>
              <a:t>¿Por tiempo determinado?		    : </a:t>
            </a:r>
            <a:r>
              <a:rPr lang="es-PE" sz="1600" dirty="0" smtClean="0">
                <a:solidFill>
                  <a:schemeClr val="accent2">
                    <a:lumMod val="50000"/>
                  </a:schemeClr>
                </a:solidFill>
                <a:latin typeface="Arial Narrow" panose="020B0606020202030204" pitchFamily="34" charset="0"/>
              </a:rPr>
              <a:t>30 años</a:t>
            </a:r>
            <a:r>
              <a:rPr lang="es-PE" sz="1600" dirty="0" smtClean="0">
                <a:latin typeface="Arial Narrow" panose="020B0606020202030204" pitchFamily="34" charset="0"/>
              </a:rPr>
              <a:t>	</a:t>
            </a:r>
            <a:endParaRPr lang="es-PE" sz="1600" dirty="0">
              <a:latin typeface="Arial Narrow" panose="020B0606020202030204" pitchFamily="34" charset="0"/>
            </a:endParaRPr>
          </a:p>
        </p:txBody>
      </p:sp>
      <p:sp>
        <p:nvSpPr>
          <p:cNvPr id="13" name="CuadroTexto 12"/>
          <p:cNvSpPr txBox="1"/>
          <p:nvPr/>
        </p:nvSpPr>
        <p:spPr>
          <a:xfrm>
            <a:off x="261973" y="5823065"/>
            <a:ext cx="5612493" cy="338554"/>
          </a:xfrm>
          <a:prstGeom prst="rect">
            <a:avLst/>
          </a:prstGeom>
          <a:noFill/>
        </p:spPr>
        <p:txBody>
          <a:bodyPr wrap="square" rtlCol="0">
            <a:spAutoFit/>
          </a:bodyPr>
          <a:lstStyle/>
          <a:p>
            <a:r>
              <a:rPr lang="es-PE" sz="1600" dirty="0" smtClean="0">
                <a:latin typeface="Arial Narrow" panose="020B0606020202030204" pitchFamily="34" charset="0"/>
              </a:rPr>
              <a:t>¿Compensación al operador por servicios?	    : </a:t>
            </a:r>
            <a:r>
              <a:rPr lang="es-PE" sz="1600" dirty="0" smtClean="0">
                <a:solidFill>
                  <a:schemeClr val="accent2">
                    <a:lumMod val="50000"/>
                  </a:schemeClr>
                </a:solidFill>
                <a:latin typeface="Arial Narrow" panose="020B0606020202030204" pitchFamily="34" charset="0"/>
              </a:rPr>
              <a:t>PKT</a:t>
            </a:r>
            <a:r>
              <a:rPr lang="es-PE" sz="1600" dirty="0" smtClean="0">
                <a:latin typeface="Arial Narrow" panose="020B0606020202030204" pitchFamily="34" charset="0"/>
              </a:rPr>
              <a:t> </a:t>
            </a:r>
            <a:endParaRPr lang="es-PE" sz="1600" dirty="0">
              <a:latin typeface="Arial Narrow" panose="020B0606020202030204" pitchFamily="34" charset="0"/>
            </a:endParaRPr>
          </a:p>
        </p:txBody>
      </p:sp>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779" y="4316537"/>
            <a:ext cx="500304" cy="462781"/>
          </a:xfrm>
          <a:prstGeom prst="rect">
            <a:avLst/>
          </a:prstGeom>
        </p:spPr>
      </p:pic>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8667" y="4786789"/>
            <a:ext cx="500304" cy="462781"/>
          </a:xfrm>
          <a:prstGeom prst="rect">
            <a:avLst/>
          </a:prstGeom>
        </p:spPr>
      </p:pic>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779" y="5202908"/>
            <a:ext cx="500304" cy="462781"/>
          </a:xfrm>
          <a:prstGeom prst="rect">
            <a:avLst/>
          </a:prstGeom>
        </p:spPr>
      </p:pic>
      <p:sp>
        <p:nvSpPr>
          <p:cNvPr id="17" name="CuadroTexto 16"/>
          <p:cNvSpPr txBox="1"/>
          <p:nvPr/>
        </p:nvSpPr>
        <p:spPr>
          <a:xfrm>
            <a:off x="251088" y="4862680"/>
            <a:ext cx="6117058" cy="338554"/>
          </a:xfrm>
          <a:prstGeom prst="rect">
            <a:avLst/>
          </a:prstGeom>
          <a:noFill/>
        </p:spPr>
        <p:txBody>
          <a:bodyPr wrap="square" rtlCol="0">
            <a:spAutoFit/>
          </a:bodyPr>
          <a:lstStyle/>
          <a:p>
            <a:r>
              <a:rPr lang="es-PE" sz="1600" dirty="0" smtClean="0">
                <a:latin typeface="Arial Narrow" panose="020B0606020202030204" pitchFamily="34" charset="0"/>
              </a:rPr>
              <a:t>¿Con los bienes de la concesión?		    : </a:t>
            </a:r>
            <a:r>
              <a:rPr lang="es-PE" sz="1600" dirty="0" smtClean="0">
                <a:solidFill>
                  <a:schemeClr val="accent2">
                    <a:lumMod val="50000"/>
                  </a:schemeClr>
                </a:solidFill>
                <a:latin typeface="Arial Narrow" panose="020B0606020202030204" pitchFamily="34" charset="0"/>
              </a:rPr>
              <a:t>Trenes y Hangar </a:t>
            </a:r>
            <a:r>
              <a:rPr lang="es-PE" sz="1600" dirty="0" smtClean="0">
                <a:latin typeface="Arial Narrow" panose="020B0606020202030204" pitchFamily="34" charset="0"/>
              </a:rPr>
              <a:t>	</a:t>
            </a:r>
            <a:endParaRPr lang="es-PE" sz="1600" dirty="0">
              <a:latin typeface="Arial Narrow" panose="020B0606020202030204" pitchFamily="34" charset="0"/>
            </a:endParaRPr>
          </a:p>
        </p:txBody>
      </p:sp>
      <p:pic>
        <p:nvPicPr>
          <p:cNvPr id="18" name="Imagen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779" y="5637155"/>
            <a:ext cx="500304" cy="462781"/>
          </a:xfrm>
          <a:prstGeom prst="rect">
            <a:avLst/>
          </a:prstGeom>
        </p:spPr>
      </p:pic>
      <p:sp>
        <p:nvSpPr>
          <p:cNvPr id="19" name="Flecha derecha 18"/>
          <p:cNvSpPr/>
          <p:nvPr/>
        </p:nvSpPr>
        <p:spPr>
          <a:xfrm>
            <a:off x="6540971" y="2131386"/>
            <a:ext cx="747790" cy="4906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 name="Rectángulo 19"/>
          <p:cNvSpPr/>
          <p:nvPr/>
        </p:nvSpPr>
        <p:spPr>
          <a:xfrm>
            <a:off x="7346438" y="1899660"/>
            <a:ext cx="3479010" cy="954107"/>
          </a:xfrm>
          <a:prstGeom prst="rect">
            <a:avLst/>
          </a:prstGeom>
          <a:noFill/>
        </p:spPr>
        <p:txBody>
          <a:bodyPr wrap="square" lIns="91440" tIns="45720" rIns="91440" bIns="45720">
            <a:spAutoFit/>
          </a:bodyPr>
          <a:lstStyle/>
          <a:p>
            <a:pPr algn="ctr"/>
            <a:r>
              <a:rPr lang="es-ES" sz="28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Ambas condiciones han sido satisfechas</a:t>
            </a:r>
            <a:endParaRPr lang="es-E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1" name="Rectángulo 20"/>
          <p:cNvSpPr/>
          <p:nvPr/>
        </p:nvSpPr>
        <p:spPr>
          <a:xfrm>
            <a:off x="6972544" y="3864575"/>
            <a:ext cx="4226798" cy="1384995"/>
          </a:xfrm>
          <a:prstGeom prst="rect">
            <a:avLst/>
          </a:prstGeom>
          <a:noFill/>
        </p:spPr>
        <p:txBody>
          <a:bodyPr wrap="square" lIns="91440" tIns="45720" rIns="91440" bIns="45720">
            <a:spAutoFit/>
          </a:bodyPr>
          <a:lstStyle/>
          <a:p>
            <a:pPr algn="ctr"/>
            <a:r>
              <a:rPr lang="es-ES" sz="2800" b="0" cap="none" spc="0" dirty="0" smtClean="0">
                <a:ln w="0"/>
                <a:solidFill>
                  <a:schemeClr val="accent2">
                    <a:lumMod val="50000"/>
                  </a:schemeClr>
                </a:solidFill>
                <a:effectLst>
                  <a:reflection blurRad="6350" stA="53000" endA="300" endPos="35500" dir="5400000" sy="-90000" algn="bl" rotWithShape="0"/>
                </a:effectLst>
              </a:rPr>
              <a:t>Calificación del contrato: </a:t>
            </a:r>
          </a:p>
          <a:p>
            <a:pPr algn="ctr"/>
            <a:r>
              <a:rPr lang="es-ES" sz="2800" b="1" cap="none" spc="0" dirty="0" smtClean="0">
                <a:ln w="0"/>
                <a:solidFill>
                  <a:schemeClr val="accent2">
                    <a:lumMod val="50000"/>
                  </a:schemeClr>
                </a:solidFill>
                <a:effectLst>
                  <a:reflection blurRad="6350" stA="53000" endA="300" endPos="35500" dir="5400000" sy="-90000" algn="bl" rotWithShape="0"/>
                </a:effectLst>
              </a:rPr>
              <a:t>CONTRATO DE CONCESIÓN DE SERVICIOS</a:t>
            </a:r>
            <a:endParaRPr lang="es-ES" sz="2800" b="1" cap="none" spc="0" dirty="0">
              <a:ln w="0"/>
              <a:solidFill>
                <a:schemeClr val="accent2">
                  <a:lumMod val="50000"/>
                </a:schemeClr>
              </a:solidFill>
              <a:effectLst>
                <a:reflection blurRad="6350" stA="53000" endA="300" endPos="35500" dir="5400000" sy="-90000" algn="bl" rotWithShape="0"/>
              </a:effectLst>
            </a:endParaRPr>
          </a:p>
        </p:txBody>
      </p:sp>
      <p:sp>
        <p:nvSpPr>
          <p:cNvPr id="6" name="Llamada con línea 2 5"/>
          <p:cNvSpPr/>
          <p:nvPr/>
        </p:nvSpPr>
        <p:spPr>
          <a:xfrm>
            <a:off x="810985" y="3221264"/>
            <a:ext cx="4902654" cy="473442"/>
          </a:xfrm>
          <a:prstGeom prst="borderCallout2">
            <a:avLst>
              <a:gd name="adj1" fmla="val 50669"/>
              <a:gd name="adj2" fmla="val -1894"/>
              <a:gd name="adj3" fmla="val 50669"/>
              <a:gd name="adj4" fmla="val -8674"/>
              <a:gd name="adj5" fmla="val -45135"/>
              <a:gd name="adj6" fmla="val -4107"/>
            </a:avLst>
          </a:prstGeom>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00" dirty="0" smtClean="0">
                <a:latin typeface="Arial Narrow" panose="020B0606020202030204" pitchFamily="34" charset="0"/>
              </a:rPr>
              <a:t>Párrafo 8. “Definiciones” de la NIC SP 32 “Acuerdos de Concesión de Servicios: La Concedente”</a:t>
            </a:r>
            <a:endParaRPr lang="es-PE" sz="1300" dirty="0">
              <a:latin typeface="Arial Narrow" panose="020B0606020202030204" pitchFamily="34" charset="0"/>
            </a:endParaRPr>
          </a:p>
        </p:txBody>
      </p:sp>
      <p:sp>
        <p:nvSpPr>
          <p:cNvPr id="22" name="Flecha derecha 21"/>
          <p:cNvSpPr/>
          <p:nvPr/>
        </p:nvSpPr>
        <p:spPr>
          <a:xfrm rot="5400000">
            <a:off x="8736738" y="3158228"/>
            <a:ext cx="698409" cy="4906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27245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strVal val="#ppt_w+.3"/>
                                          </p:val>
                                        </p:tav>
                                        <p:tav tm="100000">
                                          <p:val>
                                            <p:strVal val="#ppt_w"/>
                                          </p:val>
                                        </p:tav>
                                      </p:tavLst>
                                    </p:anim>
                                    <p:anim calcmode="lin" valueType="num">
                                      <p:cBhvr>
                                        <p:cTn id="11" dur="1000" fill="hold"/>
                                        <p:tgtEl>
                                          <p:spTgt spid="4"/>
                                        </p:tgtEl>
                                        <p:attrNameLst>
                                          <p:attrName>ppt_h</p:attrName>
                                        </p:attrNameLst>
                                      </p:cBhvr>
                                      <p:tavLst>
                                        <p:tav tm="0">
                                          <p:val>
                                            <p:strVal val="#ppt_h"/>
                                          </p:val>
                                        </p:tav>
                                        <p:tav tm="100000">
                                          <p:val>
                                            <p:strVal val="#ppt_h"/>
                                          </p:val>
                                        </p:tav>
                                      </p:tavLst>
                                    </p:anim>
                                    <p:animEffect transition="in" filter="fade">
                                      <p:cBhvr>
                                        <p:cTn id="12" dur="1000"/>
                                        <p:tgtEl>
                                          <p:spTgt spid="4"/>
                                        </p:tgtEl>
                                      </p:cBhvr>
                                    </p:animEffect>
                                  </p:childTnLst>
                                </p:cTn>
                              </p:par>
                            </p:childTnLst>
                          </p:cTn>
                        </p:par>
                        <p:par>
                          <p:cTn id="13" fill="hold">
                            <p:stCondLst>
                              <p:cond delay="2000"/>
                            </p:stCondLst>
                            <p:childTnLst>
                              <p:par>
                                <p:cTn id="14" presetID="18" presetClass="entr" presetSubtype="9"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strips(upLeft)">
                                      <p:cBhvr>
                                        <p:cTn id="16" dur="500"/>
                                        <p:tgtEl>
                                          <p:spTgt spid="14"/>
                                        </p:tgtEl>
                                      </p:cBhvr>
                                    </p:animEffect>
                                  </p:childTnLst>
                                </p:cTn>
                              </p:par>
                            </p:childTnLst>
                          </p:cTn>
                        </p:par>
                        <p:par>
                          <p:cTn id="17" fill="hold">
                            <p:stCondLst>
                              <p:cond delay="2500"/>
                            </p:stCondLst>
                            <p:childTnLst>
                              <p:par>
                                <p:cTn id="18" presetID="21" presetClass="entr" presetSubtype="1"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heel(1)">
                                      <p:cBhvr>
                                        <p:cTn id="20" dur="2000"/>
                                        <p:tgtEl>
                                          <p:spTgt spid="15"/>
                                        </p:tgtEl>
                                      </p:cBhvr>
                                    </p:animEffect>
                                  </p:childTnLst>
                                </p:cTn>
                              </p:par>
                            </p:childTnLst>
                          </p:cTn>
                        </p:par>
                        <p:par>
                          <p:cTn id="21" fill="hold">
                            <p:stCondLst>
                              <p:cond delay="4500"/>
                            </p:stCondLst>
                            <p:childTnLst>
                              <p:par>
                                <p:cTn id="22" presetID="2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edge">
                                      <p:cBhvr>
                                        <p:cTn id="24" dur="2000"/>
                                        <p:tgtEl>
                                          <p:spTgt spid="16"/>
                                        </p:tgtEl>
                                      </p:cBhvr>
                                    </p:animEffect>
                                  </p:childTnLst>
                                </p:cTn>
                              </p:par>
                            </p:childTnLst>
                          </p:cTn>
                        </p:par>
                        <p:par>
                          <p:cTn id="25" fill="hold">
                            <p:stCondLst>
                              <p:cond delay="6500"/>
                            </p:stCondLst>
                            <p:childTnLst>
                              <p:par>
                                <p:cTn id="26" presetID="18" presetClass="entr" presetSubtype="12"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strips(downLeft)">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edge">
                                      <p:cBhvr>
                                        <p:cTn id="33" dur="2000"/>
                                        <p:tgtEl>
                                          <p:spTgt spid="19"/>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par>
                          <p:cTn id="37" fill="hold">
                            <p:stCondLst>
                              <p:cond delay="2000"/>
                            </p:stCondLst>
                            <p:childTnLst>
                              <p:par>
                                <p:cTn id="38" presetID="47"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edge">
                                      <p:cBhvr>
                                        <p:cTn id="4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20" grpId="0"/>
      <p:bldP spid="21" grpId="0"/>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3272" t="26444" r="30476" b="64202"/>
          <a:stretch/>
        </p:blipFill>
        <p:spPr>
          <a:xfrm>
            <a:off x="409149" y="1196526"/>
            <a:ext cx="5560274" cy="1086391"/>
          </a:xfrm>
          <a:prstGeom prst="rect">
            <a:avLst/>
          </a:prstGeom>
        </p:spPr>
      </p:pic>
      <p:sp>
        <p:nvSpPr>
          <p:cNvPr id="7" name="Rectángulo 6"/>
          <p:cNvSpPr/>
          <p:nvPr/>
        </p:nvSpPr>
        <p:spPr>
          <a:xfrm>
            <a:off x="1334905" y="310749"/>
            <a:ext cx="9086250" cy="584775"/>
          </a:xfrm>
          <a:prstGeom prst="rect">
            <a:avLst/>
          </a:prstGeom>
          <a:noFill/>
        </p:spPr>
        <p:txBody>
          <a:bodyPr wrap="square" lIns="91440" tIns="45720" rIns="91440" bIns="45720">
            <a:spAutoFit/>
          </a:bodyPr>
          <a:lstStyle/>
          <a:p>
            <a:pPr algn="ctr"/>
            <a:r>
              <a:rPr lang="es-ES" sz="32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Reconocimiento del activo de concesión de servicios</a:t>
            </a:r>
            <a:endParaRPr lang="es-ES" sz="32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
        <p:nvSpPr>
          <p:cNvPr id="2" name="Rectángulo 1"/>
          <p:cNvSpPr/>
          <p:nvPr/>
        </p:nvSpPr>
        <p:spPr>
          <a:xfrm>
            <a:off x="4557713" y="2005012"/>
            <a:ext cx="100013" cy="133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CuadroTexto 8"/>
          <p:cNvSpPr txBox="1"/>
          <p:nvPr/>
        </p:nvSpPr>
        <p:spPr>
          <a:xfrm>
            <a:off x="409149" y="2695884"/>
            <a:ext cx="5255665" cy="2308324"/>
          </a:xfrm>
          <a:prstGeom prst="rect">
            <a:avLst/>
          </a:prstGeom>
          <a:noFill/>
        </p:spPr>
        <p:txBody>
          <a:bodyPr wrap="square" rtlCol="0">
            <a:spAutoFit/>
          </a:bodyPr>
          <a:lstStyle/>
          <a:p>
            <a:pPr marL="285750" indent="-285750" algn="just">
              <a:buFont typeface="Arial" panose="020B0604020202020204" pitchFamily="34" charset="0"/>
              <a:buChar char="•"/>
            </a:pPr>
            <a:r>
              <a:rPr lang="es-PE" b="1" dirty="0" smtClean="0">
                <a:latin typeface="Arial Narrow" panose="020B0606020202030204" pitchFamily="34" charset="0"/>
              </a:rPr>
              <a:t>¿El Concedente Controla o regula </a:t>
            </a:r>
            <a:r>
              <a:rPr lang="es-PE" b="1" dirty="0" smtClean="0">
                <a:solidFill>
                  <a:srgbClr val="FF0000"/>
                </a:solidFill>
                <a:latin typeface="Arial Narrow" panose="020B0606020202030204" pitchFamily="34" charset="0"/>
              </a:rPr>
              <a:t>qué servicios</a:t>
            </a:r>
            <a:r>
              <a:rPr lang="es-PE" b="1" dirty="0" smtClean="0">
                <a:solidFill>
                  <a:schemeClr val="accent6">
                    <a:lumMod val="50000"/>
                  </a:schemeClr>
                </a:solidFill>
                <a:latin typeface="Arial Narrow" panose="020B0606020202030204" pitchFamily="34" charset="0"/>
              </a:rPr>
              <a:t> </a:t>
            </a:r>
            <a:r>
              <a:rPr lang="es-PE" b="1" dirty="0" smtClean="0">
                <a:latin typeface="Arial Narrow" panose="020B0606020202030204" pitchFamily="34" charset="0"/>
              </a:rPr>
              <a:t>debe proporcionar el operador con el activo, </a:t>
            </a:r>
            <a:r>
              <a:rPr lang="es-PE" b="1" dirty="0" smtClean="0">
                <a:solidFill>
                  <a:srgbClr val="FF0000"/>
                </a:solidFill>
                <a:latin typeface="Arial Narrow" panose="020B0606020202030204" pitchFamily="34" charset="0"/>
              </a:rPr>
              <a:t>a quién </a:t>
            </a:r>
            <a:r>
              <a:rPr lang="es-PE" b="1" dirty="0" smtClean="0">
                <a:latin typeface="Arial Narrow" panose="020B0606020202030204" pitchFamily="34" charset="0"/>
              </a:rPr>
              <a:t>debe proporcionarlos y </a:t>
            </a:r>
            <a:r>
              <a:rPr lang="es-PE" b="1" dirty="0" smtClean="0">
                <a:solidFill>
                  <a:srgbClr val="FF0000"/>
                </a:solidFill>
                <a:latin typeface="Arial Narrow" panose="020B0606020202030204" pitchFamily="34" charset="0"/>
              </a:rPr>
              <a:t>a qué precio</a:t>
            </a:r>
            <a:r>
              <a:rPr lang="es-PE" b="1" dirty="0" smtClean="0">
                <a:solidFill>
                  <a:schemeClr val="accent6">
                    <a:lumMod val="50000"/>
                  </a:schemeClr>
                </a:solidFill>
                <a:latin typeface="Arial Narrow" panose="020B0606020202030204" pitchFamily="34" charset="0"/>
              </a:rPr>
              <a:t>?</a:t>
            </a:r>
          </a:p>
          <a:p>
            <a:pPr algn="just"/>
            <a:endParaRPr lang="es-PE" b="1" dirty="0" smtClean="0">
              <a:solidFill>
                <a:schemeClr val="accent6">
                  <a:lumMod val="50000"/>
                </a:schemeClr>
              </a:solidFill>
              <a:latin typeface="Arial Narrow" panose="020B0606020202030204" pitchFamily="34" charset="0"/>
            </a:endParaRPr>
          </a:p>
          <a:p>
            <a:pPr marL="285750" indent="-285750" algn="just">
              <a:buFont typeface="Arial" panose="020B0604020202020204" pitchFamily="34" charset="0"/>
              <a:buChar char="•"/>
            </a:pPr>
            <a:r>
              <a:rPr lang="es-PE" b="1" dirty="0" smtClean="0">
                <a:latin typeface="Arial Narrow" panose="020B0606020202030204" pitchFamily="34" charset="0"/>
              </a:rPr>
              <a:t>¿El Concedente </a:t>
            </a:r>
            <a:r>
              <a:rPr lang="es-PE" b="1" dirty="0" smtClean="0">
                <a:solidFill>
                  <a:srgbClr val="FF0000"/>
                </a:solidFill>
                <a:latin typeface="Arial Narrow" panose="020B0606020202030204" pitchFamily="34" charset="0"/>
              </a:rPr>
              <a:t>controla</a:t>
            </a:r>
            <a:r>
              <a:rPr lang="es-PE" b="1" dirty="0" smtClean="0">
                <a:solidFill>
                  <a:schemeClr val="accent6">
                    <a:lumMod val="50000"/>
                  </a:schemeClr>
                </a:solidFill>
                <a:latin typeface="Arial Narrow" panose="020B0606020202030204" pitchFamily="34" charset="0"/>
              </a:rPr>
              <a:t> – </a:t>
            </a:r>
            <a:r>
              <a:rPr lang="es-PE" b="1" dirty="0" smtClean="0">
                <a:latin typeface="Arial Narrow" panose="020B0606020202030204" pitchFamily="34" charset="0"/>
              </a:rPr>
              <a:t>a través de la propiedad, del derecho de uso, o de otra manera – cualquier </a:t>
            </a:r>
            <a:r>
              <a:rPr lang="es-PE" b="1" dirty="0" smtClean="0">
                <a:solidFill>
                  <a:srgbClr val="FF0000"/>
                </a:solidFill>
                <a:latin typeface="Arial Narrow" panose="020B0606020202030204" pitchFamily="34" charset="0"/>
              </a:rPr>
              <a:t>participación residual significativa en el activo</a:t>
            </a:r>
            <a:r>
              <a:rPr lang="es-PE" b="1" dirty="0" smtClean="0">
                <a:solidFill>
                  <a:schemeClr val="accent6">
                    <a:lumMod val="50000"/>
                  </a:schemeClr>
                </a:solidFill>
                <a:latin typeface="Arial Narrow" panose="020B0606020202030204" pitchFamily="34" charset="0"/>
              </a:rPr>
              <a:t>, </a:t>
            </a:r>
            <a:r>
              <a:rPr lang="es-PE" b="1" dirty="0" smtClean="0">
                <a:latin typeface="Arial Narrow" panose="020B0606020202030204" pitchFamily="34" charset="0"/>
              </a:rPr>
              <a:t>al final del plazo del acuerdo?</a:t>
            </a:r>
            <a:endParaRPr lang="es-PE" b="1" dirty="0">
              <a:latin typeface="Arial Narrow" panose="020B0606020202030204" pitchFamily="34" charset="0"/>
            </a:endParaRPr>
          </a:p>
        </p:txBody>
      </p:sp>
      <p:sp>
        <p:nvSpPr>
          <p:cNvPr id="10" name="Rectángulo 9"/>
          <p:cNvSpPr/>
          <p:nvPr/>
        </p:nvSpPr>
        <p:spPr>
          <a:xfrm>
            <a:off x="6323208" y="1308564"/>
            <a:ext cx="1223220" cy="369332"/>
          </a:xfrm>
          <a:prstGeom prst="rect">
            <a:avLst/>
          </a:prstGeom>
          <a:noFill/>
        </p:spPr>
        <p:txBody>
          <a:bodyPr wrap="none" lIns="91440" tIns="45720" rIns="91440" bIns="45720">
            <a:spAutoFit/>
          </a:bodyPr>
          <a:lstStyle/>
          <a:p>
            <a:pPr algn="ctr"/>
            <a:r>
              <a:rPr lang="es-ES" b="1" cap="none" spc="0" dirty="0" smtClean="0">
                <a:ln w="0"/>
                <a:solidFill>
                  <a:schemeClr val="accent1">
                    <a:lumMod val="75000"/>
                  </a:schemeClr>
                </a:solidFill>
                <a:effectLst>
                  <a:outerShdw blurRad="38100" dist="25400" dir="5400000" algn="ctr" rotWithShape="0">
                    <a:srgbClr val="6E747A">
                      <a:alpha val="43000"/>
                    </a:srgbClr>
                  </a:outerShdw>
                </a:effectLst>
                <a:latin typeface="Arial Narrow" panose="020B0606020202030204" pitchFamily="34" charset="0"/>
              </a:rPr>
              <a:t>Respuesta</a:t>
            </a:r>
            <a:r>
              <a:rPr lang="es-ES" b="0" cap="none" spc="0" dirty="0" smtClean="0">
                <a:ln w="0"/>
                <a:solidFill>
                  <a:schemeClr val="accent1">
                    <a:lumMod val="75000"/>
                  </a:schemeClr>
                </a:solidFill>
                <a:effectLst>
                  <a:outerShdw blurRad="38100" dist="25400" dir="5400000" algn="ctr" rotWithShape="0">
                    <a:srgbClr val="6E747A">
                      <a:alpha val="43000"/>
                    </a:srgbClr>
                  </a:outerShdw>
                </a:effectLst>
              </a:rPr>
              <a:t>:</a:t>
            </a:r>
            <a:endParaRPr lang="es-ES" b="0" cap="none" spc="0" dirty="0">
              <a:ln w="0"/>
              <a:solidFill>
                <a:schemeClr val="accent1">
                  <a:lumMod val="75000"/>
                </a:schemeClr>
              </a:solidFill>
              <a:effectLst>
                <a:outerShdw blurRad="38100" dist="25400" dir="5400000" algn="ctr" rotWithShape="0">
                  <a:srgbClr val="6E747A">
                    <a:alpha val="43000"/>
                  </a:srgbClr>
                </a:outerShdw>
              </a:effectLst>
            </a:endParaRPr>
          </a:p>
        </p:txBody>
      </p:sp>
      <p:sp>
        <p:nvSpPr>
          <p:cNvPr id="11" name="CuadroTexto 10"/>
          <p:cNvSpPr txBox="1"/>
          <p:nvPr/>
        </p:nvSpPr>
        <p:spPr>
          <a:xfrm>
            <a:off x="6323211" y="1809917"/>
            <a:ext cx="4425774" cy="338554"/>
          </a:xfrm>
          <a:prstGeom prst="rect">
            <a:avLst/>
          </a:prstGeom>
          <a:noFill/>
        </p:spPr>
        <p:txBody>
          <a:bodyPr wrap="square" rtlCol="0">
            <a:spAutoFit/>
          </a:bodyPr>
          <a:lstStyle/>
          <a:p>
            <a:r>
              <a:rPr lang="es-PE" sz="1600" dirty="0" smtClean="0">
                <a:latin typeface="Arial Narrow" panose="020B0606020202030204" pitchFamily="34" charset="0"/>
              </a:rPr>
              <a:t>Qué servicios brindará con el activo?	: </a:t>
            </a:r>
            <a:r>
              <a:rPr lang="es-PE" sz="1600" dirty="0" smtClean="0">
                <a:solidFill>
                  <a:schemeClr val="accent1">
                    <a:lumMod val="75000"/>
                  </a:schemeClr>
                </a:solidFill>
                <a:latin typeface="Arial Narrow" panose="020B0606020202030204" pitchFamily="34" charset="0"/>
              </a:rPr>
              <a:t>Transporte Público</a:t>
            </a:r>
            <a:endParaRPr lang="es-PE" sz="1600" dirty="0">
              <a:solidFill>
                <a:schemeClr val="accent1">
                  <a:lumMod val="75000"/>
                </a:schemeClr>
              </a:solidFill>
              <a:latin typeface="Arial Narrow" panose="020B0606020202030204" pitchFamily="34" charset="0"/>
            </a:endParaRPr>
          </a:p>
        </p:txBody>
      </p:sp>
      <p:sp>
        <p:nvSpPr>
          <p:cNvPr id="12" name="CuadroTexto 11"/>
          <p:cNvSpPr txBox="1"/>
          <p:nvPr/>
        </p:nvSpPr>
        <p:spPr>
          <a:xfrm>
            <a:off x="6323209" y="2148471"/>
            <a:ext cx="5529745" cy="338554"/>
          </a:xfrm>
          <a:prstGeom prst="rect">
            <a:avLst/>
          </a:prstGeom>
          <a:noFill/>
        </p:spPr>
        <p:txBody>
          <a:bodyPr wrap="square" rtlCol="0">
            <a:spAutoFit/>
          </a:bodyPr>
          <a:lstStyle/>
          <a:p>
            <a:r>
              <a:rPr lang="es-PE" sz="1600" dirty="0" smtClean="0">
                <a:latin typeface="Arial Narrow" panose="020B0606020202030204" pitchFamily="34" charset="0"/>
              </a:rPr>
              <a:t>A quién deberá brindarlos?	: </a:t>
            </a:r>
            <a:r>
              <a:rPr lang="es-PE" sz="1600" dirty="0" smtClean="0">
                <a:solidFill>
                  <a:schemeClr val="accent1">
                    <a:lumMod val="75000"/>
                  </a:schemeClr>
                </a:solidFill>
                <a:latin typeface="Arial Narrow" panose="020B0606020202030204" pitchFamily="34" charset="0"/>
              </a:rPr>
              <a:t>Usuarios Lima Metropolitana</a:t>
            </a:r>
            <a:endParaRPr lang="es-PE" sz="1600" dirty="0">
              <a:solidFill>
                <a:schemeClr val="accent1">
                  <a:lumMod val="75000"/>
                </a:schemeClr>
              </a:solidFill>
              <a:latin typeface="Arial Narrow" panose="020B0606020202030204" pitchFamily="34" charset="0"/>
            </a:endParaRPr>
          </a:p>
        </p:txBody>
      </p:sp>
      <p:sp>
        <p:nvSpPr>
          <p:cNvPr id="13" name="CuadroTexto 12"/>
          <p:cNvSpPr txBox="1"/>
          <p:nvPr/>
        </p:nvSpPr>
        <p:spPr>
          <a:xfrm>
            <a:off x="6323208" y="2543419"/>
            <a:ext cx="5529745" cy="338554"/>
          </a:xfrm>
          <a:prstGeom prst="rect">
            <a:avLst/>
          </a:prstGeom>
          <a:noFill/>
        </p:spPr>
        <p:txBody>
          <a:bodyPr wrap="square" rtlCol="0">
            <a:spAutoFit/>
          </a:bodyPr>
          <a:lstStyle/>
          <a:p>
            <a:r>
              <a:rPr lang="es-PE" sz="1600" dirty="0" smtClean="0">
                <a:latin typeface="Arial Narrow" panose="020B0606020202030204" pitchFamily="34" charset="0"/>
              </a:rPr>
              <a:t>A qué precio?		: </a:t>
            </a:r>
            <a:r>
              <a:rPr lang="es-PE" sz="1600" dirty="0" smtClean="0">
                <a:solidFill>
                  <a:schemeClr val="accent1">
                    <a:lumMod val="75000"/>
                  </a:schemeClr>
                </a:solidFill>
                <a:latin typeface="Arial Narrow" panose="020B0606020202030204" pitchFamily="34" charset="0"/>
              </a:rPr>
              <a:t>Fijados en el contrato</a:t>
            </a:r>
            <a:endParaRPr lang="es-PE" sz="1600" dirty="0">
              <a:solidFill>
                <a:schemeClr val="accent1">
                  <a:lumMod val="75000"/>
                </a:schemeClr>
              </a:solidFill>
              <a:latin typeface="Arial Narrow" panose="020B0606020202030204" pitchFamily="34" charset="0"/>
            </a:endParaRPr>
          </a:p>
        </p:txBody>
      </p:sp>
      <p:sp>
        <p:nvSpPr>
          <p:cNvPr id="14" name="CuadroTexto 13"/>
          <p:cNvSpPr txBox="1"/>
          <p:nvPr/>
        </p:nvSpPr>
        <p:spPr>
          <a:xfrm>
            <a:off x="6281452" y="3013994"/>
            <a:ext cx="4169299" cy="584775"/>
          </a:xfrm>
          <a:prstGeom prst="rect">
            <a:avLst/>
          </a:prstGeom>
          <a:noFill/>
        </p:spPr>
        <p:txBody>
          <a:bodyPr wrap="square" rtlCol="0">
            <a:spAutoFit/>
          </a:bodyPr>
          <a:lstStyle/>
          <a:p>
            <a:r>
              <a:rPr lang="es-PE" sz="1600" dirty="0" smtClean="0">
                <a:latin typeface="Arial Narrow" panose="020B0606020202030204" pitchFamily="34" charset="0"/>
              </a:rPr>
              <a:t>Concedente controla participación residual del activo? : </a:t>
            </a:r>
            <a:r>
              <a:rPr lang="es-PE" sz="1600" dirty="0" smtClean="0">
                <a:solidFill>
                  <a:schemeClr val="accent1">
                    <a:lumMod val="75000"/>
                  </a:schemeClr>
                </a:solidFill>
                <a:latin typeface="Arial Narrow" panose="020B0606020202030204" pitchFamily="34" charset="0"/>
              </a:rPr>
              <a:t>Sí controla, a través de la propiedad.</a:t>
            </a:r>
            <a:endParaRPr lang="es-PE" sz="1600" dirty="0">
              <a:solidFill>
                <a:schemeClr val="accent1">
                  <a:lumMod val="75000"/>
                </a:schemeClr>
              </a:solidFill>
              <a:latin typeface="Arial Narrow" panose="020B0606020202030204" pitchFamily="34" charset="0"/>
            </a:endParaRPr>
          </a:p>
        </p:txBody>
      </p:sp>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0588" y="1639524"/>
            <a:ext cx="500304" cy="462781"/>
          </a:xfrm>
          <a:prstGeom prst="rect">
            <a:avLst/>
          </a:prstGeom>
        </p:spPr>
      </p:pic>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0588" y="2046016"/>
            <a:ext cx="500304" cy="462781"/>
          </a:xfrm>
          <a:prstGeom prst="rect">
            <a:avLst/>
          </a:prstGeom>
        </p:spPr>
      </p:pic>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0588" y="2473622"/>
            <a:ext cx="500304" cy="462781"/>
          </a:xfrm>
          <a:prstGeom prst="rect">
            <a:avLst/>
          </a:prstGeom>
        </p:spPr>
      </p:pic>
      <p:pic>
        <p:nvPicPr>
          <p:cNvPr id="18" name="Imagen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0588" y="2921303"/>
            <a:ext cx="500304" cy="462781"/>
          </a:xfrm>
          <a:prstGeom prst="rect">
            <a:avLst/>
          </a:prstGeom>
        </p:spPr>
      </p:pic>
      <p:sp>
        <p:nvSpPr>
          <p:cNvPr id="19" name="Rectángulo 18"/>
          <p:cNvSpPr/>
          <p:nvPr/>
        </p:nvSpPr>
        <p:spPr>
          <a:xfrm>
            <a:off x="6934818" y="4218071"/>
            <a:ext cx="4226798" cy="1846659"/>
          </a:xfrm>
          <a:prstGeom prst="rect">
            <a:avLst/>
          </a:prstGeom>
          <a:noFill/>
        </p:spPr>
        <p:txBody>
          <a:bodyPr wrap="square" lIns="91440" tIns="45720" rIns="91440" bIns="45720">
            <a:spAutoFit/>
          </a:bodyPr>
          <a:lstStyle/>
          <a:p>
            <a:pPr algn="ctr"/>
            <a:r>
              <a:rPr lang="es-ES" sz="2500" b="0" cap="none" spc="0" dirty="0" smtClean="0">
                <a:ln w="0"/>
                <a:solidFill>
                  <a:schemeClr val="accent2">
                    <a:lumMod val="50000"/>
                  </a:schemeClr>
                </a:solidFill>
                <a:effectLst>
                  <a:reflection blurRad="6350" stA="53000" endA="300" endPos="35500" dir="5400000" sy="-90000" algn="bl" rotWithShape="0"/>
                </a:effectLst>
              </a:rPr>
              <a:t>Calificación del activo: </a:t>
            </a:r>
          </a:p>
          <a:p>
            <a:pPr algn="ctr"/>
            <a:r>
              <a:rPr lang="es-ES" sz="2800" b="1" cap="none" spc="0" dirty="0" smtClean="0">
                <a:ln w="0"/>
                <a:solidFill>
                  <a:schemeClr val="accent2">
                    <a:lumMod val="50000"/>
                  </a:schemeClr>
                </a:solidFill>
                <a:effectLst>
                  <a:reflection blurRad="6350" stA="53000" endA="300" endPos="35500" dir="5400000" sy="-90000" algn="bl" rotWithShape="0"/>
                </a:effectLst>
              </a:rPr>
              <a:t>ACTIVO DE CONCESIÓN DE SERVICIOS</a:t>
            </a:r>
          </a:p>
          <a:p>
            <a:pPr algn="ctr"/>
            <a:endParaRPr lang="es-ES" sz="1500" b="1" dirty="0" smtClean="0">
              <a:ln w="0"/>
              <a:solidFill>
                <a:schemeClr val="accent2">
                  <a:lumMod val="50000"/>
                </a:schemeClr>
              </a:solidFill>
              <a:effectLst>
                <a:reflection blurRad="6350" stA="53000" endA="300" endPos="35500" dir="5400000" sy="-90000" algn="bl" rotWithShape="0"/>
              </a:effectLst>
            </a:endParaRPr>
          </a:p>
          <a:p>
            <a:pPr algn="ctr"/>
            <a:r>
              <a:rPr lang="es-ES" sz="1500" b="1" dirty="0" smtClean="0">
                <a:ln w="0"/>
                <a:solidFill>
                  <a:schemeClr val="accent1">
                    <a:lumMod val="75000"/>
                  </a:schemeClr>
                </a:solidFill>
                <a:effectLst>
                  <a:reflection blurRad="6350" stA="53000" endA="300" endPos="35500" dir="5400000" sy="-90000" algn="bl" rotWithShape="0"/>
                </a:effectLst>
              </a:rPr>
              <a:t>El Concedente deberá registrarlo como activo</a:t>
            </a:r>
            <a:endParaRPr lang="es-ES" sz="1500" b="1" cap="none" spc="0" dirty="0">
              <a:ln w="0"/>
              <a:solidFill>
                <a:schemeClr val="accent1">
                  <a:lumMod val="75000"/>
                </a:schemeClr>
              </a:solidFill>
              <a:effectLst>
                <a:reflection blurRad="6350" stA="53000" endA="300" endPos="35500" dir="5400000" sy="-90000" algn="bl" rotWithShape="0"/>
              </a:effectLst>
            </a:endParaRPr>
          </a:p>
        </p:txBody>
      </p:sp>
      <p:sp>
        <p:nvSpPr>
          <p:cNvPr id="20" name="Llamada con línea 2 19"/>
          <p:cNvSpPr/>
          <p:nvPr/>
        </p:nvSpPr>
        <p:spPr>
          <a:xfrm>
            <a:off x="737959" y="5406280"/>
            <a:ext cx="4902654" cy="473442"/>
          </a:xfrm>
          <a:prstGeom prst="borderCallout2">
            <a:avLst>
              <a:gd name="adj1" fmla="val 50669"/>
              <a:gd name="adj2" fmla="val -1894"/>
              <a:gd name="adj3" fmla="val 50669"/>
              <a:gd name="adj4" fmla="val -7564"/>
              <a:gd name="adj5" fmla="val -56630"/>
              <a:gd name="adj6" fmla="val -1220"/>
            </a:avLst>
          </a:prstGeom>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00" dirty="0" smtClean="0">
                <a:latin typeface="Arial Narrow" panose="020B0606020202030204" pitchFamily="34" charset="0"/>
              </a:rPr>
              <a:t>Párrafo 9. “Reconocimiento de un activo de concesión de servicios” de la NIC SP 32 “Acuerdos de Concesión de Servicios: La Concedente”</a:t>
            </a:r>
            <a:endParaRPr lang="es-PE" sz="1300" dirty="0">
              <a:latin typeface="Arial Narrow" panose="020B0606020202030204" pitchFamily="34" charset="0"/>
            </a:endParaRPr>
          </a:p>
        </p:txBody>
      </p:sp>
      <p:sp>
        <p:nvSpPr>
          <p:cNvPr id="21" name="Rectángulo redondeado 20"/>
          <p:cNvSpPr/>
          <p:nvPr/>
        </p:nvSpPr>
        <p:spPr>
          <a:xfrm>
            <a:off x="267805" y="2551329"/>
            <a:ext cx="5610225" cy="2543185"/>
          </a:xfrm>
          <a:prstGeom prst="round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03446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2000"/>
                                        <p:tgtEl>
                                          <p:spTgt spid="7"/>
                                        </p:tgtEl>
                                      </p:cBhvr>
                                    </p:animEffect>
                                  </p:childTnLst>
                                </p:cTn>
                              </p:par>
                              <p:par>
                                <p:cTn id="8" presetID="55"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strVal val="#ppt_w*0.70"/>
                                          </p:val>
                                        </p:tav>
                                        <p:tav tm="100000">
                                          <p:val>
                                            <p:strVal val="#ppt_w"/>
                                          </p:val>
                                        </p:tav>
                                      </p:tavLst>
                                    </p:anim>
                                    <p:anim calcmode="lin" valueType="num">
                                      <p:cBhvr>
                                        <p:cTn id="11" dur="1000" fill="hold"/>
                                        <p:tgtEl>
                                          <p:spTgt spid="4"/>
                                        </p:tgtEl>
                                        <p:attrNameLst>
                                          <p:attrName>ppt_h</p:attrName>
                                        </p:attrNameLst>
                                      </p:cBhvr>
                                      <p:tavLst>
                                        <p:tav tm="0">
                                          <p:val>
                                            <p:strVal val="#ppt_h"/>
                                          </p:val>
                                        </p:tav>
                                        <p:tav tm="100000">
                                          <p:val>
                                            <p:strVal val="#ppt_h"/>
                                          </p:val>
                                        </p:tav>
                                      </p:tavLst>
                                    </p:anim>
                                    <p:animEffect transition="in" filter="fade">
                                      <p:cBhvr>
                                        <p:cTn id="12" dur="1000"/>
                                        <p:tgtEl>
                                          <p:spTgt spid="4"/>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strVal val="#ppt_w*0.70"/>
                                          </p:val>
                                        </p:tav>
                                        <p:tav tm="100000">
                                          <p:val>
                                            <p:strVal val="#ppt_w"/>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animEffect transition="in" filter="fade">
                                      <p:cBhvr>
                                        <p:cTn id="24" dur="1000"/>
                                        <p:tgtEl>
                                          <p:spTgt spid="10"/>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strVal val="#ppt_w*0.70"/>
                                          </p:val>
                                        </p:tav>
                                        <p:tav tm="100000">
                                          <p:val>
                                            <p:strVal val="#ppt_w"/>
                                          </p:val>
                                        </p:tav>
                                      </p:tavLst>
                                    </p:anim>
                                    <p:anim calcmode="lin" valueType="num">
                                      <p:cBhvr>
                                        <p:cTn id="28" dur="1000" fill="hold"/>
                                        <p:tgtEl>
                                          <p:spTgt spid="11"/>
                                        </p:tgtEl>
                                        <p:attrNameLst>
                                          <p:attrName>ppt_h</p:attrName>
                                        </p:attrNameLst>
                                      </p:cBhvr>
                                      <p:tavLst>
                                        <p:tav tm="0">
                                          <p:val>
                                            <p:strVal val="#ppt_h"/>
                                          </p:val>
                                        </p:tav>
                                        <p:tav tm="100000">
                                          <p:val>
                                            <p:strVal val="#ppt_h"/>
                                          </p:val>
                                        </p:tav>
                                      </p:tavLst>
                                    </p:anim>
                                    <p:animEffect transition="in" filter="fade">
                                      <p:cBhvr>
                                        <p:cTn id="29" dur="1000"/>
                                        <p:tgtEl>
                                          <p:spTgt spid="11"/>
                                        </p:tgtEl>
                                      </p:cBhvr>
                                    </p:animEffect>
                                  </p:childTnLst>
                                </p:cTn>
                              </p:par>
                            </p:childTnLst>
                          </p:cTn>
                        </p:par>
                        <p:par>
                          <p:cTn id="30" fill="hold">
                            <p:stCondLst>
                              <p:cond delay="1000"/>
                            </p:stCondLst>
                            <p:childTnLst>
                              <p:par>
                                <p:cTn id="31" presetID="55"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1000" fill="hold"/>
                                        <p:tgtEl>
                                          <p:spTgt spid="12"/>
                                        </p:tgtEl>
                                        <p:attrNameLst>
                                          <p:attrName>ppt_w</p:attrName>
                                        </p:attrNameLst>
                                      </p:cBhvr>
                                      <p:tavLst>
                                        <p:tav tm="0">
                                          <p:val>
                                            <p:strVal val="#ppt_w*0.70"/>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Effect transition="in" filter="fade">
                                      <p:cBhvr>
                                        <p:cTn id="35" dur="1000"/>
                                        <p:tgtEl>
                                          <p:spTgt spid="12"/>
                                        </p:tgtEl>
                                      </p:cBhvr>
                                    </p:animEffect>
                                  </p:childTnLst>
                                </p:cTn>
                              </p:par>
                            </p:childTnLst>
                          </p:cTn>
                        </p:par>
                        <p:par>
                          <p:cTn id="36" fill="hold">
                            <p:stCondLst>
                              <p:cond delay="2000"/>
                            </p:stCondLst>
                            <p:childTnLst>
                              <p:par>
                                <p:cTn id="37" presetID="55"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1000" fill="hold"/>
                                        <p:tgtEl>
                                          <p:spTgt spid="13"/>
                                        </p:tgtEl>
                                        <p:attrNameLst>
                                          <p:attrName>ppt_w</p:attrName>
                                        </p:attrNameLst>
                                      </p:cBhvr>
                                      <p:tavLst>
                                        <p:tav tm="0">
                                          <p:val>
                                            <p:strVal val="#ppt_w*0.70"/>
                                          </p:val>
                                        </p:tav>
                                        <p:tav tm="100000">
                                          <p:val>
                                            <p:strVal val="#ppt_w"/>
                                          </p:val>
                                        </p:tav>
                                      </p:tavLst>
                                    </p:anim>
                                    <p:anim calcmode="lin" valueType="num">
                                      <p:cBhvr>
                                        <p:cTn id="40" dur="1000" fill="hold"/>
                                        <p:tgtEl>
                                          <p:spTgt spid="13"/>
                                        </p:tgtEl>
                                        <p:attrNameLst>
                                          <p:attrName>ppt_h</p:attrName>
                                        </p:attrNameLst>
                                      </p:cBhvr>
                                      <p:tavLst>
                                        <p:tav tm="0">
                                          <p:val>
                                            <p:strVal val="#ppt_h"/>
                                          </p:val>
                                        </p:tav>
                                        <p:tav tm="100000">
                                          <p:val>
                                            <p:strVal val="#ppt_h"/>
                                          </p:val>
                                        </p:tav>
                                      </p:tavLst>
                                    </p:anim>
                                    <p:animEffect transition="in" filter="fade">
                                      <p:cBhvr>
                                        <p:cTn id="41" dur="1000"/>
                                        <p:tgtEl>
                                          <p:spTgt spid="13"/>
                                        </p:tgtEl>
                                      </p:cBhvr>
                                    </p:animEffect>
                                  </p:childTnLst>
                                </p:cTn>
                              </p:par>
                            </p:childTnLst>
                          </p:cTn>
                        </p:par>
                        <p:par>
                          <p:cTn id="42" fill="hold">
                            <p:stCondLst>
                              <p:cond delay="3000"/>
                            </p:stCondLst>
                            <p:childTnLst>
                              <p:par>
                                <p:cTn id="43" presetID="55" presetClass="entr" presetSubtype="0"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1000" fill="hold"/>
                                        <p:tgtEl>
                                          <p:spTgt spid="14"/>
                                        </p:tgtEl>
                                        <p:attrNameLst>
                                          <p:attrName>ppt_w</p:attrName>
                                        </p:attrNameLst>
                                      </p:cBhvr>
                                      <p:tavLst>
                                        <p:tav tm="0">
                                          <p:val>
                                            <p:strVal val="#ppt_w*0.70"/>
                                          </p:val>
                                        </p:tav>
                                        <p:tav tm="100000">
                                          <p:val>
                                            <p:strVal val="#ppt_w"/>
                                          </p:val>
                                        </p:tav>
                                      </p:tavLst>
                                    </p:anim>
                                    <p:anim calcmode="lin" valueType="num">
                                      <p:cBhvr>
                                        <p:cTn id="46" dur="1000" fill="hold"/>
                                        <p:tgtEl>
                                          <p:spTgt spid="14"/>
                                        </p:tgtEl>
                                        <p:attrNameLst>
                                          <p:attrName>ppt_h</p:attrName>
                                        </p:attrNameLst>
                                      </p:cBhvr>
                                      <p:tavLst>
                                        <p:tav tm="0">
                                          <p:val>
                                            <p:strVal val="#ppt_h"/>
                                          </p:val>
                                        </p:tav>
                                        <p:tav tm="100000">
                                          <p:val>
                                            <p:strVal val="#ppt_h"/>
                                          </p:val>
                                        </p:tav>
                                      </p:tavLst>
                                    </p:anim>
                                    <p:animEffect transition="in" filter="fade">
                                      <p:cBhvr>
                                        <p:cTn id="47" dur="1000"/>
                                        <p:tgtEl>
                                          <p:spTgt spid="14"/>
                                        </p:tgtEl>
                                      </p:cBhvr>
                                    </p:animEffect>
                                  </p:childTnLst>
                                </p:cTn>
                              </p:par>
                            </p:childTnLst>
                          </p:cTn>
                        </p:par>
                        <p:par>
                          <p:cTn id="48" fill="hold">
                            <p:stCondLst>
                              <p:cond delay="4000"/>
                            </p:stCondLst>
                            <p:childTnLst>
                              <p:par>
                                <p:cTn id="49" presetID="18" presetClass="entr" presetSubtype="9"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strips(upLeft)">
                                      <p:cBhvr>
                                        <p:cTn id="51" dur="500"/>
                                        <p:tgtEl>
                                          <p:spTgt spid="15"/>
                                        </p:tgtEl>
                                      </p:cBhvr>
                                    </p:animEffect>
                                  </p:childTnLst>
                                </p:cTn>
                              </p:par>
                            </p:childTnLst>
                          </p:cTn>
                        </p:par>
                        <p:par>
                          <p:cTn id="52" fill="hold">
                            <p:stCondLst>
                              <p:cond delay="4500"/>
                            </p:stCondLst>
                            <p:childTnLst>
                              <p:par>
                                <p:cTn id="53" presetID="21" presetClass="entr" presetSubtype="1"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heel(1)">
                                      <p:cBhvr>
                                        <p:cTn id="55" dur="2000"/>
                                        <p:tgtEl>
                                          <p:spTgt spid="16"/>
                                        </p:tgtEl>
                                      </p:cBhvr>
                                    </p:animEffect>
                                  </p:childTnLst>
                                </p:cTn>
                              </p:par>
                            </p:childTnLst>
                          </p:cTn>
                        </p:par>
                        <p:par>
                          <p:cTn id="56" fill="hold">
                            <p:stCondLst>
                              <p:cond delay="6500"/>
                            </p:stCondLst>
                            <p:childTnLst>
                              <p:par>
                                <p:cTn id="57" presetID="20" presetClass="entr" presetSubtype="0" fill="hold"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edge">
                                      <p:cBhvr>
                                        <p:cTn id="59" dur="2000"/>
                                        <p:tgtEl>
                                          <p:spTgt spid="17"/>
                                        </p:tgtEl>
                                      </p:cBhvr>
                                    </p:animEffect>
                                  </p:childTnLst>
                                </p:cTn>
                              </p:par>
                            </p:childTnLst>
                          </p:cTn>
                        </p:par>
                        <p:par>
                          <p:cTn id="60" fill="hold">
                            <p:stCondLst>
                              <p:cond delay="8500"/>
                            </p:stCondLst>
                            <p:childTnLst>
                              <p:par>
                                <p:cTn id="61" presetID="18" presetClass="entr" presetSubtype="12"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Left)">
                                      <p:cBhvr>
                                        <p:cTn id="63" dur="500"/>
                                        <p:tgtEl>
                                          <p:spTgt spid="18"/>
                                        </p:tgtEl>
                                      </p:cBhvr>
                                    </p:animEffect>
                                  </p:childTnLst>
                                </p:cTn>
                              </p:par>
                            </p:childTnLst>
                          </p:cTn>
                        </p:par>
                        <p:par>
                          <p:cTn id="64" fill="hold">
                            <p:stCondLst>
                              <p:cond delay="9000"/>
                            </p:stCondLst>
                            <p:childTnLst>
                              <p:par>
                                <p:cTn id="65" presetID="47" presetClass="entr" presetSubtype="0"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1000"/>
                                        <p:tgtEl>
                                          <p:spTgt spid="19"/>
                                        </p:tgtEl>
                                      </p:cBhvr>
                                    </p:animEffect>
                                    <p:anim calcmode="lin" valueType="num">
                                      <p:cBhvr>
                                        <p:cTn id="68" dur="1000" fill="hold"/>
                                        <p:tgtEl>
                                          <p:spTgt spid="19"/>
                                        </p:tgtEl>
                                        <p:attrNameLst>
                                          <p:attrName>ppt_x</p:attrName>
                                        </p:attrNameLst>
                                      </p:cBhvr>
                                      <p:tavLst>
                                        <p:tav tm="0">
                                          <p:val>
                                            <p:strVal val="#ppt_x"/>
                                          </p:val>
                                        </p:tav>
                                        <p:tav tm="100000">
                                          <p:val>
                                            <p:strVal val="#ppt_x"/>
                                          </p:val>
                                        </p:tav>
                                      </p:tavLst>
                                    </p:anim>
                                    <p:anim calcmode="lin" valueType="num">
                                      <p:cBhvr>
                                        <p:cTn id="69" dur="1000" fill="hold"/>
                                        <p:tgtEl>
                                          <p:spTgt spid="19"/>
                                        </p:tgtEl>
                                        <p:attrNameLst>
                                          <p:attrName>ppt_y</p:attrName>
                                        </p:attrNameLst>
                                      </p:cBhvr>
                                      <p:tavLst>
                                        <p:tav tm="0">
                                          <p:val>
                                            <p:strVal val="#ppt_y-.1"/>
                                          </p:val>
                                        </p:tav>
                                        <p:tav tm="100000">
                                          <p:val>
                                            <p:strVal val="#ppt_y"/>
                                          </p:val>
                                        </p:tav>
                                      </p:tavLst>
                                    </p:anim>
                                  </p:childTnLst>
                                </p:cTn>
                              </p:par>
                              <p:par>
                                <p:cTn id="70" presetID="20" presetClass="entr" presetSubtype="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edge">
                                      <p:cBhvr>
                                        <p:cTn id="7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P spid="13" grpId="0"/>
      <p:bldP spid="14" grpId="0"/>
      <p:bldP spid="19" grpId="0"/>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498191" y="286183"/>
            <a:ext cx="9086250" cy="584775"/>
          </a:xfrm>
          <a:prstGeom prst="rect">
            <a:avLst/>
          </a:prstGeom>
          <a:noFill/>
        </p:spPr>
        <p:txBody>
          <a:bodyPr wrap="square" lIns="91440" tIns="45720" rIns="91440" bIns="45720">
            <a:spAutoFit/>
          </a:bodyPr>
          <a:lstStyle/>
          <a:p>
            <a:pPr algn="ctr"/>
            <a:r>
              <a:rPr lang="es-ES" sz="32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Reconocimiento del modelo contable </a:t>
            </a:r>
            <a:endParaRPr lang="es-ES" sz="32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
        <p:nvSpPr>
          <p:cNvPr id="5" name="CuadroTexto 4"/>
          <p:cNvSpPr txBox="1"/>
          <p:nvPr/>
        </p:nvSpPr>
        <p:spPr>
          <a:xfrm>
            <a:off x="196658" y="1116903"/>
            <a:ext cx="5757827" cy="1815882"/>
          </a:xfrm>
          <a:prstGeom prst="rect">
            <a:avLst/>
          </a:prstGeom>
          <a:noFill/>
        </p:spPr>
        <p:txBody>
          <a:bodyPr wrap="square" rtlCol="0">
            <a:spAutoFit/>
          </a:bodyPr>
          <a:lstStyle/>
          <a:p>
            <a:pPr algn="just"/>
            <a:r>
              <a:rPr lang="es-PE" sz="1600" dirty="0" smtClean="0">
                <a:solidFill>
                  <a:schemeClr val="accent6">
                    <a:lumMod val="50000"/>
                  </a:schemeClr>
                </a:solidFill>
                <a:latin typeface="Arial Narrow" panose="020B0606020202030204" pitchFamily="34" charset="0"/>
              </a:rPr>
              <a:t>El párrafo 18. denominado “Modelo del Pasivo Financiero” de la NIC SP 32 “Acuerdos de Concesión de Servicios: La Concedente”, dispone que </a:t>
            </a:r>
            <a:r>
              <a:rPr lang="es-PE" sz="1600" i="1" dirty="0" smtClean="0">
                <a:solidFill>
                  <a:schemeClr val="accent6">
                    <a:lumMod val="50000"/>
                  </a:schemeClr>
                </a:solidFill>
                <a:latin typeface="Arial Narrow" panose="020B0606020202030204" pitchFamily="34" charset="0"/>
              </a:rPr>
              <a:t>“Si la Concedente tiene una obligación incondicional para pagar efectivo </a:t>
            </a:r>
            <a:r>
              <a:rPr lang="es-PE" sz="1600" i="1" dirty="0">
                <a:solidFill>
                  <a:schemeClr val="accent6">
                    <a:lumMod val="50000"/>
                  </a:schemeClr>
                </a:solidFill>
                <a:latin typeface="Arial Narrow" panose="020B0606020202030204" pitchFamily="34" charset="0"/>
              </a:rPr>
              <a:t>u otro </a:t>
            </a:r>
            <a:r>
              <a:rPr lang="es-PE" sz="1600" i="1" dirty="0" smtClean="0">
                <a:solidFill>
                  <a:schemeClr val="accent6">
                    <a:lumMod val="50000"/>
                  </a:schemeClr>
                </a:solidFill>
                <a:latin typeface="Arial Narrow" panose="020B0606020202030204" pitchFamily="34" charset="0"/>
              </a:rPr>
              <a:t>activo </a:t>
            </a:r>
            <a:r>
              <a:rPr lang="es-PE" sz="1600" i="1" dirty="0">
                <a:solidFill>
                  <a:schemeClr val="accent6">
                    <a:lumMod val="50000"/>
                  </a:schemeClr>
                </a:solidFill>
                <a:latin typeface="Arial Narrow" panose="020B0606020202030204" pitchFamily="34" charset="0"/>
              </a:rPr>
              <a:t>financiero al operador por la construcción, desarrollo, </a:t>
            </a:r>
            <a:r>
              <a:rPr lang="es-PE" sz="1600" i="1" dirty="0" smtClean="0">
                <a:solidFill>
                  <a:schemeClr val="accent6">
                    <a:lumMod val="50000"/>
                  </a:schemeClr>
                </a:solidFill>
                <a:latin typeface="Arial Narrow" panose="020B0606020202030204" pitchFamily="34" charset="0"/>
              </a:rPr>
              <a:t>adquisición </a:t>
            </a:r>
            <a:r>
              <a:rPr lang="es-PE" sz="1600" i="1" dirty="0">
                <a:solidFill>
                  <a:schemeClr val="accent6">
                    <a:lumMod val="50000"/>
                  </a:schemeClr>
                </a:solidFill>
                <a:latin typeface="Arial Narrow" panose="020B0606020202030204" pitchFamily="34" charset="0"/>
              </a:rPr>
              <a:t>o mejora de un activo de concesión de servicios, </a:t>
            </a:r>
            <a:r>
              <a:rPr lang="es-PE" sz="1600" b="1" i="1" u="sng" dirty="0">
                <a:solidFill>
                  <a:schemeClr val="accent6">
                    <a:lumMod val="50000"/>
                  </a:schemeClr>
                </a:solidFill>
                <a:latin typeface="Arial Narrow" panose="020B0606020202030204" pitchFamily="34" charset="0"/>
              </a:rPr>
              <a:t>la </a:t>
            </a:r>
            <a:r>
              <a:rPr lang="es-PE" sz="1600" b="1" i="1" u="sng" dirty="0" smtClean="0">
                <a:solidFill>
                  <a:schemeClr val="accent6">
                    <a:lumMod val="50000"/>
                  </a:schemeClr>
                </a:solidFill>
                <a:latin typeface="Arial Narrow" panose="020B0606020202030204" pitchFamily="34" charset="0"/>
              </a:rPr>
              <a:t>concedente contabilizará </a:t>
            </a:r>
            <a:r>
              <a:rPr lang="es-PE" sz="1600" b="1" i="1" u="sng" dirty="0">
                <a:solidFill>
                  <a:schemeClr val="accent6">
                    <a:lumMod val="50000"/>
                  </a:schemeClr>
                </a:solidFill>
                <a:latin typeface="Arial Narrow" panose="020B0606020202030204" pitchFamily="34" charset="0"/>
              </a:rPr>
              <a:t>el pasivo reconocido de acuerdo con el párrafo 14 como </a:t>
            </a:r>
            <a:r>
              <a:rPr lang="es-PE" sz="1600" b="1" i="1" u="sng" dirty="0" smtClean="0">
                <a:solidFill>
                  <a:schemeClr val="accent6">
                    <a:lumMod val="50000"/>
                  </a:schemeClr>
                </a:solidFill>
                <a:latin typeface="Arial Narrow" panose="020B0606020202030204" pitchFamily="34" charset="0"/>
              </a:rPr>
              <a:t>un pasivo financiero”</a:t>
            </a:r>
            <a:r>
              <a:rPr lang="es-PE" sz="1600" dirty="0" smtClean="0">
                <a:solidFill>
                  <a:schemeClr val="accent6">
                    <a:lumMod val="50000"/>
                  </a:schemeClr>
                </a:solidFill>
                <a:latin typeface="Arial Narrow" panose="020B0606020202030204" pitchFamily="34" charset="0"/>
              </a:rPr>
              <a:t> (el subrayado en nuestro).</a:t>
            </a:r>
            <a:endParaRPr lang="es-PE" sz="1600" dirty="0">
              <a:solidFill>
                <a:schemeClr val="accent6">
                  <a:lumMod val="50000"/>
                </a:schemeClr>
              </a:solidFill>
              <a:latin typeface="Arial Narrow" panose="020B0606020202030204" pitchFamily="34" charset="0"/>
            </a:endParaRPr>
          </a:p>
        </p:txBody>
      </p:sp>
      <p:sp>
        <p:nvSpPr>
          <p:cNvPr id="6" name="CuadroTexto 5"/>
          <p:cNvSpPr txBox="1"/>
          <p:nvPr/>
        </p:nvSpPr>
        <p:spPr>
          <a:xfrm>
            <a:off x="196658" y="3424674"/>
            <a:ext cx="5757827" cy="1569660"/>
          </a:xfrm>
          <a:prstGeom prst="rect">
            <a:avLst/>
          </a:prstGeom>
          <a:noFill/>
        </p:spPr>
        <p:txBody>
          <a:bodyPr wrap="square" rtlCol="0">
            <a:spAutoFit/>
          </a:bodyPr>
          <a:lstStyle/>
          <a:p>
            <a:pPr algn="just"/>
            <a:r>
              <a:rPr lang="es-PE" sz="1600" dirty="0" smtClean="0">
                <a:solidFill>
                  <a:srgbClr val="0070C0"/>
                </a:solidFill>
                <a:latin typeface="Arial Narrow" panose="020B0606020202030204" pitchFamily="34" charset="0"/>
              </a:rPr>
              <a:t>En el caso materia de análisis, en el contrato de concesión de servicios se ha estipulado como “compensación” al Concesionario el otorgamiento de un pago incondicional denominado PKT (Precio por Tren Recorrido), el cual incluye la remuneración por la inversión realizada, y los costos de mantenimiento de los activos y la operación del servicio público, por lo tanto, el modelo corresponde al Pasivo Financiero.</a:t>
            </a:r>
            <a:endParaRPr lang="es-PE" sz="1600" dirty="0">
              <a:solidFill>
                <a:srgbClr val="0070C0"/>
              </a:solidFill>
              <a:latin typeface="Arial Narrow" panose="020B0606020202030204" pitchFamily="34" charset="0"/>
            </a:endParaRPr>
          </a:p>
        </p:txBody>
      </p:sp>
      <p:sp>
        <p:nvSpPr>
          <p:cNvPr id="7" name="CuadroTexto 6"/>
          <p:cNvSpPr txBox="1"/>
          <p:nvPr/>
        </p:nvSpPr>
        <p:spPr>
          <a:xfrm>
            <a:off x="6444343" y="1887114"/>
            <a:ext cx="5138057" cy="1261884"/>
          </a:xfrm>
          <a:prstGeom prst="rect">
            <a:avLst/>
          </a:prstGeom>
          <a:noFill/>
        </p:spPr>
        <p:txBody>
          <a:bodyPr wrap="square" rtlCol="0">
            <a:spAutoFit/>
          </a:bodyPr>
          <a:lstStyle/>
          <a:p>
            <a:pPr algn="just"/>
            <a:r>
              <a:rPr lang="es-PE" sz="2000" b="1" dirty="0" smtClean="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¿La Compensación al Concesionario será a través de pagos incondicionales?</a:t>
            </a:r>
          </a:p>
          <a:p>
            <a:pPr algn="just"/>
            <a:endParaRPr lang="es-PE" sz="1600" b="1" dirty="0" smtClean="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ndParaRPr>
          </a:p>
          <a:p>
            <a:pPr algn="just"/>
            <a:r>
              <a:rPr lang="es-PE" sz="2000" b="1" dirty="0" smtClean="0">
                <a:solidFill>
                  <a:srgbClr val="FF0000"/>
                </a:solidFill>
                <a:effectLst>
                  <a:outerShdw blurRad="38100" dist="38100" dir="2700000" algn="tl">
                    <a:srgbClr val="000000">
                      <a:alpha val="43137"/>
                    </a:srgbClr>
                  </a:outerShdw>
                </a:effectLst>
                <a:latin typeface="Arial Narrow" panose="020B0606020202030204" pitchFamily="34" charset="0"/>
              </a:rPr>
              <a:t>SÍ, a través del PKT</a:t>
            </a:r>
            <a:endParaRPr lang="es-PE" sz="20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8" name="Rectángulo 7"/>
          <p:cNvSpPr/>
          <p:nvPr/>
        </p:nvSpPr>
        <p:spPr>
          <a:xfrm>
            <a:off x="6869504" y="3424674"/>
            <a:ext cx="4226798" cy="907941"/>
          </a:xfrm>
          <a:prstGeom prst="rect">
            <a:avLst/>
          </a:prstGeom>
          <a:noFill/>
        </p:spPr>
        <p:txBody>
          <a:bodyPr wrap="square" lIns="91440" tIns="45720" rIns="91440" bIns="45720">
            <a:spAutoFit/>
          </a:bodyPr>
          <a:lstStyle/>
          <a:p>
            <a:pPr algn="ctr"/>
            <a:r>
              <a:rPr lang="es-ES" sz="2500" dirty="0" smtClean="0">
                <a:ln w="0"/>
                <a:solidFill>
                  <a:schemeClr val="accent2">
                    <a:lumMod val="50000"/>
                  </a:schemeClr>
                </a:solidFill>
                <a:effectLst>
                  <a:reflection blurRad="6350" stA="53000" endA="300" endPos="35500" dir="5400000" sy="-90000" algn="bl" rotWithShape="0"/>
                </a:effectLst>
              </a:rPr>
              <a:t>Modelo de Contabilización</a:t>
            </a:r>
            <a:r>
              <a:rPr lang="es-ES" sz="2500" b="0" cap="none" spc="0" dirty="0" smtClean="0">
                <a:ln w="0"/>
                <a:solidFill>
                  <a:schemeClr val="accent2">
                    <a:lumMod val="50000"/>
                  </a:schemeClr>
                </a:solidFill>
                <a:effectLst>
                  <a:reflection blurRad="6350" stA="53000" endA="300" endPos="35500" dir="5400000" sy="-90000" algn="bl" rotWithShape="0"/>
                </a:effectLst>
              </a:rPr>
              <a:t>: </a:t>
            </a:r>
          </a:p>
          <a:p>
            <a:pPr algn="ctr"/>
            <a:r>
              <a:rPr lang="es-ES" sz="2800" b="1" cap="none" spc="0" dirty="0" smtClean="0">
                <a:ln w="0"/>
                <a:solidFill>
                  <a:schemeClr val="accent2">
                    <a:lumMod val="50000"/>
                  </a:schemeClr>
                </a:solidFill>
                <a:effectLst>
                  <a:reflection blurRad="6350" stA="53000" endA="300" endPos="35500" dir="5400000" sy="-90000" algn="bl" rotWithShape="0"/>
                </a:effectLst>
              </a:rPr>
              <a:t>PASIVO FINANCIERO</a:t>
            </a:r>
            <a:endParaRPr lang="es-ES" sz="1500" b="1" dirty="0" smtClean="0">
              <a:ln w="0"/>
              <a:solidFill>
                <a:schemeClr val="accent2">
                  <a:lumMod val="50000"/>
                </a:schemeClr>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112140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strVal val="#ppt_w*0.70"/>
                                          </p:val>
                                        </p:tav>
                                        <p:tav tm="100000">
                                          <p:val>
                                            <p:strVal val="#ppt_w"/>
                                          </p:val>
                                        </p:tav>
                                      </p:tavLst>
                                    </p:anim>
                                    <p:anim calcmode="lin" valueType="num">
                                      <p:cBhvr>
                                        <p:cTn id="11" dur="1000" fill="hold"/>
                                        <p:tgtEl>
                                          <p:spTgt spid="7"/>
                                        </p:tgtEl>
                                        <p:attrNameLst>
                                          <p:attrName>ppt_h</p:attrName>
                                        </p:attrNameLst>
                                      </p:cBhvr>
                                      <p:tavLst>
                                        <p:tav tm="0">
                                          <p:val>
                                            <p:strVal val="#ppt_h"/>
                                          </p:val>
                                        </p:tav>
                                        <p:tav tm="100000">
                                          <p:val>
                                            <p:strVal val="#ppt_h"/>
                                          </p:val>
                                        </p:tav>
                                      </p:tavLst>
                                    </p:anim>
                                    <p:animEffect transition="in" filter="fade">
                                      <p:cBhvr>
                                        <p:cTn id="12" dur="1000"/>
                                        <p:tgtEl>
                                          <p:spTgt spid="7"/>
                                        </p:tgtEl>
                                      </p:cBhvr>
                                    </p:animEffect>
                                  </p:childTnLst>
                                </p:cTn>
                              </p:par>
                            </p:childTnLst>
                          </p:cTn>
                        </p:par>
                        <p:par>
                          <p:cTn id="13" fill="hold">
                            <p:stCondLst>
                              <p:cond delay="2000"/>
                            </p:stCondLst>
                            <p:childTnLst>
                              <p:par>
                                <p:cTn id="14" presetID="47"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0125" t="46667" r="53125" b="24000"/>
          <a:stretch/>
        </p:blipFill>
        <p:spPr>
          <a:xfrm>
            <a:off x="904875" y="1628936"/>
            <a:ext cx="4456492" cy="2352514"/>
          </a:xfrm>
          <a:prstGeom prst="rect">
            <a:avLst/>
          </a:prstGeom>
          <a:ln>
            <a:noFill/>
          </a:ln>
          <a:effectLst>
            <a:outerShdw blurRad="190500" algn="tl" rotWithShape="0">
              <a:srgbClr val="000000">
                <a:alpha val="70000"/>
              </a:srgbClr>
            </a:outerShdw>
          </a:effectLst>
        </p:spPr>
      </p:pic>
      <p:sp>
        <p:nvSpPr>
          <p:cNvPr id="5" name="Rectángulo 4"/>
          <p:cNvSpPr/>
          <p:nvPr/>
        </p:nvSpPr>
        <p:spPr>
          <a:xfrm>
            <a:off x="246993" y="4301265"/>
            <a:ext cx="5772255" cy="1154162"/>
          </a:xfrm>
          <a:prstGeom prst="rect">
            <a:avLst/>
          </a:prstGeom>
          <a:noFill/>
        </p:spPr>
        <p:txBody>
          <a:bodyPr wrap="square" lIns="91440" tIns="45720" rIns="91440" bIns="45720">
            <a:spAutoFit/>
          </a:bodyPr>
          <a:lstStyle/>
          <a:p>
            <a:pPr algn="ctr"/>
            <a:r>
              <a:rPr lang="es-ES" sz="2300" b="0" cap="none" spc="0" dirty="0" smtClean="0">
                <a:ln w="0"/>
                <a:solidFill>
                  <a:schemeClr val="accent2">
                    <a:lumMod val="50000"/>
                  </a:schemeClr>
                </a:solidFill>
                <a:effectLst>
                  <a:reflection blurRad="6350" stA="53000" endA="300" endPos="35500" dir="5400000" sy="-90000" algn="bl" rotWithShape="0"/>
                </a:effectLst>
              </a:rPr>
              <a:t>Se deberá registrar financieramente el activo de concesión de servicios por el importe total, y abonar a un pasivo financiero</a:t>
            </a:r>
            <a:endParaRPr lang="es-ES" sz="2300" b="1" cap="none" spc="0" dirty="0">
              <a:ln w="0"/>
              <a:solidFill>
                <a:schemeClr val="accent2">
                  <a:lumMod val="50000"/>
                </a:schemeClr>
              </a:solidFill>
              <a:effectLst>
                <a:reflection blurRad="6350" stA="53000" endA="300" endPos="35500" dir="5400000" sy="-90000" algn="bl" rotWithShape="0"/>
              </a:effectLst>
            </a:endParaRPr>
          </a:p>
        </p:txBody>
      </p:sp>
      <p:sp>
        <p:nvSpPr>
          <p:cNvPr id="6" name="Rectángulo 5"/>
          <p:cNvSpPr/>
          <p:nvPr/>
        </p:nvSpPr>
        <p:spPr>
          <a:xfrm>
            <a:off x="6132513" y="3663774"/>
            <a:ext cx="2167838" cy="369332"/>
          </a:xfrm>
          <a:prstGeom prst="rect">
            <a:avLst/>
          </a:prstGeom>
          <a:noFill/>
        </p:spPr>
        <p:txBody>
          <a:bodyPr wrap="none" lIns="91440" tIns="45720" rIns="91440" bIns="45720">
            <a:spAutoFit/>
          </a:bodyPr>
          <a:lstStyle/>
          <a:p>
            <a:pPr algn="ctr"/>
            <a:r>
              <a:rPr lang="es-ES"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Nota de Contabilidad</a:t>
            </a:r>
            <a:endParaRPr lang="es-ES"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8" name="CuadroTexto 7"/>
          <p:cNvSpPr txBox="1"/>
          <p:nvPr/>
        </p:nvSpPr>
        <p:spPr>
          <a:xfrm>
            <a:off x="6151563" y="1438436"/>
            <a:ext cx="5526087" cy="707886"/>
          </a:xfrm>
          <a:prstGeom prst="rect">
            <a:avLst/>
          </a:prstGeom>
          <a:noFill/>
        </p:spPr>
        <p:txBody>
          <a:bodyPr wrap="square" rtlCol="0">
            <a:spAutoFit/>
          </a:bodyPr>
          <a:lstStyle/>
          <a:p>
            <a:pPr algn="just"/>
            <a:r>
              <a:rPr lang="es-PE" sz="2000" dirty="0" smtClean="0">
                <a:solidFill>
                  <a:schemeClr val="accent1">
                    <a:lumMod val="75000"/>
                  </a:schemeClr>
                </a:solidFill>
                <a:latin typeface="Arial" panose="020B0604020202020204" pitchFamily="34" charset="0"/>
                <a:cs typeface="Arial" panose="020B0604020202020204" pitchFamily="34" charset="0"/>
              </a:rPr>
              <a:t>Se conoce el costo de la inversión realizada por el operador:</a:t>
            </a:r>
            <a:endParaRPr lang="es-PE" sz="2000" dirty="0">
              <a:solidFill>
                <a:schemeClr val="accent1">
                  <a:lumMod val="75000"/>
                </a:schemeClr>
              </a:solidFill>
              <a:latin typeface="Arial" panose="020B0604020202020204" pitchFamily="34" charset="0"/>
              <a:cs typeface="Arial" panose="020B0604020202020204" pitchFamily="34" charset="0"/>
            </a:endParaRPr>
          </a:p>
        </p:txBody>
      </p:sp>
      <p:graphicFrame>
        <p:nvGraphicFramePr>
          <p:cNvPr id="9" name="Tabla 8"/>
          <p:cNvGraphicFramePr>
            <a:graphicFrameLocks noGrp="1"/>
          </p:cNvGraphicFramePr>
          <p:nvPr>
            <p:extLst>
              <p:ext uri="{D42A27DB-BD31-4B8C-83A1-F6EECF244321}">
                <p14:modId xmlns:p14="http://schemas.microsoft.com/office/powerpoint/2010/main" val="2727259174"/>
              </p:ext>
            </p:extLst>
          </p:nvPr>
        </p:nvGraphicFramePr>
        <p:xfrm>
          <a:off x="6520544" y="2523464"/>
          <a:ext cx="4822349" cy="472561"/>
        </p:xfrm>
        <a:graphic>
          <a:graphicData uri="http://schemas.openxmlformats.org/drawingml/2006/table">
            <a:tbl>
              <a:tblPr>
                <a:tableStyleId>{5C22544A-7EE6-4342-B048-85BDC9FD1C3A}</a:tableStyleId>
              </a:tblPr>
              <a:tblGrid>
                <a:gridCol w="2531770"/>
                <a:gridCol w="204799"/>
                <a:gridCol w="2085780"/>
              </a:tblGrid>
              <a:tr h="472561">
                <a:tc>
                  <a:txBody>
                    <a:bodyPr/>
                    <a:lstStyle/>
                    <a:p>
                      <a:pPr algn="l" fontAlgn="b"/>
                      <a:r>
                        <a:rPr lang="es-PE" sz="2000" b="0" u="none" strike="noStrike" dirty="0">
                          <a:effectLst/>
                        </a:rPr>
                        <a:t>Costo trenes y hangar</a:t>
                      </a:r>
                      <a:endParaRPr lang="es-PE"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s-PE" sz="2000" b="0" u="none" strike="noStrike">
                          <a:effectLst/>
                        </a:rPr>
                        <a:t>:</a:t>
                      </a:r>
                      <a:endParaRPr lang="es-PE"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PE" sz="2000" b="0" u="none" strike="noStrike" dirty="0">
                          <a:effectLst/>
                        </a:rPr>
                        <a:t>549 820 575</a:t>
                      </a:r>
                      <a:endParaRPr lang="es-PE" sz="20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985467377"/>
              </p:ext>
            </p:extLst>
          </p:nvPr>
        </p:nvGraphicFramePr>
        <p:xfrm>
          <a:off x="6151563" y="4116969"/>
          <a:ext cx="5888038" cy="1483360"/>
        </p:xfrm>
        <a:graphic>
          <a:graphicData uri="http://schemas.openxmlformats.org/drawingml/2006/table">
            <a:tbl>
              <a:tblPr firstRow="1" bandRow="1">
                <a:tableStyleId>{6E25E649-3F16-4E02-A733-19D2CDBF48F0}</a:tableStyleId>
              </a:tblPr>
              <a:tblGrid>
                <a:gridCol w="1106489"/>
                <a:gridCol w="2000250"/>
                <a:gridCol w="1390650"/>
                <a:gridCol w="1390649"/>
              </a:tblGrid>
              <a:tr h="370840">
                <a:tc>
                  <a:txBody>
                    <a:bodyPr/>
                    <a:lstStyle/>
                    <a:p>
                      <a:pPr algn="ctr"/>
                      <a:r>
                        <a:rPr lang="es-PE" dirty="0" smtClean="0"/>
                        <a:t>Cuenta</a:t>
                      </a:r>
                      <a:endParaRPr lang="es-PE" dirty="0"/>
                    </a:p>
                  </a:txBody>
                  <a:tcPr/>
                </a:tc>
                <a:tc>
                  <a:txBody>
                    <a:bodyPr/>
                    <a:lstStyle/>
                    <a:p>
                      <a:pPr algn="ctr"/>
                      <a:r>
                        <a:rPr lang="es-PE" dirty="0" smtClean="0"/>
                        <a:t>Denominación</a:t>
                      </a:r>
                      <a:endParaRPr lang="es-PE" dirty="0"/>
                    </a:p>
                  </a:txBody>
                  <a:tcPr/>
                </a:tc>
                <a:tc>
                  <a:txBody>
                    <a:bodyPr/>
                    <a:lstStyle/>
                    <a:p>
                      <a:pPr algn="ctr"/>
                      <a:r>
                        <a:rPr lang="es-PE" dirty="0" smtClean="0"/>
                        <a:t>Debe</a:t>
                      </a:r>
                      <a:endParaRPr lang="es-PE" dirty="0"/>
                    </a:p>
                  </a:txBody>
                  <a:tcPr/>
                </a:tc>
                <a:tc>
                  <a:txBody>
                    <a:bodyPr/>
                    <a:lstStyle/>
                    <a:p>
                      <a:pPr algn="ctr"/>
                      <a:r>
                        <a:rPr lang="es-PE" dirty="0" smtClean="0"/>
                        <a:t>Haber</a:t>
                      </a:r>
                      <a:endParaRPr lang="es-PE" dirty="0"/>
                    </a:p>
                  </a:txBody>
                  <a:tcPr/>
                </a:tc>
              </a:tr>
              <a:tr h="370840">
                <a:tc>
                  <a:txBody>
                    <a:bodyPr/>
                    <a:lstStyle/>
                    <a:p>
                      <a:r>
                        <a:rPr lang="es-PE" sz="1600" dirty="0" smtClean="0"/>
                        <a:t>1501.0501</a:t>
                      </a:r>
                      <a:endParaRPr lang="es-PE" sz="1600" dirty="0"/>
                    </a:p>
                  </a:txBody>
                  <a:tcPr/>
                </a:tc>
                <a:tc>
                  <a:txBody>
                    <a:bodyPr/>
                    <a:lstStyle/>
                    <a:p>
                      <a:r>
                        <a:rPr lang="es-PE" sz="1600" dirty="0" smtClean="0"/>
                        <a:t>Edificios</a:t>
                      </a:r>
                      <a:r>
                        <a:rPr lang="es-PE" sz="1600" baseline="0" dirty="0" smtClean="0"/>
                        <a:t> y Estructuras</a:t>
                      </a:r>
                      <a:endParaRPr lang="es-PE" sz="1600" dirty="0"/>
                    </a:p>
                  </a:txBody>
                  <a:tcPr/>
                </a:tc>
                <a:tc>
                  <a:txBody>
                    <a:bodyPr/>
                    <a:lstStyle/>
                    <a:p>
                      <a:pPr algn="r"/>
                      <a:r>
                        <a:rPr lang="es-PE" sz="1800" dirty="0" smtClean="0"/>
                        <a:t>58 460 296</a:t>
                      </a:r>
                      <a:endParaRPr lang="es-PE" sz="1800" dirty="0"/>
                    </a:p>
                  </a:txBody>
                  <a:tcPr/>
                </a:tc>
                <a:tc>
                  <a:txBody>
                    <a:bodyPr/>
                    <a:lstStyle/>
                    <a:p>
                      <a:endParaRPr lang="es-PE" sz="1800" dirty="0"/>
                    </a:p>
                  </a:txBody>
                  <a:tcPr/>
                </a:tc>
              </a:tr>
              <a:tr h="370840">
                <a:tc>
                  <a:txBody>
                    <a:bodyPr/>
                    <a:lstStyle/>
                    <a:p>
                      <a:r>
                        <a:rPr lang="es-PE" sz="1600" dirty="0" smtClean="0"/>
                        <a:t>1503.0601</a:t>
                      </a:r>
                      <a:endParaRPr lang="es-PE" sz="1600" dirty="0"/>
                    </a:p>
                  </a:txBody>
                  <a:tcPr/>
                </a:tc>
                <a:tc>
                  <a:txBody>
                    <a:bodyPr/>
                    <a:lstStyle/>
                    <a:p>
                      <a:r>
                        <a:rPr lang="es-PE" sz="1600" dirty="0" smtClean="0"/>
                        <a:t>Vehículos </a:t>
                      </a:r>
                      <a:r>
                        <a:rPr lang="es-PE" sz="1600" dirty="0" err="1" smtClean="0"/>
                        <a:t>Maq</a:t>
                      </a:r>
                      <a:r>
                        <a:rPr lang="es-PE" sz="1600" dirty="0" smtClean="0"/>
                        <a:t>. Otros</a:t>
                      </a:r>
                      <a:endParaRPr lang="es-PE" sz="16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s-PE" sz="1800" dirty="0" smtClean="0"/>
                        <a:t>491 360 278</a:t>
                      </a:r>
                      <a:endParaRPr lang="es-PE" sz="1800" dirty="0"/>
                    </a:p>
                  </a:txBody>
                  <a:tcPr/>
                </a:tc>
                <a:tc>
                  <a:txBody>
                    <a:bodyPr/>
                    <a:lstStyle/>
                    <a:p>
                      <a:endParaRPr lang="es-PE" sz="1800" dirty="0"/>
                    </a:p>
                  </a:txBody>
                  <a:tcPr/>
                </a:tc>
              </a:tr>
              <a:tr h="370840">
                <a:tc>
                  <a:txBody>
                    <a:bodyPr/>
                    <a:lstStyle/>
                    <a:p>
                      <a:r>
                        <a:rPr lang="es-PE" sz="1600" dirty="0" smtClean="0"/>
                        <a:t>2103.0202</a:t>
                      </a:r>
                      <a:endParaRPr lang="es-PE" sz="1600" dirty="0"/>
                    </a:p>
                  </a:txBody>
                  <a:tcPr/>
                </a:tc>
                <a:tc>
                  <a:txBody>
                    <a:bodyPr/>
                    <a:lstStyle/>
                    <a:p>
                      <a:r>
                        <a:rPr lang="es-PE" sz="1600" baseline="0" dirty="0" smtClean="0"/>
                        <a:t>Pasivo Financiero</a:t>
                      </a:r>
                      <a:endParaRPr lang="es-PE" sz="1600" dirty="0"/>
                    </a:p>
                  </a:txBody>
                  <a:tcPr/>
                </a:tc>
                <a:tc>
                  <a:txBody>
                    <a:bodyPr/>
                    <a:lstStyle/>
                    <a:p>
                      <a:endParaRPr lang="es-PE" sz="1800" dirty="0"/>
                    </a:p>
                  </a:txBody>
                  <a:tcPr/>
                </a:tc>
                <a:tc>
                  <a:txBody>
                    <a:bodyPr/>
                    <a:lstStyle/>
                    <a:p>
                      <a:pPr algn="r"/>
                      <a:r>
                        <a:rPr lang="es-PE" sz="1800" dirty="0" smtClean="0"/>
                        <a:t>549 820 574</a:t>
                      </a:r>
                      <a:endParaRPr lang="es-PE" sz="1800" dirty="0"/>
                    </a:p>
                  </a:txBody>
                  <a:tcPr/>
                </a:tc>
              </a:tr>
            </a:tbl>
          </a:graphicData>
        </a:graphic>
      </p:graphicFrame>
      <p:sp>
        <p:nvSpPr>
          <p:cNvPr id="11" name="CuadroTexto 10"/>
          <p:cNvSpPr txBox="1"/>
          <p:nvPr/>
        </p:nvSpPr>
        <p:spPr>
          <a:xfrm>
            <a:off x="6056312" y="5685064"/>
            <a:ext cx="5716587" cy="307777"/>
          </a:xfrm>
          <a:prstGeom prst="rect">
            <a:avLst/>
          </a:prstGeom>
          <a:noFill/>
        </p:spPr>
        <p:txBody>
          <a:bodyPr wrap="square" rtlCol="0">
            <a:spAutoFit/>
          </a:bodyPr>
          <a:lstStyle/>
          <a:p>
            <a:r>
              <a:rPr lang="es-PE" sz="1400" i="1" dirty="0" smtClean="0"/>
              <a:t>Por la adquisición de 19 trenes y Hangar</a:t>
            </a:r>
            <a:endParaRPr lang="es-PE" sz="1400" i="1" dirty="0"/>
          </a:p>
        </p:txBody>
      </p:sp>
      <p:sp>
        <p:nvSpPr>
          <p:cNvPr id="12" name="Rectángulo 11"/>
          <p:cNvSpPr/>
          <p:nvPr/>
        </p:nvSpPr>
        <p:spPr>
          <a:xfrm>
            <a:off x="1589388" y="366672"/>
            <a:ext cx="9086250" cy="584775"/>
          </a:xfrm>
          <a:prstGeom prst="rect">
            <a:avLst/>
          </a:prstGeom>
          <a:noFill/>
        </p:spPr>
        <p:txBody>
          <a:bodyPr wrap="square" lIns="91440" tIns="45720" rIns="91440" bIns="45720">
            <a:spAutoFit/>
          </a:bodyPr>
          <a:lstStyle/>
          <a:p>
            <a:pPr algn="ctr"/>
            <a:r>
              <a:rPr lang="es-ES" sz="32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Registro Contable de los Trenes y Hangar</a:t>
            </a:r>
            <a:endParaRPr lang="es-ES" sz="32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0740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250878" y="342149"/>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Contabilidad de la depreciación acumulada</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pic>
        <p:nvPicPr>
          <p:cNvPr id="6" name="Imagen 5"/>
          <p:cNvPicPr>
            <a:picLocks noChangeAspect="1"/>
          </p:cNvPicPr>
          <p:nvPr/>
        </p:nvPicPr>
        <p:blipFill rotWithShape="1">
          <a:blip r:embed="rId2"/>
          <a:srcRect l="61125" t="22444" r="10875" b="57111"/>
          <a:stretch/>
        </p:blipFill>
        <p:spPr>
          <a:xfrm>
            <a:off x="492679" y="803814"/>
            <a:ext cx="5502309" cy="2339311"/>
          </a:xfrm>
          <a:prstGeom prst="rect">
            <a:avLst/>
          </a:prstGeom>
        </p:spPr>
      </p:pic>
      <p:graphicFrame>
        <p:nvGraphicFramePr>
          <p:cNvPr id="7" name="Tabla 6"/>
          <p:cNvGraphicFramePr>
            <a:graphicFrameLocks noGrp="1"/>
          </p:cNvGraphicFramePr>
          <p:nvPr>
            <p:extLst>
              <p:ext uri="{D42A27DB-BD31-4B8C-83A1-F6EECF244321}">
                <p14:modId xmlns:p14="http://schemas.microsoft.com/office/powerpoint/2010/main" val="3376838184"/>
              </p:ext>
            </p:extLst>
          </p:nvPr>
        </p:nvGraphicFramePr>
        <p:xfrm>
          <a:off x="492679" y="3604790"/>
          <a:ext cx="7342483" cy="2973051"/>
        </p:xfrm>
        <a:graphic>
          <a:graphicData uri="http://schemas.openxmlformats.org/drawingml/2006/table">
            <a:tbl>
              <a:tblPr firstRow="1" firstCol="1" bandRow="1">
                <a:tableStyleId>{5C22544A-7EE6-4342-B048-85BDC9FD1C3A}</a:tableStyleId>
              </a:tblPr>
              <a:tblGrid>
                <a:gridCol w="993486"/>
                <a:gridCol w="3548377"/>
                <a:gridCol w="720509"/>
                <a:gridCol w="993487"/>
                <a:gridCol w="1086624"/>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5801</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Estimaciones</a:t>
                      </a:r>
                      <a:r>
                        <a:rPr lang="es-PE" sz="1200" b="1"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del Ejercicio</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mn-ea"/>
                          <a:cs typeface="Arial" panose="020B0604020202020204" pitchFamily="34" charset="0"/>
                        </a:rPr>
                        <a:t>18</a:t>
                      </a:r>
                      <a:r>
                        <a:rPr lang="es-PE" sz="1200" baseline="0" dirty="0" smtClean="0">
                          <a:effectLst/>
                          <a:latin typeface="Arial" panose="020B0604020202020204" pitchFamily="34" charset="0"/>
                          <a:ea typeface="+mn-ea"/>
                          <a:cs typeface="Arial" panose="020B0604020202020204" pitchFamily="34" charset="0"/>
                        </a:rPr>
                        <a:t> 695 515</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1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5801.01</a:t>
                      </a:r>
                      <a:endParaRPr lang="es-PE" sz="11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cs typeface="Arial" panose="020B0604020202020204" pitchFamily="34" charset="0"/>
                        </a:rPr>
                        <a:t>Depreciación de Edificios y</a:t>
                      </a:r>
                      <a:r>
                        <a:rPr lang="es-PE" sz="1200" baseline="0" dirty="0" smtClean="0">
                          <a:effectLst/>
                          <a:latin typeface="Arial" panose="020B0604020202020204" pitchFamily="34" charset="0"/>
                          <a:cs typeface="Arial" panose="020B0604020202020204" pitchFamily="34" charset="0"/>
                        </a:rPr>
                        <a:t> Estructuras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5801.0106</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APP,</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Usufructo y Otros</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spcAft>
                          <a:spcPts val="0"/>
                        </a:spcAft>
                      </a:pPr>
                      <a:r>
                        <a:rPr lang="es-PE" sz="800" dirty="0" smtClean="0">
                          <a:effectLst/>
                          <a:latin typeface="Arial" panose="020B0604020202020204" pitchFamily="34" charset="0"/>
                          <a:ea typeface="Calibri" panose="020F0502020204030204" pitchFamily="34" charset="0"/>
                          <a:cs typeface="Arial" panose="020B0604020202020204" pitchFamily="34" charset="0"/>
                        </a:rPr>
                        <a:t>835 982</a:t>
                      </a:r>
                      <a:endParaRPr lang="es-PE" sz="8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5801.02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Depreciación de Vehículos, Maquin. y Otros</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8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5801.0204</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APP,</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Usufructo y Otros</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r>
                        <a:rPr lang="es-PE" sz="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17 859 533</a:t>
                      </a:r>
                      <a:endParaRPr lang="es-PE" sz="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27805">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b="1"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1508</a:t>
                      </a:r>
                      <a:endParaRPr lang="es-PE" sz="1200" b="1"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b="1" kern="1200" dirty="0" smtClean="0">
                          <a:solidFill>
                            <a:schemeClr val="dk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Depreciación, Amortiz.</a:t>
                      </a:r>
                      <a:r>
                        <a:rPr lang="es-PE" sz="1200" b="1" kern="1200" baseline="0" dirty="0" smtClean="0">
                          <a:solidFill>
                            <a:schemeClr val="dk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 y Agotamiento</a:t>
                      </a:r>
                      <a:endParaRPr lang="es-PE" sz="1200" b="1" kern="1200" dirty="0">
                        <a:solidFill>
                          <a:schemeClr val="dk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pPr>
                      <a:endParaRPr lang="es-PE" sz="800" dirty="0">
                        <a:effectLst/>
                        <a:latin typeface="Arial" panose="020B0604020202020204" pitchFamily="34" charset="0"/>
                        <a:cs typeface="Arial" panose="020B0604020202020204" pitchFamily="34" charset="0"/>
                      </a:endParaRPr>
                    </a:p>
                  </a:txBody>
                  <a:tcPr marL="44450" marR="44450" marT="0" marB="0" anchor="b"/>
                </a:tc>
                <a:tc>
                  <a:txBody>
                    <a:bodyPr/>
                    <a:lstStyle/>
                    <a:p>
                      <a:pPr algn="l">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1508.01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Depreciación</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de Edificios y Estructuras</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pPr>
                      <a:endParaRPr lang="es-PE" sz="800" dirty="0">
                        <a:effectLst/>
                        <a:latin typeface="Arial" panose="020B0604020202020204" pitchFamily="34" charset="0"/>
                        <a:cs typeface="Arial" panose="020B0604020202020204" pitchFamily="34" charset="0"/>
                      </a:endParaRPr>
                    </a:p>
                  </a:txBody>
                  <a:tcPr marL="44450" marR="44450" marT="0" marB="0" anchor="b"/>
                </a:tc>
                <a:tc>
                  <a:txBody>
                    <a:bodyPr/>
                    <a:lstStyle/>
                    <a:p>
                      <a:pPr algn="l">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1508.0106</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baseline="0" dirty="0" smtClean="0">
                          <a:solidFill>
                            <a:schemeClr val="dk1"/>
                          </a:solidFill>
                          <a:effectLst/>
                          <a:latin typeface="Arial" panose="020B0604020202020204" pitchFamily="34" charset="0"/>
                          <a:ea typeface="+mn-ea"/>
                          <a:cs typeface="Arial" panose="020B0604020202020204" pitchFamily="34" charset="0"/>
                        </a:rPr>
                        <a:t>APP, Usufructo y Otros</a:t>
                      </a:r>
                      <a:endParaRPr lang="es-PE" sz="1200" kern="1200" baseline="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835 982</a:t>
                      </a:r>
                    </a:p>
                    <a:p>
                      <a:pPr algn="l">
                        <a:lnSpc>
                          <a:spcPct val="107000"/>
                        </a:lnSpc>
                      </a:pPr>
                      <a:endParaRPr lang="es-PE" sz="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mn-ea"/>
                          <a:cs typeface="Arial" panose="020B0604020202020204" pitchFamily="34" charset="0"/>
                        </a:rPr>
                        <a:t>18 695 515</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93007">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1508.02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cs typeface="Arial" panose="020B0604020202020204" pitchFamily="34" charset="0"/>
                        </a:rPr>
                        <a:t>Depreciación de</a:t>
                      </a:r>
                      <a:r>
                        <a:rPr lang="es-PE" sz="1200" baseline="0" dirty="0" smtClean="0">
                          <a:effectLst/>
                          <a:latin typeface="Arial" panose="020B0604020202020204" pitchFamily="34" charset="0"/>
                          <a:cs typeface="Arial" panose="020B0604020202020204" pitchFamily="34" charset="0"/>
                        </a:rPr>
                        <a:t> Vehículos, Maquin. y Otros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800" dirty="0">
                        <a:effectLst/>
                        <a:latin typeface="Arial" panose="020B0604020202020204" pitchFamily="34" charset="0"/>
                        <a:cs typeface="Arial" panose="020B0604020202020204" pitchFamily="34" charset="0"/>
                      </a:endParaRPr>
                    </a:p>
                  </a:txBody>
                  <a:tcPr marL="44450" marR="44450" marT="0" marB="0" anchor="b"/>
                </a:tc>
                <a:tc>
                  <a:txBody>
                    <a:bodyPr/>
                    <a:lstStyle/>
                    <a:p>
                      <a:pPr algn="l">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1508.0204</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APP,</a:t>
                      </a:r>
                      <a:r>
                        <a:rPr lang="es-PE" sz="1200" baseline="0" dirty="0" smtClean="0">
                          <a:effectLst/>
                          <a:latin typeface="Arial" panose="020B0604020202020204" pitchFamily="34" charset="0"/>
                          <a:ea typeface="Calibri" panose="020F0502020204030204" pitchFamily="34" charset="0"/>
                          <a:cs typeface="Arial" panose="020B0604020202020204" pitchFamily="34" charset="0"/>
                        </a:rPr>
                        <a:t> Usufructo y Otros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8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17 859 533</a:t>
                      </a:r>
                    </a:p>
                    <a:p>
                      <a:pPr algn="l">
                        <a:lnSpc>
                          <a:spcPct val="107000"/>
                        </a:lnSpc>
                      </a:pPr>
                      <a:endParaRPr lang="es-PE" sz="8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5">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 el registro de la depreciación</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anual de los trenes y el hangar</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endParaRPr lang="es-PE"/>
                    </a:p>
                  </a:txBody>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pic>
        <p:nvPicPr>
          <p:cNvPr id="2" name="Imagen 1"/>
          <p:cNvPicPr>
            <a:picLocks noChangeAspect="1"/>
          </p:cNvPicPr>
          <p:nvPr/>
        </p:nvPicPr>
        <p:blipFill rotWithShape="1">
          <a:blip r:embed="rId3"/>
          <a:srcRect l="25500" t="42445" r="23375" b="25111"/>
          <a:stretch/>
        </p:blipFill>
        <p:spPr>
          <a:xfrm>
            <a:off x="6570563" y="1276225"/>
            <a:ext cx="5229877" cy="18669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77444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7972" y="5760037"/>
            <a:ext cx="9675512" cy="553998"/>
          </a:xfrm>
          <a:prstGeom prst="rect">
            <a:avLst/>
          </a:prstGeom>
          <a:noFill/>
        </p:spPr>
        <p:txBody>
          <a:bodyPr wrap="square" lIns="91440" tIns="45720" rIns="91440" bIns="45720">
            <a:spAutoFit/>
          </a:bodyPr>
          <a:lstStyle/>
          <a:p>
            <a:pPr algn="ctr"/>
            <a:r>
              <a:rPr lang="es-ES" sz="30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Registro Contable de la Compensación al Operador - PKT</a:t>
            </a:r>
            <a:endParaRPr lang="es-ES" sz="30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407529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l="20667" t="6784" r="41047" b="14656"/>
          <a:stretch/>
        </p:blipFill>
        <p:spPr>
          <a:xfrm>
            <a:off x="6567052" y="188687"/>
            <a:ext cx="5295304" cy="6111991"/>
          </a:xfrm>
          <a:prstGeom prst="rect">
            <a:avLst/>
          </a:prstGeom>
          <a:ln>
            <a:noFill/>
          </a:ln>
          <a:effectLst>
            <a:outerShdw blurRad="292100" dist="139700" dir="2700000" algn="tl" rotWithShape="0">
              <a:srgbClr val="333333">
                <a:alpha val="65000"/>
              </a:srgbClr>
            </a:outerShdw>
          </a:effectLst>
        </p:spPr>
      </p:pic>
      <p:pic>
        <p:nvPicPr>
          <p:cNvPr id="7" name="Imagen 6"/>
          <p:cNvPicPr>
            <a:picLocks noChangeAspect="1"/>
          </p:cNvPicPr>
          <p:nvPr/>
        </p:nvPicPr>
        <p:blipFill rotWithShape="1">
          <a:blip r:embed="rId3"/>
          <a:srcRect l="17523" t="19820" r="41905" b="43270"/>
          <a:stretch/>
        </p:blipFill>
        <p:spPr>
          <a:xfrm>
            <a:off x="258228" y="188687"/>
            <a:ext cx="6374801" cy="3468913"/>
          </a:xfrm>
          <a:prstGeom prst="rect">
            <a:avLst/>
          </a:prstGeom>
          <a:ln>
            <a:noFill/>
          </a:ln>
          <a:effectLst>
            <a:outerShdw blurRad="292100" dist="139700" dir="2700000" algn="tl" rotWithShape="0">
              <a:srgbClr val="333333">
                <a:alpha val="65000"/>
              </a:srgbClr>
            </a:outerShdw>
          </a:effectLst>
        </p:spPr>
      </p:pic>
      <p:pic>
        <p:nvPicPr>
          <p:cNvPr id="4" name="Imagen 3"/>
          <p:cNvPicPr>
            <a:picLocks noChangeAspect="1"/>
          </p:cNvPicPr>
          <p:nvPr/>
        </p:nvPicPr>
        <p:blipFill rotWithShape="1">
          <a:blip r:embed="rId4"/>
          <a:srcRect l="16762" t="14064" r="49619" b="52897"/>
          <a:stretch/>
        </p:blipFill>
        <p:spPr>
          <a:xfrm>
            <a:off x="5000771" y="3858635"/>
            <a:ext cx="5136795" cy="2839616"/>
          </a:xfrm>
          <a:prstGeom prst="rect">
            <a:avLst/>
          </a:prstGeom>
          <a:ln>
            <a:noFill/>
          </a:ln>
          <a:effectLst>
            <a:outerShdw blurRad="292100" dist="139700" dir="2700000" algn="tl" rotWithShape="0">
              <a:srgbClr val="333333">
                <a:alpha val="65000"/>
              </a:srgbClr>
            </a:outerShdw>
          </a:effectLst>
        </p:spPr>
      </p:pic>
      <p:pic>
        <p:nvPicPr>
          <p:cNvPr id="5" name="Imagen 4"/>
          <p:cNvPicPr>
            <a:picLocks noChangeAspect="1"/>
          </p:cNvPicPr>
          <p:nvPr/>
        </p:nvPicPr>
        <p:blipFill rotWithShape="1">
          <a:blip r:embed="rId5"/>
          <a:srcRect l="18381" t="21853" r="50500" b="42591"/>
          <a:stretch/>
        </p:blipFill>
        <p:spPr>
          <a:xfrm>
            <a:off x="258228" y="3429000"/>
            <a:ext cx="4742543" cy="2565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8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p:val>
                                            <p:strVal val="#ppt_w+.3"/>
                                          </p:val>
                                        </p:tav>
                                        <p:tav tm="100000">
                                          <p:val>
                                            <p:strVal val="#ppt_w"/>
                                          </p:val>
                                        </p:tav>
                                      </p:tavLst>
                                    </p:anim>
                                    <p:anim calcmode="lin" valueType="num">
                                      <p:cBhvr>
                                        <p:cTn id="8" dur="3000" fill="hold"/>
                                        <p:tgtEl>
                                          <p:spTgt spid="7"/>
                                        </p:tgtEl>
                                        <p:attrNameLst>
                                          <p:attrName>ppt_h</p:attrName>
                                        </p:attrNameLst>
                                      </p:cBhvr>
                                      <p:tavLst>
                                        <p:tav tm="0">
                                          <p:val>
                                            <p:strVal val="#ppt_h"/>
                                          </p:val>
                                        </p:tav>
                                        <p:tav tm="100000">
                                          <p:val>
                                            <p:strVal val="#ppt_h"/>
                                          </p:val>
                                        </p:tav>
                                      </p:tavLst>
                                    </p:anim>
                                    <p:animEffect transition="in" filter="fade">
                                      <p:cBhvr>
                                        <p:cTn id="9" dur="3000"/>
                                        <p:tgtEl>
                                          <p:spTgt spid="7"/>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3000" fill="hold"/>
                                        <p:tgtEl>
                                          <p:spTgt spid="6"/>
                                        </p:tgtEl>
                                        <p:attrNameLst>
                                          <p:attrName>ppt_w</p:attrName>
                                        </p:attrNameLst>
                                      </p:cBhvr>
                                      <p:tavLst>
                                        <p:tav tm="0">
                                          <p:val>
                                            <p:strVal val="#ppt_w+.3"/>
                                          </p:val>
                                        </p:tav>
                                        <p:tav tm="100000">
                                          <p:val>
                                            <p:strVal val="#ppt_w"/>
                                          </p:val>
                                        </p:tav>
                                      </p:tavLst>
                                    </p:anim>
                                    <p:anim calcmode="lin" valueType="num">
                                      <p:cBhvr>
                                        <p:cTn id="13" dur="3000" fill="hold"/>
                                        <p:tgtEl>
                                          <p:spTgt spid="6"/>
                                        </p:tgtEl>
                                        <p:attrNameLst>
                                          <p:attrName>ppt_h</p:attrName>
                                        </p:attrNameLst>
                                      </p:cBhvr>
                                      <p:tavLst>
                                        <p:tav tm="0">
                                          <p:val>
                                            <p:strVal val="#ppt_h"/>
                                          </p:val>
                                        </p:tav>
                                        <p:tav tm="100000">
                                          <p:val>
                                            <p:strVal val="#ppt_h"/>
                                          </p:val>
                                        </p:tav>
                                      </p:tavLst>
                                    </p:anim>
                                    <p:animEffect transition="in" filter="fade">
                                      <p:cBhvr>
                                        <p:cTn id="14" dur="3000"/>
                                        <p:tgtEl>
                                          <p:spTgt spid="6"/>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3000" fill="hold"/>
                                        <p:tgtEl>
                                          <p:spTgt spid="4"/>
                                        </p:tgtEl>
                                        <p:attrNameLst>
                                          <p:attrName>ppt_w</p:attrName>
                                        </p:attrNameLst>
                                      </p:cBhvr>
                                      <p:tavLst>
                                        <p:tav tm="0">
                                          <p:val>
                                            <p:strVal val="#ppt_w+.3"/>
                                          </p:val>
                                        </p:tav>
                                        <p:tav tm="100000">
                                          <p:val>
                                            <p:strVal val="#ppt_w"/>
                                          </p:val>
                                        </p:tav>
                                      </p:tavLst>
                                    </p:anim>
                                    <p:anim calcmode="lin" valueType="num">
                                      <p:cBhvr>
                                        <p:cTn id="18" dur="3000" fill="hold"/>
                                        <p:tgtEl>
                                          <p:spTgt spid="4"/>
                                        </p:tgtEl>
                                        <p:attrNameLst>
                                          <p:attrName>ppt_h</p:attrName>
                                        </p:attrNameLst>
                                      </p:cBhvr>
                                      <p:tavLst>
                                        <p:tav tm="0">
                                          <p:val>
                                            <p:strVal val="#ppt_h"/>
                                          </p:val>
                                        </p:tav>
                                        <p:tav tm="100000">
                                          <p:val>
                                            <p:strVal val="#ppt_h"/>
                                          </p:val>
                                        </p:tav>
                                      </p:tavLst>
                                    </p:anim>
                                    <p:animEffect transition="in" filter="fade">
                                      <p:cBhvr>
                                        <p:cTn id="19" dur="3000"/>
                                        <p:tgtEl>
                                          <p:spTgt spid="4"/>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3000" fill="hold"/>
                                        <p:tgtEl>
                                          <p:spTgt spid="5"/>
                                        </p:tgtEl>
                                        <p:attrNameLst>
                                          <p:attrName>ppt_w</p:attrName>
                                        </p:attrNameLst>
                                      </p:cBhvr>
                                      <p:tavLst>
                                        <p:tav tm="0">
                                          <p:val>
                                            <p:strVal val="#ppt_w+.3"/>
                                          </p:val>
                                        </p:tav>
                                        <p:tav tm="100000">
                                          <p:val>
                                            <p:strVal val="#ppt_w"/>
                                          </p:val>
                                        </p:tav>
                                      </p:tavLst>
                                    </p:anim>
                                    <p:anim calcmode="lin" valueType="num">
                                      <p:cBhvr>
                                        <p:cTn id="23" dur="3000" fill="hold"/>
                                        <p:tgtEl>
                                          <p:spTgt spid="5"/>
                                        </p:tgtEl>
                                        <p:attrNameLst>
                                          <p:attrName>ppt_h</p:attrName>
                                        </p:attrNameLst>
                                      </p:cBhvr>
                                      <p:tavLst>
                                        <p:tav tm="0">
                                          <p:val>
                                            <p:strVal val="#ppt_h"/>
                                          </p:val>
                                        </p:tav>
                                        <p:tav tm="100000">
                                          <p:val>
                                            <p:strVal val="#ppt_h"/>
                                          </p:val>
                                        </p:tav>
                                      </p:tavLst>
                                    </p:anim>
                                    <p:animEffect transition="in" filter="fade">
                                      <p:cBhvr>
                                        <p:cTn id="24"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srcRect l="16940" t="20430" r="13270" b="8435"/>
          <a:stretch/>
        </p:blipFill>
        <p:spPr bwMode="auto">
          <a:xfrm>
            <a:off x="4813299" y="1670447"/>
            <a:ext cx="6388286" cy="4120753"/>
          </a:xfrm>
          <a:prstGeom prst="rect">
            <a:avLst/>
          </a:prstGeom>
          <a:ln>
            <a:noFill/>
          </a:ln>
          <a:effectLst>
            <a:outerShdw blurRad="292100" dist="139700" dir="2700000" algn="tl" rotWithShape="0">
              <a:srgbClr val="333333">
                <a:alpha val="65000"/>
              </a:srgbClr>
            </a:outerShdw>
          </a:effectLst>
        </p:spPr>
      </p:pic>
      <p:sp>
        <p:nvSpPr>
          <p:cNvPr id="7" name="6 CuadroTexto"/>
          <p:cNvSpPr txBox="1"/>
          <p:nvPr/>
        </p:nvSpPr>
        <p:spPr>
          <a:xfrm>
            <a:off x="498976" y="1688016"/>
            <a:ext cx="4180973" cy="1323439"/>
          </a:xfrm>
          <a:prstGeom prst="rect">
            <a:avLst/>
          </a:prstGeom>
          <a:noFill/>
        </p:spPr>
        <p:txBody>
          <a:bodyPr wrap="square" rtlCol="0">
            <a:spAutoFit/>
          </a:bodyPr>
          <a:lstStyle/>
          <a:p>
            <a:pPr algn="just"/>
            <a:r>
              <a:rPr lang="es-ES" sz="1600" i="1" dirty="0" smtClean="0">
                <a:solidFill>
                  <a:schemeClr val="accent2">
                    <a:lumMod val="50000"/>
                  </a:schemeClr>
                </a:solidFill>
              </a:rPr>
              <a:t>El Contrato de Concesión de Servicios, establece que el pago por la inversión realizada y el mantenimiento y operación, deberá determinarse en función a los siguientes porcentajes:</a:t>
            </a:r>
            <a:endParaRPr lang="es-ES" sz="1600" i="1" dirty="0">
              <a:solidFill>
                <a:schemeClr val="accent2">
                  <a:lumMod val="50000"/>
                </a:schemeClr>
              </a:solidFill>
            </a:endParaRPr>
          </a:p>
        </p:txBody>
      </p:sp>
      <p:sp>
        <p:nvSpPr>
          <p:cNvPr id="2" name="Rectángulo 1"/>
          <p:cNvSpPr/>
          <p:nvPr/>
        </p:nvSpPr>
        <p:spPr>
          <a:xfrm>
            <a:off x="4876799" y="3227388"/>
            <a:ext cx="6273987"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aphicFrame>
        <p:nvGraphicFramePr>
          <p:cNvPr id="4" name="Diagrama 3"/>
          <p:cNvGraphicFramePr/>
          <p:nvPr>
            <p:extLst>
              <p:ext uri="{D42A27DB-BD31-4B8C-83A1-F6EECF244321}">
                <p14:modId xmlns:p14="http://schemas.microsoft.com/office/powerpoint/2010/main" val="3432471671"/>
              </p:ext>
            </p:extLst>
          </p:nvPr>
        </p:nvGraphicFramePr>
        <p:xfrm>
          <a:off x="590450" y="3111500"/>
          <a:ext cx="4013994" cy="2772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p:cNvSpPr/>
          <p:nvPr/>
        </p:nvSpPr>
        <p:spPr>
          <a:xfrm>
            <a:off x="2255076" y="2901282"/>
            <a:ext cx="668774" cy="461665"/>
          </a:xfrm>
          <a:prstGeom prst="rect">
            <a:avLst/>
          </a:prstGeom>
          <a:noFill/>
        </p:spPr>
        <p:txBody>
          <a:bodyPr wrap="none" lIns="91440" tIns="45720" rIns="91440" bIns="45720">
            <a:spAutoFit/>
          </a:bodyPr>
          <a:lstStyle/>
          <a:p>
            <a:pPr algn="ctr"/>
            <a:r>
              <a:rPr lang="es-ES" sz="2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PKT</a:t>
            </a:r>
            <a:endParaRPr lang="es-ES" sz="2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cxnSp>
        <p:nvCxnSpPr>
          <p:cNvPr id="9" name="Conector angular 8"/>
          <p:cNvCxnSpPr>
            <a:endCxn id="1026" idx="2"/>
          </p:cNvCxnSpPr>
          <p:nvPr/>
        </p:nvCxnSpPr>
        <p:spPr>
          <a:xfrm>
            <a:off x="1424441" y="4343400"/>
            <a:ext cx="6583001" cy="1447800"/>
          </a:xfrm>
          <a:prstGeom prst="bentConnector4">
            <a:avLst>
              <a:gd name="adj1" fmla="val -8987"/>
              <a:gd name="adj2" fmla="val 15263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858194" y="6214290"/>
            <a:ext cx="6584006" cy="307777"/>
          </a:xfrm>
          <a:prstGeom prst="rect">
            <a:avLst/>
          </a:prstGeom>
          <a:noFill/>
        </p:spPr>
        <p:txBody>
          <a:bodyPr wrap="square" rtlCol="0">
            <a:spAutoFit/>
          </a:bodyPr>
          <a:lstStyle/>
          <a:p>
            <a:r>
              <a:rPr lang="es-PE" sz="1400" b="1" i="1" dirty="0" smtClean="0">
                <a:solidFill>
                  <a:srgbClr val="0070C0"/>
                </a:solidFill>
              </a:rPr>
              <a:t>En el importe que remunera la inversión, existe un interés implícito</a:t>
            </a:r>
            <a:endParaRPr lang="es-PE" sz="1400" b="1" i="1" dirty="0">
              <a:solidFill>
                <a:srgbClr val="0070C0"/>
              </a:solidFill>
            </a:endParaRPr>
          </a:p>
        </p:txBody>
      </p:sp>
      <p:sp>
        <p:nvSpPr>
          <p:cNvPr id="20" name="6 CuadroTexto"/>
          <p:cNvSpPr txBox="1"/>
          <p:nvPr/>
        </p:nvSpPr>
        <p:spPr>
          <a:xfrm>
            <a:off x="498976" y="977612"/>
            <a:ext cx="11000374" cy="584775"/>
          </a:xfrm>
          <a:prstGeom prst="rect">
            <a:avLst/>
          </a:prstGeom>
          <a:noFill/>
        </p:spPr>
        <p:txBody>
          <a:bodyPr wrap="square" rtlCol="0">
            <a:spAutoFit/>
          </a:bodyPr>
          <a:lstStyle/>
          <a:p>
            <a:pPr algn="just"/>
            <a:r>
              <a:rPr lang="es-ES" sz="1600" b="1" dirty="0" smtClean="0">
                <a:solidFill>
                  <a:srgbClr val="0070C0"/>
                </a:solidFill>
              </a:rPr>
              <a:t>La Concedente asignará los pagos al operador y los contabilizará de acuerdo con su esencia como una reducción en el pasivo reconocido, una carga financiera y cargas por servicios proporcionados por el operador. </a:t>
            </a:r>
            <a:r>
              <a:rPr lang="es-ES" sz="1600" b="1" dirty="0" smtClean="0">
                <a:solidFill>
                  <a:srgbClr val="FF0000"/>
                </a:solidFill>
              </a:rPr>
              <a:t>Párrafo 21 NICSP 32</a:t>
            </a:r>
            <a:endParaRPr lang="es-ES" sz="1600" b="1" dirty="0">
              <a:solidFill>
                <a:srgbClr val="FF0000"/>
              </a:solidFill>
            </a:endParaRPr>
          </a:p>
        </p:txBody>
      </p:sp>
      <p:sp>
        <p:nvSpPr>
          <p:cNvPr id="11" name="Rectángulo 10"/>
          <p:cNvSpPr/>
          <p:nvPr/>
        </p:nvSpPr>
        <p:spPr>
          <a:xfrm>
            <a:off x="498976" y="276213"/>
            <a:ext cx="9675512" cy="553998"/>
          </a:xfrm>
          <a:prstGeom prst="rect">
            <a:avLst/>
          </a:prstGeom>
          <a:noFill/>
        </p:spPr>
        <p:txBody>
          <a:bodyPr wrap="square" lIns="91440" tIns="45720" rIns="91440" bIns="45720">
            <a:spAutoFit/>
          </a:bodyPr>
          <a:lstStyle/>
          <a:p>
            <a:r>
              <a:rPr lang="es-ES" sz="3000" b="1" dirty="0" smtClean="0">
                <a:ln w="13462">
                  <a:solidFill>
                    <a:schemeClr val="bg1"/>
                  </a:solidFill>
                  <a:prstDash val="solid"/>
                </a:ln>
                <a:solidFill>
                  <a:srgbClr val="FF0000"/>
                </a:solidFill>
                <a:effectLst>
                  <a:outerShdw dist="38100" dir="2700000" algn="bl" rotWithShape="0">
                    <a:schemeClr val="accent5"/>
                  </a:outerShdw>
                </a:effectLst>
              </a:rPr>
              <a:t>En base a la información contractual</a:t>
            </a:r>
            <a:endParaRPr lang="es-ES" sz="3000" b="1" cap="none" spc="0" dirty="0">
              <a:ln w="13462">
                <a:solidFill>
                  <a:schemeClr val="bg1"/>
                </a:solidFill>
                <a:prstDash val="solid"/>
              </a:ln>
              <a:solidFill>
                <a:srgbClr val="FF0000"/>
              </a:solidFill>
              <a:effectLst>
                <a:outerShdw dist="38100" dir="2700000" algn="bl" rotWithShape="0">
                  <a:schemeClr val="accent5"/>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1305470" y="192024"/>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Cálculo de la tasa de interés implícita</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pic>
        <p:nvPicPr>
          <p:cNvPr id="21" name="Imagen 20"/>
          <p:cNvPicPr>
            <a:picLocks noChangeAspect="1"/>
          </p:cNvPicPr>
          <p:nvPr/>
        </p:nvPicPr>
        <p:blipFill rotWithShape="1">
          <a:blip r:embed="rId2"/>
          <a:srcRect l="5343" t="22896" r="71821" b="10079"/>
          <a:stretch/>
        </p:blipFill>
        <p:spPr>
          <a:xfrm>
            <a:off x="696102" y="1133341"/>
            <a:ext cx="3593348" cy="54216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 name="Rectángulo 36"/>
          <p:cNvSpPr/>
          <p:nvPr/>
        </p:nvSpPr>
        <p:spPr>
          <a:xfrm>
            <a:off x="9396529" y="1661544"/>
            <a:ext cx="1357332" cy="7848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001">
            <a:schemeClr val="lt2"/>
          </a:fillRef>
          <a:effectRef idx="0">
            <a:scrgbClr r="0" g="0" b="0"/>
          </a:effectRef>
          <a:fontRef idx="major"/>
        </p:style>
        <p:txBody>
          <a:bodyPr wrap="square" lIns="91440" tIns="45720" rIns="91440" bIns="45720">
            <a:spAutoFit/>
          </a:bodyPr>
          <a:lstStyle/>
          <a:p>
            <a:pPr algn="ctr"/>
            <a:r>
              <a:rPr lang="es-ES" sz="25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rPr>
              <a:t>23% </a:t>
            </a:r>
            <a:r>
              <a:rPr lang="es-ES" sz="20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rPr>
              <a:t>tasa implícita</a:t>
            </a:r>
            <a:endParaRPr lang="es-ES" sz="20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endParaRPr>
          </a:p>
        </p:txBody>
      </p:sp>
      <p:pic>
        <p:nvPicPr>
          <p:cNvPr id="2" name="Imagen 1"/>
          <p:cNvPicPr>
            <a:picLocks noChangeAspect="1"/>
          </p:cNvPicPr>
          <p:nvPr/>
        </p:nvPicPr>
        <p:blipFill rotWithShape="1">
          <a:blip r:embed="rId3"/>
          <a:srcRect l="5915" t="27245" r="71796" b="11487"/>
          <a:stretch/>
        </p:blipFill>
        <p:spPr>
          <a:xfrm>
            <a:off x="5295390" y="929728"/>
            <a:ext cx="3410731" cy="5625282"/>
          </a:xfrm>
          <a:prstGeom prst="rect">
            <a:avLst/>
          </a:prstGeom>
        </p:spPr>
      </p:pic>
      <p:cxnSp>
        <p:nvCxnSpPr>
          <p:cNvPr id="4" name="Conector angular 3"/>
          <p:cNvCxnSpPr>
            <a:endCxn id="37" idx="0"/>
          </p:cNvCxnSpPr>
          <p:nvPr/>
        </p:nvCxnSpPr>
        <p:spPr>
          <a:xfrm>
            <a:off x="6259132" y="1060940"/>
            <a:ext cx="3816063" cy="600604"/>
          </a:xfrm>
          <a:prstGeom prst="bentConnector2">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Flecha derecha 8"/>
          <p:cNvSpPr/>
          <p:nvPr/>
        </p:nvSpPr>
        <p:spPr>
          <a:xfrm>
            <a:off x="4398922" y="3407395"/>
            <a:ext cx="786997" cy="489397"/>
          </a:xfrm>
          <a:prstGeom prst="rightArrow">
            <a:avLst>
              <a:gd name="adj1" fmla="val 55263"/>
              <a:gd name="adj2" fmla="val 73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4" name="Conector recto de flecha 23"/>
          <p:cNvCxnSpPr/>
          <p:nvPr/>
        </p:nvCxnSpPr>
        <p:spPr>
          <a:xfrm flipH="1">
            <a:off x="2661633" y="740535"/>
            <a:ext cx="4294" cy="779793"/>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p:nvPr/>
        </p:nvCxnSpPr>
        <p:spPr>
          <a:xfrm>
            <a:off x="5789054" y="740535"/>
            <a:ext cx="4294" cy="245074"/>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a:xfrm flipH="1">
            <a:off x="2665927" y="740535"/>
            <a:ext cx="312312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1791" t="26819" r="14478" b="28777"/>
          <a:stretch/>
        </p:blipFill>
        <p:spPr>
          <a:xfrm>
            <a:off x="409430" y="1473958"/>
            <a:ext cx="11177517" cy="3556482"/>
          </a:xfrm>
          <a:prstGeom prst="rect">
            <a:avLst/>
          </a:prstGeom>
        </p:spPr>
      </p:pic>
      <p:sp>
        <p:nvSpPr>
          <p:cNvPr id="5" name="Rectángulo 4"/>
          <p:cNvSpPr/>
          <p:nvPr/>
        </p:nvSpPr>
        <p:spPr>
          <a:xfrm>
            <a:off x="1160432" y="424037"/>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Pagos efectuados por PKT y rebaja del pasivo financiero</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82325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3453" t="36215" r="56344" b="35615"/>
          <a:stretch/>
        </p:blipFill>
        <p:spPr>
          <a:xfrm>
            <a:off x="7915482" y="937276"/>
            <a:ext cx="3616876" cy="35664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ángulo 2"/>
          <p:cNvSpPr/>
          <p:nvPr/>
        </p:nvSpPr>
        <p:spPr>
          <a:xfrm>
            <a:off x="1250879" y="287555"/>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Contabilidad de los pagos del PKT y rebaja del Pasivo Financiero</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graphicFrame>
        <p:nvGraphicFramePr>
          <p:cNvPr id="4" name="Tabla 3"/>
          <p:cNvGraphicFramePr>
            <a:graphicFrameLocks noGrp="1"/>
          </p:cNvGraphicFramePr>
          <p:nvPr>
            <p:extLst>
              <p:ext uri="{D42A27DB-BD31-4B8C-83A1-F6EECF244321}">
                <p14:modId xmlns:p14="http://schemas.microsoft.com/office/powerpoint/2010/main" val="242114352"/>
              </p:ext>
            </p:extLst>
          </p:nvPr>
        </p:nvGraphicFramePr>
        <p:xfrm>
          <a:off x="300261" y="1405717"/>
          <a:ext cx="7356132" cy="2385181"/>
        </p:xfrm>
        <a:graphic>
          <a:graphicData uri="http://schemas.openxmlformats.org/drawingml/2006/table">
            <a:tbl>
              <a:tblPr firstRow="1" firstCol="1" bandRow="1">
                <a:tableStyleId>{5C22544A-7EE6-4342-B048-85BDC9FD1C3A}</a:tableStyleId>
              </a:tblPr>
              <a:tblGrid>
                <a:gridCol w="1103630"/>
                <a:gridCol w="4278455"/>
                <a:gridCol w="1033471"/>
                <a:gridCol w="940576"/>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Contratación de Servicios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mn-ea"/>
                          <a:cs typeface="Arial" panose="020B0604020202020204" pitchFamily="34" charset="0"/>
                        </a:rPr>
                        <a:t>15</a:t>
                      </a:r>
                      <a:r>
                        <a:rPr lang="es-PE" sz="1200" baseline="0" dirty="0" smtClean="0">
                          <a:effectLst/>
                          <a:latin typeface="Arial" panose="020B0604020202020204" pitchFamily="34" charset="0"/>
                          <a:ea typeface="+mn-ea"/>
                          <a:cs typeface="Arial" panose="020B0604020202020204" pitchFamily="34" charset="0"/>
                        </a:rPr>
                        <a:t> 160 396</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1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5302.09</a:t>
                      </a:r>
                      <a:endParaRPr lang="es-PE" sz="11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cs typeface="Arial" panose="020B0604020202020204" pitchFamily="34" charset="0"/>
                        </a:rPr>
                        <a:t>Servicios Públicos derivados de contratos de concesión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5901</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Gastos Financieros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129 124 586</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5901.06</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Gastos Financieros</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en Contratos de Concesión</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r>
                        <a:rPr lang="es-PE" sz="1200" dirty="0" smtClean="0">
                          <a:effectLst/>
                          <a:latin typeface="Arial" panose="020B0604020202020204" pitchFamily="34" charset="0"/>
                          <a:cs typeface="Arial" panose="020B0604020202020204" pitchFamily="34" charset="0"/>
                        </a:rPr>
                        <a:t>144 284 982</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4">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el registro de la obligación a favor del operador, por los servicios prestados y gastos financieros</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sp>
        <p:nvSpPr>
          <p:cNvPr id="5" name="Rectángulo 4"/>
          <p:cNvSpPr/>
          <p:nvPr/>
        </p:nvSpPr>
        <p:spPr>
          <a:xfrm>
            <a:off x="5813947" y="1665025"/>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8" name="Conector angular 7"/>
          <p:cNvCxnSpPr>
            <a:stCxn id="5" idx="3"/>
          </p:cNvCxnSpPr>
          <p:nvPr/>
        </p:nvCxnSpPr>
        <p:spPr>
          <a:xfrm>
            <a:off x="6728347" y="1781031"/>
            <a:ext cx="3947615" cy="1878912"/>
          </a:xfrm>
          <a:prstGeom prst="bentConnector3">
            <a:avLst>
              <a:gd name="adj1" fmla="val 93561"/>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Rectángulo 12"/>
          <p:cNvSpPr/>
          <p:nvPr/>
        </p:nvSpPr>
        <p:spPr>
          <a:xfrm>
            <a:off x="5813947" y="2104028"/>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15" name="Conector angular 14"/>
          <p:cNvCxnSpPr>
            <a:stCxn id="13" idx="3"/>
          </p:cNvCxnSpPr>
          <p:nvPr/>
        </p:nvCxnSpPr>
        <p:spPr>
          <a:xfrm>
            <a:off x="6728347" y="2220034"/>
            <a:ext cx="3947615" cy="1687637"/>
          </a:xfrm>
          <a:prstGeom prst="bentConnector3">
            <a:avLst>
              <a:gd name="adj1" fmla="val 88375"/>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43" name="Tabla 42"/>
          <p:cNvGraphicFramePr>
            <a:graphicFrameLocks noGrp="1"/>
          </p:cNvGraphicFramePr>
          <p:nvPr>
            <p:extLst>
              <p:ext uri="{D42A27DB-BD31-4B8C-83A1-F6EECF244321}">
                <p14:modId xmlns:p14="http://schemas.microsoft.com/office/powerpoint/2010/main" val="2813013911"/>
              </p:ext>
            </p:extLst>
          </p:nvPr>
        </p:nvGraphicFramePr>
        <p:xfrm>
          <a:off x="329831" y="4109975"/>
          <a:ext cx="7356132" cy="2043789"/>
        </p:xfrm>
        <a:graphic>
          <a:graphicData uri="http://schemas.openxmlformats.org/drawingml/2006/table">
            <a:tbl>
              <a:tblPr firstRow="1" firstCol="1" bandRow="1">
                <a:tableStyleId>{5C22544A-7EE6-4342-B048-85BDC9FD1C3A}</a:tableStyleId>
              </a:tblPr>
              <a:tblGrid>
                <a:gridCol w="1103630"/>
                <a:gridCol w="4278455"/>
                <a:gridCol w="1033471"/>
                <a:gridCol w="940576"/>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kern="1200" dirty="0" smtClean="0">
                          <a:solidFill>
                            <a:schemeClr val="dk1"/>
                          </a:solidFill>
                          <a:effectLst/>
                          <a:latin typeface="Arial" panose="020B0604020202020204" pitchFamily="34" charset="0"/>
                          <a:ea typeface="+mn-ea"/>
                          <a:cs typeface="Arial" panose="020B0604020202020204" pitchFamily="34" charset="0"/>
                        </a:rPr>
                        <a:t>69 543 100</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1204</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Fideicomisos, Comisiones de</a:t>
                      </a:r>
                      <a:r>
                        <a:rPr lang="es-PE" sz="1200" b="1"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Confianza y Otras </a:t>
                      </a:r>
                      <a:r>
                        <a:rPr lang="es-PE" sz="1200" b="1" baseline="0"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Modalid</a:t>
                      </a:r>
                      <a:r>
                        <a:rPr lang="es-PE" sz="1200" b="1"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kern="1200" dirty="0" smtClean="0">
                          <a:solidFill>
                            <a:schemeClr val="dk1"/>
                          </a:solidFill>
                          <a:effectLst/>
                          <a:latin typeface="Arial" panose="020B0604020202020204" pitchFamily="34" charset="0"/>
                          <a:ea typeface="+mn-ea"/>
                          <a:cs typeface="Arial" panose="020B0604020202020204" pitchFamily="34" charset="0"/>
                        </a:rPr>
                        <a:t>69 543 100</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1204.01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Fideicomisos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4">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 el pago, con cargo al fideicomiso,</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del PKIT que cubre los servicios prestados y parte de la carga financiera</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spTree>
    <p:extLst>
      <p:ext uri="{BB962C8B-B14F-4D97-AF65-F5344CB8AC3E}">
        <p14:creationId xmlns:p14="http://schemas.microsoft.com/office/powerpoint/2010/main" val="17145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50879" y="287555"/>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Contabilidad de los pagos del PKT Nº27 y rebaja del Pasivo Financiero</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graphicFrame>
        <p:nvGraphicFramePr>
          <p:cNvPr id="4" name="Tabla 3"/>
          <p:cNvGraphicFramePr>
            <a:graphicFrameLocks noGrp="1"/>
          </p:cNvGraphicFramePr>
          <p:nvPr>
            <p:extLst>
              <p:ext uri="{D42A27DB-BD31-4B8C-83A1-F6EECF244321}">
                <p14:modId xmlns:p14="http://schemas.microsoft.com/office/powerpoint/2010/main" val="1019657822"/>
              </p:ext>
            </p:extLst>
          </p:nvPr>
        </p:nvGraphicFramePr>
        <p:xfrm>
          <a:off x="300261" y="982629"/>
          <a:ext cx="7356132" cy="2385181"/>
        </p:xfrm>
        <a:graphic>
          <a:graphicData uri="http://schemas.openxmlformats.org/drawingml/2006/table">
            <a:tbl>
              <a:tblPr firstRow="1" firstCol="1" bandRow="1">
                <a:tableStyleId>{5C22544A-7EE6-4342-B048-85BDC9FD1C3A}</a:tableStyleId>
              </a:tblPr>
              <a:tblGrid>
                <a:gridCol w="1103630"/>
                <a:gridCol w="4278455"/>
                <a:gridCol w="1033471"/>
                <a:gridCol w="940576"/>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Contratación de Servicios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mn-ea"/>
                          <a:cs typeface="Arial" panose="020B0604020202020204" pitchFamily="34" charset="0"/>
                        </a:rPr>
                        <a:t>252 721</a:t>
                      </a:r>
                      <a:r>
                        <a:rPr lang="es-PE" sz="1200" baseline="0" dirty="0" smtClean="0">
                          <a:effectLst/>
                          <a:latin typeface="Arial" panose="020B0604020202020204" pitchFamily="34" charset="0"/>
                          <a:ea typeface="+mn-ea"/>
                          <a:cs typeface="Arial" panose="020B0604020202020204" pitchFamily="34" charset="0"/>
                        </a:rPr>
                        <a:t> 376</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1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5302.09</a:t>
                      </a:r>
                      <a:endParaRPr lang="es-PE" sz="11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cs typeface="Arial" panose="020B0604020202020204" pitchFamily="34" charset="0"/>
                        </a:rPr>
                        <a:t>Servicios Públicos derivados de contratos de concesión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5901</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Gastos Financieros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152 136 317</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5901.06</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Gastos Financieros</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en Contratos de Concesión</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r>
                        <a:rPr lang="es-PE" sz="1200" dirty="0" smtClean="0">
                          <a:effectLst/>
                          <a:latin typeface="Arial" panose="020B0604020202020204" pitchFamily="34" charset="0"/>
                          <a:cs typeface="Arial" panose="020B0604020202020204" pitchFamily="34" charset="0"/>
                        </a:rPr>
                        <a:t>404 857 693</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4">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el registro de la obligación a favor del operador, por los servicios prestados y gastos financieros</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sp>
        <p:nvSpPr>
          <p:cNvPr id="5" name="Rectángulo 4"/>
          <p:cNvSpPr/>
          <p:nvPr/>
        </p:nvSpPr>
        <p:spPr>
          <a:xfrm>
            <a:off x="5791913" y="1241937"/>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Rectángulo 12"/>
          <p:cNvSpPr/>
          <p:nvPr/>
        </p:nvSpPr>
        <p:spPr>
          <a:xfrm>
            <a:off x="5791913" y="1680940"/>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aphicFrame>
        <p:nvGraphicFramePr>
          <p:cNvPr id="43" name="Tabla 42"/>
          <p:cNvGraphicFramePr>
            <a:graphicFrameLocks noGrp="1"/>
          </p:cNvGraphicFramePr>
          <p:nvPr>
            <p:extLst>
              <p:ext uri="{D42A27DB-BD31-4B8C-83A1-F6EECF244321}">
                <p14:modId xmlns:p14="http://schemas.microsoft.com/office/powerpoint/2010/main" val="2889255126"/>
              </p:ext>
            </p:extLst>
          </p:nvPr>
        </p:nvGraphicFramePr>
        <p:xfrm>
          <a:off x="247944" y="3666575"/>
          <a:ext cx="7356132" cy="2686088"/>
        </p:xfrm>
        <a:graphic>
          <a:graphicData uri="http://schemas.openxmlformats.org/drawingml/2006/table">
            <a:tbl>
              <a:tblPr firstRow="1" firstCol="1" bandRow="1">
                <a:tableStyleId>{5C22544A-7EE6-4342-B048-85BDC9FD1C3A}</a:tableStyleId>
              </a:tblPr>
              <a:tblGrid>
                <a:gridCol w="967680"/>
                <a:gridCol w="3233546"/>
                <a:gridCol w="955343"/>
                <a:gridCol w="1091821"/>
                <a:gridCol w="1107742"/>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dirty="0" smtClean="0">
                          <a:effectLst/>
                          <a:latin typeface="Arial" panose="020B0604020202020204" pitchFamily="34" charset="0"/>
                          <a:cs typeface="Arial" panose="020B0604020202020204" pitchFamily="34" charset="0"/>
                        </a:rPr>
                        <a:t>476 832 784</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r>
              <a:tr h="28352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51246">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b" latinLnBrk="0" hangingPunct="1">
                        <a:lnSpc>
                          <a:spcPct val="107000"/>
                        </a:lnSpc>
                        <a:spcBef>
                          <a:spcPts val="0"/>
                        </a:spcBef>
                        <a:spcAft>
                          <a:spcPts val="0"/>
                        </a:spcAft>
                        <a:buClrTx/>
                        <a:buSzTx/>
                        <a:buFontTx/>
                        <a:buNone/>
                        <a:tabLst/>
                        <a:defRPr/>
                      </a:pPr>
                      <a:r>
                        <a:rPr lang="es-PE" sz="1100" b="1" i="0" u="none" strike="noStrike" kern="1200" dirty="0" smtClean="0">
                          <a:solidFill>
                            <a:srgbClr val="000000"/>
                          </a:solidFill>
                          <a:effectLst/>
                          <a:latin typeface="Calibri" panose="020F0502020204030204" pitchFamily="34" charset="0"/>
                          <a:ea typeface="+mn-ea"/>
                          <a:cs typeface="+mn-cs"/>
                        </a:rPr>
                        <a:t>404 857 693</a:t>
                      </a:r>
                    </a:p>
                    <a:p>
                      <a:pPr marL="0" algn="r" defTabSz="914400" rtl="0" eaLnBrk="1" fontAlgn="b" latinLnBrk="0" hangingPunct="1">
                        <a:lnSpc>
                          <a:spcPct val="107000"/>
                        </a:lnSpc>
                      </a:pPr>
                      <a:endParaRPr lang="es-PE" sz="1100" b="1" i="0" u="none" strike="noStrike" kern="1200" dirty="0">
                        <a:solidFill>
                          <a:srgbClr val="000000"/>
                        </a:solidFill>
                        <a:effectLst/>
                        <a:latin typeface="Calibri" panose="020F0502020204030204" pitchFamily="34" charset="0"/>
                        <a:ea typeface="+mn-ea"/>
                        <a:cs typeface="+mn-cs"/>
                      </a:endParaRPr>
                    </a:p>
                  </a:txBody>
                  <a:tcPr marL="44450" marR="44450" marT="0" marB="0" anchor="b"/>
                </a:tc>
                <a:tc>
                  <a:txBody>
                    <a:bodyPr/>
                    <a:lstStyle/>
                    <a:p>
                      <a:pPr marL="0" algn="r" defTabSz="914400" rtl="0" eaLnBrk="1" fontAlgn="b" latinLnBrk="0" hangingPunct="1">
                        <a:lnSpc>
                          <a:spcPct val="107000"/>
                        </a:lnSpc>
                      </a:pPr>
                      <a:endParaRPr lang="es-PE" sz="1100" b="1" i="0" u="none" strike="noStrike" kern="1200" dirty="0">
                        <a:solidFill>
                          <a:srgbClr val="000000"/>
                        </a:solidFill>
                        <a:effectLst/>
                        <a:latin typeface="Calibri" panose="020F0502020204030204" pitchFamily="34" charset="0"/>
                        <a:ea typeface="+mn-ea"/>
                        <a:cs typeface="+mn-cs"/>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Activos no Financieros por pagar</a:t>
                      </a:r>
                      <a:endParaRPr lang="es-PE" sz="12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fontAlgn="b"/>
                      <a:endParaRPr lang="es-PE"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2103.0202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Concesiones – Pasivo Financiero</a:t>
                      </a:r>
                      <a:endParaRPr lang="es-PE" sz="12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000" b="1" i="0" u="none" strike="noStrike" dirty="0" smtClean="0">
                          <a:solidFill>
                            <a:srgbClr val="000000"/>
                          </a:solidFill>
                          <a:effectLst/>
                          <a:latin typeface="Calibri" panose="020F0502020204030204" pitchFamily="34" charset="0"/>
                        </a:rPr>
                        <a:t>71 975 091</a:t>
                      </a: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1204</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Fideicomisos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dirty="0" smtClean="0">
                          <a:effectLst/>
                          <a:latin typeface="Arial" panose="020B0604020202020204" pitchFamily="34" charset="0"/>
                          <a:cs typeface="Arial" panose="020B0604020202020204" pitchFamily="34" charset="0"/>
                        </a:rPr>
                        <a:t>476</a:t>
                      </a:r>
                      <a:r>
                        <a:rPr lang="es-PE" sz="1200" baseline="0" dirty="0" smtClean="0">
                          <a:effectLst/>
                          <a:latin typeface="Arial" panose="020B0604020202020204" pitchFamily="34" charset="0"/>
                          <a:cs typeface="Arial" panose="020B0604020202020204" pitchFamily="34" charset="0"/>
                        </a:rPr>
                        <a:t> 832 784</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1204.01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Fideicomisos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5">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 el pago, con cargo al fideicomiso,</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del PKIT que cubre los servicios prestados y parte de la carga financiera</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endParaRPr lang="es-PE"/>
                    </a:p>
                  </a:txBody>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pic>
        <p:nvPicPr>
          <p:cNvPr id="6" name="Imagen 5"/>
          <p:cNvPicPr>
            <a:picLocks noChangeAspect="1"/>
          </p:cNvPicPr>
          <p:nvPr/>
        </p:nvPicPr>
        <p:blipFill rotWithShape="1">
          <a:blip r:embed="rId2"/>
          <a:srcRect l="1791" t="36521" r="56791" b="28964"/>
          <a:stretch/>
        </p:blipFill>
        <p:spPr>
          <a:xfrm>
            <a:off x="7731781" y="1485390"/>
            <a:ext cx="4250953" cy="2503502"/>
          </a:xfrm>
          <a:prstGeom prst="rect">
            <a:avLst/>
          </a:prstGeom>
        </p:spPr>
      </p:pic>
      <p:cxnSp>
        <p:nvCxnSpPr>
          <p:cNvPr id="15" name="Conector angular 14"/>
          <p:cNvCxnSpPr>
            <a:stCxn id="13" idx="2"/>
          </p:cNvCxnSpPr>
          <p:nvPr/>
        </p:nvCxnSpPr>
        <p:spPr>
          <a:xfrm rot="16200000" flipH="1">
            <a:off x="7612778" y="549285"/>
            <a:ext cx="1048493" cy="3775823"/>
          </a:xfrm>
          <a:prstGeom prst="bentConnector2">
            <a:avLst/>
          </a:prstGeom>
          <a:ln w="952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 name="Conector angular 7"/>
          <p:cNvCxnSpPr>
            <a:stCxn id="5" idx="3"/>
          </p:cNvCxnSpPr>
          <p:nvPr/>
        </p:nvCxnSpPr>
        <p:spPr>
          <a:xfrm>
            <a:off x="6706313" y="1357943"/>
            <a:ext cx="3318623" cy="1453659"/>
          </a:xfrm>
          <a:prstGeom prst="bentConnector3">
            <a:avLst>
              <a:gd name="adj1" fmla="val 86729"/>
            </a:avLst>
          </a:prstGeom>
          <a:ln w="127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Llamada rectangular 25"/>
          <p:cNvSpPr/>
          <p:nvPr/>
        </p:nvSpPr>
        <p:spPr>
          <a:xfrm>
            <a:off x="8830759" y="4543899"/>
            <a:ext cx="2637800" cy="931484"/>
          </a:xfrm>
          <a:prstGeom prst="wedgeRectCallout">
            <a:avLst>
              <a:gd name="adj1" fmla="val -179856"/>
              <a:gd name="adj2" fmla="val 325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1200" dirty="0" smtClean="0"/>
              <a:t>PKT inversión 	          :  224 111 408</a:t>
            </a:r>
          </a:p>
          <a:p>
            <a:r>
              <a:rPr lang="es-PE" sz="1200" dirty="0" smtClean="0"/>
              <a:t>Gastos Financieros   </a:t>
            </a:r>
            <a:r>
              <a:rPr lang="es-PE" sz="1200" u="sng" dirty="0" smtClean="0"/>
              <a:t>: (152 136 317)</a:t>
            </a:r>
          </a:p>
          <a:p>
            <a:r>
              <a:rPr lang="es-PE" sz="1200" b="1" dirty="0">
                <a:solidFill>
                  <a:schemeClr val="accent4">
                    <a:lumMod val="40000"/>
                    <a:lumOff val="60000"/>
                  </a:schemeClr>
                </a:solidFill>
                <a:effectLst>
                  <a:outerShdw blurRad="38100" dist="38100" dir="2700000" algn="tl">
                    <a:srgbClr val="000000">
                      <a:alpha val="43137"/>
                    </a:srgbClr>
                  </a:outerShdw>
                </a:effectLst>
              </a:rPr>
              <a:t> </a:t>
            </a:r>
            <a:r>
              <a:rPr lang="es-PE" sz="1200" b="1" dirty="0" smtClean="0">
                <a:solidFill>
                  <a:schemeClr val="accent4">
                    <a:lumMod val="40000"/>
                    <a:lumOff val="60000"/>
                  </a:schemeClr>
                </a:solidFill>
                <a:effectLst>
                  <a:outerShdw blurRad="38100" dist="38100" dir="2700000" algn="tl">
                    <a:srgbClr val="000000">
                      <a:alpha val="43137"/>
                    </a:srgbClr>
                  </a:outerShdw>
                </a:effectLst>
              </a:rPr>
              <a:t>                                         71 975 091</a:t>
            </a:r>
          </a:p>
          <a:p>
            <a:r>
              <a:rPr lang="es-PE" sz="1200" dirty="0" smtClean="0">
                <a:solidFill>
                  <a:schemeClr val="accent4">
                    <a:lumMod val="40000"/>
                    <a:lumOff val="60000"/>
                  </a:schemeClr>
                </a:solidFill>
              </a:rPr>
              <a:t>Importe que rebaja el pasivo financiero</a:t>
            </a:r>
          </a:p>
        </p:txBody>
      </p:sp>
      <p:sp>
        <p:nvSpPr>
          <p:cNvPr id="28" name="Flecha abajo 27"/>
          <p:cNvSpPr/>
          <p:nvPr/>
        </p:nvSpPr>
        <p:spPr>
          <a:xfrm>
            <a:off x="10024936" y="1152935"/>
            <a:ext cx="319903" cy="333475"/>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15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479" t="22538" r="58064" b="9827"/>
          <a:stretch/>
        </p:blipFill>
        <p:spPr>
          <a:xfrm>
            <a:off x="5260531" y="1044362"/>
            <a:ext cx="6506925" cy="53782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ángulo 4"/>
          <p:cNvSpPr/>
          <p:nvPr/>
        </p:nvSpPr>
        <p:spPr>
          <a:xfrm>
            <a:off x="498975" y="254442"/>
            <a:ext cx="9675512" cy="553998"/>
          </a:xfrm>
          <a:prstGeom prst="rect">
            <a:avLst/>
          </a:prstGeom>
          <a:noFill/>
        </p:spPr>
        <p:txBody>
          <a:bodyPr wrap="square" lIns="91440" tIns="45720" rIns="91440" bIns="45720">
            <a:spAutoFit/>
          </a:bodyPr>
          <a:lstStyle/>
          <a:p>
            <a:r>
              <a:rPr lang="es-ES" sz="3000" b="1" dirty="0" smtClean="0">
                <a:ln w="13462">
                  <a:solidFill>
                    <a:schemeClr val="bg1"/>
                  </a:solidFill>
                  <a:prstDash val="solid"/>
                </a:ln>
                <a:solidFill>
                  <a:srgbClr val="FF0000"/>
                </a:solidFill>
                <a:effectLst>
                  <a:outerShdw dist="38100" dir="2700000" algn="bl" rotWithShape="0">
                    <a:schemeClr val="accent5"/>
                  </a:outerShdw>
                </a:effectLst>
              </a:rPr>
              <a:t>En base a la Esencia Económica</a:t>
            </a:r>
            <a:endParaRPr lang="es-ES" sz="3000" b="1" cap="none" spc="0" dirty="0">
              <a:ln w="13462">
                <a:solidFill>
                  <a:schemeClr val="bg1"/>
                </a:solidFill>
                <a:prstDash val="solid"/>
              </a:ln>
              <a:solidFill>
                <a:srgbClr val="FF0000"/>
              </a:solidFill>
              <a:effectLst>
                <a:outerShdw dist="38100" dir="2700000" algn="bl" rotWithShape="0">
                  <a:schemeClr val="accent5"/>
                </a:outerShdw>
              </a:effectLst>
            </a:endParaRPr>
          </a:p>
        </p:txBody>
      </p:sp>
      <p:sp>
        <p:nvSpPr>
          <p:cNvPr id="6" name="Rectangle 1"/>
          <p:cNvSpPr>
            <a:spLocks noChangeArrowheads="1"/>
          </p:cNvSpPr>
          <p:nvPr/>
        </p:nvSpPr>
        <p:spPr bwMode="auto">
          <a:xfrm>
            <a:off x="498975" y="1572307"/>
            <a:ext cx="462819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PE" sz="1300" b="1" i="0" u="sng" strike="noStrike" cap="none" normalizeH="0" baseline="0" dirty="0" smtClean="0">
                <a:ln>
                  <a:noFill/>
                </a:ln>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Representación fiel </a:t>
            </a:r>
            <a:endParaRPr kumimoji="0" lang="es-PE" sz="1300" b="0" i="0" u="sng"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PE" sz="1200" b="0" i="0" u="none" strike="noStrike" cap="none" normalizeH="0" baseline="0" dirty="0" smtClean="0">
                <a:ln>
                  <a:noFill/>
                </a:ln>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3.10 Para ser útil la información financiera debe ser una representación fiel de los fenómenos económicos y de otro tipo que se propone representar. La representación fiel se alcanza cuando la descripción del fenómeno es completa, neutral, y libre error significativo. La información que representa fielmente un fenómeno económico o de otro tipo describe la esencia de la transacción, otro suceso, actividad o circunstancia subyacente –que no es necesariamente siempre la misma que la de su forma legal. </a:t>
            </a:r>
            <a:r>
              <a:rPr kumimoji="0" lang="es-PE" sz="1200" b="1" i="0" u="none" strike="noStrike" cap="none" normalizeH="0" baseline="0" dirty="0" smtClean="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(Marco Conceptual).</a:t>
            </a:r>
            <a:endParaRPr kumimoji="0" lang="es-PE" sz="12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p:txBody>
      </p:sp>
      <p:sp>
        <p:nvSpPr>
          <p:cNvPr id="7" name="Rectangle 1"/>
          <p:cNvSpPr>
            <a:spLocks noChangeArrowheads="1"/>
          </p:cNvSpPr>
          <p:nvPr/>
        </p:nvSpPr>
        <p:spPr bwMode="auto">
          <a:xfrm>
            <a:off x="498975" y="4070610"/>
            <a:ext cx="462819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PE" b="1" dirty="0" smtClean="0">
                <a:solidFill>
                  <a:schemeClr val="accent1">
                    <a:lumMod val="50000"/>
                  </a:schemeClr>
                </a:solidFill>
                <a:latin typeface="Arial" panose="020B0604020202020204" pitchFamily="34" charset="0"/>
                <a:cs typeface="Arial" panose="020B0604020202020204" pitchFamily="34" charset="0"/>
              </a:rPr>
              <a:t>En función al Marco Conceptual, se utiliza la tasa del bono soberano del Estado Peruano a 30 años, que es 7.7%. </a:t>
            </a:r>
            <a:endParaRPr kumimoji="0" lang="es-PE" b="1" i="0"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75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50879" y="287555"/>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Contabilidad de los pagos del PKT y rebaja del Pasivo Financiero</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graphicFrame>
        <p:nvGraphicFramePr>
          <p:cNvPr id="4" name="Tabla 3"/>
          <p:cNvGraphicFramePr>
            <a:graphicFrameLocks noGrp="1"/>
          </p:cNvGraphicFramePr>
          <p:nvPr>
            <p:extLst>
              <p:ext uri="{D42A27DB-BD31-4B8C-83A1-F6EECF244321}">
                <p14:modId xmlns:p14="http://schemas.microsoft.com/office/powerpoint/2010/main" val="3030956558"/>
              </p:ext>
            </p:extLst>
          </p:nvPr>
        </p:nvGraphicFramePr>
        <p:xfrm>
          <a:off x="158745" y="1188001"/>
          <a:ext cx="6661155" cy="2534630"/>
        </p:xfrm>
        <a:graphic>
          <a:graphicData uri="http://schemas.openxmlformats.org/drawingml/2006/table">
            <a:tbl>
              <a:tblPr firstRow="1" firstCol="1" bandRow="1">
                <a:tableStyleId>{5C22544A-7EE6-4342-B048-85BDC9FD1C3A}</a:tableStyleId>
              </a:tblPr>
              <a:tblGrid>
                <a:gridCol w="999364"/>
                <a:gridCol w="3394229"/>
                <a:gridCol w="1067412"/>
                <a:gridCol w="1200150"/>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Contratación de Servicios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mn-ea"/>
                          <a:cs typeface="Arial" panose="020B0604020202020204" pitchFamily="34" charset="0"/>
                        </a:rPr>
                        <a:t>106 116 864</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1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5302.09</a:t>
                      </a:r>
                      <a:endParaRPr lang="es-PE" sz="11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cs typeface="Arial" panose="020B0604020202020204" pitchFamily="34" charset="0"/>
                        </a:rPr>
                        <a:t>Servicios Públicos derivados de contratos de concesión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a:effectLst/>
                          <a:latin typeface="Arial" panose="020B0604020202020204" pitchFamily="34" charset="0"/>
                          <a:cs typeface="Arial" panose="020B0604020202020204" pitchFamily="34" charset="0"/>
                        </a:rPr>
                        <a:t> </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5901</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Gastos Financieros</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42 336 184</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27805">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5901.06</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mn-ea"/>
                          <a:cs typeface="Arial" panose="020B0604020202020204" pitchFamily="34" charset="0"/>
                        </a:rPr>
                        <a:t>Gastos Financieros</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en Contratos de Concesión</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r>
                        <a:rPr lang="es-PE" sz="1200" dirty="0" smtClean="0">
                          <a:effectLst/>
                          <a:latin typeface="Arial" panose="020B0604020202020204" pitchFamily="34" charset="0"/>
                          <a:cs typeface="Arial" panose="020B0604020202020204" pitchFamily="34" charset="0"/>
                        </a:rPr>
                        <a:t>148 453 048</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4">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el registro de la obligación a favor del operador, por los servicios prestados y gastos financieros</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sp>
        <p:nvSpPr>
          <p:cNvPr id="5" name="Rectángulo 4"/>
          <p:cNvSpPr/>
          <p:nvPr/>
        </p:nvSpPr>
        <p:spPr>
          <a:xfrm>
            <a:off x="4675188" y="1437784"/>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Rectángulo 12"/>
          <p:cNvSpPr/>
          <p:nvPr/>
        </p:nvSpPr>
        <p:spPr>
          <a:xfrm>
            <a:off x="4675188" y="2016973"/>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aphicFrame>
        <p:nvGraphicFramePr>
          <p:cNvPr id="43" name="Tabla 42"/>
          <p:cNvGraphicFramePr>
            <a:graphicFrameLocks noGrp="1"/>
          </p:cNvGraphicFramePr>
          <p:nvPr>
            <p:extLst>
              <p:ext uri="{D42A27DB-BD31-4B8C-83A1-F6EECF244321}">
                <p14:modId xmlns:p14="http://schemas.microsoft.com/office/powerpoint/2010/main" val="1476139053"/>
              </p:ext>
            </p:extLst>
          </p:nvPr>
        </p:nvGraphicFramePr>
        <p:xfrm>
          <a:off x="177427" y="3892259"/>
          <a:ext cx="6642473" cy="2705957"/>
        </p:xfrm>
        <a:graphic>
          <a:graphicData uri="http://schemas.openxmlformats.org/drawingml/2006/table">
            <a:tbl>
              <a:tblPr firstRow="1" firstCol="1" bandRow="1">
                <a:tableStyleId>{5C22544A-7EE6-4342-B048-85BDC9FD1C3A}</a:tableStyleId>
              </a:tblPr>
              <a:tblGrid>
                <a:gridCol w="996561"/>
                <a:gridCol w="3174286"/>
                <a:gridCol w="1096124"/>
                <a:gridCol w="1375502"/>
              </a:tblGrid>
              <a:tr h="227805">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2103</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por Pagar</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kern="1200" dirty="0" smtClean="0">
                          <a:solidFill>
                            <a:schemeClr val="dk1"/>
                          </a:solidFill>
                          <a:effectLst/>
                          <a:latin typeface="Arial" panose="020B0604020202020204" pitchFamily="34" charset="0"/>
                          <a:ea typeface="+mn-ea"/>
                          <a:cs typeface="Arial" panose="020B0604020202020204" pitchFamily="34" charset="0"/>
                        </a:rPr>
                        <a:t>148 453</a:t>
                      </a:r>
                      <a:r>
                        <a:rPr lang="es-PE" sz="1200" kern="1200" baseline="0" dirty="0" smtClean="0">
                          <a:solidFill>
                            <a:schemeClr val="dk1"/>
                          </a:solidFill>
                          <a:effectLst/>
                          <a:latin typeface="Arial" panose="020B0604020202020204" pitchFamily="34" charset="0"/>
                          <a:ea typeface="+mn-ea"/>
                          <a:cs typeface="Arial" panose="020B0604020202020204" pitchFamily="34" charset="0"/>
                        </a:rPr>
                        <a:t> 048</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r">
                        <a:lnSpc>
                          <a:spcPct val="107000"/>
                        </a:lnSpc>
                      </a:pP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a:t>
                      </a:r>
                      <a:endParaRPr lang="es-PE" sz="1200" b="1"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Bienes y Servicios por Pagar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2103.010102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Servicios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marL="0" algn="r" defTabSz="914400" rtl="0" eaLnBrk="1" latinLnBrk="0" hangingPunct="1">
                        <a:lnSpc>
                          <a:spcPct val="107000"/>
                        </a:lnSpc>
                        <a:spcAft>
                          <a:spcPts val="0"/>
                        </a:spcAft>
                      </a:pPr>
                      <a:r>
                        <a:rPr lang="es-PE" sz="1200" b="1"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2103.02</a:t>
                      </a:r>
                      <a:endParaRPr lang="es-PE" sz="1200" b="1"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Activos no Financieros por pagar</a:t>
                      </a:r>
                      <a:endParaRPr lang="es-PE" sz="12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r>
                        <a:rPr lang="es-PE" sz="1200" kern="1200" dirty="0" smtClean="0">
                          <a:solidFill>
                            <a:schemeClr val="dk1"/>
                          </a:solidFill>
                          <a:effectLst/>
                          <a:latin typeface="Arial" panose="020B0604020202020204" pitchFamily="34" charset="0"/>
                          <a:ea typeface="+mn-ea"/>
                          <a:cs typeface="Arial" panose="020B0604020202020204" pitchFamily="34" charset="0"/>
                        </a:rPr>
                        <a:t>18 327 353</a:t>
                      </a:r>
                      <a:endParaRPr lang="es-PE" sz="120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marL="0" algn="r" defTabSz="914400" rtl="0" eaLnBrk="1" latinLnBrk="0" hangingPunct="1">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2103.0202</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marL="0" algn="l" defTabSz="914400" rtl="0" eaLnBrk="1" latinLnBrk="0" hangingPunct="1">
                        <a:lnSpc>
                          <a:spcPct val="107000"/>
                        </a:lnSpc>
                        <a:spcAft>
                          <a:spcPts val="0"/>
                        </a:spcAft>
                      </a:pPr>
                      <a:r>
                        <a:rPr lang="es-PE" sz="1200" kern="1200" dirty="0" smtClean="0">
                          <a:solidFill>
                            <a:schemeClr val="dk1"/>
                          </a:solidFill>
                          <a:effectLst/>
                          <a:latin typeface="Arial" panose="020B0604020202020204" pitchFamily="34" charset="0"/>
                          <a:ea typeface="Calibri" panose="020F0502020204030204" pitchFamily="34" charset="0"/>
                          <a:cs typeface="Arial" panose="020B0604020202020204" pitchFamily="34" charset="0"/>
                        </a:rPr>
                        <a:t>Concesiones – Pasivo Financiero</a:t>
                      </a:r>
                      <a:endParaRPr lang="es-PE" sz="12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1204</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Fideicomisos, Comisiones de</a:t>
                      </a:r>
                      <a:r>
                        <a:rPr lang="es-PE" sz="1200" b="1"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Confianza y Otras </a:t>
                      </a:r>
                      <a:r>
                        <a:rPr lang="es-PE" sz="1200" b="1" baseline="0"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Modalid</a:t>
                      </a:r>
                      <a:r>
                        <a:rPr lang="es-PE" sz="1200" b="1"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s-PE" sz="1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200" kern="1200" dirty="0" smtClean="0">
                          <a:solidFill>
                            <a:schemeClr val="dk1"/>
                          </a:solidFill>
                          <a:effectLst/>
                          <a:latin typeface="Arial" panose="020B0604020202020204" pitchFamily="34" charset="0"/>
                          <a:ea typeface="+mn-ea"/>
                          <a:cs typeface="Arial" panose="020B0604020202020204" pitchFamily="34" charset="0"/>
                        </a:rPr>
                        <a:t>166 780 401</a:t>
                      </a:r>
                      <a:endParaRPr lang="es-PE" sz="1200" dirty="0">
                        <a:effectLst/>
                        <a:latin typeface="Arial" panose="020B0604020202020204" pitchFamily="34" charset="0"/>
                        <a:cs typeface="Arial" panose="020B0604020202020204" pitchFamily="34" charset="0"/>
                      </a:endParaRPr>
                    </a:p>
                  </a:txBody>
                  <a:tcPr marL="44450" marR="44450" marT="0" marB="0" anchor="b"/>
                </a:tc>
              </a:tr>
              <a:tr h="284914">
                <a:tc>
                  <a:txBody>
                    <a:bodyPr/>
                    <a:lstStyle/>
                    <a:p>
                      <a:pPr algn="r">
                        <a:lnSpc>
                          <a:spcPct val="107000"/>
                        </a:lnSpc>
                        <a:spcAft>
                          <a:spcPts val="0"/>
                        </a:spcAft>
                      </a:pPr>
                      <a:r>
                        <a:rPr lang="es-PE" sz="11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1204.01</a:t>
                      </a:r>
                      <a:endParaRPr lang="es-PE" sz="11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200" dirty="0" smtClean="0">
                          <a:effectLst/>
                          <a:latin typeface="Arial" panose="020B0604020202020204" pitchFamily="34" charset="0"/>
                          <a:ea typeface="Calibri" panose="020F0502020204030204" pitchFamily="34" charset="0"/>
                          <a:cs typeface="Arial" panose="020B0604020202020204" pitchFamily="34" charset="0"/>
                        </a:rPr>
                        <a:t>Fideicomisos</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0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200" dirty="0">
                        <a:effectLst/>
                        <a:latin typeface="Arial" panose="020B0604020202020204" pitchFamily="34" charset="0"/>
                        <a:cs typeface="Arial" panose="020B0604020202020204" pitchFamily="34" charset="0"/>
                      </a:endParaRPr>
                    </a:p>
                  </a:txBody>
                  <a:tcPr marL="44450" marR="44450" marT="0" marB="0" anchor="b"/>
                </a:tc>
              </a:tr>
              <a:tr h="287776">
                <a:tc gridSpan="4">
                  <a:txBody>
                    <a:bodyPr/>
                    <a:lstStyle/>
                    <a:p>
                      <a:pPr algn="just">
                        <a:lnSpc>
                          <a:spcPct val="107000"/>
                        </a:lnSpc>
                        <a:spcAft>
                          <a:spcPts val="0"/>
                        </a:spcAft>
                      </a:pPr>
                      <a:r>
                        <a:rPr lang="es-PE" sz="12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 el pago, con cargo al fideicomiso,</a:t>
                      </a:r>
                      <a:r>
                        <a:rPr lang="es-PE" sz="12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del PKIT que cubre los servicios prestados y amortización de la inversión.</a:t>
                      </a:r>
                      <a:endParaRPr lang="es-PE"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pic>
        <p:nvPicPr>
          <p:cNvPr id="10" name="Imagen 9"/>
          <p:cNvPicPr>
            <a:picLocks noChangeAspect="1"/>
          </p:cNvPicPr>
          <p:nvPr/>
        </p:nvPicPr>
        <p:blipFill rotWithShape="1">
          <a:blip r:embed="rId2"/>
          <a:srcRect l="1479" t="22538" r="58064" b="58201"/>
          <a:stretch/>
        </p:blipFill>
        <p:spPr>
          <a:xfrm>
            <a:off x="6883342" y="1437534"/>
            <a:ext cx="5185682" cy="1953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ángulo 10"/>
          <p:cNvSpPr/>
          <p:nvPr/>
        </p:nvSpPr>
        <p:spPr>
          <a:xfrm>
            <a:off x="8283061" y="2623017"/>
            <a:ext cx="703263" cy="2181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Rectángulo 11"/>
          <p:cNvSpPr/>
          <p:nvPr/>
        </p:nvSpPr>
        <p:spPr>
          <a:xfrm>
            <a:off x="9824411" y="2642807"/>
            <a:ext cx="703263" cy="1765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14" name="Conector angular 13"/>
          <p:cNvCxnSpPr>
            <a:endCxn id="12" idx="0"/>
          </p:cNvCxnSpPr>
          <p:nvPr/>
        </p:nvCxnSpPr>
        <p:spPr>
          <a:xfrm>
            <a:off x="5589588" y="1545771"/>
            <a:ext cx="4586455" cy="1097036"/>
          </a:xfrm>
          <a:prstGeom prst="bentConnector2">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Conector angular 17"/>
          <p:cNvCxnSpPr>
            <a:stCxn id="13" idx="3"/>
            <a:endCxn id="11" idx="0"/>
          </p:cNvCxnSpPr>
          <p:nvPr/>
        </p:nvCxnSpPr>
        <p:spPr>
          <a:xfrm>
            <a:off x="5589588" y="2132979"/>
            <a:ext cx="3045105" cy="490038"/>
          </a:xfrm>
          <a:prstGeom prst="bentConnector2">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5" name="Rectángulo 34"/>
          <p:cNvSpPr/>
          <p:nvPr/>
        </p:nvSpPr>
        <p:spPr>
          <a:xfrm>
            <a:off x="9053735" y="2644789"/>
            <a:ext cx="703263" cy="1882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Rectángulo 35"/>
          <p:cNvSpPr/>
          <p:nvPr/>
        </p:nvSpPr>
        <p:spPr>
          <a:xfrm>
            <a:off x="4533674" y="5021430"/>
            <a:ext cx="914400" cy="232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aphicFrame>
        <p:nvGraphicFramePr>
          <p:cNvPr id="46" name="Tabla 45"/>
          <p:cNvGraphicFramePr>
            <a:graphicFrameLocks noGrp="1"/>
          </p:cNvGraphicFramePr>
          <p:nvPr>
            <p:extLst>
              <p:ext uri="{D42A27DB-BD31-4B8C-83A1-F6EECF244321}">
                <p14:modId xmlns:p14="http://schemas.microsoft.com/office/powerpoint/2010/main" val="729468271"/>
              </p:ext>
            </p:extLst>
          </p:nvPr>
        </p:nvGraphicFramePr>
        <p:xfrm>
          <a:off x="7008474" y="4229680"/>
          <a:ext cx="5183526" cy="1583500"/>
        </p:xfrm>
        <a:graphic>
          <a:graphicData uri="http://schemas.openxmlformats.org/drawingml/2006/table">
            <a:tbl>
              <a:tblPr firstRow="1" bandRow="1">
                <a:tableStyleId>{6E25E649-3F16-4E02-A733-19D2CDBF48F0}</a:tableStyleId>
              </a:tblPr>
              <a:tblGrid>
                <a:gridCol w="974096"/>
                <a:gridCol w="1760917"/>
                <a:gridCol w="1224257"/>
                <a:gridCol w="1224256"/>
              </a:tblGrid>
              <a:tr h="395875">
                <a:tc>
                  <a:txBody>
                    <a:bodyPr/>
                    <a:lstStyle/>
                    <a:p>
                      <a:pPr algn="ctr"/>
                      <a:r>
                        <a:rPr lang="es-PE" sz="1400" dirty="0" smtClean="0"/>
                        <a:t>Cuenta</a:t>
                      </a:r>
                      <a:endParaRPr lang="es-PE" sz="1400" dirty="0"/>
                    </a:p>
                  </a:txBody>
                  <a:tcPr/>
                </a:tc>
                <a:tc>
                  <a:txBody>
                    <a:bodyPr/>
                    <a:lstStyle/>
                    <a:p>
                      <a:pPr algn="ctr"/>
                      <a:r>
                        <a:rPr lang="es-PE" sz="1400" dirty="0" smtClean="0"/>
                        <a:t>Denominación</a:t>
                      </a:r>
                      <a:endParaRPr lang="es-PE" sz="1400" dirty="0"/>
                    </a:p>
                  </a:txBody>
                  <a:tcPr/>
                </a:tc>
                <a:tc>
                  <a:txBody>
                    <a:bodyPr/>
                    <a:lstStyle/>
                    <a:p>
                      <a:pPr algn="ctr"/>
                      <a:r>
                        <a:rPr lang="es-PE" sz="1400" dirty="0" smtClean="0"/>
                        <a:t>Debe</a:t>
                      </a:r>
                      <a:endParaRPr lang="es-PE" sz="1400" dirty="0"/>
                    </a:p>
                  </a:txBody>
                  <a:tcPr/>
                </a:tc>
                <a:tc>
                  <a:txBody>
                    <a:bodyPr/>
                    <a:lstStyle/>
                    <a:p>
                      <a:pPr algn="ctr"/>
                      <a:r>
                        <a:rPr lang="es-PE" sz="1400" dirty="0" smtClean="0"/>
                        <a:t>Haber</a:t>
                      </a:r>
                      <a:endParaRPr lang="es-PE" sz="1400" dirty="0"/>
                    </a:p>
                  </a:txBody>
                  <a:tcPr/>
                </a:tc>
              </a:tr>
              <a:tr h="395875">
                <a:tc>
                  <a:txBody>
                    <a:bodyPr/>
                    <a:lstStyle/>
                    <a:p>
                      <a:r>
                        <a:rPr lang="es-PE" sz="1400" dirty="0" smtClean="0"/>
                        <a:t>1501.0501</a:t>
                      </a:r>
                      <a:endParaRPr lang="es-PE" sz="1400" dirty="0"/>
                    </a:p>
                  </a:txBody>
                  <a:tcPr/>
                </a:tc>
                <a:tc>
                  <a:txBody>
                    <a:bodyPr/>
                    <a:lstStyle/>
                    <a:p>
                      <a:r>
                        <a:rPr lang="es-PE" sz="1400" dirty="0" smtClean="0"/>
                        <a:t>Edificios</a:t>
                      </a:r>
                      <a:r>
                        <a:rPr lang="es-PE" sz="1400" baseline="0" dirty="0" smtClean="0"/>
                        <a:t> y Estructuras</a:t>
                      </a:r>
                      <a:endParaRPr lang="es-PE" sz="1400" dirty="0"/>
                    </a:p>
                  </a:txBody>
                  <a:tcPr/>
                </a:tc>
                <a:tc>
                  <a:txBody>
                    <a:bodyPr/>
                    <a:lstStyle/>
                    <a:p>
                      <a:pPr algn="r"/>
                      <a:r>
                        <a:rPr lang="es-PE" sz="1400" dirty="0" smtClean="0"/>
                        <a:t>58 460 296</a:t>
                      </a:r>
                      <a:endParaRPr lang="es-PE" sz="1400" dirty="0"/>
                    </a:p>
                  </a:txBody>
                  <a:tcPr/>
                </a:tc>
                <a:tc>
                  <a:txBody>
                    <a:bodyPr/>
                    <a:lstStyle/>
                    <a:p>
                      <a:endParaRPr lang="es-PE" sz="1400" dirty="0"/>
                    </a:p>
                  </a:txBody>
                  <a:tcPr/>
                </a:tc>
              </a:tr>
              <a:tr h="395875">
                <a:tc>
                  <a:txBody>
                    <a:bodyPr/>
                    <a:lstStyle/>
                    <a:p>
                      <a:r>
                        <a:rPr lang="es-PE" sz="1400" dirty="0" smtClean="0"/>
                        <a:t>1503.0601</a:t>
                      </a:r>
                      <a:endParaRPr lang="es-PE" sz="1400" dirty="0"/>
                    </a:p>
                  </a:txBody>
                  <a:tcPr/>
                </a:tc>
                <a:tc>
                  <a:txBody>
                    <a:bodyPr/>
                    <a:lstStyle/>
                    <a:p>
                      <a:r>
                        <a:rPr lang="es-PE" sz="1400" dirty="0" smtClean="0"/>
                        <a:t>Vehículos </a:t>
                      </a:r>
                      <a:r>
                        <a:rPr lang="es-PE" sz="1400" dirty="0" err="1" smtClean="0"/>
                        <a:t>Maq</a:t>
                      </a:r>
                      <a:r>
                        <a:rPr lang="es-PE" sz="1400" dirty="0" smtClean="0"/>
                        <a:t>. Otros</a:t>
                      </a:r>
                      <a:endParaRPr lang="es-PE" sz="14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s-PE" sz="1400" dirty="0" smtClean="0"/>
                        <a:t>491 360 278</a:t>
                      </a:r>
                      <a:endParaRPr lang="es-PE" sz="1400" dirty="0"/>
                    </a:p>
                  </a:txBody>
                  <a:tcPr/>
                </a:tc>
                <a:tc>
                  <a:txBody>
                    <a:bodyPr/>
                    <a:lstStyle/>
                    <a:p>
                      <a:endParaRPr lang="es-PE" sz="1400" dirty="0"/>
                    </a:p>
                  </a:txBody>
                  <a:tcPr/>
                </a:tc>
              </a:tr>
              <a:tr h="395875">
                <a:tc>
                  <a:txBody>
                    <a:bodyPr/>
                    <a:lstStyle/>
                    <a:p>
                      <a:r>
                        <a:rPr lang="es-PE" sz="1400" dirty="0" smtClean="0"/>
                        <a:t>2103.0202</a:t>
                      </a:r>
                      <a:endParaRPr lang="es-PE" sz="1400" dirty="0"/>
                    </a:p>
                  </a:txBody>
                  <a:tcPr/>
                </a:tc>
                <a:tc>
                  <a:txBody>
                    <a:bodyPr/>
                    <a:lstStyle/>
                    <a:p>
                      <a:r>
                        <a:rPr lang="es-PE" sz="1400" baseline="0" dirty="0" smtClean="0"/>
                        <a:t>Pasivo Financiero</a:t>
                      </a:r>
                      <a:endParaRPr lang="es-PE" sz="1400" dirty="0"/>
                    </a:p>
                  </a:txBody>
                  <a:tcPr/>
                </a:tc>
                <a:tc>
                  <a:txBody>
                    <a:bodyPr/>
                    <a:lstStyle/>
                    <a:p>
                      <a:endParaRPr lang="es-PE" sz="1400" dirty="0"/>
                    </a:p>
                  </a:txBody>
                  <a:tcPr/>
                </a:tc>
                <a:tc>
                  <a:txBody>
                    <a:bodyPr/>
                    <a:lstStyle/>
                    <a:p>
                      <a:pPr algn="r"/>
                      <a:r>
                        <a:rPr lang="es-PE" sz="1400" dirty="0" smtClean="0"/>
                        <a:t>549 820 574</a:t>
                      </a:r>
                      <a:endParaRPr lang="es-PE" sz="1400" dirty="0"/>
                    </a:p>
                  </a:txBody>
                  <a:tcPr/>
                </a:tc>
              </a:tr>
            </a:tbl>
          </a:graphicData>
        </a:graphic>
      </p:graphicFrame>
      <p:cxnSp>
        <p:nvCxnSpPr>
          <p:cNvPr id="49" name="Conector recto de flecha 48"/>
          <p:cNvCxnSpPr/>
          <p:nvPr/>
        </p:nvCxnSpPr>
        <p:spPr>
          <a:xfrm flipV="1">
            <a:off x="5448074" y="2841170"/>
            <a:ext cx="3695926" cy="2180260"/>
          </a:xfrm>
          <a:prstGeom prst="straightConnector1">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87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4365" t="27752" r="8657" b="13479"/>
          <a:stretch/>
        </p:blipFill>
        <p:spPr>
          <a:xfrm>
            <a:off x="216561" y="1057159"/>
            <a:ext cx="11748902" cy="4763069"/>
          </a:xfrm>
          <a:prstGeom prst="rect">
            <a:avLst/>
          </a:prstGeom>
        </p:spPr>
      </p:pic>
      <p:sp>
        <p:nvSpPr>
          <p:cNvPr id="5" name="Rectángulo 4"/>
          <p:cNvSpPr/>
          <p:nvPr/>
        </p:nvSpPr>
        <p:spPr>
          <a:xfrm>
            <a:off x="4861940" y="4437113"/>
            <a:ext cx="727202" cy="19653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p:nvSpPr>
        <p:spPr>
          <a:xfrm>
            <a:off x="1252721" y="447212"/>
            <a:ext cx="9675512" cy="461665"/>
          </a:xfrm>
          <a:prstGeom prst="rect">
            <a:avLst/>
          </a:prstGeom>
          <a:noFill/>
        </p:spPr>
        <p:txBody>
          <a:bodyPr wrap="square" lIns="91440" tIns="45720" rIns="91440" bIns="45720">
            <a:spAutoFit/>
          </a:bodyPr>
          <a:lstStyle/>
          <a:p>
            <a:pPr algn="ctr"/>
            <a:r>
              <a:rPr lang="es-ES" sz="2400" b="1" dirty="0" smtClean="0">
                <a:ln w="13462">
                  <a:solidFill>
                    <a:schemeClr val="bg1"/>
                  </a:solidFill>
                  <a:prstDash val="solid"/>
                </a:ln>
                <a:solidFill>
                  <a:schemeClr val="accent1">
                    <a:lumMod val="50000"/>
                  </a:schemeClr>
                </a:solidFill>
                <a:effectLst>
                  <a:outerShdw dist="38100" dir="2700000" algn="bl" rotWithShape="0">
                    <a:schemeClr val="accent5"/>
                  </a:outerShdw>
                </a:effectLst>
              </a:rPr>
              <a:t>Contabilidad de Riesgos</a:t>
            </a:r>
            <a:endParaRPr lang="es-ES" sz="2400" b="1" cap="none" spc="0" dirty="0">
              <a:ln w="13462">
                <a:solidFill>
                  <a:schemeClr val="bg1"/>
                </a:solidFill>
                <a:prstDash val="solid"/>
              </a:ln>
              <a:solidFill>
                <a:schemeClr val="accent1">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13855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01497" y="661628"/>
            <a:ext cx="9675512" cy="461665"/>
          </a:xfrm>
          <a:prstGeom prst="rect">
            <a:avLst/>
          </a:prstGeom>
          <a:noFill/>
        </p:spPr>
        <p:txBody>
          <a:bodyPr wrap="square" lIns="91440" tIns="45720" rIns="91440" bIns="45720">
            <a:spAutoFit/>
          </a:bodyPr>
          <a:lstStyle/>
          <a:p>
            <a:pPr algn="ctr"/>
            <a:r>
              <a:rPr lang="es-ES" sz="2400" b="1" dirty="0">
                <a:ln w="13462">
                  <a:solidFill>
                    <a:schemeClr val="bg1"/>
                  </a:solidFill>
                  <a:prstDash val="solid"/>
                </a:ln>
                <a:solidFill>
                  <a:schemeClr val="accent1">
                    <a:lumMod val="50000"/>
                  </a:schemeClr>
                </a:solidFill>
                <a:effectLst>
                  <a:outerShdw dist="38100" dir="2700000" algn="bl" rotWithShape="0">
                    <a:schemeClr val="accent5"/>
                  </a:outerShdw>
                </a:effectLst>
              </a:rPr>
              <a:t>Contabilidad de Riesgos</a:t>
            </a:r>
          </a:p>
        </p:txBody>
      </p:sp>
      <p:graphicFrame>
        <p:nvGraphicFramePr>
          <p:cNvPr id="4" name="Tabla 3"/>
          <p:cNvGraphicFramePr>
            <a:graphicFrameLocks noGrp="1"/>
          </p:cNvGraphicFramePr>
          <p:nvPr>
            <p:extLst>
              <p:ext uri="{D42A27DB-BD31-4B8C-83A1-F6EECF244321}">
                <p14:modId xmlns:p14="http://schemas.microsoft.com/office/powerpoint/2010/main" val="89021689"/>
              </p:ext>
            </p:extLst>
          </p:nvPr>
        </p:nvGraphicFramePr>
        <p:xfrm>
          <a:off x="1025237" y="1536811"/>
          <a:ext cx="10080763" cy="2611830"/>
        </p:xfrm>
        <a:graphic>
          <a:graphicData uri="http://schemas.openxmlformats.org/drawingml/2006/table">
            <a:tbl>
              <a:tblPr firstRow="1" firstCol="1" bandRow="1">
                <a:tableStyleId>{5C22544A-7EE6-4342-B048-85BDC9FD1C3A}</a:tableStyleId>
              </a:tblPr>
              <a:tblGrid>
                <a:gridCol w="1327472"/>
                <a:gridCol w="5530527"/>
                <a:gridCol w="1524000"/>
                <a:gridCol w="1698764"/>
              </a:tblGrid>
              <a:tr h="291210">
                <a:tc>
                  <a:txBody>
                    <a:bodyPr/>
                    <a:lstStyle/>
                    <a:p>
                      <a:pPr marL="226060" indent="-90170" algn="ctr">
                        <a:lnSpc>
                          <a:spcPct val="107000"/>
                        </a:lnSpc>
                        <a:spcAft>
                          <a:spcPts val="0"/>
                        </a:spcAft>
                      </a:pPr>
                      <a:r>
                        <a:rPr lang="es-PE" sz="1200" dirty="0">
                          <a:effectLst/>
                          <a:latin typeface="Arial" panose="020B0604020202020204" pitchFamily="34" charset="0"/>
                          <a:cs typeface="Arial" panose="020B0604020202020204" pitchFamily="34" charset="0"/>
                        </a:rPr>
                        <a:t>Cuenta</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Denominación</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Debe</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E" sz="1200" dirty="0">
                          <a:effectLst/>
                          <a:latin typeface="Arial" panose="020B0604020202020204" pitchFamily="34" charset="0"/>
                          <a:cs typeface="Arial" panose="020B0604020202020204" pitchFamily="34" charset="0"/>
                        </a:rPr>
                        <a:t>Haber</a:t>
                      </a:r>
                      <a:endParaRPr lang="es-PE" sz="12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r>
              <a:tr h="291210">
                <a:tc>
                  <a:txBody>
                    <a:bodyPr/>
                    <a:lstStyle/>
                    <a:p>
                      <a:pPr algn="r">
                        <a:lnSpc>
                          <a:spcPct val="107000"/>
                        </a:lnSpc>
                        <a:spcAft>
                          <a:spcPts val="0"/>
                        </a:spcAft>
                      </a:pPr>
                      <a:r>
                        <a:rPr lang="es-PE" sz="1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9109</a:t>
                      </a:r>
                      <a:endParaRPr lang="es-PE" sz="16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de Contingencias</a:t>
                      </a:r>
                      <a:endParaRPr lang="es-PE" sz="16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600" dirty="0" smtClean="0">
                          <a:effectLst/>
                          <a:latin typeface="Arial" panose="020B0604020202020204" pitchFamily="34" charset="0"/>
                          <a:ea typeface="Calibri" panose="020F0502020204030204" pitchFamily="34" charset="0"/>
                          <a:cs typeface="Arial" panose="020B0604020202020204" pitchFamily="34" charset="0"/>
                        </a:rPr>
                        <a:t>6 602 636 703</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600" dirty="0">
                          <a:effectLst/>
                          <a:latin typeface="Arial" panose="020B0604020202020204" pitchFamily="34" charset="0"/>
                          <a:cs typeface="Arial" panose="020B0604020202020204" pitchFamily="34" charset="0"/>
                        </a:rPr>
                        <a:t> </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91210">
                <a:tc>
                  <a:txBody>
                    <a:bodyPr/>
                    <a:lstStyle/>
                    <a:p>
                      <a:pPr algn="r">
                        <a:lnSpc>
                          <a:spcPct val="107000"/>
                        </a:lnSpc>
                        <a:spcAft>
                          <a:spcPts val="0"/>
                        </a:spcAft>
                      </a:pPr>
                      <a:r>
                        <a:rPr lang="es-PE"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9109.02</a:t>
                      </a:r>
                      <a:endParaRPr lang="es-PE" sz="16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600" dirty="0" smtClean="0">
                          <a:effectLst/>
                          <a:latin typeface="Arial" panose="020B0604020202020204" pitchFamily="34" charset="0"/>
                          <a:ea typeface="+mn-ea"/>
                          <a:cs typeface="Arial" panose="020B0604020202020204" pitchFamily="34" charset="0"/>
                        </a:rPr>
                        <a:t>Contratos de Asociaciones</a:t>
                      </a:r>
                      <a:r>
                        <a:rPr lang="es-PE" sz="1600" baseline="0" dirty="0" smtClean="0">
                          <a:effectLst/>
                          <a:latin typeface="Arial" panose="020B0604020202020204" pitchFamily="34" charset="0"/>
                          <a:ea typeface="+mn-ea"/>
                          <a:cs typeface="Arial" panose="020B0604020202020204" pitchFamily="34" charset="0"/>
                        </a:rPr>
                        <a:t> Público Privadas</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600" dirty="0">
                          <a:effectLst/>
                          <a:latin typeface="Arial" panose="020B0604020202020204" pitchFamily="34" charset="0"/>
                          <a:cs typeface="Arial" panose="020B0604020202020204" pitchFamily="34" charset="0"/>
                        </a:rPr>
                        <a:t> </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E" sz="1600" dirty="0">
                          <a:effectLst/>
                          <a:latin typeface="Arial" panose="020B0604020202020204" pitchFamily="34" charset="0"/>
                          <a:cs typeface="Arial" panose="020B0604020202020204" pitchFamily="34" charset="0"/>
                        </a:rPr>
                        <a:t> </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91210">
                <a:tc>
                  <a:txBody>
                    <a:bodyPr/>
                    <a:lstStyle/>
                    <a:p>
                      <a:pPr algn="r">
                        <a:lnSpc>
                          <a:spcPct val="107000"/>
                        </a:lnSpc>
                        <a:spcAft>
                          <a:spcPts val="0"/>
                        </a:spcAft>
                      </a:pPr>
                      <a:r>
                        <a:rPr lang="es-PE"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9109.0206</a:t>
                      </a:r>
                      <a:endParaRPr lang="es-PE" sz="1600" b="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600" dirty="0" smtClean="0">
                          <a:effectLst/>
                          <a:latin typeface="Arial" panose="020B0604020202020204" pitchFamily="34" charset="0"/>
                          <a:ea typeface="+mn-ea"/>
                          <a:cs typeface="Arial" panose="020B0604020202020204" pitchFamily="34" charset="0"/>
                        </a:rPr>
                        <a:t>Otros</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91210">
                <a:tc>
                  <a:txBody>
                    <a:bodyPr/>
                    <a:lstStyle/>
                    <a:p>
                      <a:pPr algn="r">
                        <a:lnSpc>
                          <a:spcPct val="107000"/>
                        </a:lnSpc>
                        <a:spcAft>
                          <a:spcPts val="0"/>
                        </a:spcAft>
                      </a:pPr>
                      <a:r>
                        <a:rPr lang="es-PE" sz="1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9110</a:t>
                      </a:r>
                      <a:endParaRPr lang="es-PE" sz="16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es-PE" sz="1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Cuentas de Contingencias por Contra</a:t>
                      </a:r>
                      <a:endParaRPr lang="es-PE" sz="16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E" sz="1600" dirty="0" smtClean="0">
                          <a:effectLst/>
                          <a:latin typeface="Arial" panose="020B0604020202020204" pitchFamily="34" charset="0"/>
                          <a:ea typeface="Calibri" panose="020F0502020204030204" pitchFamily="34" charset="0"/>
                          <a:cs typeface="Arial" panose="020B0604020202020204" pitchFamily="34" charset="0"/>
                        </a:rPr>
                        <a:t>6 602 636 703</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r>
              <a:tr h="291210">
                <a:tc>
                  <a:txBody>
                    <a:bodyPr/>
                    <a:lstStyle/>
                    <a:p>
                      <a:pPr marL="0" algn="r" defTabSz="914400" rtl="0" eaLnBrk="1" latinLnBrk="0" hangingPunct="1">
                        <a:lnSpc>
                          <a:spcPct val="107000"/>
                        </a:lnSpc>
                        <a:spcAft>
                          <a:spcPts val="0"/>
                        </a:spcAft>
                      </a:pPr>
                      <a:r>
                        <a:rPr lang="es-PE" sz="16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9110.02</a:t>
                      </a:r>
                      <a:endParaRPr lang="es-PE" sz="16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600" dirty="0" smtClean="0">
                          <a:effectLst/>
                          <a:latin typeface="Arial" panose="020B0604020202020204" pitchFamily="34" charset="0"/>
                          <a:ea typeface="+mn-ea"/>
                          <a:cs typeface="Arial" panose="020B0604020202020204" pitchFamily="34" charset="0"/>
                        </a:rPr>
                        <a:t>Contratos de Asociaciones</a:t>
                      </a:r>
                      <a:r>
                        <a:rPr lang="es-PE" sz="1600" baseline="0" dirty="0" smtClean="0">
                          <a:effectLst/>
                          <a:latin typeface="Arial" panose="020B0604020202020204" pitchFamily="34" charset="0"/>
                          <a:ea typeface="+mn-ea"/>
                          <a:cs typeface="Arial" panose="020B0604020202020204" pitchFamily="34" charset="0"/>
                        </a:rPr>
                        <a:t> Público Privadas</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tc>
                <a:tc>
                  <a:txBody>
                    <a:bodyPr/>
                    <a:lstStyle/>
                    <a:p>
                      <a:pPr algn="r">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tc>
              </a:tr>
              <a:tr h="364214">
                <a:tc>
                  <a:txBody>
                    <a:bodyPr/>
                    <a:lstStyle/>
                    <a:p>
                      <a:pPr marL="0" algn="r" defTabSz="914400" rtl="0" eaLnBrk="1" latinLnBrk="0" hangingPunct="1">
                        <a:lnSpc>
                          <a:spcPct val="107000"/>
                        </a:lnSpc>
                        <a:spcAft>
                          <a:spcPts val="0"/>
                        </a:spcAft>
                      </a:pPr>
                      <a:r>
                        <a:rPr lang="es-PE" sz="1600" b="0" kern="1200" dirty="0" smtClean="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9110.0206</a:t>
                      </a:r>
                      <a:endParaRPr lang="es-PE" sz="1600" b="0"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txBody>
                  <a:tcPr marL="44450" marR="44450" marT="0" marB="0" anchor="b"/>
                </a:tc>
                <a:tc>
                  <a:txBody>
                    <a:bodyPr/>
                    <a:lstStyle/>
                    <a:p>
                      <a:pPr algn="l">
                        <a:lnSpc>
                          <a:spcPct val="107000"/>
                        </a:lnSpc>
                        <a:spcAft>
                          <a:spcPts val="0"/>
                        </a:spcAft>
                      </a:pPr>
                      <a:r>
                        <a:rPr lang="es-PE" sz="1600" dirty="0" smtClean="0">
                          <a:effectLst/>
                          <a:latin typeface="Arial" panose="020B0604020202020204" pitchFamily="34" charset="0"/>
                          <a:ea typeface="+mn-ea"/>
                          <a:cs typeface="Arial" panose="020B0604020202020204" pitchFamily="34" charset="0"/>
                        </a:rPr>
                        <a:t>Otros</a:t>
                      </a: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pPr>
                      <a:endParaRPr lang="es-PE" sz="16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tc>
              </a:tr>
              <a:tr h="500356">
                <a:tc gridSpan="4">
                  <a:txBody>
                    <a:bodyPr/>
                    <a:lstStyle/>
                    <a:p>
                      <a:pPr algn="just">
                        <a:lnSpc>
                          <a:spcPct val="107000"/>
                        </a:lnSpc>
                        <a:spcAft>
                          <a:spcPts val="0"/>
                        </a:spcAft>
                      </a:pPr>
                      <a:r>
                        <a:rPr lang="es-PE" sz="16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Por</a:t>
                      </a:r>
                      <a:r>
                        <a:rPr lang="es-PE" sz="1600" i="1"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el registro de las contingencias, derivadas del contrato de concesión de servicios.</a:t>
                      </a:r>
                      <a:endParaRPr lang="es-PE" sz="16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spcAft>
                          <a:spcPts val="0"/>
                        </a:spcAft>
                      </a:pPr>
                      <a:endParaRPr lang="es-PE" sz="16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c hMerge="1">
                  <a:txBody>
                    <a:bodyPr/>
                    <a:lstStyle/>
                    <a:p>
                      <a:pPr algn="l">
                        <a:lnSpc>
                          <a:spcPct val="107000"/>
                        </a:lnSpc>
                      </a:pPr>
                      <a:endParaRPr lang="es-PE" sz="1600" dirty="0">
                        <a:effectLst/>
                        <a:latin typeface="Arial" panose="020B0604020202020204" pitchFamily="34" charset="0"/>
                        <a:cs typeface="Arial" panose="020B0604020202020204" pitchFamily="34" charset="0"/>
                      </a:endParaRPr>
                    </a:p>
                  </a:txBody>
                  <a:tcPr marL="44450" marR="44450" marT="0" marB="0" anchor="b">
                    <a:noFill/>
                  </a:tcPr>
                </a:tc>
              </a:tr>
            </a:tbl>
          </a:graphicData>
        </a:graphic>
      </p:graphicFrame>
    </p:spTree>
    <p:extLst>
      <p:ext uri="{BB962C8B-B14F-4D97-AF65-F5344CB8AC3E}">
        <p14:creationId xmlns:p14="http://schemas.microsoft.com/office/powerpoint/2010/main" val="3835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9477" t="11678" r="17789" b="5866"/>
          <a:stretch/>
        </p:blipFill>
        <p:spPr>
          <a:xfrm>
            <a:off x="0" y="0"/>
            <a:ext cx="12191999" cy="6858000"/>
          </a:xfrm>
          <a:prstGeom prst="rect">
            <a:avLst/>
          </a:prstGeom>
        </p:spPr>
      </p:pic>
      <p:sp>
        <p:nvSpPr>
          <p:cNvPr id="5" name="Rectángulo redondeado 4"/>
          <p:cNvSpPr/>
          <p:nvPr/>
        </p:nvSpPr>
        <p:spPr>
          <a:xfrm>
            <a:off x="6769769" y="2614863"/>
            <a:ext cx="5133473" cy="1796716"/>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4800" dirty="0" smtClean="0">
                <a:solidFill>
                  <a:schemeClr val="bg1">
                    <a:lumMod val="95000"/>
                  </a:schemeClr>
                </a:solidFill>
              </a:rPr>
              <a:t>Muchas gracias</a:t>
            </a:r>
            <a:endParaRPr lang="es-PE" sz="4800" dirty="0">
              <a:solidFill>
                <a:schemeClr val="bg1">
                  <a:lumMod val="95000"/>
                </a:schemeClr>
              </a:solidFill>
            </a:endParaRPr>
          </a:p>
        </p:txBody>
      </p:sp>
    </p:spTree>
    <p:extLst>
      <p:ext uri="{BB962C8B-B14F-4D97-AF65-F5344CB8AC3E}">
        <p14:creationId xmlns:p14="http://schemas.microsoft.com/office/powerpoint/2010/main" val="310813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1142" t="28117" r="32572" b="20244"/>
          <a:stretch/>
        </p:blipFill>
        <p:spPr>
          <a:xfrm>
            <a:off x="413655" y="1476828"/>
            <a:ext cx="5529943" cy="4426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uadroTexto 4"/>
          <p:cNvSpPr txBox="1"/>
          <p:nvPr/>
        </p:nvSpPr>
        <p:spPr>
          <a:xfrm>
            <a:off x="319315" y="391887"/>
            <a:ext cx="5617026" cy="677108"/>
          </a:xfrm>
          <a:prstGeom prst="rect">
            <a:avLst/>
          </a:prstGeom>
          <a:noFill/>
        </p:spPr>
        <p:txBody>
          <a:bodyPr wrap="square" rtlCol="0">
            <a:spAutoFit/>
          </a:bodyPr>
          <a:lstStyle/>
          <a:p>
            <a:pPr algn="ctr"/>
            <a:r>
              <a:rPr lang="es-PE" sz="2400" dirty="0" smtClean="0">
                <a:solidFill>
                  <a:schemeClr val="accent1">
                    <a:lumMod val="75000"/>
                  </a:schemeClr>
                </a:solidFill>
                <a:effectLst>
                  <a:outerShdw blurRad="38100" dist="38100" dir="2700000" algn="tl">
                    <a:srgbClr val="000000">
                      <a:alpha val="43137"/>
                    </a:srgbClr>
                  </a:outerShdw>
                </a:effectLst>
              </a:rPr>
              <a:t>BRECHA DE INFRAESTRUCTURA EN EL PERÚ</a:t>
            </a:r>
          </a:p>
          <a:p>
            <a:pPr algn="ctr"/>
            <a:r>
              <a:rPr lang="es-PE" sz="1400" dirty="0" smtClean="0">
                <a:solidFill>
                  <a:schemeClr val="accent1">
                    <a:lumMod val="75000"/>
                  </a:schemeClr>
                </a:solidFill>
                <a:effectLst>
                  <a:outerShdw blurRad="38100" dist="38100" dir="2700000" algn="tl">
                    <a:srgbClr val="000000">
                      <a:alpha val="43137"/>
                    </a:srgbClr>
                  </a:outerShdw>
                </a:effectLst>
              </a:rPr>
              <a:t>En millones de dólares</a:t>
            </a:r>
            <a:endParaRPr lang="es-PE" sz="1400" dirty="0">
              <a:solidFill>
                <a:schemeClr val="accent1">
                  <a:lumMod val="75000"/>
                </a:schemeClr>
              </a:solidFill>
              <a:effectLst>
                <a:outerShdw blurRad="38100" dist="38100" dir="2700000" algn="tl">
                  <a:srgbClr val="000000">
                    <a:alpha val="43137"/>
                  </a:srgbClr>
                </a:outerShdw>
              </a:effectLst>
            </a:endParaRPr>
          </a:p>
        </p:txBody>
      </p:sp>
      <p:pic>
        <p:nvPicPr>
          <p:cNvPr id="6" name="Imagen 5"/>
          <p:cNvPicPr>
            <a:picLocks noChangeAspect="1"/>
          </p:cNvPicPr>
          <p:nvPr/>
        </p:nvPicPr>
        <p:blipFill rotWithShape="1">
          <a:blip r:embed="rId3"/>
          <a:srcRect l="26190" t="36243" r="25714" b="20413"/>
          <a:stretch/>
        </p:blipFill>
        <p:spPr>
          <a:xfrm>
            <a:off x="6096000" y="1476828"/>
            <a:ext cx="5907314" cy="38063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6096000" y="391886"/>
            <a:ext cx="5617026" cy="461665"/>
          </a:xfrm>
          <a:prstGeom prst="rect">
            <a:avLst/>
          </a:prstGeom>
          <a:noFill/>
        </p:spPr>
        <p:txBody>
          <a:bodyPr wrap="square" rtlCol="0">
            <a:spAutoFit/>
          </a:bodyPr>
          <a:lstStyle/>
          <a:p>
            <a:pPr algn="ctr"/>
            <a:r>
              <a:rPr lang="es-PE" sz="2400" dirty="0" smtClean="0">
                <a:solidFill>
                  <a:schemeClr val="accent1">
                    <a:lumMod val="75000"/>
                  </a:schemeClr>
                </a:solidFill>
                <a:effectLst>
                  <a:outerShdw blurRad="38100" dist="38100" dir="2700000" algn="tl">
                    <a:srgbClr val="000000">
                      <a:alpha val="43137"/>
                    </a:srgbClr>
                  </a:outerShdw>
                </a:effectLst>
              </a:rPr>
              <a:t>EVOLUCIÓN DE LAS </a:t>
            </a:r>
            <a:r>
              <a:rPr lang="es-PE" sz="2400" dirty="0" err="1" smtClean="0">
                <a:solidFill>
                  <a:schemeClr val="accent1">
                    <a:lumMod val="75000"/>
                  </a:schemeClr>
                </a:solidFill>
                <a:effectLst>
                  <a:outerShdw blurRad="38100" dist="38100" dir="2700000" algn="tl">
                    <a:srgbClr val="000000">
                      <a:alpha val="43137"/>
                    </a:srgbClr>
                  </a:outerShdw>
                </a:effectLst>
              </a:rPr>
              <a:t>APP’s</a:t>
            </a:r>
            <a:endParaRPr lang="es-PE" sz="2400" dirty="0">
              <a:solidFill>
                <a:schemeClr val="accent1">
                  <a:lumMod val="75000"/>
                </a:schemeClr>
              </a:solidFill>
              <a:effectLst>
                <a:outerShdw blurRad="38100" dist="38100" dir="2700000" algn="tl">
                  <a:srgbClr val="000000">
                    <a:alpha val="43137"/>
                  </a:srgbClr>
                </a:outerShdw>
              </a:effectLst>
            </a:endParaRPr>
          </a:p>
        </p:txBody>
      </p:sp>
      <p:sp>
        <p:nvSpPr>
          <p:cNvPr id="3" name="CuadroTexto 2"/>
          <p:cNvSpPr txBox="1"/>
          <p:nvPr/>
        </p:nvSpPr>
        <p:spPr>
          <a:xfrm>
            <a:off x="1406976" y="6049909"/>
            <a:ext cx="3543300" cy="523220"/>
          </a:xfrm>
          <a:prstGeom prst="rect">
            <a:avLst/>
          </a:prstGeom>
          <a:noFill/>
        </p:spPr>
        <p:txBody>
          <a:bodyPr wrap="square" rtlCol="0">
            <a:spAutoFit/>
          </a:bodyPr>
          <a:lstStyle/>
          <a:p>
            <a:pPr algn="ctr"/>
            <a:r>
              <a:rPr lang="es-PE" sz="2800" b="1" dirty="0" smtClean="0">
                <a:effectLst>
                  <a:outerShdw blurRad="38100" dist="38100" dir="2700000" algn="tl">
                    <a:srgbClr val="000000">
                      <a:alpha val="43137"/>
                    </a:srgbClr>
                  </a:outerShdw>
                </a:effectLst>
              </a:rPr>
              <a:t>US$ 87 975</a:t>
            </a:r>
            <a:endParaRPr lang="es-PE" sz="2800" b="1" dirty="0">
              <a:effectLst>
                <a:outerShdw blurRad="38100" dist="38100" dir="2700000" algn="tl">
                  <a:srgbClr val="000000">
                    <a:alpha val="43137"/>
                  </a:srgbClr>
                </a:outerShdw>
              </a:effectLst>
            </a:endParaRPr>
          </a:p>
        </p:txBody>
      </p:sp>
      <p:sp>
        <p:nvSpPr>
          <p:cNvPr id="8" name="CuadroTexto 7"/>
          <p:cNvSpPr txBox="1"/>
          <p:nvPr/>
        </p:nvSpPr>
        <p:spPr>
          <a:xfrm>
            <a:off x="0" y="6462282"/>
            <a:ext cx="2349500" cy="276999"/>
          </a:xfrm>
          <a:prstGeom prst="rect">
            <a:avLst/>
          </a:prstGeom>
          <a:noFill/>
        </p:spPr>
        <p:txBody>
          <a:bodyPr wrap="square" rtlCol="0">
            <a:spAutoFit/>
          </a:bodyPr>
          <a:lstStyle/>
          <a:p>
            <a:r>
              <a:rPr lang="es-PE" sz="1200" dirty="0" smtClean="0"/>
              <a:t>Fuente: </a:t>
            </a:r>
            <a:r>
              <a:rPr lang="es-PE" sz="1200" dirty="0" err="1" smtClean="0"/>
              <a:t>Proinversión</a:t>
            </a:r>
            <a:endParaRPr lang="es-PE" sz="1200" dirty="0"/>
          </a:p>
        </p:txBody>
      </p:sp>
    </p:spTree>
    <p:extLst>
      <p:ext uri="{BB962C8B-B14F-4D97-AF65-F5344CB8AC3E}">
        <p14:creationId xmlns:p14="http://schemas.microsoft.com/office/powerpoint/2010/main" val="225570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2000" fill="hold"/>
                                        <p:tgtEl>
                                          <p:spTgt spid="4"/>
                                        </p:tgtEl>
                                        <p:attrNameLst>
                                          <p:attrName>ppt_w</p:attrName>
                                        </p:attrNameLst>
                                      </p:cBhvr>
                                      <p:tavLst>
                                        <p:tav tm="0">
                                          <p:val>
                                            <p:fltVal val="0"/>
                                          </p:val>
                                        </p:tav>
                                        <p:tav tm="100000">
                                          <p:val>
                                            <p:strVal val="#ppt_w"/>
                                          </p:val>
                                        </p:tav>
                                      </p:tavLst>
                                    </p:anim>
                                    <p:anim calcmode="lin" valueType="num">
                                      <p:cBhvr>
                                        <p:cTn id="12" dur="20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3000"/>
                                        <p:tgtEl>
                                          <p:spTgt spid="7"/>
                                        </p:tgtEl>
                                        <p:attrNameLst>
                                          <p:attrName>ppt_y</p:attrName>
                                        </p:attrNameLst>
                                      </p:cBhvr>
                                      <p:tavLst>
                                        <p:tav tm="0">
                                          <p:val>
                                            <p:strVal val="#ppt_y+#ppt_h*1.125000"/>
                                          </p:val>
                                        </p:tav>
                                        <p:tav tm="100000">
                                          <p:val>
                                            <p:strVal val="#ppt_y"/>
                                          </p:val>
                                        </p:tav>
                                      </p:tavLst>
                                    </p:anim>
                                    <p:animEffect transition="in" filter="wipe(up)">
                                      <p:cBhvr>
                                        <p:cTn id="18" dur="3000"/>
                                        <p:tgtEl>
                                          <p:spTgt spid="7"/>
                                        </p:tgtEl>
                                      </p:cBhvr>
                                    </p:animEffect>
                                  </p:childTnLst>
                                </p:cTn>
                              </p:par>
                              <p:par>
                                <p:cTn id="19" presetID="1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3000"/>
                                        <p:tgtEl>
                                          <p:spTgt spid="6"/>
                                        </p:tgtEl>
                                        <p:attrNameLst>
                                          <p:attrName>ppt_y</p:attrName>
                                        </p:attrNameLst>
                                      </p:cBhvr>
                                      <p:tavLst>
                                        <p:tav tm="0">
                                          <p:val>
                                            <p:strVal val="#ppt_y+#ppt_h*1.125000"/>
                                          </p:val>
                                        </p:tav>
                                        <p:tav tm="100000">
                                          <p:val>
                                            <p:strVal val="#ppt_y"/>
                                          </p:val>
                                        </p:tav>
                                      </p:tavLst>
                                    </p:anim>
                                    <p:animEffect transition="in" filter="wipe(up)">
                                      <p:cBhvr>
                                        <p:cTn id="22"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882356640"/>
              </p:ext>
            </p:extLst>
          </p:nvPr>
        </p:nvGraphicFramePr>
        <p:xfrm>
          <a:off x="674915" y="2146852"/>
          <a:ext cx="10668000" cy="3339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2957719" y="911689"/>
            <a:ext cx="5893986" cy="892552"/>
          </a:xfrm>
          <a:prstGeom prst="rect">
            <a:avLst/>
          </a:prstGeom>
          <a:noFill/>
        </p:spPr>
        <p:txBody>
          <a:bodyPr wrap="none" lIns="91440" tIns="45720" rIns="91440" bIns="45720">
            <a:spAutoFit/>
          </a:bodyPr>
          <a:lstStyle/>
          <a:p>
            <a:pPr algn="ctr"/>
            <a:r>
              <a:rPr lang="es-ES" sz="3200" b="1" dirty="0" smtClean="0">
                <a:ln w="0"/>
                <a:solidFill>
                  <a:schemeClr val="accent1"/>
                </a:solidFill>
                <a:effectLst>
                  <a:outerShdw blurRad="38100" dist="25400" dir="5400000" algn="ctr" rotWithShape="0">
                    <a:srgbClr val="6E747A">
                      <a:alpha val="43000"/>
                    </a:srgbClr>
                  </a:outerShdw>
                </a:effectLst>
              </a:rPr>
              <a:t>Asociación Público Privada- Clasificación</a:t>
            </a:r>
          </a:p>
          <a:p>
            <a:pPr algn="ctr"/>
            <a:r>
              <a:rPr lang="es-ES" sz="2000" b="1" dirty="0" smtClean="0">
                <a:ln w="0"/>
                <a:solidFill>
                  <a:schemeClr val="accent1"/>
                </a:solidFill>
                <a:effectLst>
                  <a:outerShdw blurRad="38100" dist="25400" dir="5400000" algn="ctr" rotWithShape="0">
                    <a:srgbClr val="6E747A">
                      <a:alpha val="43000"/>
                    </a:srgbClr>
                  </a:outerShdw>
                </a:effectLst>
              </a:rPr>
              <a:t>Según D.L. 1012</a:t>
            </a:r>
            <a:endParaRPr lang="es-ES" sz="2000" b="1"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785274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668143406"/>
              </p:ext>
            </p:extLst>
          </p:nvPr>
        </p:nvGraphicFramePr>
        <p:xfrm>
          <a:off x="0" y="1209844"/>
          <a:ext cx="10090485" cy="4957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1777250" y="342248"/>
            <a:ext cx="8710526" cy="461665"/>
          </a:xfrm>
          <a:prstGeom prst="rect">
            <a:avLst/>
          </a:prstGeom>
          <a:noFill/>
        </p:spPr>
        <p:txBody>
          <a:bodyPr wrap="none" lIns="91440" tIns="45720" rIns="91440" bIns="45720">
            <a:spAutoFit/>
          </a:bodyPr>
          <a:lstStyle/>
          <a:p>
            <a:pPr algn="ctr">
              <a:spcAft>
                <a:spcPts val="0"/>
              </a:spcAft>
            </a:pPr>
            <a:r>
              <a:rPr lang="es-MX" sz="2400" b="1" u="sng"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Modalidades </a:t>
            </a:r>
            <a:r>
              <a:rPr lang="es-MX" sz="2400" b="1" u="sng"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Contractuales de Asociaciones Público Privadas </a:t>
            </a:r>
            <a:r>
              <a:rPr lang="es-MX" sz="2400" b="1" u="sng" dirty="0" err="1"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APP’s</a:t>
            </a:r>
            <a:endParaRPr lang="es-PE" sz="2400" dirty="0">
              <a:solidFill>
                <a:schemeClr val="accent1">
                  <a:lumMod val="50000"/>
                </a:schemeClr>
              </a:solidFill>
              <a:effectLst/>
              <a:latin typeface="Times New Roman" panose="02020603050405020304" pitchFamily="18" charset="0"/>
              <a:ea typeface="Times New Roman" panose="02020603050405020304" pitchFamily="18" charset="0"/>
            </a:endParaRPr>
          </a:p>
        </p:txBody>
      </p:sp>
      <p:sp>
        <p:nvSpPr>
          <p:cNvPr id="4" name="Cerrar llave 3"/>
          <p:cNvSpPr/>
          <p:nvPr/>
        </p:nvSpPr>
        <p:spPr>
          <a:xfrm>
            <a:off x="9099551" y="1054099"/>
            <a:ext cx="342900" cy="5295900"/>
          </a:xfrm>
          <a:prstGeom prst="righ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5" name="CuadroTexto 4"/>
          <p:cNvSpPr txBox="1"/>
          <p:nvPr/>
        </p:nvSpPr>
        <p:spPr>
          <a:xfrm>
            <a:off x="9448801" y="3286551"/>
            <a:ext cx="2247899" cy="830997"/>
          </a:xfrm>
          <a:prstGeom prst="rect">
            <a:avLst/>
          </a:prstGeom>
          <a:noFill/>
        </p:spPr>
        <p:txBody>
          <a:bodyPr wrap="square" rtlCol="0">
            <a:spAutoFit/>
          </a:bodyPr>
          <a:lstStyle/>
          <a:p>
            <a:pPr algn="ctr"/>
            <a:r>
              <a:rPr lang="es-PE" sz="1600" dirty="0" smtClean="0">
                <a:solidFill>
                  <a:schemeClr val="accent1">
                    <a:lumMod val="50000"/>
                  </a:schemeClr>
                </a:solidFill>
              </a:rPr>
              <a:t> </a:t>
            </a:r>
            <a:r>
              <a:rPr lang="es-PE" sz="1600" b="1" dirty="0">
                <a:solidFill>
                  <a:schemeClr val="accent1">
                    <a:lumMod val="50000"/>
                  </a:schemeClr>
                </a:solidFill>
              </a:rPr>
              <a:t>DECRETO SUPREMO Nº </a:t>
            </a:r>
            <a:r>
              <a:rPr lang="es-PE" sz="1600" b="1" dirty="0" smtClean="0">
                <a:solidFill>
                  <a:schemeClr val="accent1">
                    <a:lumMod val="50000"/>
                  </a:schemeClr>
                </a:solidFill>
              </a:rPr>
              <a:t>127-2014-EF Art. 4° segundo párrafo</a:t>
            </a:r>
            <a:endParaRPr lang="es-PE" sz="1600" dirty="0">
              <a:solidFill>
                <a:schemeClr val="accent1">
                  <a:lumMod val="50000"/>
                </a:schemeClr>
              </a:solidFill>
            </a:endParaRPr>
          </a:p>
        </p:txBody>
      </p:sp>
    </p:spTree>
    <p:extLst>
      <p:ext uri="{BB962C8B-B14F-4D97-AF65-F5344CB8AC3E}">
        <p14:creationId xmlns:p14="http://schemas.microsoft.com/office/powerpoint/2010/main" val="807754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2000" fill="hold"/>
                                        <p:tgtEl>
                                          <p:spTgt spid="3"/>
                                        </p:tgtEl>
                                        <p:attrNameLst>
                                          <p:attrName>ppt_w</p:attrName>
                                        </p:attrNameLst>
                                      </p:cBhvr>
                                      <p:tavLst>
                                        <p:tav tm="0">
                                          <p:val>
                                            <p:strVal val="#ppt_w*0.70"/>
                                          </p:val>
                                        </p:tav>
                                        <p:tav tm="100000">
                                          <p:val>
                                            <p:strVal val="#ppt_w"/>
                                          </p:val>
                                        </p:tav>
                                      </p:tavLst>
                                    </p:anim>
                                    <p:anim calcmode="lin" valueType="num">
                                      <p:cBhvr>
                                        <p:cTn id="11" dur="2000" fill="hold"/>
                                        <p:tgtEl>
                                          <p:spTgt spid="3"/>
                                        </p:tgtEl>
                                        <p:attrNameLst>
                                          <p:attrName>ppt_h</p:attrName>
                                        </p:attrNameLst>
                                      </p:cBhvr>
                                      <p:tavLst>
                                        <p:tav tm="0">
                                          <p:val>
                                            <p:strVal val="#ppt_h"/>
                                          </p:val>
                                        </p:tav>
                                        <p:tav tm="100000">
                                          <p:val>
                                            <p:strVal val="#ppt_h"/>
                                          </p:val>
                                        </p:tav>
                                      </p:tavLst>
                                    </p:anim>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ángulo 1"/>
          <p:cNvSpPr/>
          <p:nvPr/>
        </p:nvSpPr>
        <p:spPr>
          <a:xfrm>
            <a:off x="252567" y="351292"/>
            <a:ext cx="11686866" cy="1077218"/>
          </a:xfrm>
          <a:prstGeom prst="rect">
            <a:avLst/>
          </a:prstGeom>
          <a:noFill/>
        </p:spPr>
        <p:txBody>
          <a:bodyPr wrap="square" lIns="91440" tIns="45720" rIns="91440" bIns="45720">
            <a:spAutoFit/>
          </a:bodyPr>
          <a:lstStyle/>
          <a:p>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V. Procedimientos Contables para el Reconocimiento y Medición de pasivos</a:t>
            </a:r>
          </a:p>
          <a:p>
            <a:r>
              <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32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(COMPENSACIONES AL OPERADOR)</a:t>
            </a:r>
            <a:endPar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graphicFrame>
        <p:nvGraphicFramePr>
          <p:cNvPr id="3" name="Diagrama 2"/>
          <p:cNvGraphicFramePr/>
          <p:nvPr>
            <p:extLst>
              <p:ext uri="{D42A27DB-BD31-4B8C-83A1-F6EECF244321}">
                <p14:modId xmlns:p14="http://schemas.microsoft.com/office/powerpoint/2010/main" val="1214861874"/>
              </p:ext>
            </p:extLst>
          </p:nvPr>
        </p:nvGraphicFramePr>
        <p:xfrm>
          <a:off x="466473" y="1983367"/>
          <a:ext cx="11122528" cy="4283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218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ángulo 1"/>
          <p:cNvSpPr/>
          <p:nvPr/>
        </p:nvSpPr>
        <p:spPr>
          <a:xfrm>
            <a:off x="252567" y="450684"/>
            <a:ext cx="11686866" cy="1077218"/>
          </a:xfrm>
          <a:prstGeom prst="rect">
            <a:avLst/>
          </a:prstGeom>
          <a:noFill/>
        </p:spPr>
        <p:txBody>
          <a:bodyPr wrap="square" lIns="91440" tIns="45720" rIns="91440" bIns="45720">
            <a:spAutoFit/>
          </a:bodyPr>
          <a:lstStyle/>
          <a:p>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V. Procedimientos Contables para el Reconocimiento y Medición de pasivos</a:t>
            </a:r>
          </a:p>
          <a:p>
            <a:r>
              <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32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(COMPENSACIONES AL OPERADOR)</a:t>
            </a:r>
            <a:endPar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graphicFrame>
        <p:nvGraphicFramePr>
          <p:cNvPr id="3" name="Diagrama 2"/>
          <p:cNvGraphicFramePr/>
          <p:nvPr>
            <p:extLst>
              <p:ext uri="{D42A27DB-BD31-4B8C-83A1-F6EECF244321}">
                <p14:modId xmlns:p14="http://schemas.microsoft.com/office/powerpoint/2010/main" val="3048837353"/>
              </p:ext>
            </p:extLst>
          </p:nvPr>
        </p:nvGraphicFramePr>
        <p:xfrm>
          <a:off x="571249" y="2177716"/>
          <a:ext cx="11122528" cy="4283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49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Rectángulo 2"/>
          <p:cNvSpPr/>
          <p:nvPr/>
        </p:nvSpPr>
        <p:spPr>
          <a:xfrm>
            <a:off x="132251" y="47786"/>
            <a:ext cx="11686866" cy="584775"/>
          </a:xfrm>
          <a:prstGeom prst="rect">
            <a:avLst/>
          </a:prstGeom>
          <a:noFill/>
        </p:spPr>
        <p:txBody>
          <a:bodyPr wrap="square" lIns="91440" tIns="45720" rIns="91440" bIns="45720">
            <a:spAutoFit/>
          </a:bodyPr>
          <a:lstStyle/>
          <a:p>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VI. Incorporación de cuentas en el Plan Contable Gubernamental</a:t>
            </a:r>
            <a:endParaRPr lang="es-E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8" name="Imagen 7"/>
          <p:cNvPicPr>
            <a:picLocks noChangeAspect="1"/>
          </p:cNvPicPr>
          <p:nvPr/>
        </p:nvPicPr>
        <p:blipFill rotWithShape="1">
          <a:blip r:embed="rId2"/>
          <a:srcRect l="56250" t="22000" r="18500" b="13111"/>
          <a:stretch/>
        </p:blipFill>
        <p:spPr>
          <a:xfrm>
            <a:off x="6591300" y="608842"/>
            <a:ext cx="4686300" cy="6128648"/>
          </a:xfrm>
          <a:prstGeom prst="rect">
            <a:avLst/>
          </a:prstGeom>
        </p:spPr>
      </p:pic>
      <p:pic>
        <p:nvPicPr>
          <p:cNvPr id="2" name="Imagen 1"/>
          <p:cNvPicPr>
            <a:picLocks noChangeAspect="1"/>
          </p:cNvPicPr>
          <p:nvPr/>
        </p:nvPicPr>
        <p:blipFill rotWithShape="1">
          <a:blip r:embed="rId3"/>
          <a:srcRect l="18666" t="19482" r="58095" b="7037"/>
          <a:stretch/>
        </p:blipFill>
        <p:spPr>
          <a:xfrm>
            <a:off x="522513" y="608841"/>
            <a:ext cx="4615543" cy="6128649"/>
          </a:xfrm>
          <a:prstGeom prst="rect">
            <a:avLst/>
          </a:prstGeom>
        </p:spPr>
      </p:pic>
    </p:spTree>
    <p:extLst>
      <p:ext uri="{BB962C8B-B14F-4D97-AF65-F5344CB8AC3E}">
        <p14:creationId xmlns:p14="http://schemas.microsoft.com/office/powerpoint/2010/main" val="286914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strVal val="#ppt_w*0.70"/>
                                          </p:val>
                                        </p:tav>
                                        <p:tav tm="100000">
                                          <p:val>
                                            <p:strVal val="#ppt_w"/>
                                          </p:val>
                                        </p:tav>
                                      </p:tavLst>
                                    </p:anim>
                                    <p:anim calcmode="lin" valueType="num">
                                      <p:cBhvr>
                                        <p:cTn id="18" dur="500" fill="hold"/>
                                        <p:tgtEl>
                                          <p:spTgt spid="8"/>
                                        </p:tgtEl>
                                        <p:attrNameLst>
                                          <p:attrName>ppt_h</p:attrName>
                                        </p:attrNameLst>
                                      </p:cBhvr>
                                      <p:tavLst>
                                        <p:tav tm="0">
                                          <p:val>
                                            <p:strVal val="#ppt_h"/>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5318" t="26564" r="11787" b="24040"/>
          <a:stretch/>
        </p:blipFill>
        <p:spPr>
          <a:xfrm>
            <a:off x="0" y="1059776"/>
            <a:ext cx="12192000" cy="4472344"/>
          </a:xfrm>
          <a:prstGeom prst="rect">
            <a:avLst/>
          </a:prstGeom>
          <a:ln>
            <a:solidFill>
              <a:srgbClr val="FF0000"/>
            </a:solidFill>
          </a:ln>
        </p:spPr>
      </p:pic>
      <p:sp>
        <p:nvSpPr>
          <p:cNvPr id="5" name="Rectángulo 4"/>
          <p:cNvSpPr/>
          <p:nvPr/>
        </p:nvSpPr>
        <p:spPr>
          <a:xfrm>
            <a:off x="1978926" y="145989"/>
            <a:ext cx="8483220" cy="584775"/>
          </a:xfrm>
          <a:prstGeom prst="rect">
            <a:avLst/>
          </a:prstGeom>
          <a:noFill/>
        </p:spPr>
        <p:txBody>
          <a:bodyPr wrap="none" lIns="91440" tIns="45720" rIns="91440" bIns="45720">
            <a:spAutoFit/>
          </a:bodyPr>
          <a:lstStyle/>
          <a:p>
            <a:pPr algn="ctr"/>
            <a:r>
              <a:rPr lang="es-ES" sz="3200" dirty="0" smtClean="0">
                <a:ln w="0"/>
                <a:solidFill>
                  <a:srgbClr val="0070C0"/>
                </a:solidFill>
                <a:effectLst>
                  <a:outerShdw blurRad="38100" dist="38100" dir="2700000" algn="tl">
                    <a:srgbClr val="000000">
                      <a:alpha val="43137"/>
                    </a:srgbClr>
                  </a:outerShdw>
                  <a:reflection blurRad="6350" stA="53000" endA="300" endPos="35500" dir="5400000" sy="-90000" algn="bl" rotWithShape="0"/>
                </a:effectLst>
              </a:rPr>
              <a:t>Asimetría en el registro presupuestal de concesiones – </a:t>
            </a:r>
            <a:r>
              <a:rPr lang="es-ES" sz="3200" b="1" dirty="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rPr>
              <a:t>AS IS</a:t>
            </a:r>
            <a:endParaRPr lang="es-ES" sz="3200" b="1" cap="none" spc="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6" name="CuadroTexto 5"/>
          <p:cNvSpPr txBox="1"/>
          <p:nvPr/>
        </p:nvSpPr>
        <p:spPr>
          <a:xfrm>
            <a:off x="125185" y="5699359"/>
            <a:ext cx="11941629" cy="69249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PE" sz="1300" dirty="0" smtClean="0">
                <a:solidFill>
                  <a:schemeClr val="accent1">
                    <a:lumMod val="50000"/>
                  </a:schemeClr>
                </a:solidFill>
              </a:rPr>
              <a:t>Se puede apreciar que el clasificador de gastos utilizado para registrar el pago por el PKT relacionado con inversiones (262323), no es el adecuado, ya que no corresponde a la modalidad de ejecución, la cual sería ASOCIACIÓN PÚBLICO PRIVADA APP. Ello se motiva por cuanto no existe un clasificador que se direccione a esta nueva modalidad de ejecución, por lo tanto, se hace necesaria la creación de un nuevo clasificador de gastos que permita identificar esta nueva operación.</a:t>
            </a:r>
            <a:endParaRPr lang="es-PE" sz="1300" dirty="0">
              <a:solidFill>
                <a:schemeClr val="accent1">
                  <a:lumMod val="50000"/>
                </a:schemeClr>
              </a:solidFill>
            </a:endParaRPr>
          </a:p>
        </p:txBody>
      </p:sp>
      <p:cxnSp>
        <p:nvCxnSpPr>
          <p:cNvPr id="3" name="Conector recto 2"/>
          <p:cNvCxnSpPr/>
          <p:nvPr/>
        </p:nvCxnSpPr>
        <p:spPr>
          <a:xfrm>
            <a:off x="10962775" y="4157914"/>
            <a:ext cx="338889" cy="26269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 name="Conector recto 6"/>
          <p:cNvCxnSpPr/>
          <p:nvPr/>
        </p:nvCxnSpPr>
        <p:spPr>
          <a:xfrm flipH="1">
            <a:off x="10968790" y="4131845"/>
            <a:ext cx="276726" cy="27672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Conector recto 9"/>
          <p:cNvCxnSpPr/>
          <p:nvPr/>
        </p:nvCxnSpPr>
        <p:spPr>
          <a:xfrm>
            <a:off x="11764478" y="4661034"/>
            <a:ext cx="63165" cy="132009"/>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flipV="1">
            <a:off x="11802577" y="4493795"/>
            <a:ext cx="208548" cy="28875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ángulo redondeado 1"/>
          <p:cNvSpPr/>
          <p:nvPr/>
        </p:nvSpPr>
        <p:spPr>
          <a:xfrm>
            <a:off x="9852660" y="4420605"/>
            <a:ext cx="2214154" cy="372740"/>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15207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strVal val="#ppt_w+.3"/>
                                          </p:val>
                                        </p:tav>
                                        <p:tav tm="100000">
                                          <p:val>
                                            <p:strVal val="#ppt_w"/>
                                          </p:val>
                                        </p:tav>
                                      </p:tavLst>
                                    </p:anim>
                                    <p:anim calcmode="lin" valueType="num">
                                      <p:cBhvr>
                                        <p:cTn id="8" dur="3000" fill="hold"/>
                                        <p:tgtEl>
                                          <p:spTgt spid="4"/>
                                        </p:tgtEl>
                                        <p:attrNameLst>
                                          <p:attrName>ppt_h</p:attrName>
                                        </p:attrNameLst>
                                      </p:cBhvr>
                                      <p:tavLst>
                                        <p:tav tm="0">
                                          <p:val>
                                            <p:strVal val="#ppt_h"/>
                                          </p:val>
                                        </p:tav>
                                        <p:tav tm="100000">
                                          <p:val>
                                            <p:strVal val="#ppt_h"/>
                                          </p:val>
                                        </p:tav>
                                      </p:tavLst>
                                    </p:anim>
                                    <p:animEffect transition="in" filter="fade">
                                      <p:cBhvr>
                                        <p:cTn id="9" dur="3000"/>
                                        <p:tgtEl>
                                          <p:spTgt spid="4"/>
                                        </p:tgtEl>
                                      </p:cBhvr>
                                    </p:animEffect>
                                  </p:childTnLst>
                                </p:cTn>
                              </p:par>
                            </p:childTnLst>
                          </p:cTn>
                        </p:par>
                        <p:par>
                          <p:cTn id="10" fill="hold">
                            <p:stCondLst>
                              <p:cond delay="3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2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edge">
                                      <p:cBhvr>
                                        <p:cTn id="19" dur="500"/>
                                        <p:tgtEl>
                                          <p:spTgt spid="7"/>
                                        </p:tgtEl>
                                      </p:cBhvr>
                                    </p:animEffect>
                                  </p:childTnLst>
                                </p:cTn>
                              </p:par>
                            </p:childTnLst>
                          </p:cTn>
                        </p:par>
                        <p:par>
                          <p:cTn id="20" fill="hold">
                            <p:stCondLst>
                              <p:cond delay="4500"/>
                            </p:stCondLst>
                            <p:childTnLst>
                              <p:par>
                                <p:cTn id="21" presetID="2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edge">
                                      <p:cBhvr>
                                        <p:cTn id="23" dur="500"/>
                                        <p:tgtEl>
                                          <p:spTgt spid="3"/>
                                        </p:tgtEl>
                                      </p:cBhvr>
                                    </p:animEffect>
                                  </p:childTnLst>
                                </p:cTn>
                              </p:par>
                            </p:childTnLst>
                          </p:cTn>
                        </p:par>
                        <p:par>
                          <p:cTn id="24" fill="hold">
                            <p:stCondLst>
                              <p:cond delay="5000"/>
                            </p:stCondLst>
                            <p:childTnLst>
                              <p:par>
                                <p:cTn id="25" presetID="53" presetClass="entr" presetSubtype="16"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Effect transition="in" filter="fade">
                                      <p:cBhvr>
                                        <p:cTn id="29" dur="1000"/>
                                        <p:tgtEl>
                                          <p:spTgt spid="10"/>
                                        </p:tgtEl>
                                      </p:cBhvr>
                                    </p:animEffect>
                                  </p:childTnLst>
                                </p:cTn>
                              </p:par>
                            </p:childTnLst>
                          </p:cTn>
                        </p:par>
                        <p:par>
                          <p:cTn id="30" fill="hold">
                            <p:stCondLst>
                              <p:cond delay="6000"/>
                            </p:stCondLst>
                            <p:childTnLst>
                              <p:par>
                                <p:cTn id="31" presetID="53" presetClass="entr" presetSubtype="16"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Effect transition="in" filter="fade">
                                      <p:cBhvr>
                                        <p:cTn id="35" dur="1000"/>
                                        <p:tgtEl>
                                          <p:spTgt spid="11"/>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heel(1)">
                                      <p:cBhvr>
                                        <p:cTn id="3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2251</TotalTime>
  <Words>2389</Words>
  <Application>Microsoft Office PowerPoint</Application>
  <PresentationFormat>Custom</PresentationFormat>
  <Paragraphs>357</Paragraphs>
  <Slides>29</Slides>
  <Notes>0</Notes>
  <HiddenSlides>3</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EDUARDO</dc:creator>
  <cp:lastModifiedBy>Xiomara A. Morel</cp:lastModifiedBy>
  <cp:revision>416</cp:revision>
  <dcterms:created xsi:type="dcterms:W3CDTF">2014-08-18T08:55:01Z</dcterms:created>
  <dcterms:modified xsi:type="dcterms:W3CDTF">2014-11-13T22:40:28Z</dcterms:modified>
</cp:coreProperties>
</file>