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22" r:id="rId1"/>
  </p:sldMasterIdLst>
  <p:notesMasterIdLst>
    <p:notesMasterId r:id="rId25"/>
  </p:notesMasterIdLst>
  <p:handoutMasterIdLst>
    <p:handoutMasterId r:id="rId26"/>
  </p:handoutMasterIdLst>
  <p:sldIdLst>
    <p:sldId id="514" r:id="rId2"/>
    <p:sldId id="979" r:id="rId3"/>
    <p:sldId id="1029" r:id="rId4"/>
    <p:sldId id="1018" r:id="rId5"/>
    <p:sldId id="1027" r:id="rId6"/>
    <p:sldId id="1022" r:id="rId7"/>
    <p:sldId id="1023" r:id="rId8"/>
    <p:sldId id="1024" r:id="rId9"/>
    <p:sldId id="1028" r:id="rId10"/>
    <p:sldId id="983" r:id="rId11"/>
    <p:sldId id="984" r:id="rId12"/>
    <p:sldId id="986" r:id="rId13"/>
    <p:sldId id="987" r:id="rId14"/>
    <p:sldId id="988" r:id="rId15"/>
    <p:sldId id="1025" r:id="rId16"/>
    <p:sldId id="989" r:id="rId17"/>
    <p:sldId id="1007" r:id="rId18"/>
    <p:sldId id="1008" r:id="rId19"/>
    <p:sldId id="1009" r:id="rId20"/>
    <p:sldId id="1010" r:id="rId21"/>
    <p:sldId id="1011" r:id="rId22"/>
    <p:sldId id="1026" r:id="rId23"/>
    <p:sldId id="1013" r:id="rId24"/>
  </p:sldIdLst>
  <p:sldSz cx="9144000" cy="6858000" type="screen4x3"/>
  <p:notesSz cx="6858000" cy="9926638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7B65"/>
    <a:srgbClr val="FFFF00"/>
    <a:srgbClr val="993300"/>
    <a:srgbClr val="CC3300"/>
    <a:srgbClr val="0033C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202B0CA-FC54-4496-8BCA-5EF66A818D29}" styleName="Estilo o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8603FDC-E32A-4AB5-989C-0864C3EAD2B8}" styleName="Estilo temático 2 - Énfasi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2" autoAdjust="0"/>
    <p:restoredTop sz="93904" autoAdjust="0"/>
  </p:normalViewPr>
  <p:slideViewPr>
    <p:cSldViewPr>
      <p:cViewPr>
        <p:scale>
          <a:sx n="76" d="100"/>
          <a:sy n="76" d="100"/>
        </p:scale>
        <p:origin x="-121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1674" y="-84"/>
      </p:cViewPr>
      <p:guideLst>
        <p:guide orient="horz" pos="3127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AA2468-46F9-414C-BE7B-87C7D500E65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CD769798-6287-4080-9ECE-7B4924710004}">
      <dgm:prSet phldrT="[Texto]" custT="1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sz="1050" dirty="0" err="1" smtClean="0"/>
            <a:t>Necesidad</a:t>
          </a:r>
          <a:r>
            <a:rPr lang="en-US" sz="1050" dirty="0" smtClean="0"/>
            <a:t> de </a:t>
          </a:r>
          <a:r>
            <a:rPr lang="en-US" sz="1050" dirty="0" err="1" smtClean="0"/>
            <a:t>contar</a:t>
          </a:r>
          <a:r>
            <a:rPr lang="en-US" sz="1050" dirty="0" smtClean="0"/>
            <a:t> con un </a:t>
          </a:r>
          <a:r>
            <a:rPr lang="en-US" sz="1050" dirty="0" err="1" smtClean="0"/>
            <a:t>Inventario</a:t>
          </a:r>
          <a:r>
            <a:rPr lang="en-US" sz="1050" dirty="0" smtClean="0"/>
            <a:t> de </a:t>
          </a:r>
          <a:r>
            <a:rPr lang="en-US" sz="1050" dirty="0" err="1" smtClean="0"/>
            <a:t>Activos</a:t>
          </a:r>
          <a:r>
            <a:rPr lang="en-US" sz="1050" dirty="0" smtClean="0"/>
            <a:t> y </a:t>
          </a:r>
          <a:r>
            <a:rPr lang="en-US" sz="1050" dirty="0" err="1" smtClean="0"/>
            <a:t>Pasivos</a:t>
          </a:r>
          <a:r>
            <a:rPr lang="en-US" sz="1050" dirty="0" smtClean="0"/>
            <a:t> </a:t>
          </a:r>
          <a:r>
            <a:rPr lang="en-US" sz="1050" dirty="0" err="1" smtClean="0"/>
            <a:t>Financieros</a:t>
          </a:r>
          <a:endParaRPr lang="es-PE" sz="1050" dirty="0"/>
        </a:p>
      </dgm:t>
    </dgm:pt>
    <dgm:pt modelId="{30DFC44F-7745-4F4B-80C1-49EF2505F0DA}" type="parTrans" cxnId="{CDCA88A5-9551-43B8-BCD8-29B05757E4AB}">
      <dgm:prSet/>
      <dgm:spPr/>
      <dgm:t>
        <a:bodyPr/>
        <a:lstStyle/>
        <a:p>
          <a:endParaRPr lang="es-PE" sz="1050"/>
        </a:p>
      </dgm:t>
    </dgm:pt>
    <dgm:pt modelId="{14C2FEB7-6BE2-4191-B123-2A7352D25F96}" type="sibTrans" cxnId="{CDCA88A5-9551-43B8-BCD8-29B05757E4AB}">
      <dgm:prSet/>
      <dgm:spPr/>
      <dgm:t>
        <a:bodyPr/>
        <a:lstStyle/>
        <a:p>
          <a:endParaRPr lang="es-PE" sz="1050"/>
        </a:p>
      </dgm:t>
    </dgm:pt>
    <dgm:pt modelId="{8C1E5A57-C062-4DC3-AAB9-807C9E33BC99}">
      <dgm:prSet phldrT="[Texto]" custT="1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sz="1050" dirty="0" err="1" smtClean="0"/>
            <a:t>Reglas</a:t>
          </a:r>
          <a:r>
            <a:rPr lang="en-US" sz="1050" dirty="0" smtClean="0"/>
            <a:t> </a:t>
          </a:r>
          <a:r>
            <a:rPr lang="en-US" sz="1050" dirty="0" err="1" smtClean="0"/>
            <a:t>contables</a:t>
          </a:r>
          <a:r>
            <a:rPr lang="en-US" sz="1050" dirty="0" smtClean="0"/>
            <a:t> en el Marco de </a:t>
          </a:r>
          <a:r>
            <a:rPr lang="en-US" sz="1050" dirty="0" err="1" smtClean="0"/>
            <a:t>las</a:t>
          </a:r>
          <a:r>
            <a:rPr lang="en-US" sz="1050" dirty="0" smtClean="0"/>
            <a:t> NICSP</a:t>
          </a:r>
          <a:endParaRPr lang="es-PE" sz="1050" dirty="0"/>
        </a:p>
      </dgm:t>
    </dgm:pt>
    <dgm:pt modelId="{42F79A4B-C682-44F9-8CC7-1C008400CF36}" type="parTrans" cxnId="{D2E89354-9B6D-4A3E-A32A-CD4D055E2F96}">
      <dgm:prSet/>
      <dgm:spPr/>
      <dgm:t>
        <a:bodyPr/>
        <a:lstStyle/>
        <a:p>
          <a:endParaRPr lang="es-PE" sz="1050"/>
        </a:p>
      </dgm:t>
    </dgm:pt>
    <dgm:pt modelId="{95EA3501-989E-4919-9CC8-C7072A2D7AA7}" type="sibTrans" cxnId="{D2E89354-9B6D-4A3E-A32A-CD4D055E2F96}">
      <dgm:prSet/>
      <dgm:spPr/>
      <dgm:t>
        <a:bodyPr/>
        <a:lstStyle/>
        <a:p>
          <a:endParaRPr lang="es-PE" sz="1050"/>
        </a:p>
      </dgm:t>
    </dgm:pt>
    <dgm:pt modelId="{F7D19F34-D4F1-487A-B1A2-B2A1E8A767DD}">
      <dgm:prSet phldrT="[Texto]" custT="1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sz="1050" dirty="0" err="1" smtClean="0"/>
            <a:t>Necesidad</a:t>
          </a:r>
          <a:r>
            <a:rPr lang="en-US" sz="1050" dirty="0" smtClean="0"/>
            <a:t> de  </a:t>
          </a:r>
          <a:r>
            <a:rPr lang="en-US" sz="1050" dirty="0" err="1" smtClean="0"/>
            <a:t>medir</a:t>
          </a:r>
          <a:r>
            <a:rPr lang="en-US" sz="1050" dirty="0" smtClean="0"/>
            <a:t> el </a:t>
          </a:r>
          <a:r>
            <a:rPr lang="en-US" sz="1050" dirty="0" err="1" smtClean="0"/>
            <a:t>impacto</a:t>
          </a:r>
          <a:r>
            <a:rPr lang="en-US" sz="1050" dirty="0" smtClean="0"/>
            <a:t> en el Estado de </a:t>
          </a:r>
          <a:r>
            <a:rPr lang="en-US" sz="1050" dirty="0" err="1" smtClean="0"/>
            <a:t>Situación</a:t>
          </a:r>
          <a:r>
            <a:rPr lang="en-US" sz="1050" dirty="0" smtClean="0"/>
            <a:t> </a:t>
          </a:r>
          <a:r>
            <a:rPr lang="en-US" sz="1050" dirty="0" err="1" smtClean="0"/>
            <a:t>Financiera</a:t>
          </a:r>
          <a:endParaRPr lang="es-PE" sz="1050" dirty="0"/>
        </a:p>
      </dgm:t>
    </dgm:pt>
    <dgm:pt modelId="{E67B9A75-E6A5-495E-B16D-F880CBE1967A}" type="parTrans" cxnId="{5ABF83B2-DE7C-4F2F-944B-C233F4443EDF}">
      <dgm:prSet/>
      <dgm:spPr/>
      <dgm:t>
        <a:bodyPr/>
        <a:lstStyle/>
        <a:p>
          <a:endParaRPr lang="es-PE" sz="1050"/>
        </a:p>
      </dgm:t>
    </dgm:pt>
    <dgm:pt modelId="{9C45E9C4-D0D7-4C9B-AC80-A884F5C33A51}" type="sibTrans" cxnId="{5ABF83B2-DE7C-4F2F-944B-C233F4443EDF}">
      <dgm:prSet/>
      <dgm:spPr/>
      <dgm:t>
        <a:bodyPr/>
        <a:lstStyle/>
        <a:p>
          <a:endParaRPr lang="es-PE" sz="1050"/>
        </a:p>
      </dgm:t>
    </dgm:pt>
    <dgm:pt modelId="{434A5DCD-ED4B-462A-856B-A62ECA8FC6BB}">
      <dgm:prSet phldrT="[Texto]" custT="1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sz="1050" dirty="0" err="1" smtClean="0"/>
            <a:t>Necesidad</a:t>
          </a:r>
          <a:r>
            <a:rPr lang="en-US" sz="1050" dirty="0" smtClean="0"/>
            <a:t> de </a:t>
          </a:r>
          <a:r>
            <a:rPr lang="en-US" sz="1050" dirty="0" err="1" smtClean="0"/>
            <a:t>potenciar</a:t>
          </a:r>
          <a:r>
            <a:rPr lang="en-US" sz="1050" dirty="0" smtClean="0"/>
            <a:t> los </a:t>
          </a:r>
          <a:r>
            <a:rPr lang="en-US" sz="1050" dirty="0" err="1" smtClean="0"/>
            <a:t>procesos</a:t>
          </a:r>
          <a:r>
            <a:rPr lang="en-US" sz="1050" dirty="0" smtClean="0"/>
            <a:t> </a:t>
          </a:r>
          <a:r>
            <a:rPr lang="en-US" sz="1050" dirty="0" err="1" smtClean="0"/>
            <a:t>contables</a:t>
          </a:r>
          <a:endParaRPr lang="es-PE" sz="1050" dirty="0"/>
        </a:p>
      </dgm:t>
    </dgm:pt>
    <dgm:pt modelId="{7924A7BF-A722-4F90-9C7D-0B0E75EF1A9C}" type="parTrans" cxnId="{5EF25C47-925C-46BB-B530-BD20C17D6896}">
      <dgm:prSet/>
      <dgm:spPr/>
      <dgm:t>
        <a:bodyPr/>
        <a:lstStyle/>
        <a:p>
          <a:endParaRPr lang="es-PE" sz="1050"/>
        </a:p>
      </dgm:t>
    </dgm:pt>
    <dgm:pt modelId="{740DC775-1F7E-48B2-9EDA-B440DA49B4A5}" type="sibTrans" cxnId="{5EF25C47-925C-46BB-B530-BD20C17D6896}">
      <dgm:prSet/>
      <dgm:spPr/>
      <dgm:t>
        <a:bodyPr/>
        <a:lstStyle/>
        <a:p>
          <a:endParaRPr lang="es-PE" sz="1050"/>
        </a:p>
      </dgm:t>
    </dgm:pt>
    <dgm:pt modelId="{C95EC7BB-1C21-4A21-9819-5918DCA2D368}">
      <dgm:prSet phldrT="[Texto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C00000"/>
          </a:solidFill>
        </a:ln>
      </dgm:spPr>
      <dgm:t>
        <a:bodyPr/>
        <a:lstStyle/>
        <a:p>
          <a:r>
            <a:rPr lang="en-US" sz="1050" dirty="0" err="1" smtClean="0"/>
            <a:t>Procesos</a:t>
          </a:r>
          <a:r>
            <a:rPr lang="en-US" sz="1050" dirty="0" smtClean="0"/>
            <a:t> no </a:t>
          </a:r>
          <a:r>
            <a:rPr lang="en-US" sz="1050" dirty="0" err="1" smtClean="0"/>
            <a:t>adaptados</a:t>
          </a:r>
          <a:r>
            <a:rPr lang="en-US" sz="1050" dirty="0" smtClean="0"/>
            <a:t> a “</a:t>
          </a:r>
          <a:r>
            <a:rPr lang="en-US" sz="1050" dirty="0" err="1" smtClean="0"/>
            <a:t>mejores</a:t>
          </a:r>
          <a:r>
            <a:rPr lang="en-US" sz="1050" dirty="0" smtClean="0"/>
            <a:t> </a:t>
          </a:r>
          <a:r>
            <a:rPr lang="en-US" sz="1050" dirty="0" err="1" smtClean="0"/>
            <a:t>practicas</a:t>
          </a:r>
          <a:r>
            <a:rPr lang="en-US" sz="1050" dirty="0" smtClean="0"/>
            <a:t>”</a:t>
          </a:r>
          <a:endParaRPr lang="es-PE" sz="1050" dirty="0"/>
        </a:p>
      </dgm:t>
    </dgm:pt>
    <dgm:pt modelId="{9D2B3FAE-D70A-4490-B7F7-7A4A3D2077C5}" type="parTrans" cxnId="{351F49A6-106F-4778-AC50-B20ED669FD0B}">
      <dgm:prSet/>
      <dgm:spPr/>
      <dgm:t>
        <a:bodyPr/>
        <a:lstStyle/>
        <a:p>
          <a:endParaRPr lang="es-PE" sz="1050"/>
        </a:p>
      </dgm:t>
    </dgm:pt>
    <dgm:pt modelId="{5A4F6166-3290-4F01-942A-13CA7B708923}" type="sibTrans" cxnId="{351F49A6-106F-4778-AC50-B20ED669FD0B}">
      <dgm:prSet/>
      <dgm:spPr/>
      <dgm:t>
        <a:bodyPr/>
        <a:lstStyle/>
        <a:p>
          <a:endParaRPr lang="es-PE" sz="1050"/>
        </a:p>
      </dgm:t>
    </dgm:pt>
    <dgm:pt modelId="{0C1316DA-AD3B-49A3-AEB0-4B23998F5437}">
      <dgm:prSet custT="1"/>
      <dgm:spPr>
        <a:ln>
          <a:solidFill>
            <a:srgbClr val="C00000"/>
          </a:solidFill>
        </a:ln>
      </dgm:spPr>
      <dgm:t>
        <a:bodyPr/>
        <a:lstStyle/>
        <a:p>
          <a:r>
            <a:rPr lang="en-US" sz="1050" dirty="0" err="1" smtClean="0"/>
            <a:t>Falta</a:t>
          </a:r>
          <a:r>
            <a:rPr lang="en-US" sz="1050" dirty="0" smtClean="0"/>
            <a:t> de </a:t>
          </a:r>
          <a:r>
            <a:rPr lang="en-US" sz="1050" dirty="0" err="1" smtClean="0"/>
            <a:t>manejo</a:t>
          </a:r>
          <a:r>
            <a:rPr lang="en-US" sz="1050" dirty="0" smtClean="0"/>
            <a:t> de </a:t>
          </a:r>
          <a:r>
            <a:rPr lang="en-US" sz="1050" dirty="0" err="1" smtClean="0"/>
            <a:t>Costos</a:t>
          </a:r>
          <a:r>
            <a:rPr lang="en-US" sz="1050" dirty="0" smtClean="0"/>
            <a:t> de </a:t>
          </a:r>
          <a:r>
            <a:rPr lang="en-US" sz="1050" dirty="0" err="1" smtClean="0"/>
            <a:t>Transacción</a:t>
          </a:r>
          <a:endParaRPr lang="en-US" sz="1050" dirty="0" smtClean="0"/>
        </a:p>
      </dgm:t>
    </dgm:pt>
    <dgm:pt modelId="{C12AB99B-7D47-4886-909F-E9D71D6FABFF}" type="parTrans" cxnId="{C31EA8E7-D014-44FE-8573-1054DA837DB8}">
      <dgm:prSet/>
      <dgm:spPr/>
      <dgm:t>
        <a:bodyPr/>
        <a:lstStyle/>
        <a:p>
          <a:endParaRPr lang="es-PE" sz="1050"/>
        </a:p>
      </dgm:t>
    </dgm:pt>
    <dgm:pt modelId="{3947583D-C46B-4B9D-BD25-41C4F0FBFD9E}" type="sibTrans" cxnId="{C31EA8E7-D014-44FE-8573-1054DA837DB8}">
      <dgm:prSet/>
      <dgm:spPr/>
      <dgm:t>
        <a:bodyPr/>
        <a:lstStyle/>
        <a:p>
          <a:endParaRPr lang="es-PE" sz="1050"/>
        </a:p>
      </dgm:t>
    </dgm:pt>
    <dgm:pt modelId="{3AD61BC7-5377-488E-96CC-842A70A400C0}">
      <dgm:prSet custT="1"/>
      <dgm:spPr>
        <a:ln>
          <a:solidFill>
            <a:srgbClr val="C00000"/>
          </a:solidFill>
        </a:ln>
      </dgm:spPr>
      <dgm:t>
        <a:bodyPr/>
        <a:lstStyle/>
        <a:p>
          <a:r>
            <a:rPr lang="en-US" sz="1050" dirty="0" err="1" smtClean="0"/>
            <a:t>Procedimientos</a:t>
          </a:r>
          <a:r>
            <a:rPr lang="en-US" sz="1050" dirty="0" smtClean="0"/>
            <a:t>  para </a:t>
          </a:r>
          <a:r>
            <a:rPr lang="en-US" sz="1050" dirty="0" err="1" smtClean="0"/>
            <a:t>distribuir</a:t>
          </a:r>
          <a:r>
            <a:rPr lang="en-US" sz="1050" dirty="0" smtClean="0"/>
            <a:t> los </a:t>
          </a:r>
          <a:r>
            <a:rPr lang="en-US" sz="1050" dirty="0" err="1" smtClean="0"/>
            <a:t>valores</a:t>
          </a:r>
          <a:r>
            <a:rPr lang="en-US" sz="1050" dirty="0" smtClean="0"/>
            <a:t> </a:t>
          </a:r>
          <a:r>
            <a:rPr lang="en-US" sz="1050" dirty="0" err="1" smtClean="0"/>
            <a:t>bajo</a:t>
          </a:r>
          <a:r>
            <a:rPr lang="en-US" sz="1050" dirty="0" smtClean="0"/>
            <a:t> la par y </a:t>
          </a:r>
          <a:r>
            <a:rPr lang="en-US" sz="1050" dirty="0" err="1" smtClean="0"/>
            <a:t>sobre</a:t>
          </a:r>
          <a:r>
            <a:rPr lang="en-US" sz="1050" dirty="0" smtClean="0"/>
            <a:t> la par </a:t>
          </a:r>
        </a:p>
      </dgm:t>
    </dgm:pt>
    <dgm:pt modelId="{EC31AE22-49EB-4FD3-B6F7-BED838B3F6DA}" type="parTrans" cxnId="{34BFF187-CFC7-42FC-A07D-5C19563B11D0}">
      <dgm:prSet/>
      <dgm:spPr/>
      <dgm:t>
        <a:bodyPr/>
        <a:lstStyle/>
        <a:p>
          <a:endParaRPr lang="es-PE" sz="1050"/>
        </a:p>
      </dgm:t>
    </dgm:pt>
    <dgm:pt modelId="{59C8B4D8-E6F5-436A-BCE8-1343A6618103}" type="sibTrans" cxnId="{34BFF187-CFC7-42FC-A07D-5C19563B11D0}">
      <dgm:prSet/>
      <dgm:spPr/>
      <dgm:t>
        <a:bodyPr/>
        <a:lstStyle/>
        <a:p>
          <a:endParaRPr lang="es-PE" sz="1050"/>
        </a:p>
      </dgm:t>
    </dgm:pt>
    <dgm:pt modelId="{155E42B3-0FC9-4E44-8F0C-EF3FEE27A614}">
      <dgm:prSet custT="1"/>
      <dgm:spPr>
        <a:ln>
          <a:solidFill>
            <a:srgbClr val="C00000"/>
          </a:solidFill>
        </a:ln>
      </dgm:spPr>
      <dgm:t>
        <a:bodyPr/>
        <a:lstStyle/>
        <a:p>
          <a:r>
            <a:rPr lang="en-US" sz="1050" dirty="0" smtClean="0"/>
            <a:t>El Valor </a:t>
          </a:r>
          <a:r>
            <a:rPr lang="en-US" sz="1050" dirty="0" err="1" smtClean="0"/>
            <a:t>Presente</a:t>
          </a:r>
          <a:r>
            <a:rPr lang="en-US" sz="1050" dirty="0" smtClean="0"/>
            <a:t> (VAN)  de los </a:t>
          </a:r>
          <a:r>
            <a:rPr lang="en-US" sz="1050" dirty="0" err="1" smtClean="0"/>
            <a:t>flujos</a:t>
          </a:r>
          <a:r>
            <a:rPr lang="en-US" sz="1050" dirty="0" smtClean="0"/>
            <a:t> </a:t>
          </a:r>
          <a:r>
            <a:rPr lang="en-US" sz="1050" dirty="0" err="1" smtClean="0"/>
            <a:t>futuros</a:t>
          </a:r>
          <a:r>
            <a:rPr lang="en-US" sz="1050" dirty="0" smtClean="0"/>
            <a:t> </a:t>
          </a:r>
          <a:r>
            <a:rPr lang="en-US" sz="1050" dirty="0" err="1" smtClean="0"/>
            <a:t>como</a:t>
          </a:r>
          <a:r>
            <a:rPr lang="en-US" sz="1050" dirty="0" smtClean="0"/>
            <a:t> </a:t>
          </a:r>
          <a:r>
            <a:rPr lang="en-US" sz="1050" dirty="0" err="1" smtClean="0"/>
            <a:t>técnica</a:t>
          </a:r>
          <a:r>
            <a:rPr lang="en-US" sz="1050" dirty="0" smtClean="0"/>
            <a:t> del valor </a:t>
          </a:r>
          <a:r>
            <a:rPr lang="en-US" sz="1050" dirty="0" err="1" smtClean="0"/>
            <a:t>razonable</a:t>
          </a:r>
          <a:endParaRPr lang="en-US" sz="1050" dirty="0" smtClean="0"/>
        </a:p>
      </dgm:t>
    </dgm:pt>
    <dgm:pt modelId="{E274EF2E-7E54-488A-92D4-AA5B56650B9D}" type="parTrans" cxnId="{9FE48946-5A80-4063-9B2A-C50B409C7737}">
      <dgm:prSet/>
      <dgm:spPr/>
      <dgm:t>
        <a:bodyPr/>
        <a:lstStyle/>
        <a:p>
          <a:endParaRPr lang="es-PE" sz="1050"/>
        </a:p>
      </dgm:t>
    </dgm:pt>
    <dgm:pt modelId="{92E3DBDB-4893-4FC9-9087-13BC2710454F}" type="sibTrans" cxnId="{9FE48946-5A80-4063-9B2A-C50B409C7737}">
      <dgm:prSet/>
      <dgm:spPr/>
      <dgm:t>
        <a:bodyPr/>
        <a:lstStyle/>
        <a:p>
          <a:endParaRPr lang="es-PE" sz="1050"/>
        </a:p>
      </dgm:t>
    </dgm:pt>
    <dgm:pt modelId="{246434DC-2222-47B4-BAEF-4B64B1E5885F}">
      <dgm:prSet phldrT="[Texto]" custT="1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es-PE" sz="1050" dirty="0" smtClean="0"/>
            <a:t>Necesidad de establecer una fecha de corte  </a:t>
          </a:r>
          <a:endParaRPr lang="es-PE" sz="1050" dirty="0"/>
        </a:p>
      </dgm:t>
    </dgm:pt>
    <dgm:pt modelId="{42EC5A2A-3607-4BD0-BCE3-565B6982DEF6}" type="parTrans" cxnId="{B4688947-4200-41A5-B86E-817F37A57B9C}">
      <dgm:prSet/>
      <dgm:spPr/>
      <dgm:t>
        <a:bodyPr/>
        <a:lstStyle/>
        <a:p>
          <a:endParaRPr lang="es-PE" sz="1050"/>
        </a:p>
      </dgm:t>
    </dgm:pt>
    <dgm:pt modelId="{E029D391-7379-497B-89B3-C631E9383381}" type="sibTrans" cxnId="{B4688947-4200-41A5-B86E-817F37A57B9C}">
      <dgm:prSet/>
      <dgm:spPr/>
      <dgm:t>
        <a:bodyPr/>
        <a:lstStyle/>
        <a:p>
          <a:endParaRPr lang="es-PE" sz="1050"/>
        </a:p>
      </dgm:t>
    </dgm:pt>
    <dgm:pt modelId="{471035D0-48D5-4B63-8369-E15D7F19F53D}">
      <dgm:prSet phldrT="[Texto]" custT="1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sz="1050" dirty="0" err="1" smtClean="0"/>
            <a:t>Carencia</a:t>
          </a:r>
          <a:r>
            <a:rPr lang="en-US" sz="1050" dirty="0" smtClean="0"/>
            <a:t> de un </a:t>
          </a:r>
          <a:r>
            <a:rPr lang="en-US" sz="1050" dirty="0" err="1" smtClean="0"/>
            <a:t>Modelo</a:t>
          </a:r>
          <a:r>
            <a:rPr lang="en-US" sz="1050" dirty="0" smtClean="0"/>
            <a:t> de </a:t>
          </a:r>
          <a:r>
            <a:rPr lang="en-US" sz="1050" dirty="0" err="1" smtClean="0"/>
            <a:t>Reconocimiento</a:t>
          </a:r>
          <a:r>
            <a:rPr lang="en-US" sz="1050" dirty="0" smtClean="0"/>
            <a:t> y </a:t>
          </a:r>
          <a:r>
            <a:rPr lang="en-US" sz="1050" dirty="0" err="1" smtClean="0"/>
            <a:t>Medición</a:t>
          </a:r>
          <a:r>
            <a:rPr lang="en-US" sz="1050" dirty="0" smtClean="0"/>
            <a:t> para </a:t>
          </a:r>
          <a:r>
            <a:rPr lang="en-US" sz="1050" dirty="0" err="1" smtClean="0"/>
            <a:t>Activos</a:t>
          </a:r>
          <a:r>
            <a:rPr lang="en-US" sz="1050" dirty="0" smtClean="0"/>
            <a:t>  y </a:t>
          </a:r>
          <a:r>
            <a:rPr lang="en-US" sz="1050" dirty="0" err="1" smtClean="0"/>
            <a:t>Pasivos</a:t>
          </a:r>
          <a:r>
            <a:rPr lang="en-US" sz="1050" dirty="0" smtClean="0"/>
            <a:t> </a:t>
          </a:r>
          <a:r>
            <a:rPr lang="en-US" sz="1050" dirty="0" err="1" smtClean="0"/>
            <a:t>Financieros</a:t>
          </a:r>
          <a:endParaRPr lang="en-US" sz="1050" dirty="0" smtClean="0"/>
        </a:p>
      </dgm:t>
    </dgm:pt>
    <dgm:pt modelId="{5A830CDA-EAF0-4809-8BCD-9775D19F4F0A}" type="parTrans" cxnId="{AE947C53-7ADB-4E44-BB7B-C760EEEA1BF0}">
      <dgm:prSet/>
      <dgm:spPr/>
      <dgm:t>
        <a:bodyPr/>
        <a:lstStyle/>
        <a:p>
          <a:endParaRPr lang="es-PE" sz="1050"/>
        </a:p>
      </dgm:t>
    </dgm:pt>
    <dgm:pt modelId="{C0BAE87F-E830-47AF-A39A-DA0A7C8AAFF3}" type="sibTrans" cxnId="{AE947C53-7ADB-4E44-BB7B-C760EEEA1BF0}">
      <dgm:prSet/>
      <dgm:spPr/>
      <dgm:t>
        <a:bodyPr/>
        <a:lstStyle/>
        <a:p>
          <a:endParaRPr lang="es-PE" sz="1050"/>
        </a:p>
      </dgm:t>
    </dgm:pt>
    <dgm:pt modelId="{D9307DB8-2DA3-477A-9B1F-4582010FD9EA}" type="pres">
      <dgm:prSet presAssocID="{85AA2468-46F9-414C-BE7B-87C7D500E65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B23681AD-CD3A-4700-A0B7-B8ADEDB01FAC}" type="pres">
      <dgm:prSet presAssocID="{CD769798-6287-4080-9ECE-7B4924710004}" presName="parentLin" presStyleCnt="0"/>
      <dgm:spPr/>
    </dgm:pt>
    <dgm:pt modelId="{A45F12FE-0E77-4921-B902-89D89B176EDF}" type="pres">
      <dgm:prSet presAssocID="{CD769798-6287-4080-9ECE-7B4924710004}" presName="parentLeftMargin" presStyleLbl="node1" presStyleIdx="0" presStyleCnt="6"/>
      <dgm:spPr/>
      <dgm:t>
        <a:bodyPr/>
        <a:lstStyle/>
        <a:p>
          <a:endParaRPr lang="es-PE"/>
        </a:p>
      </dgm:t>
    </dgm:pt>
    <dgm:pt modelId="{3A5B408D-7868-448E-967F-D5BC944AB189}" type="pres">
      <dgm:prSet presAssocID="{CD769798-6287-4080-9ECE-7B4924710004}" presName="parentText" presStyleLbl="node1" presStyleIdx="0" presStyleCnt="6" custScaleY="114310">
        <dgm:presLayoutVars>
          <dgm:chMax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86069E80-D8D6-4B85-B17A-D40D76B5E961}" type="pres">
      <dgm:prSet presAssocID="{CD769798-6287-4080-9ECE-7B4924710004}" presName="negativeSpace" presStyleCnt="0"/>
      <dgm:spPr/>
    </dgm:pt>
    <dgm:pt modelId="{2595BCAD-B7CD-4644-A7FF-76CF788E0621}" type="pres">
      <dgm:prSet presAssocID="{CD769798-6287-4080-9ECE-7B4924710004}" presName="childText" presStyleLbl="conFgAcc1" presStyleIdx="0" presStyleCnt="6">
        <dgm:presLayoutVars>
          <dgm:bulletEnabled val="1"/>
        </dgm:presLayoutVars>
      </dgm:prSet>
      <dgm:spPr>
        <a:ln>
          <a:solidFill>
            <a:srgbClr val="C00000"/>
          </a:solidFill>
        </a:ln>
      </dgm:spPr>
      <dgm:t>
        <a:bodyPr/>
        <a:lstStyle/>
        <a:p>
          <a:endParaRPr lang="es-PE"/>
        </a:p>
      </dgm:t>
    </dgm:pt>
    <dgm:pt modelId="{7D6920B0-E26D-47B7-8E3A-90824DAF94B4}" type="pres">
      <dgm:prSet presAssocID="{14C2FEB7-6BE2-4191-B123-2A7352D25F96}" presName="spaceBetweenRectangles" presStyleCnt="0"/>
      <dgm:spPr/>
    </dgm:pt>
    <dgm:pt modelId="{960216BB-ABAB-4BB4-A02C-143D3F65124C}" type="pres">
      <dgm:prSet presAssocID="{8C1E5A57-C062-4DC3-AAB9-807C9E33BC99}" presName="parentLin" presStyleCnt="0"/>
      <dgm:spPr/>
    </dgm:pt>
    <dgm:pt modelId="{F629AC24-1E74-4CC0-821A-6D8224D68DDC}" type="pres">
      <dgm:prSet presAssocID="{8C1E5A57-C062-4DC3-AAB9-807C9E33BC99}" presName="parentLeftMargin" presStyleLbl="node1" presStyleIdx="0" presStyleCnt="6"/>
      <dgm:spPr/>
      <dgm:t>
        <a:bodyPr/>
        <a:lstStyle/>
        <a:p>
          <a:endParaRPr lang="es-PE"/>
        </a:p>
      </dgm:t>
    </dgm:pt>
    <dgm:pt modelId="{F57DFE35-4C91-4033-9FBC-6B45A75DD950}" type="pres">
      <dgm:prSet presAssocID="{8C1E5A57-C062-4DC3-AAB9-807C9E33BC99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16D344F9-0C49-415D-B423-E1CD3625EC46}" type="pres">
      <dgm:prSet presAssocID="{8C1E5A57-C062-4DC3-AAB9-807C9E33BC99}" presName="negativeSpace" presStyleCnt="0"/>
      <dgm:spPr/>
    </dgm:pt>
    <dgm:pt modelId="{653A455F-D9C8-40B7-BA8C-7933DAD5C238}" type="pres">
      <dgm:prSet presAssocID="{8C1E5A57-C062-4DC3-AAB9-807C9E33BC99}" presName="childText" presStyleLbl="conFgAcc1" presStyleIdx="1" presStyleCnt="6">
        <dgm:presLayoutVars>
          <dgm:bulletEnabled val="1"/>
        </dgm:presLayoutVars>
      </dgm:prSet>
      <dgm:spPr>
        <a:ln>
          <a:solidFill>
            <a:srgbClr val="C00000"/>
          </a:solidFill>
        </a:ln>
      </dgm:spPr>
      <dgm:t>
        <a:bodyPr/>
        <a:lstStyle/>
        <a:p>
          <a:endParaRPr lang="es-PE"/>
        </a:p>
      </dgm:t>
    </dgm:pt>
    <dgm:pt modelId="{3BE33C55-BF1D-4A8A-B630-FFBE3FB65319}" type="pres">
      <dgm:prSet presAssocID="{95EA3501-989E-4919-9CC8-C7072A2D7AA7}" presName="spaceBetweenRectangles" presStyleCnt="0"/>
      <dgm:spPr/>
    </dgm:pt>
    <dgm:pt modelId="{C3E76FFB-3B46-44E8-B0B9-C5B11E053ACD}" type="pres">
      <dgm:prSet presAssocID="{F7D19F34-D4F1-487A-B1A2-B2A1E8A767DD}" presName="parentLin" presStyleCnt="0"/>
      <dgm:spPr/>
    </dgm:pt>
    <dgm:pt modelId="{57B893EF-DCA4-42CB-A847-ABA2857E8B6C}" type="pres">
      <dgm:prSet presAssocID="{F7D19F34-D4F1-487A-B1A2-B2A1E8A767DD}" presName="parentLeftMargin" presStyleLbl="node1" presStyleIdx="1" presStyleCnt="6"/>
      <dgm:spPr/>
      <dgm:t>
        <a:bodyPr/>
        <a:lstStyle/>
        <a:p>
          <a:endParaRPr lang="es-PE"/>
        </a:p>
      </dgm:t>
    </dgm:pt>
    <dgm:pt modelId="{7896017A-E576-4787-8130-F1B056177CD3}" type="pres">
      <dgm:prSet presAssocID="{F7D19F34-D4F1-487A-B1A2-B2A1E8A767DD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CD276244-7BE1-4B2C-990F-A134EBC6AAD3}" type="pres">
      <dgm:prSet presAssocID="{F7D19F34-D4F1-487A-B1A2-B2A1E8A767DD}" presName="negativeSpace" presStyleCnt="0"/>
      <dgm:spPr/>
    </dgm:pt>
    <dgm:pt modelId="{6DFE7BEF-BEA0-47F0-A780-714ED706E13B}" type="pres">
      <dgm:prSet presAssocID="{F7D19F34-D4F1-487A-B1A2-B2A1E8A767DD}" presName="childText" presStyleLbl="conFgAcc1" presStyleIdx="2" presStyleCnt="6">
        <dgm:presLayoutVars>
          <dgm:bulletEnabled val="1"/>
        </dgm:presLayoutVars>
      </dgm:prSet>
      <dgm:spPr>
        <a:ln>
          <a:solidFill>
            <a:srgbClr val="C00000"/>
          </a:solidFill>
        </a:ln>
      </dgm:spPr>
      <dgm:t>
        <a:bodyPr/>
        <a:lstStyle/>
        <a:p>
          <a:endParaRPr lang="es-PE"/>
        </a:p>
      </dgm:t>
    </dgm:pt>
    <dgm:pt modelId="{A6A12B73-DF3B-43DB-848D-D402CE7BF4AB}" type="pres">
      <dgm:prSet presAssocID="{9C45E9C4-D0D7-4C9B-AC80-A884F5C33A51}" presName="spaceBetweenRectangles" presStyleCnt="0"/>
      <dgm:spPr/>
    </dgm:pt>
    <dgm:pt modelId="{E3B5C260-996D-450E-A02F-BBB0CB968469}" type="pres">
      <dgm:prSet presAssocID="{246434DC-2222-47B4-BAEF-4B64B1E5885F}" presName="parentLin" presStyleCnt="0"/>
      <dgm:spPr/>
    </dgm:pt>
    <dgm:pt modelId="{9FF5392E-FE14-442D-B0D9-CDAC8B3C2D67}" type="pres">
      <dgm:prSet presAssocID="{246434DC-2222-47B4-BAEF-4B64B1E5885F}" presName="parentLeftMargin" presStyleLbl="node1" presStyleIdx="2" presStyleCnt="6"/>
      <dgm:spPr/>
      <dgm:t>
        <a:bodyPr/>
        <a:lstStyle/>
        <a:p>
          <a:endParaRPr lang="es-PE"/>
        </a:p>
      </dgm:t>
    </dgm:pt>
    <dgm:pt modelId="{9FC4F057-FEC3-466A-88CB-33E91456D435}" type="pres">
      <dgm:prSet presAssocID="{246434DC-2222-47B4-BAEF-4B64B1E5885F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101C70B-3EFE-44B8-9788-7899A80F5499}" type="pres">
      <dgm:prSet presAssocID="{246434DC-2222-47B4-BAEF-4B64B1E5885F}" presName="negativeSpace" presStyleCnt="0"/>
      <dgm:spPr/>
    </dgm:pt>
    <dgm:pt modelId="{B8F97DA2-807D-45F0-840B-44ECADBA794A}" type="pres">
      <dgm:prSet presAssocID="{246434DC-2222-47B4-BAEF-4B64B1E5885F}" presName="childText" presStyleLbl="conFgAcc1" presStyleIdx="3" presStyleCnt="6">
        <dgm:presLayoutVars>
          <dgm:bulletEnabled val="1"/>
        </dgm:presLayoutVars>
      </dgm:prSet>
      <dgm:spPr>
        <a:ln>
          <a:solidFill>
            <a:srgbClr val="C00000"/>
          </a:solidFill>
        </a:ln>
      </dgm:spPr>
      <dgm:t>
        <a:bodyPr/>
        <a:lstStyle/>
        <a:p>
          <a:endParaRPr lang="es-PE"/>
        </a:p>
      </dgm:t>
    </dgm:pt>
    <dgm:pt modelId="{636A4ACA-9115-4469-8079-63B11EE47108}" type="pres">
      <dgm:prSet presAssocID="{E029D391-7379-497B-89B3-C631E9383381}" presName="spaceBetweenRectangles" presStyleCnt="0"/>
      <dgm:spPr/>
    </dgm:pt>
    <dgm:pt modelId="{2757AEC6-4C9F-4FDE-A7F1-775DA6D2D985}" type="pres">
      <dgm:prSet presAssocID="{434A5DCD-ED4B-462A-856B-A62ECA8FC6BB}" presName="parentLin" presStyleCnt="0"/>
      <dgm:spPr/>
    </dgm:pt>
    <dgm:pt modelId="{9941A285-2F21-4F33-84B0-9C3AD03E6B68}" type="pres">
      <dgm:prSet presAssocID="{434A5DCD-ED4B-462A-856B-A62ECA8FC6BB}" presName="parentLeftMargin" presStyleLbl="node1" presStyleIdx="3" presStyleCnt="6"/>
      <dgm:spPr/>
      <dgm:t>
        <a:bodyPr/>
        <a:lstStyle/>
        <a:p>
          <a:endParaRPr lang="es-PE"/>
        </a:p>
      </dgm:t>
    </dgm:pt>
    <dgm:pt modelId="{517BE12F-DED2-4FED-A608-7AB5A182EE5A}" type="pres">
      <dgm:prSet presAssocID="{434A5DCD-ED4B-462A-856B-A62ECA8FC6BB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65A5CB9-8F91-449C-B12B-B68B4E932EDE}" type="pres">
      <dgm:prSet presAssocID="{434A5DCD-ED4B-462A-856B-A62ECA8FC6BB}" presName="negativeSpace" presStyleCnt="0"/>
      <dgm:spPr/>
    </dgm:pt>
    <dgm:pt modelId="{9E3DAF4F-0F35-45D6-AC32-D96761B45EB4}" type="pres">
      <dgm:prSet presAssocID="{434A5DCD-ED4B-462A-856B-A62ECA8FC6BB}" presName="childText" presStyleLbl="conFgAcc1" presStyleIdx="4" presStyleCnt="6" custScaleY="10932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92D3279B-B8D2-457A-861B-60FD7AE1C170}" type="pres">
      <dgm:prSet presAssocID="{740DC775-1F7E-48B2-9EDA-B440DA49B4A5}" presName="spaceBetweenRectangles" presStyleCnt="0"/>
      <dgm:spPr/>
    </dgm:pt>
    <dgm:pt modelId="{B4CA9B3C-D12C-4077-A610-A4D3BB093E8D}" type="pres">
      <dgm:prSet presAssocID="{471035D0-48D5-4B63-8369-E15D7F19F53D}" presName="parentLin" presStyleCnt="0"/>
      <dgm:spPr/>
    </dgm:pt>
    <dgm:pt modelId="{D80C2DDA-5787-4B76-8D11-3D8D89AFAD1F}" type="pres">
      <dgm:prSet presAssocID="{471035D0-48D5-4B63-8369-E15D7F19F53D}" presName="parentLeftMargin" presStyleLbl="node1" presStyleIdx="4" presStyleCnt="6"/>
      <dgm:spPr/>
      <dgm:t>
        <a:bodyPr/>
        <a:lstStyle/>
        <a:p>
          <a:endParaRPr lang="es-PE"/>
        </a:p>
      </dgm:t>
    </dgm:pt>
    <dgm:pt modelId="{51BAB00F-831E-42DC-AC05-F30340DFF79E}" type="pres">
      <dgm:prSet presAssocID="{471035D0-48D5-4B63-8369-E15D7F19F53D}" presName="parentText" presStyleLbl="node1" presStyleIdx="5" presStyleCnt="6" custScaleY="152369">
        <dgm:presLayoutVars>
          <dgm:chMax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70B34CE-57CD-4D2E-B4B2-E3A29C5879C4}" type="pres">
      <dgm:prSet presAssocID="{471035D0-48D5-4B63-8369-E15D7F19F53D}" presName="negativeSpace" presStyleCnt="0"/>
      <dgm:spPr/>
    </dgm:pt>
    <dgm:pt modelId="{C3C07BAD-AFB4-415F-9F5C-5DE5092A7400}" type="pres">
      <dgm:prSet presAssocID="{471035D0-48D5-4B63-8369-E15D7F19F53D}" presName="childText" presStyleLbl="conFgAcc1" presStyleIdx="5" presStyleCnt="6" custScaleY="120994">
        <dgm:presLayoutVars>
          <dgm:bulletEnabled val="1"/>
        </dgm:presLayoutVars>
      </dgm:prSet>
      <dgm:spPr>
        <a:ln>
          <a:solidFill>
            <a:srgbClr val="C00000"/>
          </a:solidFill>
        </a:ln>
      </dgm:spPr>
      <dgm:t>
        <a:bodyPr/>
        <a:lstStyle/>
        <a:p>
          <a:endParaRPr lang="es-PE"/>
        </a:p>
      </dgm:t>
    </dgm:pt>
  </dgm:ptLst>
  <dgm:cxnLst>
    <dgm:cxn modelId="{B4688947-4200-41A5-B86E-817F37A57B9C}" srcId="{85AA2468-46F9-414C-BE7B-87C7D500E65E}" destId="{246434DC-2222-47B4-BAEF-4B64B1E5885F}" srcOrd="3" destOrd="0" parTransId="{42EC5A2A-3607-4BD0-BCE3-565B6982DEF6}" sibTransId="{E029D391-7379-497B-89B3-C631E9383381}"/>
    <dgm:cxn modelId="{46F91D58-9A43-4AA1-8B45-0999CA8CCBA8}" type="presOf" srcId="{0C1316DA-AD3B-49A3-AEB0-4B23998F5437}" destId="{9E3DAF4F-0F35-45D6-AC32-D96761B45EB4}" srcOrd="0" destOrd="1" presId="urn:microsoft.com/office/officeart/2005/8/layout/list1"/>
    <dgm:cxn modelId="{B5F4B63D-85C5-4828-A12E-B92C1C0D5F5D}" type="presOf" srcId="{F7D19F34-D4F1-487A-B1A2-B2A1E8A767DD}" destId="{57B893EF-DCA4-42CB-A847-ABA2857E8B6C}" srcOrd="0" destOrd="0" presId="urn:microsoft.com/office/officeart/2005/8/layout/list1"/>
    <dgm:cxn modelId="{5EF25C47-925C-46BB-B530-BD20C17D6896}" srcId="{85AA2468-46F9-414C-BE7B-87C7D500E65E}" destId="{434A5DCD-ED4B-462A-856B-A62ECA8FC6BB}" srcOrd="4" destOrd="0" parTransId="{7924A7BF-A722-4F90-9C7D-0B0E75EF1A9C}" sibTransId="{740DC775-1F7E-48B2-9EDA-B440DA49B4A5}"/>
    <dgm:cxn modelId="{0263B21B-1507-49C7-A8BC-297C345FCAD8}" type="presOf" srcId="{85AA2468-46F9-414C-BE7B-87C7D500E65E}" destId="{D9307DB8-2DA3-477A-9B1F-4582010FD9EA}" srcOrd="0" destOrd="0" presId="urn:microsoft.com/office/officeart/2005/8/layout/list1"/>
    <dgm:cxn modelId="{351F49A6-106F-4778-AC50-B20ED669FD0B}" srcId="{434A5DCD-ED4B-462A-856B-A62ECA8FC6BB}" destId="{C95EC7BB-1C21-4A21-9819-5918DCA2D368}" srcOrd="0" destOrd="0" parTransId="{9D2B3FAE-D70A-4490-B7F7-7A4A3D2077C5}" sibTransId="{5A4F6166-3290-4F01-942A-13CA7B708923}"/>
    <dgm:cxn modelId="{34BFF187-CFC7-42FC-A07D-5C19563B11D0}" srcId="{434A5DCD-ED4B-462A-856B-A62ECA8FC6BB}" destId="{3AD61BC7-5377-488E-96CC-842A70A400C0}" srcOrd="2" destOrd="0" parTransId="{EC31AE22-49EB-4FD3-B6F7-BED838B3F6DA}" sibTransId="{59C8B4D8-E6F5-436A-BCE8-1343A6618103}"/>
    <dgm:cxn modelId="{CA82378C-67E6-4561-B52A-A84C2B878CAB}" type="presOf" srcId="{246434DC-2222-47B4-BAEF-4B64B1E5885F}" destId="{9FC4F057-FEC3-466A-88CB-33E91456D435}" srcOrd="1" destOrd="0" presId="urn:microsoft.com/office/officeart/2005/8/layout/list1"/>
    <dgm:cxn modelId="{6AFF0BFC-7143-4320-8E86-E287A9F1D6A1}" type="presOf" srcId="{434A5DCD-ED4B-462A-856B-A62ECA8FC6BB}" destId="{517BE12F-DED2-4FED-A608-7AB5A182EE5A}" srcOrd="1" destOrd="0" presId="urn:microsoft.com/office/officeart/2005/8/layout/list1"/>
    <dgm:cxn modelId="{5C802040-DAE9-4F8C-9220-312A51731AFD}" type="presOf" srcId="{F7D19F34-D4F1-487A-B1A2-B2A1E8A767DD}" destId="{7896017A-E576-4787-8130-F1B056177CD3}" srcOrd="1" destOrd="0" presId="urn:microsoft.com/office/officeart/2005/8/layout/list1"/>
    <dgm:cxn modelId="{803D3652-5840-4B5C-9C2A-D34151B22007}" type="presOf" srcId="{471035D0-48D5-4B63-8369-E15D7F19F53D}" destId="{D80C2DDA-5787-4B76-8D11-3D8D89AFAD1F}" srcOrd="0" destOrd="0" presId="urn:microsoft.com/office/officeart/2005/8/layout/list1"/>
    <dgm:cxn modelId="{BA6A86B0-F43B-4211-818F-B1BC03A14A58}" type="presOf" srcId="{8C1E5A57-C062-4DC3-AAB9-807C9E33BC99}" destId="{F629AC24-1E74-4CC0-821A-6D8224D68DDC}" srcOrd="0" destOrd="0" presId="urn:microsoft.com/office/officeart/2005/8/layout/list1"/>
    <dgm:cxn modelId="{CDCA88A5-9551-43B8-BCD8-29B05757E4AB}" srcId="{85AA2468-46F9-414C-BE7B-87C7D500E65E}" destId="{CD769798-6287-4080-9ECE-7B4924710004}" srcOrd="0" destOrd="0" parTransId="{30DFC44F-7745-4F4B-80C1-49EF2505F0DA}" sibTransId="{14C2FEB7-6BE2-4191-B123-2A7352D25F96}"/>
    <dgm:cxn modelId="{34DFC95D-2F8D-4FE8-940F-0C069340BDC4}" type="presOf" srcId="{3AD61BC7-5377-488E-96CC-842A70A400C0}" destId="{9E3DAF4F-0F35-45D6-AC32-D96761B45EB4}" srcOrd="0" destOrd="2" presId="urn:microsoft.com/office/officeart/2005/8/layout/list1"/>
    <dgm:cxn modelId="{97BD2FEB-AB17-4E40-B325-CEEA33157207}" type="presOf" srcId="{8C1E5A57-C062-4DC3-AAB9-807C9E33BC99}" destId="{F57DFE35-4C91-4033-9FBC-6B45A75DD950}" srcOrd="1" destOrd="0" presId="urn:microsoft.com/office/officeart/2005/8/layout/list1"/>
    <dgm:cxn modelId="{D2E89354-9B6D-4A3E-A32A-CD4D055E2F96}" srcId="{85AA2468-46F9-414C-BE7B-87C7D500E65E}" destId="{8C1E5A57-C062-4DC3-AAB9-807C9E33BC99}" srcOrd="1" destOrd="0" parTransId="{42F79A4B-C682-44F9-8CC7-1C008400CF36}" sibTransId="{95EA3501-989E-4919-9CC8-C7072A2D7AA7}"/>
    <dgm:cxn modelId="{A3419B11-431F-4530-B7C4-7780CD523FF3}" type="presOf" srcId="{246434DC-2222-47B4-BAEF-4B64B1E5885F}" destId="{9FF5392E-FE14-442D-B0D9-CDAC8B3C2D67}" srcOrd="0" destOrd="0" presId="urn:microsoft.com/office/officeart/2005/8/layout/list1"/>
    <dgm:cxn modelId="{9FE48946-5A80-4063-9B2A-C50B409C7737}" srcId="{434A5DCD-ED4B-462A-856B-A62ECA8FC6BB}" destId="{155E42B3-0FC9-4E44-8F0C-EF3FEE27A614}" srcOrd="3" destOrd="0" parTransId="{E274EF2E-7E54-488A-92D4-AA5B56650B9D}" sibTransId="{92E3DBDB-4893-4FC9-9087-13BC2710454F}"/>
    <dgm:cxn modelId="{ADC806CF-B5B9-45EC-A86F-F56E7F50000B}" type="presOf" srcId="{CD769798-6287-4080-9ECE-7B4924710004}" destId="{3A5B408D-7868-448E-967F-D5BC944AB189}" srcOrd="1" destOrd="0" presId="urn:microsoft.com/office/officeart/2005/8/layout/list1"/>
    <dgm:cxn modelId="{FED87E58-9492-4BC9-A5C6-788E95981B79}" type="presOf" srcId="{155E42B3-0FC9-4E44-8F0C-EF3FEE27A614}" destId="{9E3DAF4F-0F35-45D6-AC32-D96761B45EB4}" srcOrd="0" destOrd="3" presId="urn:microsoft.com/office/officeart/2005/8/layout/list1"/>
    <dgm:cxn modelId="{C31EA8E7-D014-44FE-8573-1054DA837DB8}" srcId="{434A5DCD-ED4B-462A-856B-A62ECA8FC6BB}" destId="{0C1316DA-AD3B-49A3-AEB0-4B23998F5437}" srcOrd="1" destOrd="0" parTransId="{C12AB99B-7D47-4886-909F-E9D71D6FABFF}" sibTransId="{3947583D-C46B-4B9D-BD25-41C4F0FBFD9E}"/>
    <dgm:cxn modelId="{A410DB4E-4628-401C-8E46-452E6D8FAFC1}" type="presOf" srcId="{CD769798-6287-4080-9ECE-7B4924710004}" destId="{A45F12FE-0E77-4921-B902-89D89B176EDF}" srcOrd="0" destOrd="0" presId="urn:microsoft.com/office/officeart/2005/8/layout/list1"/>
    <dgm:cxn modelId="{5ABF83B2-DE7C-4F2F-944B-C233F4443EDF}" srcId="{85AA2468-46F9-414C-BE7B-87C7D500E65E}" destId="{F7D19F34-D4F1-487A-B1A2-B2A1E8A767DD}" srcOrd="2" destOrd="0" parTransId="{E67B9A75-E6A5-495E-B16D-F880CBE1967A}" sibTransId="{9C45E9C4-D0D7-4C9B-AC80-A884F5C33A51}"/>
    <dgm:cxn modelId="{AE947C53-7ADB-4E44-BB7B-C760EEEA1BF0}" srcId="{85AA2468-46F9-414C-BE7B-87C7D500E65E}" destId="{471035D0-48D5-4B63-8369-E15D7F19F53D}" srcOrd="5" destOrd="0" parTransId="{5A830CDA-EAF0-4809-8BCD-9775D19F4F0A}" sibTransId="{C0BAE87F-E830-47AF-A39A-DA0A7C8AAFF3}"/>
    <dgm:cxn modelId="{9D00843C-90B6-421A-8B50-1E10F72404C1}" type="presOf" srcId="{434A5DCD-ED4B-462A-856B-A62ECA8FC6BB}" destId="{9941A285-2F21-4F33-84B0-9C3AD03E6B68}" srcOrd="0" destOrd="0" presId="urn:microsoft.com/office/officeart/2005/8/layout/list1"/>
    <dgm:cxn modelId="{E581AD14-2C9D-42FF-937C-494E374645CA}" type="presOf" srcId="{C95EC7BB-1C21-4A21-9819-5918DCA2D368}" destId="{9E3DAF4F-0F35-45D6-AC32-D96761B45EB4}" srcOrd="0" destOrd="0" presId="urn:microsoft.com/office/officeart/2005/8/layout/list1"/>
    <dgm:cxn modelId="{B2014AF1-77A3-4508-8D69-C0ACA72ED5D9}" type="presOf" srcId="{471035D0-48D5-4B63-8369-E15D7F19F53D}" destId="{51BAB00F-831E-42DC-AC05-F30340DFF79E}" srcOrd="1" destOrd="0" presId="urn:microsoft.com/office/officeart/2005/8/layout/list1"/>
    <dgm:cxn modelId="{04ABCB20-DC4F-4252-8563-F4D061E38090}" type="presParOf" srcId="{D9307DB8-2DA3-477A-9B1F-4582010FD9EA}" destId="{B23681AD-CD3A-4700-A0B7-B8ADEDB01FAC}" srcOrd="0" destOrd="0" presId="urn:microsoft.com/office/officeart/2005/8/layout/list1"/>
    <dgm:cxn modelId="{E750CDCD-C1C5-45A1-BDA1-5F30FDB0764A}" type="presParOf" srcId="{B23681AD-CD3A-4700-A0B7-B8ADEDB01FAC}" destId="{A45F12FE-0E77-4921-B902-89D89B176EDF}" srcOrd="0" destOrd="0" presId="urn:microsoft.com/office/officeart/2005/8/layout/list1"/>
    <dgm:cxn modelId="{19BD9EC4-E4F1-43E2-BF61-F44BD7F595A7}" type="presParOf" srcId="{B23681AD-CD3A-4700-A0B7-B8ADEDB01FAC}" destId="{3A5B408D-7868-448E-967F-D5BC944AB189}" srcOrd="1" destOrd="0" presId="urn:microsoft.com/office/officeart/2005/8/layout/list1"/>
    <dgm:cxn modelId="{CED78410-10CB-44F5-94CC-52E1ECF595B9}" type="presParOf" srcId="{D9307DB8-2DA3-477A-9B1F-4582010FD9EA}" destId="{86069E80-D8D6-4B85-B17A-D40D76B5E961}" srcOrd="1" destOrd="0" presId="urn:microsoft.com/office/officeart/2005/8/layout/list1"/>
    <dgm:cxn modelId="{E63E9D51-CD41-410C-AD9C-02BAA67821CE}" type="presParOf" srcId="{D9307DB8-2DA3-477A-9B1F-4582010FD9EA}" destId="{2595BCAD-B7CD-4644-A7FF-76CF788E0621}" srcOrd="2" destOrd="0" presId="urn:microsoft.com/office/officeart/2005/8/layout/list1"/>
    <dgm:cxn modelId="{9BD0189F-E785-48BF-9A8F-077D6808191D}" type="presParOf" srcId="{D9307DB8-2DA3-477A-9B1F-4582010FD9EA}" destId="{7D6920B0-E26D-47B7-8E3A-90824DAF94B4}" srcOrd="3" destOrd="0" presId="urn:microsoft.com/office/officeart/2005/8/layout/list1"/>
    <dgm:cxn modelId="{B801B81E-CAE9-4DC5-B670-24046CF9F4AE}" type="presParOf" srcId="{D9307DB8-2DA3-477A-9B1F-4582010FD9EA}" destId="{960216BB-ABAB-4BB4-A02C-143D3F65124C}" srcOrd="4" destOrd="0" presId="urn:microsoft.com/office/officeart/2005/8/layout/list1"/>
    <dgm:cxn modelId="{8E25F89A-0E24-4196-8BDA-218A27617508}" type="presParOf" srcId="{960216BB-ABAB-4BB4-A02C-143D3F65124C}" destId="{F629AC24-1E74-4CC0-821A-6D8224D68DDC}" srcOrd="0" destOrd="0" presId="urn:microsoft.com/office/officeart/2005/8/layout/list1"/>
    <dgm:cxn modelId="{3E34EBF8-2E0B-4B44-9DBE-7C45AB53FBDF}" type="presParOf" srcId="{960216BB-ABAB-4BB4-A02C-143D3F65124C}" destId="{F57DFE35-4C91-4033-9FBC-6B45A75DD950}" srcOrd="1" destOrd="0" presId="urn:microsoft.com/office/officeart/2005/8/layout/list1"/>
    <dgm:cxn modelId="{17252316-4FA9-4AC6-8141-B5EAF10BE87F}" type="presParOf" srcId="{D9307DB8-2DA3-477A-9B1F-4582010FD9EA}" destId="{16D344F9-0C49-415D-B423-E1CD3625EC46}" srcOrd="5" destOrd="0" presId="urn:microsoft.com/office/officeart/2005/8/layout/list1"/>
    <dgm:cxn modelId="{10674C22-2EF7-4C16-A2FF-2B3E5A7596BB}" type="presParOf" srcId="{D9307DB8-2DA3-477A-9B1F-4582010FD9EA}" destId="{653A455F-D9C8-40B7-BA8C-7933DAD5C238}" srcOrd="6" destOrd="0" presId="urn:microsoft.com/office/officeart/2005/8/layout/list1"/>
    <dgm:cxn modelId="{F002763A-F249-4E18-AABB-D9CA2534B871}" type="presParOf" srcId="{D9307DB8-2DA3-477A-9B1F-4582010FD9EA}" destId="{3BE33C55-BF1D-4A8A-B630-FFBE3FB65319}" srcOrd="7" destOrd="0" presId="urn:microsoft.com/office/officeart/2005/8/layout/list1"/>
    <dgm:cxn modelId="{FE9D0816-BD4B-4946-869A-A7C076CEA7FC}" type="presParOf" srcId="{D9307DB8-2DA3-477A-9B1F-4582010FD9EA}" destId="{C3E76FFB-3B46-44E8-B0B9-C5B11E053ACD}" srcOrd="8" destOrd="0" presId="urn:microsoft.com/office/officeart/2005/8/layout/list1"/>
    <dgm:cxn modelId="{3C1A17E0-1EAD-49D7-8148-115E567446B5}" type="presParOf" srcId="{C3E76FFB-3B46-44E8-B0B9-C5B11E053ACD}" destId="{57B893EF-DCA4-42CB-A847-ABA2857E8B6C}" srcOrd="0" destOrd="0" presId="urn:microsoft.com/office/officeart/2005/8/layout/list1"/>
    <dgm:cxn modelId="{16A3F199-CCE1-46C7-9D41-2BB18AE0FFCE}" type="presParOf" srcId="{C3E76FFB-3B46-44E8-B0B9-C5B11E053ACD}" destId="{7896017A-E576-4787-8130-F1B056177CD3}" srcOrd="1" destOrd="0" presId="urn:microsoft.com/office/officeart/2005/8/layout/list1"/>
    <dgm:cxn modelId="{A3CF41B8-0409-4C82-BE72-77C3BFD5F89D}" type="presParOf" srcId="{D9307DB8-2DA3-477A-9B1F-4582010FD9EA}" destId="{CD276244-7BE1-4B2C-990F-A134EBC6AAD3}" srcOrd="9" destOrd="0" presId="urn:microsoft.com/office/officeart/2005/8/layout/list1"/>
    <dgm:cxn modelId="{63AAB998-A53E-4EC7-91EE-A9CC5F9B1B63}" type="presParOf" srcId="{D9307DB8-2DA3-477A-9B1F-4582010FD9EA}" destId="{6DFE7BEF-BEA0-47F0-A780-714ED706E13B}" srcOrd="10" destOrd="0" presId="urn:microsoft.com/office/officeart/2005/8/layout/list1"/>
    <dgm:cxn modelId="{F8130441-BDE6-49B7-A648-1E186FAE3E05}" type="presParOf" srcId="{D9307DB8-2DA3-477A-9B1F-4582010FD9EA}" destId="{A6A12B73-DF3B-43DB-848D-D402CE7BF4AB}" srcOrd="11" destOrd="0" presId="urn:microsoft.com/office/officeart/2005/8/layout/list1"/>
    <dgm:cxn modelId="{62EE6B9E-3255-4C71-B43A-4606EA6CCEFD}" type="presParOf" srcId="{D9307DB8-2DA3-477A-9B1F-4582010FD9EA}" destId="{E3B5C260-996D-450E-A02F-BBB0CB968469}" srcOrd="12" destOrd="0" presId="urn:microsoft.com/office/officeart/2005/8/layout/list1"/>
    <dgm:cxn modelId="{04014913-CCA1-44B8-B607-0ABB1984394F}" type="presParOf" srcId="{E3B5C260-996D-450E-A02F-BBB0CB968469}" destId="{9FF5392E-FE14-442D-B0D9-CDAC8B3C2D67}" srcOrd="0" destOrd="0" presId="urn:microsoft.com/office/officeart/2005/8/layout/list1"/>
    <dgm:cxn modelId="{17229319-353F-46D0-BDF1-43627C14A8E3}" type="presParOf" srcId="{E3B5C260-996D-450E-A02F-BBB0CB968469}" destId="{9FC4F057-FEC3-466A-88CB-33E91456D435}" srcOrd="1" destOrd="0" presId="urn:microsoft.com/office/officeart/2005/8/layout/list1"/>
    <dgm:cxn modelId="{61B3362C-0CD3-407F-8F70-DC433DB02148}" type="presParOf" srcId="{D9307DB8-2DA3-477A-9B1F-4582010FD9EA}" destId="{5101C70B-3EFE-44B8-9788-7899A80F5499}" srcOrd="13" destOrd="0" presId="urn:microsoft.com/office/officeart/2005/8/layout/list1"/>
    <dgm:cxn modelId="{51090C07-6BAC-44F9-9D8D-B5BAF6FD682F}" type="presParOf" srcId="{D9307DB8-2DA3-477A-9B1F-4582010FD9EA}" destId="{B8F97DA2-807D-45F0-840B-44ECADBA794A}" srcOrd="14" destOrd="0" presId="urn:microsoft.com/office/officeart/2005/8/layout/list1"/>
    <dgm:cxn modelId="{6E59DEE2-BF0A-4959-BBB9-C4CC47DA1506}" type="presParOf" srcId="{D9307DB8-2DA3-477A-9B1F-4582010FD9EA}" destId="{636A4ACA-9115-4469-8079-63B11EE47108}" srcOrd="15" destOrd="0" presId="urn:microsoft.com/office/officeart/2005/8/layout/list1"/>
    <dgm:cxn modelId="{7F4E62E8-3D4A-4698-A34B-4952857DB8FF}" type="presParOf" srcId="{D9307DB8-2DA3-477A-9B1F-4582010FD9EA}" destId="{2757AEC6-4C9F-4FDE-A7F1-775DA6D2D985}" srcOrd="16" destOrd="0" presId="urn:microsoft.com/office/officeart/2005/8/layout/list1"/>
    <dgm:cxn modelId="{08591D4F-6782-4F6C-A18A-D315AC4BAED2}" type="presParOf" srcId="{2757AEC6-4C9F-4FDE-A7F1-775DA6D2D985}" destId="{9941A285-2F21-4F33-84B0-9C3AD03E6B68}" srcOrd="0" destOrd="0" presId="urn:microsoft.com/office/officeart/2005/8/layout/list1"/>
    <dgm:cxn modelId="{DBF24DC3-2FE4-409E-8BEA-07F8090696C6}" type="presParOf" srcId="{2757AEC6-4C9F-4FDE-A7F1-775DA6D2D985}" destId="{517BE12F-DED2-4FED-A608-7AB5A182EE5A}" srcOrd="1" destOrd="0" presId="urn:microsoft.com/office/officeart/2005/8/layout/list1"/>
    <dgm:cxn modelId="{F79A85F0-19D3-4F75-9E79-A3E4B2E95CCE}" type="presParOf" srcId="{D9307DB8-2DA3-477A-9B1F-4582010FD9EA}" destId="{365A5CB9-8F91-449C-B12B-B68B4E932EDE}" srcOrd="17" destOrd="0" presId="urn:microsoft.com/office/officeart/2005/8/layout/list1"/>
    <dgm:cxn modelId="{F76229D8-D365-4E10-AD20-456F6FB56D42}" type="presParOf" srcId="{D9307DB8-2DA3-477A-9B1F-4582010FD9EA}" destId="{9E3DAF4F-0F35-45D6-AC32-D96761B45EB4}" srcOrd="18" destOrd="0" presId="urn:microsoft.com/office/officeart/2005/8/layout/list1"/>
    <dgm:cxn modelId="{EE483BD2-9519-4224-99E0-BAEFA34E71F6}" type="presParOf" srcId="{D9307DB8-2DA3-477A-9B1F-4582010FD9EA}" destId="{92D3279B-B8D2-457A-861B-60FD7AE1C170}" srcOrd="19" destOrd="0" presId="urn:microsoft.com/office/officeart/2005/8/layout/list1"/>
    <dgm:cxn modelId="{8BB08F5E-96FB-4E1A-9B3E-79EBB1A82F01}" type="presParOf" srcId="{D9307DB8-2DA3-477A-9B1F-4582010FD9EA}" destId="{B4CA9B3C-D12C-4077-A610-A4D3BB093E8D}" srcOrd="20" destOrd="0" presId="urn:microsoft.com/office/officeart/2005/8/layout/list1"/>
    <dgm:cxn modelId="{BD9C7FA8-54F9-4542-A4C5-51A3124489F9}" type="presParOf" srcId="{B4CA9B3C-D12C-4077-A610-A4D3BB093E8D}" destId="{D80C2DDA-5787-4B76-8D11-3D8D89AFAD1F}" srcOrd="0" destOrd="0" presId="urn:microsoft.com/office/officeart/2005/8/layout/list1"/>
    <dgm:cxn modelId="{DD4F604F-08E0-456E-AF8B-56CC7B297494}" type="presParOf" srcId="{B4CA9B3C-D12C-4077-A610-A4D3BB093E8D}" destId="{51BAB00F-831E-42DC-AC05-F30340DFF79E}" srcOrd="1" destOrd="0" presId="urn:microsoft.com/office/officeart/2005/8/layout/list1"/>
    <dgm:cxn modelId="{C719358F-35C4-460D-932B-F5C29ACF27F2}" type="presParOf" srcId="{D9307DB8-2DA3-477A-9B1F-4582010FD9EA}" destId="{470B34CE-57CD-4D2E-B4B2-E3A29C5879C4}" srcOrd="21" destOrd="0" presId="urn:microsoft.com/office/officeart/2005/8/layout/list1"/>
    <dgm:cxn modelId="{8EC5FAD0-AB94-4B58-AE5E-A9C9DEE4E5ED}" type="presParOf" srcId="{D9307DB8-2DA3-477A-9B1F-4582010FD9EA}" destId="{C3C07BAD-AFB4-415F-9F5C-5DE5092A7400}" srcOrd="22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84A1DB-500A-4BDF-BD91-3D3E06535C7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4FBB5A49-536B-4B6C-970F-E6683FD94F33}">
      <dgm:prSet/>
      <dgm:spPr>
        <a:solidFill>
          <a:schemeClr val="accent6"/>
        </a:solidFill>
      </dgm:spPr>
      <dgm:t>
        <a:bodyPr/>
        <a:lstStyle/>
        <a:p>
          <a:pPr rtl="0"/>
          <a:r>
            <a:rPr lang="es-PE" b="1" u="sng" dirty="0" smtClean="0"/>
            <a:t>ANTES</a:t>
          </a:r>
          <a:endParaRPr lang="es-PE" dirty="0"/>
        </a:p>
      </dgm:t>
    </dgm:pt>
    <dgm:pt modelId="{73EBD592-DCF5-4E7A-93B0-2F9C727F13E0}" type="parTrans" cxnId="{741C2B52-74A3-4EFD-B218-0586683B7EF9}">
      <dgm:prSet/>
      <dgm:spPr/>
      <dgm:t>
        <a:bodyPr/>
        <a:lstStyle/>
        <a:p>
          <a:endParaRPr lang="es-PE"/>
        </a:p>
      </dgm:t>
    </dgm:pt>
    <dgm:pt modelId="{5CF498EB-38D7-4416-9871-379B33AFFB40}" type="sibTrans" cxnId="{741C2B52-74A3-4EFD-B218-0586683B7EF9}">
      <dgm:prSet/>
      <dgm:spPr/>
      <dgm:t>
        <a:bodyPr/>
        <a:lstStyle/>
        <a:p>
          <a:endParaRPr lang="es-PE"/>
        </a:p>
      </dgm:t>
    </dgm:pt>
    <dgm:pt modelId="{F0F92914-DD0E-4B22-90DD-23470055D934}">
      <dgm:prSet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rtl="0"/>
          <a:r>
            <a:rPr lang="es-PE" dirty="0" smtClean="0"/>
            <a:t>Se reconocía la deuda por su valor de emisión</a:t>
          </a:r>
          <a:endParaRPr lang="es-PE" dirty="0"/>
        </a:p>
      </dgm:t>
    </dgm:pt>
    <dgm:pt modelId="{83CC354E-F701-43B2-A871-594FC8A53359}" type="parTrans" cxnId="{6C0645A7-6501-4080-A7BE-104D5BB0FB5D}">
      <dgm:prSet/>
      <dgm:spPr/>
      <dgm:t>
        <a:bodyPr/>
        <a:lstStyle/>
        <a:p>
          <a:endParaRPr lang="es-PE"/>
        </a:p>
      </dgm:t>
    </dgm:pt>
    <dgm:pt modelId="{9BB9C759-4E50-4638-B777-3682F10371C1}" type="sibTrans" cxnId="{6C0645A7-6501-4080-A7BE-104D5BB0FB5D}">
      <dgm:prSet/>
      <dgm:spPr/>
      <dgm:t>
        <a:bodyPr/>
        <a:lstStyle/>
        <a:p>
          <a:endParaRPr lang="es-PE"/>
        </a:p>
      </dgm:t>
    </dgm:pt>
    <dgm:pt modelId="{573A4F02-7312-4FD1-B8E2-44CCA81B94AD}">
      <dgm:prSet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rtl="0"/>
          <a:r>
            <a:rPr lang="es-PE" smtClean="0"/>
            <a:t>Se medía la deuda con la tasa nominal</a:t>
          </a:r>
          <a:endParaRPr lang="es-PE"/>
        </a:p>
      </dgm:t>
    </dgm:pt>
    <dgm:pt modelId="{4A4E8AD9-8436-46D0-849E-FD3467A75498}" type="parTrans" cxnId="{9CBB2CCC-87F9-4200-95E1-2122575B6E26}">
      <dgm:prSet/>
      <dgm:spPr/>
      <dgm:t>
        <a:bodyPr/>
        <a:lstStyle/>
        <a:p>
          <a:endParaRPr lang="es-PE"/>
        </a:p>
      </dgm:t>
    </dgm:pt>
    <dgm:pt modelId="{6863AD2F-7C3B-4691-85DC-E7003026B1AE}" type="sibTrans" cxnId="{9CBB2CCC-87F9-4200-95E1-2122575B6E26}">
      <dgm:prSet/>
      <dgm:spPr/>
      <dgm:t>
        <a:bodyPr/>
        <a:lstStyle/>
        <a:p>
          <a:endParaRPr lang="es-PE"/>
        </a:p>
      </dgm:t>
    </dgm:pt>
    <dgm:pt modelId="{8EFC85E0-DE72-4E18-9DA6-29D737C25D9A}" type="pres">
      <dgm:prSet presAssocID="{8A84A1DB-500A-4BDF-BD91-3D3E06535C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4F277836-81FA-44C8-8BC7-73D7E09A1D33}" type="pres">
      <dgm:prSet presAssocID="{4FBB5A49-536B-4B6C-970F-E6683FD94F33}" presName="linNode" presStyleCnt="0"/>
      <dgm:spPr/>
    </dgm:pt>
    <dgm:pt modelId="{48D360CE-AF7C-4BBA-94B2-329A43B8D7E3}" type="pres">
      <dgm:prSet presAssocID="{4FBB5A49-536B-4B6C-970F-E6683FD94F33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CC2C448-2D59-4C3E-8FC2-1B500D4A3102}" type="pres">
      <dgm:prSet presAssocID="{4FBB5A49-536B-4B6C-970F-E6683FD94F33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9CBB2CCC-87F9-4200-95E1-2122575B6E26}" srcId="{4FBB5A49-536B-4B6C-970F-E6683FD94F33}" destId="{573A4F02-7312-4FD1-B8E2-44CCA81B94AD}" srcOrd="1" destOrd="0" parTransId="{4A4E8AD9-8436-46D0-849E-FD3467A75498}" sibTransId="{6863AD2F-7C3B-4691-85DC-E7003026B1AE}"/>
    <dgm:cxn modelId="{EB9DF1DF-E6A2-446B-9D9E-583BD212EDDF}" type="presOf" srcId="{8A84A1DB-500A-4BDF-BD91-3D3E06535C72}" destId="{8EFC85E0-DE72-4E18-9DA6-29D737C25D9A}" srcOrd="0" destOrd="0" presId="urn:microsoft.com/office/officeart/2005/8/layout/vList5"/>
    <dgm:cxn modelId="{55FDDA41-2146-4E97-9647-9501DB5A8835}" type="presOf" srcId="{F0F92914-DD0E-4B22-90DD-23470055D934}" destId="{3CC2C448-2D59-4C3E-8FC2-1B500D4A3102}" srcOrd="0" destOrd="0" presId="urn:microsoft.com/office/officeart/2005/8/layout/vList5"/>
    <dgm:cxn modelId="{B5503BFB-F43C-402E-9227-03E24256638B}" type="presOf" srcId="{573A4F02-7312-4FD1-B8E2-44CCA81B94AD}" destId="{3CC2C448-2D59-4C3E-8FC2-1B500D4A3102}" srcOrd="0" destOrd="1" presId="urn:microsoft.com/office/officeart/2005/8/layout/vList5"/>
    <dgm:cxn modelId="{6C0645A7-6501-4080-A7BE-104D5BB0FB5D}" srcId="{4FBB5A49-536B-4B6C-970F-E6683FD94F33}" destId="{F0F92914-DD0E-4B22-90DD-23470055D934}" srcOrd="0" destOrd="0" parTransId="{83CC354E-F701-43B2-A871-594FC8A53359}" sibTransId="{9BB9C759-4E50-4638-B777-3682F10371C1}"/>
    <dgm:cxn modelId="{FB5BB001-554D-4C0A-B242-C087009AAD90}" type="presOf" srcId="{4FBB5A49-536B-4B6C-970F-E6683FD94F33}" destId="{48D360CE-AF7C-4BBA-94B2-329A43B8D7E3}" srcOrd="0" destOrd="0" presId="urn:microsoft.com/office/officeart/2005/8/layout/vList5"/>
    <dgm:cxn modelId="{741C2B52-74A3-4EFD-B218-0586683B7EF9}" srcId="{8A84A1DB-500A-4BDF-BD91-3D3E06535C72}" destId="{4FBB5A49-536B-4B6C-970F-E6683FD94F33}" srcOrd="0" destOrd="0" parTransId="{73EBD592-DCF5-4E7A-93B0-2F9C727F13E0}" sibTransId="{5CF498EB-38D7-4416-9871-379B33AFFB40}"/>
    <dgm:cxn modelId="{69220422-80E5-403D-8BA3-1269ED74DD73}" type="presParOf" srcId="{8EFC85E0-DE72-4E18-9DA6-29D737C25D9A}" destId="{4F277836-81FA-44C8-8BC7-73D7E09A1D33}" srcOrd="0" destOrd="0" presId="urn:microsoft.com/office/officeart/2005/8/layout/vList5"/>
    <dgm:cxn modelId="{90B72CFD-7BBC-4811-B5FC-1B144F4415B3}" type="presParOf" srcId="{4F277836-81FA-44C8-8BC7-73D7E09A1D33}" destId="{48D360CE-AF7C-4BBA-94B2-329A43B8D7E3}" srcOrd="0" destOrd="0" presId="urn:microsoft.com/office/officeart/2005/8/layout/vList5"/>
    <dgm:cxn modelId="{DEA03C5D-F0FC-4BD6-BA96-868AE2FB59F3}" type="presParOf" srcId="{4F277836-81FA-44C8-8BC7-73D7E09A1D33}" destId="{3CC2C448-2D59-4C3E-8FC2-1B500D4A310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8DB448-4FCE-4B5F-A664-851F7974259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8DFE547D-9BF7-47EA-A860-1079C7133CD5}">
      <dgm:prSet/>
      <dgm:spPr>
        <a:solidFill>
          <a:schemeClr val="accent6"/>
        </a:solidFill>
      </dgm:spPr>
      <dgm:t>
        <a:bodyPr/>
        <a:lstStyle/>
        <a:p>
          <a:pPr rtl="0"/>
          <a:r>
            <a:rPr lang="es-PE" b="1" u="sng" dirty="0" smtClean="0"/>
            <a:t>AHORA</a:t>
          </a:r>
          <a:endParaRPr lang="es-PE" b="1" u="sng" dirty="0"/>
        </a:p>
      </dgm:t>
    </dgm:pt>
    <dgm:pt modelId="{B56AB581-A279-42FB-8FB0-E3F4D4D0A2B2}" type="parTrans" cxnId="{C6C06781-A52E-4665-BC75-8F1ED8ECFDA4}">
      <dgm:prSet/>
      <dgm:spPr/>
      <dgm:t>
        <a:bodyPr/>
        <a:lstStyle/>
        <a:p>
          <a:endParaRPr lang="es-PE"/>
        </a:p>
      </dgm:t>
    </dgm:pt>
    <dgm:pt modelId="{544B0764-10DD-408F-8888-A4887F93D8AF}" type="sibTrans" cxnId="{C6C06781-A52E-4665-BC75-8F1ED8ECFDA4}">
      <dgm:prSet/>
      <dgm:spPr/>
      <dgm:t>
        <a:bodyPr/>
        <a:lstStyle/>
        <a:p>
          <a:endParaRPr lang="es-PE"/>
        </a:p>
      </dgm:t>
    </dgm:pt>
    <dgm:pt modelId="{34589AD2-4390-4A54-AE15-B9EDA337ED71}">
      <dgm:prSet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rtl="0"/>
          <a:r>
            <a:rPr lang="es-PE" smtClean="0"/>
            <a:t>Se reconoce la deuda por el valor realmente recibido</a:t>
          </a:r>
          <a:endParaRPr lang="es-PE"/>
        </a:p>
      </dgm:t>
    </dgm:pt>
    <dgm:pt modelId="{99EF0F87-89FC-49CC-9EEA-5F1BF4B49B0C}" type="parTrans" cxnId="{FC1FCEF8-A8A6-4A93-B03F-2FAA3E57583D}">
      <dgm:prSet/>
      <dgm:spPr/>
      <dgm:t>
        <a:bodyPr/>
        <a:lstStyle/>
        <a:p>
          <a:endParaRPr lang="es-PE"/>
        </a:p>
      </dgm:t>
    </dgm:pt>
    <dgm:pt modelId="{293C7744-311D-4D20-B67E-1FE6C8040B55}" type="sibTrans" cxnId="{FC1FCEF8-A8A6-4A93-B03F-2FAA3E57583D}">
      <dgm:prSet/>
      <dgm:spPr/>
      <dgm:t>
        <a:bodyPr/>
        <a:lstStyle/>
        <a:p>
          <a:endParaRPr lang="es-PE"/>
        </a:p>
      </dgm:t>
    </dgm:pt>
    <dgm:pt modelId="{973B0D14-8937-4EB1-8052-6B85B6DBA5CA}">
      <dgm:prSet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rtl="0"/>
          <a:r>
            <a:rPr lang="es-PE" dirty="0" smtClean="0"/>
            <a:t>Se mide el valor de la deuda con la tasa efectiva</a:t>
          </a:r>
          <a:endParaRPr lang="es-PE" dirty="0"/>
        </a:p>
      </dgm:t>
    </dgm:pt>
    <dgm:pt modelId="{0E293DB0-E79C-4694-A18F-43D667EEA4C7}" type="parTrans" cxnId="{1BA988DB-61E6-4749-9F71-9C29416209D7}">
      <dgm:prSet/>
      <dgm:spPr/>
      <dgm:t>
        <a:bodyPr/>
        <a:lstStyle/>
        <a:p>
          <a:endParaRPr lang="es-PE"/>
        </a:p>
      </dgm:t>
    </dgm:pt>
    <dgm:pt modelId="{C3678B7B-4E4C-416D-BDF7-89D7279D0D89}" type="sibTrans" cxnId="{1BA988DB-61E6-4749-9F71-9C29416209D7}">
      <dgm:prSet/>
      <dgm:spPr/>
      <dgm:t>
        <a:bodyPr/>
        <a:lstStyle/>
        <a:p>
          <a:endParaRPr lang="es-PE"/>
        </a:p>
      </dgm:t>
    </dgm:pt>
    <dgm:pt modelId="{C4DA18A5-F2F8-4470-A829-B3891BC1F7D3}" type="pres">
      <dgm:prSet presAssocID="{418DB448-4FCE-4B5F-A664-851F7974259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6110EDDF-8DAC-40EA-B0F2-A527902B59F8}" type="pres">
      <dgm:prSet presAssocID="{8DFE547D-9BF7-47EA-A860-1079C7133CD5}" presName="linNode" presStyleCnt="0"/>
      <dgm:spPr/>
    </dgm:pt>
    <dgm:pt modelId="{76D6C4A0-4DBF-47C4-BDD6-D87DA7F3D017}" type="pres">
      <dgm:prSet presAssocID="{8DFE547D-9BF7-47EA-A860-1079C7133CD5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22D4F38-E49A-4745-B783-2E61F09D65E7}" type="pres">
      <dgm:prSet presAssocID="{8DFE547D-9BF7-47EA-A860-1079C7133CD5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FC1FCEF8-A8A6-4A93-B03F-2FAA3E57583D}" srcId="{8DFE547D-9BF7-47EA-A860-1079C7133CD5}" destId="{34589AD2-4390-4A54-AE15-B9EDA337ED71}" srcOrd="0" destOrd="0" parTransId="{99EF0F87-89FC-49CC-9EEA-5F1BF4B49B0C}" sibTransId="{293C7744-311D-4D20-B67E-1FE6C8040B55}"/>
    <dgm:cxn modelId="{D12575DE-2A5F-4908-A3EF-38FBB3048660}" type="presOf" srcId="{8DFE547D-9BF7-47EA-A860-1079C7133CD5}" destId="{76D6C4A0-4DBF-47C4-BDD6-D87DA7F3D017}" srcOrd="0" destOrd="0" presId="urn:microsoft.com/office/officeart/2005/8/layout/vList5"/>
    <dgm:cxn modelId="{1BA988DB-61E6-4749-9F71-9C29416209D7}" srcId="{8DFE547D-9BF7-47EA-A860-1079C7133CD5}" destId="{973B0D14-8937-4EB1-8052-6B85B6DBA5CA}" srcOrd="1" destOrd="0" parTransId="{0E293DB0-E79C-4694-A18F-43D667EEA4C7}" sibTransId="{C3678B7B-4E4C-416D-BDF7-89D7279D0D89}"/>
    <dgm:cxn modelId="{30C46A9F-DC22-4198-B92D-02F587A087C8}" type="presOf" srcId="{34589AD2-4390-4A54-AE15-B9EDA337ED71}" destId="{422D4F38-E49A-4745-B783-2E61F09D65E7}" srcOrd="0" destOrd="0" presId="urn:microsoft.com/office/officeart/2005/8/layout/vList5"/>
    <dgm:cxn modelId="{37C4E3C9-54B0-4816-B523-C4F200BB1CE4}" type="presOf" srcId="{973B0D14-8937-4EB1-8052-6B85B6DBA5CA}" destId="{422D4F38-E49A-4745-B783-2E61F09D65E7}" srcOrd="0" destOrd="1" presId="urn:microsoft.com/office/officeart/2005/8/layout/vList5"/>
    <dgm:cxn modelId="{C6C06781-A52E-4665-BC75-8F1ED8ECFDA4}" srcId="{418DB448-4FCE-4B5F-A664-851F79742594}" destId="{8DFE547D-9BF7-47EA-A860-1079C7133CD5}" srcOrd="0" destOrd="0" parTransId="{B56AB581-A279-42FB-8FB0-E3F4D4D0A2B2}" sibTransId="{544B0764-10DD-408F-8888-A4887F93D8AF}"/>
    <dgm:cxn modelId="{1436BF8E-8DBE-4335-AB83-B5BF758B63DF}" type="presOf" srcId="{418DB448-4FCE-4B5F-A664-851F79742594}" destId="{C4DA18A5-F2F8-4470-A829-B3891BC1F7D3}" srcOrd="0" destOrd="0" presId="urn:microsoft.com/office/officeart/2005/8/layout/vList5"/>
    <dgm:cxn modelId="{1CC40DA0-2AC6-432F-8A76-DE166C4AE018}" type="presParOf" srcId="{C4DA18A5-F2F8-4470-A829-B3891BC1F7D3}" destId="{6110EDDF-8DAC-40EA-B0F2-A527902B59F8}" srcOrd="0" destOrd="0" presId="urn:microsoft.com/office/officeart/2005/8/layout/vList5"/>
    <dgm:cxn modelId="{448273A4-0D9C-4953-82F8-55FB8968ECC7}" type="presParOf" srcId="{6110EDDF-8DAC-40EA-B0F2-A527902B59F8}" destId="{76D6C4A0-4DBF-47C4-BDD6-D87DA7F3D017}" srcOrd="0" destOrd="0" presId="urn:microsoft.com/office/officeart/2005/8/layout/vList5"/>
    <dgm:cxn modelId="{5AB4B8DB-9A34-4699-AF50-50A8F18E8C4B}" type="presParOf" srcId="{6110EDDF-8DAC-40EA-B0F2-A527902B59F8}" destId="{422D4F38-E49A-4745-B783-2E61F09D65E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DD94BE-EF2F-43A4-8CB7-2E2FF67C757C}" type="doc">
      <dgm:prSet loTypeId="urn:microsoft.com/office/officeart/2008/layout/VerticalCurvedList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PE"/>
        </a:p>
      </dgm:t>
    </dgm:pt>
    <dgm:pt modelId="{B9B7760E-FEF2-44C4-9798-59FEB1C80EDF}">
      <dgm:prSet phldrT="[Texto]"/>
      <dgm:spPr>
        <a:solidFill>
          <a:srgbClr val="990000"/>
        </a:solidFill>
      </dgm:spPr>
      <dgm:t>
        <a:bodyPr/>
        <a:lstStyle/>
        <a:p>
          <a:r>
            <a:rPr lang="es-PE" dirty="0" smtClean="0"/>
            <a:t>El Costo Amortizado es un manera de distribuir los costos de transacción y/o los costos de valoración bajo la par / sobre  la par a lo largo de la vida del Instrumento</a:t>
          </a:r>
          <a:endParaRPr lang="es-PE" dirty="0"/>
        </a:p>
      </dgm:t>
    </dgm:pt>
    <dgm:pt modelId="{CA681F88-638D-49D0-89F7-EB7FA63B5E12}" type="parTrans" cxnId="{0FA23CBD-7FA8-4BD7-BF6C-B79CF9F25BAE}">
      <dgm:prSet/>
      <dgm:spPr/>
      <dgm:t>
        <a:bodyPr/>
        <a:lstStyle/>
        <a:p>
          <a:endParaRPr lang="es-PE"/>
        </a:p>
      </dgm:t>
    </dgm:pt>
    <dgm:pt modelId="{D1D1EF65-BE2D-43F9-AD87-FD36973420B3}" type="sibTrans" cxnId="{0FA23CBD-7FA8-4BD7-BF6C-B79CF9F25BAE}">
      <dgm:prSet/>
      <dgm:spPr/>
      <dgm:t>
        <a:bodyPr/>
        <a:lstStyle/>
        <a:p>
          <a:endParaRPr lang="es-PE"/>
        </a:p>
      </dgm:t>
    </dgm:pt>
    <dgm:pt modelId="{2863BA74-5082-4887-939C-EB52EE827286}">
      <dgm:prSet/>
      <dgm:spPr>
        <a:solidFill>
          <a:srgbClr val="990000"/>
        </a:solidFill>
      </dgm:spPr>
      <dgm:t>
        <a:bodyPr/>
        <a:lstStyle/>
        <a:p>
          <a:r>
            <a:rPr lang="es-PE" dirty="0" smtClean="0"/>
            <a:t>El Cronograma a Costo Amortizado incluye los intereses explícitos e implícitos que </a:t>
          </a:r>
          <a:r>
            <a:rPr lang="es-PE" smtClean="0"/>
            <a:t>se contabilizarán, teniendo en cuenta la fecha de corte</a:t>
          </a:r>
          <a:endParaRPr lang="es-PE" dirty="0"/>
        </a:p>
      </dgm:t>
    </dgm:pt>
    <dgm:pt modelId="{A978DA33-927D-4173-B87D-04E81A6983D2}" type="sibTrans" cxnId="{540500C1-A26C-4C2B-9CC6-DCC95D0C11CD}">
      <dgm:prSet/>
      <dgm:spPr/>
      <dgm:t>
        <a:bodyPr/>
        <a:lstStyle/>
        <a:p>
          <a:endParaRPr lang="es-PE"/>
        </a:p>
      </dgm:t>
    </dgm:pt>
    <dgm:pt modelId="{98483CC7-C99A-475A-A184-972BEE17FDC2}" type="parTrans" cxnId="{540500C1-A26C-4C2B-9CC6-DCC95D0C11CD}">
      <dgm:prSet/>
      <dgm:spPr/>
      <dgm:t>
        <a:bodyPr/>
        <a:lstStyle/>
        <a:p>
          <a:endParaRPr lang="es-PE"/>
        </a:p>
      </dgm:t>
    </dgm:pt>
    <dgm:pt modelId="{E563DA6D-4F93-45C4-9D6D-27D0B443A552}">
      <dgm:prSet phldrT="[Texto]"/>
      <dgm:spPr>
        <a:solidFill>
          <a:srgbClr val="990000"/>
        </a:solidFill>
      </dgm:spPr>
      <dgm:t>
        <a:bodyPr/>
        <a:lstStyle/>
        <a:p>
          <a:r>
            <a:rPr lang="es-MX" dirty="0" smtClean="0"/>
            <a:t>El cálculo del efecto acumulado a la fecha de corte se ajustará contablemente afectando a la cuenta </a:t>
          </a:r>
          <a:r>
            <a:rPr lang="es-MX" b="1" dirty="0" smtClean="0"/>
            <a:t>Resultados Acumulados</a:t>
          </a:r>
          <a:r>
            <a:rPr lang="es-MX" dirty="0" smtClean="0"/>
            <a:t>, conforme lo establece la NICSP Nº 01 y NICSP Nº 03; y se revelará el cambio de la política contable en la correspondiente Nota a los Estados Financieros.</a:t>
          </a:r>
          <a:endParaRPr lang="es-PE" dirty="0"/>
        </a:p>
      </dgm:t>
    </dgm:pt>
    <dgm:pt modelId="{4F5E88B9-6B5A-46BF-B6E8-6D75F4DB2B19}" type="sibTrans" cxnId="{FFEB1016-2166-4E58-BCFC-7C48B61CB83D}">
      <dgm:prSet/>
      <dgm:spPr/>
      <dgm:t>
        <a:bodyPr/>
        <a:lstStyle/>
        <a:p>
          <a:endParaRPr lang="es-PE"/>
        </a:p>
      </dgm:t>
    </dgm:pt>
    <dgm:pt modelId="{F1F98D5A-E818-4919-B9E5-FBEAE0D1AC7A}" type="parTrans" cxnId="{FFEB1016-2166-4E58-BCFC-7C48B61CB83D}">
      <dgm:prSet/>
      <dgm:spPr/>
      <dgm:t>
        <a:bodyPr/>
        <a:lstStyle/>
        <a:p>
          <a:endParaRPr lang="es-PE"/>
        </a:p>
      </dgm:t>
    </dgm:pt>
    <dgm:pt modelId="{F99F1C38-65D8-4646-AB24-4720234CB762}">
      <dgm:prSet phldrT="[Texto]"/>
      <dgm:spPr>
        <a:solidFill>
          <a:srgbClr val="990000"/>
        </a:solidFill>
      </dgm:spPr>
      <dgm:t>
        <a:bodyPr/>
        <a:lstStyle/>
        <a:p>
          <a:r>
            <a:rPr lang="es-PE" dirty="0" smtClean="0"/>
            <a:t>Contar con un inventario de Instrumentos de Activos y Pasivos Financieros contribuirá a medir cuál es la incidencia del Costo Amortizado en el Estado de Situación Financiera</a:t>
          </a:r>
          <a:endParaRPr lang="es-PE" dirty="0"/>
        </a:p>
      </dgm:t>
    </dgm:pt>
    <dgm:pt modelId="{3A58D70D-795D-4698-84DA-1B9C9D25AE20}" type="parTrans" cxnId="{A6153664-A405-4090-8A6B-78C40A9752D4}">
      <dgm:prSet/>
      <dgm:spPr/>
      <dgm:t>
        <a:bodyPr/>
        <a:lstStyle/>
        <a:p>
          <a:endParaRPr lang="es-PE"/>
        </a:p>
      </dgm:t>
    </dgm:pt>
    <dgm:pt modelId="{D14C6FC6-C638-4AEA-8CA1-4BD64FCCDD90}" type="sibTrans" cxnId="{A6153664-A405-4090-8A6B-78C40A9752D4}">
      <dgm:prSet/>
      <dgm:spPr/>
      <dgm:t>
        <a:bodyPr/>
        <a:lstStyle/>
        <a:p>
          <a:endParaRPr lang="es-PE"/>
        </a:p>
      </dgm:t>
    </dgm:pt>
    <dgm:pt modelId="{72DA4B41-FBC9-49B0-A5DE-3F8EE249FF35}">
      <dgm:prSet phldrT="[Texto]"/>
      <dgm:spPr>
        <a:solidFill>
          <a:srgbClr val="990000"/>
        </a:solidFill>
      </dgm:spPr>
      <dgm:t>
        <a:bodyPr/>
        <a:lstStyle/>
        <a:p>
          <a:r>
            <a:rPr lang="es-PE" smtClean="0"/>
            <a:t>La tasa efectiva hallada con la función TIR determinará el verdadero costo financiero del Instrumento Financiero</a:t>
          </a:r>
          <a:endParaRPr lang="es-PE" dirty="0"/>
        </a:p>
      </dgm:t>
    </dgm:pt>
    <dgm:pt modelId="{FF267C7C-2A7E-4B7A-A86E-E24187FE3EAE}" type="parTrans" cxnId="{06A4626D-6926-42AC-8FE6-D0A6A2072456}">
      <dgm:prSet/>
      <dgm:spPr/>
      <dgm:t>
        <a:bodyPr/>
        <a:lstStyle/>
        <a:p>
          <a:endParaRPr lang="es-PE"/>
        </a:p>
      </dgm:t>
    </dgm:pt>
    <dgm:pt modelId="{1E05040F-B4A6-4419-BCA5-A901470595F1}" type="sibTrans" cxnId="{06A4626D-6926-42AC-8FE6-D0A6A2072456}">
      <dgm:prSet/>
      <dgm:spPr/>
      <dgm:t>
        <a:bodyPr/>
        <a:lstStyle/>
        <a:p>
          <a:endParaRPr lang="es-PE"/>
        </a:p>
      </dgm:t>
    </dgm:pt>
    <dgm:pt modelId="{3AB3A6A1-51C1-4794-8F11-D513A14A0744}" type="pres">
      <dgm:prSet presAssocID="{78DD94BE-EF2F-43A4-8CB7-2E2FF67C757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PE"/>
        </a:p>
      </dgm:t>
    </dgm:pt>
    <dgm:pt modelId="{9599A46B-BEB9-49CA-A286-397383A7B897}" type="pres">
      <dgm:prSet presAssocID="{78DD94BE-EF2F-43A4-8CB7-2E2FF67C757C}" presName="Name1" presStyleCnt="0"/>
      <dgm:spPr/>
    </dgm:pt>
    <dgm:pt modelId="{E75AED35-B71E-4086-BA8B-2DE4C0D3BD3A}" type="pres">
      <dgm:prSet presAssocID="{78DD94BE-EF2F-43A4-8CB7-2E2FF67C757C}" presName="cycle" presStyleCnt="0"/>
      <dgm:spPr/>
    </dgm:pt>
    <dgm:pt modelId="{9FE123BD-1F9D-4385-86F6-01C994E9F3C8}" type="pres">
      <dgm:prSet presAssocID="{78DD94BE-EF2F-43A4-8CB7-2E2FF67C757C}" presName="srcNode" presStyleLbl="node1" presStyleIdx="0" presStyleCnt="5"/>
      <dgm:spPr/>
    </dgm:pt>
    <dgm:pt modelId="{DB27E200-2DF4-45B3-8A82-763D2418EF7C}" type="pres">
      <dgm:prSet presAssocID="{78DD94BE-EF2F-43A4-8CB7-2E2FF67C757C}" presName="conn" presStyleLbl="parChTrans1D2" presStyleIdx="0" presStyleCnt="1"/>
      <dgm:spPr/>
      <dgm:t>
        <a:bodyPr/>
        <a:lstStyle/>
        <a:p>
          <a:endParaRPr lang="es-PE"/>
        </a:p>
      </dgm:t>
    </dgm:pt>
    <dgm:pt modelId="{828C9C9F-000A-49D7-A822-8D41C5017574}" type="pres">
      <dgm:prSet presAssocID="{78DD94BE-EF2F-43A4-8CB7-2E2FF67C757C}" presName="extraNode" presStyleLbl="node1" presStyleIdx="0" presStyleCnt="5"/>
      <dgm:spPr/>
    </dgm:pt>
    <dgm:pt modelId="{2F640BC0-615F-4517-983F-722C7C405C78}" type="pres">
      <dgm:prSet presAssocID="{78DD94BE-EF2F-43A4-8CB7-2E2FF67C757C}" presName="dstNode" presStyleLbl="node1" presStyleIdx="0" presStyleCnt="5"/>
      <dgm:spPr/>
    </dgm:pt>
    <dgm:pt modelId="{C0ECABE6-25DD-4D8A-AAA9-3EB7ACD93B18}" type="pres">
      <dgm:prSet presAssocID="{B9B7760E-FEF2-44C4-9798-59FEB1C80EDF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4D387A0-1087-426D-9976-2E14E5B9A0E4}" type="pres">
      <dgm:prSet presAssocID="{B9B7760E-FEF2-44C4-9798-59FEB1C80EDF}" presName="accent_1" presStyleCnt="0"/>
      <dgm:spPr/>
    </dgm:pt>
    <dgm:pt modelId="{A59C6538-430C-4CB5-AF8F-C33E7F6779F7}" type="pres">
      <dgm:prSet presAssocID="{B9B7760E-FEF2-44C4-9798-59FEB1C80EDF}" presName="accentRepeatNode" presStyleLbl="solidFgAcc1" presStyleIdx="0" presStyleCnt="5" custScaleX="69387" custScaleY="67563"/>
      <dgm:spPr/>
    </dgm:pt>
    <dgm:pt modelId="{AE9C153C-C2ED-41E5-9050-17CB99FD7789}" type="pres">
      <dgm:prSet presAssocID="{F99F1C38-65D8-4646-AB24-4720234CB762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E806803-8B59-4226-A148-CEC77D0DE445}" type="pres">
      <dgm:prSet presAssocID="{F99F1C38-65D8-4646-AB24-4720234CB762}" presName="accent_2" presStyleCnt="0"/>
      <dgm:spPr/>
    </dgm:pt>
    <dgm:pt modelId="{14A68C53-6BF4-4A7A-AFB0-8190E1A05B4E}" type="pres">
      <dgm:prSet presAssocID="{F99F1C38-65D8-4646-AB24-4720234CB762}" presName="accentRepeatNode" presStyleLbl="solidFgAcc1" presStyleIdx="1" presStyleCnt="5"/>
      <dgm:spPr/>
    </dgm:pt>
    <dgm:pt modelId="{AC0155B5-96CA-42A3-9E39-50A2CD03056E}" type="pres">
      <dgm:prSet presAssocID="{72DA4B41-FBC9-49B0-A5DE-3F8EE249FF35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276F82E2-F662-4D45-94E5-F42A0293C6CC}" type="pres">
      <dgm:prSet presAssocID="{72DA4B41-FBC9-49B0-A5DE-3F8EE249FF35}" presName="accent_3" presStyleCnt="0"/>
      <dgm:spPr/>
    </dgm:pt>
    <dgm:pt modelId="{90DC4743-047E-46D1-9EE4-248353FB8D21}" type="pres">
      <dgm:prSet presAssocID="{72DA4B41-FBC9-49B0-A5DE-3F8EE249FF35}" presName="accentRepeatNode" presStyleLbl="solidFgAcc1" presStyleIdx="2" presStyleCnt="5"/>
      <dgm:spPr/>
    </dgm:pt>
    <dgm:pt modelId="{BBE6C612-2A25-48D3-B0F4-673ACE633078}" type="pres">
      <dgm:prSet presAssocID="{2863BA74-5082-4887-939C-EB52EE827286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2CAC06A1-7704-4ED2-B859-4418521429EF}" type="pres">
      <dgm:prSet presAssocID="{2863BA74-5082-4887-939C-EB52EE827286}" presName="accent_4" presStyleCnt="0"/>
      <dgm:spPr/>
    </dgm:pt>
    <dgm:pt modelId="{BB945A6F-F30B-4124-AEC0-C3805D3ECE47}" type="pres">
      <dgm:prSet presAssocID="{2863BA74-5082-4887-939C-EB52EE827286}" presName="accentRepeatNode" presStyleLbl="solidFgAcc1" presStyleIdx="3" presStyleCnt="5"/>
      <dgm:spPr/>
    </dgm:pt>
    <dgm:pt modelId="{BDCCA2D9-1487-4EF4-A818-248478A4ADF9}" type="pres">
      <dgm:prSet presAssocID="{E563DA6D-4F93-45C4-9D6D-27D0B443A552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936DECC2-FE12-454C-B0EA-0F2979FA2EC4}" type="pres">
      <dgm:prSet presAssocID="{E563DA6D-4F93-45C4-9D6D-27D0B443A552}" presName="accent_5" presStyleCnt="0"/>
      <dgm:spPr/>
    </dgm:pt>
    <dgm:pt modelId="{40C96E6B-63B6-4C8A-8016-7DB4ECC55D80}" type="pres">
      <dgm:prSet presAssocID="{E563DA6D-4F93-45C4-9D6D-27D0B443A552}" presName="accentRepeatNode" presStyleLbl="solidFgAcc1" presStyleIdx="4" presStyleCnt="5" custScaleX="69387" custScaleY="67563"/>
      <dgm:spPr/>
    </dgm:pt>
  </dgm:ptLst>
  <dgm:cxnLst>
    <dgm:cxn modelId="{3B8AE6A8-1211-45C4-ABA6-4591916D2EB6}" type="presOf" srcId="{78DD94BE-EF2F-43A4-8CB7-2E2FF67C757C}" destId="{3AB3A6A1-51C1-4794-8F11-D513A14A0744}" srcOrd="0" destOrd="0" presId="urn:microsoft.com/office/officeart/2008/layout/VerticalCurvedList"/>
    <dgm:cxn modelId="{06A4626D-6926-42AC-8FE6-D0A6A2072456}" srcId="{78DD94BE-EF2F-43A4-8CB7-2E2FF67C757C}" destId="{72DA4B41-FBC9-49B0-A5DE-3F8EE249FF35}" srcOrd="2" destOrd="0" parTransId="{FF267C7C-2A7E-4B7A-A86E-E24187FE3EAE}" sibTransId="{1E05040F-B4A6-4419-BCA5-A901470595F1}"/>
    <dgm:cxn modelId="{B74DD701-B9B5-4A22-BFDD-39AD71E033D4}" type="presOf" srcId="{D1D1EF65-BE2D-43F9-AD87-FD36973420B3}" destId="{DB27E200-2DF4-45B3-8A82-763D2418EF7C}" srcOrd="0" destOrd="0" presId="urn:microsoft.com/office/officeart/2008/layout/VerticalCurvedList"/>
    <dgm:cxn modelId="{FFEB1016-2166-4E58-BCFC-7C48B61CB83D}" srcId="{78DD94BE-EF2F-43A4-8CB7-2E2FF67C757C}" destId="{E563DA6D-4F93-45C4-9D6D-27D0B443A552}" srcOrd="4" destOrd="0" parTransId="{F1F98D5A-E818-4919-B9E5-FBEAE0D1AC7A}" sibTransId="{4F5E88B9-6B5A-46BF-B6E8-6D75F4DB2B19}"/>
    <dgm:cxn modelId="{5450C0E7-2802-4ACE-B4B3-06BB3DC98C43}" type="presOf" srcId="{72DA4B41-FBC9-49B0-A5DE-3F8EE249FF35}" destId="{AC0155B5-96CA-42A3-9E39-50A2CD03056E}" srcOrd="0" destOrd="0" presId="urn:microsoft.com/office/officeart/2008/layout/VerticalCurvedList"/>
    <dgm:cxn modelId="{CCF75DEF-E896-467C-8A87-7124A7B48C8B}" type="presOf" srcId="{B9B7760E-FEF2-44C4-9798-59FEB1C80EDF}" destId="{C0ECABE6-25DD-4D8A-AAA9-3EB7ACD93B18}" srcOrd="0" destOrd="0" presId="urn:microsoft.com/office/officeart/2008/layout/VerticalCurvedList"/>
    <dgm:cxn modelId="{540500C1-A26C-4C2B-9CC6-DCC95D0C11CD}" srcId="{78DD94BE-EF2F-43A4-8CB7-2E2FF67C757C}" destId="{2863BA74-5082-4887-939C-EB52EE827286}" srcOrd="3" destOrd="0" parTransId="{98483CC7-C99A-475A-A184-972BEE17FDC2}" sibTransId="{A978DA33-927D-4173-B87D-04E81A6983D2}"/>
    <dgm:cxn modelId="{69C7915C-9767-4E30-B045-742F4765AE82}" type="presOf" srcId="{2863BA74-5082-4887-939C-EB52EE827286}" destId="{BBE6C612-2A25-48D3-B0F4-673ACE633078}" srcOrd="0" destOrd="0" presId="urn:microsoft.com/office/officeart/2008/layout/VerticalCurvedList"/>
    <dgm:cxn modelId="{583F8919-098C-42EF-9306-A57C03DDF573}" type="presOf" srcId="{E563DA6D-4F93-45C4-9D6D-27D0B443A552}" destId="{BDCCA2D9-1487-4EF4-A818-248478A4ADF9}" srcOrd="0" destOrd="0" presId="urn:microsoft.com/office/officeart/2008/layout/VerticalCurvedList"/>
    <dgm:cxn modelId="{BE69C28F-C6EF-40C3-918E-360FBA502049}" type="presOf" srcId="{F99F1C38-65D8-4646-AB24-4720234CB762}" destId="{AE9C153C-C2ED-41E5-9050-17CB99FD7789}" srcOrd="0" destOrd="0" presId="urn:microsoft.com/office/officeart/2008/layout/VerticalCurvedList"/>
    <dgm:cxn modelId="{0FA23CBD-7FA8-4BD7-BF6C-B79CF9F25BAE}" srcId="{78DD94BE-EF2F-43A4-8CB7-2E2FF67C757C}" destId="{B9B7760E-FEF2-44C4-9798-59FEB1C80EDF}" srcOrd="0" destOrd="0" parTransId="{CA681F88-638D-49D0-89F7-EB7FA63B5E12}" sibTransId="{D1D1EF65-BE2D-43F9-AD87-FD36973420B3}"/>
    <dgm:cxn modelId="{A6153664-A405-4090-8A6B-78C40A9752D4}" srcId="{78DD94BE-EF2F-43A4-8CB7-2E2FF67C757C}" destId="{F99F1C38-65D8-4646-AB24-4720234CB762}" srcOrd="1" destOrd="0" parTransId="{3A58D70D-795D-4698-84DA-1B9C9D25AE20}" sibTransId="{D14C6FC6-C638-4AEA-8CA1-4BD64FCCDD90}"/>
    <dgm:cxn modelId="{300EBF97-CFF5-40B0-A08F-504B70A75153}" type="presParOf" srcId="{3AB3A6A1-51C1-4794-8F11-D513A14A0744}" destId="{9599A46B-BEB9-49CA-A286-397383A7B897}" srcOrd="0" destOrd="0" presId="urn:microsoft.com/office/officeart/2008/layout/VerticalCurvedList"/>
    <dgm:cxn modelId="{E16D05D9-644D-43F2-874A-DF11D2EEE3CB}" type="presParOf" srcId="{9599A46B-BEB9-49CA-A286-397383A7B897}" destId="{E75AED35-B71E-4086-BA8B-2DE4C0D3BD3A}" srcOrd="0" destOrd="0" presId="urn:microsoft.com/office/officeart/2008/layout/VerticalCurvedList"/>
    <dgm:cxn modelId="{723DEADE-B507-4265-9327-F16CD31283FC}" type="presParOf" srcId="{E75AED35-B71E-4086-BA8B-2DE4C0D3BD3A}" destId="{9FE123BD-1F9D-4385-86F6-01C994E9F3C8}" srcOrd="0" destOrd="0" presId="urn:microsoft.com/office/officeart/2008/layout/VerticalCurvedList"/>
    <dgm:cxn modelId="{223DCF3E-A702-44A7-8172-880744FE39BF}" type="presParOf" srcId="{E75AED35-B71E-4086-BA8B-2DE4C0D3BD3A}" destId="{DB27E200-2DF4-45B3-8A82-763D2418EF7C}" srcOrd="1" destOrd="0" presId="urn:microsoft.com/office/officeart/2008/layout/VerticalCurvedList"/>
    <dgm:cxn modelId="{205E9767-3B2E-4053-8553-21B4E59F5BC3}" type="presParOf" srcId="{E75AED35-B71E-4086-BA8B-2DE4C0D3BD3A}" destId="{828C9C9F-000A-49D7-A822-8D41C5017574}" srcOrd="2" destOrd="0" presId="urn:microsoft.com/office/officeart/2008/layout/VerticalCurvedList"/>
    <dgm:cxn modelId="{60D2BB22-B857-4E0C-9AE3-D7735B979A8D}" type="presParOf" srcId="{E75AED35-B71E-4086-BA8B-2DE4C0D3BD3A}" destId="{2F640BC0-615F-4517-983F-722C7C405C78}" srcOrd="3" destOrd="0" presId="urn:microsoft.com/office/officeart/2008/layout/VerticalCurvedList"/>
    <dgm:cxn modelId="{F5942EBC-7C43-4924-918E-0B1C4FB06CFD}" type="presParOf" srcId="{9599A46B-BEB9-49CA-A286-397383A7B897}" destId="{C0ECABE6-25DD-4D8A-AAA9-3EB7ACD93B18}" srcOrd="1" destOrd="0" presId="urn:microsoft.com/office/officeart/2008/layout/VerticalCurvedList"/>
    <dgm:cxn modelId="{3D3DA450-D8F7-405A-A726-98A97923E524}" type="presParOf" srcId="{9599A46B-BEB9-49CA-A286-397383A7B897}" destId="{54D387A0-1087-426D-9976-2E14E5B9A0E4}" srcOrd="2" destOrd="0" presId="urn:microsoft.com/office/officeart/2008/layout/VerticalCurvedList"/>
    <dgm:cxn modelId="{B3FA0F10-C7D5-4121-98C9-9AE89AB101D4}" type="presParOf" srcId="{54D387A0-1087-426D-9976-2E14E5B9A0E4}" destId="{A59C6538-430C-4CB5-AF8F-C33E7F6779F7}" srcOrd="0" destOrd="0" presId="urn:microsoft.com/office/officeart/2008/layout/VerticalCurvedList"/>
    <dgm:cxn modelId="{4A81B23E-B15A-4988-BA64-7297C652A2DC}" type="presParOf" srcId="{9599A46B-BEB9-49CA-A286-397383A7B897}" destId="{AE9C153C-C2ED-41E5-9050-17CB99FD7789}" srcOrd="3" destOrd="0" presId="urn:microsoft.com/office/officeart/2008/layout/VerticalCurvedList"/>
    <dgm:cxn modelId="{64D84687-1A84-4BBC-9520-753DAEE5B5E7}" type="presParOf" srcId="{9599A46B-BEB9-49CA-A286-397383A7B897}" destId="{EE806803-8B59-4226-A148-CEC77D0DE445}" srcOrd="4" destOrd="0" presId="urn:microsoft.com/office/officeart/2008/layout/VerticalCurvedList"/>
    <dgm:cxn modelId="{D342F71A-C1F4-4860-BB7C-8931B40B0914}" type="presParOf" srcId="{EE806803-8B59-4226-A148-CEC77D0DE445}" destId="{14A68C53-6BF4-4A7A-AFB0-8190E1A05B4E}" srcOrd="0" destOrd="0" presId="urn:microsoft.com/office/officeart/2008/layout/VerticalCurvedList"/>
    <dgm:cxn modelId="{A82732FF-EC17-44D1-B2FA-9642F7CD10ED}" type="presParOf" srcId="{9599A46B-BEB9-49CA-A286-397383A7B897}" destId="{AC0155B5-96CA-42A3-9E39-50A2CD03056E}" srcOrd="5" destOrd="0" presId="urn:microsoft.com/office/officeart/2008/layout/VerticalCurvedList"/>
    <dgm:cxn modelId="{C354B7A9-0ECC-4669-BB42-604BF7D24370}" type="presParOf" srcId="{9599A46B-BEB9-49CA-A286-397383A7B897}" destId="{276F82E2-F662-4D45-94E5-F42A0293C6CC}" srcOrd="6" destOrd="0" presId="urn:microsoft.com/office/officeart/2008/layout/VerticalCurvedList"/>
    <dgm:cxn modelId="{B397FB35-2AAD-44C0-88C6-462E2F26F8B4}" type="presParOf" srcId="{276F82E2-F662-4D45-94E5-F42A0293C6CC}" destId="{90DC4743-047E-46D1-9EE4-248353FB8D21}" srcOrd="0" destOrd="0" presId="urn:microsoft.com/office/officeart/2008/layout/VerticalCurvedList"/>
    <dgm:cxn modelId="{ACF7E3E5-FBBB-41F1-B3FB-9B8ED0C4E81F}" type="presParOf" srcId="{9599A46B-BEB9-49CA-A286-397383A7B897}" destId="{BBE6C612-2A25-48D3-B0F4-673ACE633078}" srcOrd="7" destOrd="0" presId="urn:microsoft.com/office/officeart/2008/layout/VerticalCurvedList"/>
    <dgm:cxn modelId="{BD342E45-5077-4AAC-B0FD-512D126947D0}" type="presParOf" srcId="{9599A46B-BEB9-49CA-A286-397383A7B897}" destId="{2CAC06A1-7704-4ED2-B859-4418521429EF}" srcOrd="8" destOrd="0" presId="urn:microsoft.com/office/officeart/2008/layout/VerticalCurvedList"/>
    <dgm:cxn modelId="{F6FBD3A1-BAE9-4B86-93F4-58012E6B62FF}" type="presParOf" srcId="{2CAC06A1-7704-4ED2-B859-4418521429EF}" destId="{BB945A6F-F30B-4124-AEC0-C3805D3ECE47}" srcOrd="0" destOrd="0" presId="urn:microsoft.com/office/officeart/2008/layout/VerticalCurvedList"/>
    <dgm:cxn modelId="{770215EA-B8B6-4182-9A38-B7B05EA20694}" type="presParOf" srcId="{9599A46B-BEB9-49CA-A286-397383A7B897}" destId="{BDCCA2D9-1487-4EF4-A818-248478A4ADF9}" srcOrd="9" destOrd="0" presId="urn:microsoft.com/office/officeart/2008/layout/VerticalCurvedList"/>
    <dgm:cxn modelId="{7756D6B2-979A-4ACF-B68B-800CDF935E2A}" type="presParOf" srcId="{9599A46B-BEB9-49CA-A286-397383A7B897}" destId="{936DECC2-FE12-454C-B0EA-0F2979FA2EC4}" srcOrd="10" destOrd="0" presId="urn:microsoft.com/office/officeart/2008/layout/VerticalCurvedList"/>
    <dgm:cxn modelId="{BB459B1D-23C8-4952-9C77-4131FCDB679A}" type="presParOf" srcId="{936DECC2-FE12-454C-B0EA-0F2979FA2EC4}" destId="{40C96E6B-63B6-4C8A-8016-7DB4ECC55D8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95BCAD-B7CD-4644-A7FF-76CF788E0621}">
      <dsp:nvSpPr>
        <dsp:cNvPr id="0" name=""/>
        <dsp:cNvSpPr/>
      </dsp:nvSpPr>
      <dsp:spPr>
        <a:xfrm>
          <a:off x="0" y="379232"/>
          <a:ext cx="855518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5B408D-7868-448E-967F-D5BC944AB189}">
      <dsp:nvSpPr>
        <dsp:cNvPr id="0" name=""/>
        <dsp:cNvSpPr/>
      </dsp:nvSpPr>
      <dsp:spPr>
        <a:xfrm>
          <a:off x="427759" y="75483"/>
          <a:ext cx="5988627" cy="539908"/>
        </a:xfrm>
        <a:prstGeom prst="roundRect">
          <a:avLst/>
        </a:prstGeom>
        <a:solidFill>
          <a:srgbClr val="C00000"/>
        </a:solidFill>
        <a:ln w="55000" cap="flat" cmpd="thickThin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356" tIns="0" rIns="226356" bIns="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err="1" smtClean="0"/>
            <a:t>Necesidad</a:t>
          </a:r>
          <a:r>
            <a:rPr lang="en-US" sz="1050" kern="1200" dirty="0" smtClean="0"/>
            <a:t> de </a:t>
          </a:r>
          <a:r>
            <a:rPr lang="en-US" sz="1050" kern="1200" dirty="0" err="1" smtClean="0"/>
            <a:t>contar</a:t>
          </a:r>
          <a:r>
            <a:rPr lang="en-US" sz="1050" kern="1200" dirty="0" smtClean="0"/>
            <a:t> con un </a:t>
          </a:r>
          <a:r>
            <a:rPr lang="en-US" sz="1050" kern="1200" dirty="0" err="1" smtClean="0"/>
            <a:t>Inventario</a:t>
          </a:r>
          <a:r>
            <a:rPr lang="en-US" sz="1050" kern="1200" dirty="0" smtClean="0"/>
            <a:t> de </a:t>
          </a:r>
          <a:r>
            <a:rPr lang="en-US" sz="1050" kern="1200" dirty="0" err="1" smtClean="0"/>
            <a:t>Activos</a:t>
          </a:r>
          <a:r>
            <a:rPr lang="en-US" sz="1050" kern="1200" dirty="0" smtClean="0"/>
            <a:t> y </a:t>
          </a:r>
          <a:r>
            <a:rPr lang="en-US" sz="1050" kern="1200" dirty="0" err="1" smtClean="0"/>
            <a:t>Pasivos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Financieros</a:t>
          </a:r>
          <a:endParaRPr lang="es-PE" sz="1050" kern="1200" dirty="0"/>
        </a:p>
      </dsp:txBody>
      <dsp:txXfrm>
        <a:off x="454115" y="101839"/>
        <a:ext cx="5935915" cy="487196"/>
      </dsp:txXfrm>
    </dsp:sp>
    <dsp:sp modelId="{653A455F-D9C8-40B7-BA8C-7933DAD5C238}">
      <dsp:nvSpPr>
        <dsp:cNvPr id="0" name=""/>
        <dsp:cNvSpPr/>
      </dsp:nvSpPr>
      <dsp:spPr>
        <a:xfrm>
          <a:off x="0" y="1104992"/>
          <a:ext cx="855518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7DFE35-4C91-4033-9FBC-6B45A75DD950}">
      <dsp:nvSpPr>
        <dsp:cNvPr id="0" name=""/>
        <dsp:cNvSpPr/>
      </dsp:nvSpPr>
      <dsp:spPr>
        <a:xfrm>
          <a:off x="427759" y="868832"/>
          <a:ext cx="5988627" cy="472320"/>
        </a:xfrm>
        <a:prstGeom prst="roundRect">
          <a:avLst/>
        </a:prstGeom>
        <a:solidFill>
          <a:srgbClr val="C00000"/>
        </a:solidFill>
        <a:ln w="55000" cap="flat" cmpd="thickThin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356" tIns="0" rIns="226356" bIns="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err="1" smtClean="0"/>
            <a:t>Reglas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contables</a:t>
          </a:r>
          <a:r>
            <a:rPr lang="en-US" sz="1050" kern="1200" dirty="0" smtClean="0"/>
            <a:t> en el Marco de </a:t>
          </a:r>
          <a:r>
            <a:rPr lang="en-US" sz="1050" kern="1200" dirty="0" err="1" smtClean="0"/>
            <a:t>las</a:t>
          </a:r>
          <a:r>
            <a:rPr lang="en-US" sz="1050" kern="1200" dirty="0" smtClean="0"/>
            <a:t> NICSP</a:t>
          </a:r>
          <a:endParaRPr lang="es-PE" sz="1050" kern="1200" dirty="0"/>
        </a:p>
      </dsp:txBody>
      <dsp:txXfrm>
        <a:off x="450816" y="891889"/>
        <a:ext cx="5942513" cy="426206"/>
      </dsp:txXfrm>
    </dsp:sp>
    <dsp:sp modelId="{6DFE7BEF-BEA0-47F0-A780-714ED706E13B}">
      <dsp:nvSpPr>
        <dsp:cNvPr id="0" name=""/>
        <dsp:cNvSpPr/>
      </dsp:nvSpPr>
      <dsp:spPr>
        <a:xfrm>
          <a:off x="0" y="1830752"/>
          <a:ext cx="855518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96017A-E576-4787-8130-F1B056177CD3}">
      <dsp:nvSpPr>
        <dsp:cNvPr id="0" name=""/>
        <dsp:cNvSpPr/>
      </dsp:nvSpPr>
      <dsp:spPr>
        <a:xfrm>
          <a:off x="427759" y="1594592"/>
          <a:ext cx="5988627" cy="472320"/>
        </a:xfrm>
        <a:prstGeom prst="roundRect">
          <a:avLst/>
        </a:prstGeom>
        <a:solidFill>
          <a:srgbClr val="C00000"/>
        </a:solidFill>
        <a:ln w="55000" cap="flat" cmpd="thickThin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356" tIns="0" rIns="226356" bIns="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err="1" smtClean="0"/>
            <a:t>Necesidad</a:t>
          </a:r>
          <a:r>
            <a:rPr lang="en-US" sz="1050" kern="1200" dirty="0" smtClean="0"/>
            <a:t> de  </a:t>
          </a:r>
          <a:r>
            <a:rPr lang="en-US" sz="1050" kern="1200" dirty="0" err="1" smtClean="0"/>
            <a:t>medir</a:t>
          </a:r>
          <a:r>
            <a:rPr lang="en-US" sz="1050" kern="1200" dirty="0" smtClean="0"/>
            <a:t> el </a:t>
          </a:r>
          <a:r>
            <a:rPr lang="en-US" sz="1050" kern="1200" dirty="0" err="1" smtClean="0"/>
            <a:t>impacto</a:t>
          </a:r>
          <a:r>
            <a:rPr lang="en-US" sz="1050" kern="1200" dirty="0" smtClean="0"/>
            <a:t> en el Estado de </a:t>
          </a:r>
          <a:r>
            <a:rPr lang="en-US" sz="1050" kern="1200" dirty="0" err="1" smtClean="0"/>
            <a:t>Situación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Financiera</a:t>
          </a:r>
          <a:endParaRPr lang="es-PE" sz="1050" kern="1200" dirty="0"/>
        </a:p>
      </dsp:txBody>
      <dsp:txXfrm>
        <a:off x="450816" y="1617649"/>
        <a:ext cx="5942513" cy="426206"/>
      </dsp:txXfrm>
    </dsp:sp>
    <dsp:sp modelId="{B8F97DA2-807D-45F0-840B-44ECADBA794A}">
      <dsp:nvSpPr>
        <dsp:cNvPr id="0" name=""/>
        <dsp:cNvSpPr/>
      </dsp:nvSpPr>
      <dsp:spPr>
        <a:xfrm>
          <a:off x="0" y="2556512"/>
          <a:ext cx="855518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C4F057-FEC3-466A-88CB-33E91456D435}">
      <dsp:nvSpPr>
        <dsp:cNvPr id="0" name=""/>
        <dsp:cNvSpPr/>
      </dsp:nvSpPr>
      <dsp:spPr>
        <a:xfrm>
          <a:off x="427759" y="2320352"/>
          <a:ext cx="5988627" cy="472320"/>
        </a:xfrm>
        <a:prstGeom prst="roundRect">
          <a:avLst/>
        </a:prstGeom>
        <a:solidFill>
          <a:srgbClr val="C00000"/>
        </a:solidFill>
        <a:ln w="55000" cap="flat" cmpd="thickThin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356" tIns="0" rIns="226356" bIns="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050" kern="1200" dirty="0" smtClean="0"/>
            <a:t>Necesidad de establecer una fecha de corte  </a:t>
          </a:r>
          <a:endParaRPr lang="es-PE" sz="1050" kern="1200" dirty="0"/>
        </a:p>
      </dsp:txBody>
      <dsp:txXfrm>
        <a:off x="450816" y="2343409"/>
        <a:ext cx="5942513" cy="426206"/>
      </dsp:txXfrm>
    </dsp:sp>
    <dsp:sp modelId="{9E3DAF4F-0F35-45D6-AC32-D96761B45EB4}">
      <dsp:nvSpPr>
        <dsp:cNvPr id="0" name=""/>
        <dsp:cNvSpPr/>
      </dsp:nvSpPr>
      <dsp:spPr>
        <a:xfrm>
          <a:off x="0" y="3282272"/>
          <a:ext cx="8555182" cy="1184634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55000" cap="flat" cmpd="thickThin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3977" tIns="333248" rIns="663977" bIns="78232" numCol="1" spcCol="1270" anchor="t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dirty="0" err="1" smtClean="0"/>
            <a:t>Procesos</a:t>
          </a:r>
          <a:r>
            <a:rPr lang="en-US" sz="1050" kern="1200" dirty="0" smtClean="0"/>
            <a:t> no </a:t>
          </a:r>
          <a:r>
            <a:rPr lang="en-US" sz="1050" kern="1200" dirty="0" err="1" smtClean="0"/>
            <a:t>adaptados</a:t>
          </a:r>
          <a:r>
            <a:rPr lang="en-US" sz="1050" kern="1200" dirty="0" smtClean="0"/>
            <a:t> a “</a:t>
          </a:r>
          <a:r>
            <a:rPr lang="en-US" sz="1050" kern="1200" dirty="0" err="1" smtClean="0"/>
            <a:t>mejores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practicas</a:t>
          </a:r>
          <a:r>
            <a:rPr lang="en-US" sz="1050" kern="1200" dirty="0" smtClean="0"/>
            <a:t>”</a:t>
          </a:r>
          <a:endParaRPr lang="es-PE" sz="1050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dirty="0" err="1" smtClean="0"/>
            <a:t>Falta</a:t>
          </a:r>
          <a:r>
            <a:rPr lang="en-US" sz="1050" kern="1200" dirty="0" smtClean="0"/>
            <a:t> de </a:t>
          </a:r>
          <a:r>
            <a:rPr lang="en-US" sz="1050" kern="1200" dirty="0" err="1" smtClean="0"/>
            <a:t>manejo</a:t>
          </a:r>
          <a:r>
            <a:rPr lang="en-US" sz="1050" kern="1200" dirty="0" smtClean="0"/>
            <a:t> de </a:t>
          </a:r>
          <a:r>
            <a:rPr lang="en-US" sz="1050" kern="1200" dirty="0" err="1" smtClean="0"/>
            <a:t>Costos</a:t>
          </a:r>
          <a:r>
            <a:rPr lang="en-US" sz="1050" kern="1200" dirty="0" smtClean="0"/>
            <a:t> de </a:t>
          </a:r>
          <a:r>
            <a:rPr lang="en-US" sz="1050" kern="1200" dirty="0" err="1" smtClean="0"/>
            <a:t>Transacción</a:t>
          </a:r>
          <a:endParaRPr lang="en-US" sz="1050" kern="1200" dirty="0" smtClean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dirty="0" err="1" smtClean="0"/>
            <a:t>Procedimientos</a:t>
          </a:r>
          <a:r>
            <a:rPr lang="en-US" sz="1050" kern="1200" dirty="0" smtClean="0"/>
            <a:t>  para </a:t>
          </a:r>
          <a:r>
            <a:rPr lang="en-US" sz="1050" kern="1200" dirty="0" err="1" smtClean="0"/>
            <a:t>distribuir</a:t>
          </a:r>
          <a:r>
            <a:rPr lang="en-US" sz="1050" kern="1200" dirty="0" smtClean="0"/>
            <a:t> los </a:t>
          </a:r>
          <a:r>
            <a:rPr lang="en-US" sz="1050" kern="1200" dirty="0" err="1" smtClean="0"/>
            <a:t>valores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bajo</a:t>
          </a:r>
          <a:r>
            <a:rPr lang="en-US" sz="1050" kern="1200" dirty="0" smtClean="0"/>
            <a:t> la par y </a:t>
          </a:r>
          <a:r>
            <a:rPr lang="en-US" sz="1050" kern="1200" dirty="0" err="1" smtClean="0"/>
            <a:t>sobre</a:t>
          </a:r>
          <a:r>
            <a:rPr lang="en-US" sz="1050" kern="1200" dirty="0" smtClean="0"/>
            <a:t> la par 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dirty="0" smtClean="0"/>
            <a:t>El Valor </a:t>
          </a:r>
          <a:r>
            <a:rPr lang="en-US" sz="1050" kern="1200" dirty="0" err="1" smtClean="0"/>
            <a:t>Presente</a:t>
          </a:r>
          <a:r>
            <a:rPr lang="en-US" sz="1050" kern="1200" dirty="0" smtClean="0"/>
            <a:t> (VAN)  de los </a:t>
          </a:r>
          <a:r>
            <a:rPr lang="en-US" sz="1050" kern="1200" dirty="0" err="1" smtClean="0"/>
            <a:t>flujos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futuros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como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técnica</a:t>
          </a:r>
          <a:r>
            <a:rPr lang="en-US" sz="1050" kern="1200" dirty="0" smtClean="0"/>
            <a:t> del valor </a:t>
          </a:r>
          <a:r>
            <a:rPr lang="en-US" sz="1050" kern="1200" dirty="0" err="1" smtClean="0"/>
            <a:t>razonable</a:t>
          </a:r>
          <a:endParaRPr lang="en-US" sz="1050" kern="1200" dirty="0" smtClean="0"/>
        </a:p>
      </dsp:txBody>
      <dsp:txXfrm>
        <a:off x="0" y="3282272"/>
        <a:ext cx="8555182" cy="1184634"/>
      </dsp:txXfrm>
    </dsp:sp>
    <dsp:sp modelId="{517BE12F-DED2-4FED-A608-7AB5A182EE5A}">
      <dsp:nvSpPr>
        <dsp:cNvPr id="0" name=""/>
        <dsp:cNvSpPr/>
      </dsp:nvSpPr>
      <dsp:spPr>
        <a:xfrm>
          <a:off x="427759" y="3046112"/>
          <a:ext cx="5988627" cy="472320"/>
        </a:xfrm>
        <a:prstGeom prst="roundRect">
          <a:avLst/>
        </a:prstGeom>
        <a:solidFill>
          <a:srgbClr val="C00000"/>
        </a:solidFill>
        <a:ln w="55000" cap="flat" cmpd="thickThin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356" tIns="0" rIns="226356" bIns="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err="1" smtClean="0"/>
            <a:t>Necesidad</a:t>
          </a:r>
          <a:r>
            <a:rPr lang="en-US" sz="1050" kern="1200" dirty="0" smtClean="0"/>
            <a:t> de </a:t>
          </a:r>
          <a:r>
            <a:rPr lang="en-US" sz="1050" kern="1200" dirty="0" err="1" smtClean="0"/>
            <a:t>potenciar</a:t>
          </a:r>
          <a:r>
            <a:rPr lang="en-US" sz="1050" kern="1200" dirty="0" smtClean="0"/>
            <a:t> los </a:t>
          </a:r>
          <a:r>
            <a:rPr lang="en-US" sz="1050" kern="1200" dirty="0" err="1" smtClean="0"/>
            <a:t>procesos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contables</a:t>
          </a:r>
          <a:endParaRPr lang="es-PE" sz="1050" kern="1200" dirty="0"/>
        </a:p>
      </dsp:txBody>
      <dsp:txXfrm>
        <a:off x="450816" y="3069169"/>
        <a:ext cx="5942513" cy="426206"/>
      </dsp:txXfrm>
    </dsp:sp>
    <dsp:sp modelId="{C3C07BAD-AFB4-415F-9F5C-5DE5092A7400}">
      <dsp:nvSpPr>
        <dsp:cNvPr id="0" name=""/>
        <dsp:cNvSpPr/>
      </dsp:nvSpPr>
      <dsp:spPr>
        <a:xfrm>
          <a:off x="0" y="5036816"/>
          <a:ext cx="8555182" cy="4878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BAB00F-831E-42DC-AC05-F30340DFF79E}">
      <dsp:nvSpPr>
        <dsp:cNvPr id="0" name=""/>
        <dsp:cNvSpPr/>
      </dsp:nvSpPr>
      <dsp:spPr>
        <a:xfrm>
          <a:off x="427759" y="4553306"/>
          <a:ext cx="5988627" cy="719669"/>
        </a:xfrm>
        <a:prstGeom prst="roundRect">
          <a:avLst/>
        </a:prstGeom>
        <a:solidFill>
          <a:srgbClr val="C00000"/>
        </a:solidFill>
        <a:ln w="55000" cap="flat" cmpd="thickThin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6356" tIns="0" rIns="226356" bIns="0" numCol="1" spcCol="1270" anchor="ctr" anchorCtr="0">
          <a:noAutofit/>
        </a:bodyPr>
        <a:lstStyle/>
        <a:p>
          <a:pPr lvl="0" algn="l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err="1" smtClean="0"/>
            <a:t>Carencia</a:t>
          </a:r>
          <a:r>
            <a:rPr lang="en-US" sz="1050" kern="1200" dirty="0" smtClean="0"/>
            <a:t> de un </a:t>
          </a:r>
          <a:r>
            <a:rPr lang="en-US" sz="1050" kern="1200" dirty="0" err="1" smtClean="0"/>
            <a:t>Modelo</a:t>
          </a:r>
          <a:r>
            <a:rPr lang="en-US" sz="1050" kern="1200" dirty="0" smtClean="0"/>
            <a:t> de </a:t>
          </a:r>
          <a:r>
            <a:rPr lang="en-US" sz="1050" kern="1200" dirty="0" err="1" smtClean="0"/>
            <a:t>Reconocimiento</a:t>
          </a:r>
          <a:r>
            <a:rPr lang="en-US" sz="1050" kern="1200" dirty="0" smtClean="0"/>
            <a:t> y </a:t>
          </a:r>
          <a:r>
            <a:rPr lang="en-US" sz="1050" kern="1200" dirty="0" err="1" smtClean="0"/>
            <a:t>Medición</a:t>
          </a:r>
          <a:r>
            <a:rPr lang="en-US" sz="1050" kern="1200" dirty="0" smtClean="0"/>
            <a:t> para </a:t>
          </a:r>
          <a:r>
            <a:rPr lang="en-US" sz="1050" kern="1200" dirty="0" err="1" smtClean="0"/>
            <a:t>Activos</a:t>
          </a:r>
          <a:r>
            <a:rPr lang="en-US" sz="1050" kern="1200" dirty="0" smtClean="0"/>
            <a:t>  y </a:t>
          </a:r>
          <a:r>
            <a:rPr lang="en-US" sz="1050" kern="1200" dirty="0" err="1" smtClean="0"/>
            <a:t>Pasivos</a:t>
          </a:r>
          <a:r>
            <a:rPr lang="en-US" sz="1050" kern="1200" dirty="0" smtClean="0"/>
            <a:t> </a:t>
          </a:r>
          <a:r>
            <a:rPr lang="en-US" sz="1050" kern="1200" dirty="0" err="1" smtClean="0"/>
            <a:t>Financieros</a:t>
          </a:r>
          <a:endParaRPr lang="en-US" sz="1050" kern="1200" dirty="0" smtClean="0"/>
        </a:p>
      </dsp:txBody>
      <dsp:txXfrm>
        <a:off x="462890" y="4588437"/>
        <a:ext cx="5918365" cy="6494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27E200-2DF4-45B3-8A82-763D2418EF7C}">
      <dsp:nvSpPr>
        <dsp:cNvPr id="0" name=""/>
        <dsp:cNvSpPr/>
      </dsp:nvSpPr>
      <dsp:spPr>
        <a:xfrm>
          <a:off x="-5472640" y="-837933"/>
          <a:ext cx="6516179" cy="6516179"/>
        </a:xfrm>
        <a:prstGeom prst="blockArc">
          <a:avLst>
            <a:gd name="adj1" fmla="val 18900000"/>
            <a:gd name="adj2" fmla="val 2700000"/>
            <a:gd name="adj3" fmla="val 331"/>
          </a:avLst>
        </a:pr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ECABE6-25DD-4D8A-AAA9-3EB7ACD93B18}">
      <dsp:nvSpPr>
        <dsp:cNvPr id="0" name=""/>
        <dsp:cNvSpPr/>
      </dsp:nvSpPr>
      <dsp:spPr>
        <a:xfrm>
          <a:off x="456274" y="302422"/>
          <a:ext cx="7109126" cy="605232"/>
        </a:xfrm>
        <a:prstGeom prst="rect">
          <a:avLst/>
        </a:prstGeom>
        <a:solidFill>
          <a:srgbClr val="99000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0403" tIns="25400" rIns="25400" bIns="254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000" kern="1200" dirty="0" smtClean="0"/>
            <a:t>El Costo Amortizado es un manera de distribuir los costos de transacción y/o los costos de valoración bajo la par / sobre  la par a lo largo de la vida del Instrumento</a:t>
          </a:r>
          <a:endParaRPr lang="es-PE" sz="1000" kern="1200" dirty="0"/>
        </a:p>
      </dsp:txBody>
      <dsp:txXfrm>
        <a:off x="456274" y="302422"/>
        <a:ext cx="7109126" cy="605232"/>
      </dsp:txXfrm>
    </dsp:sp>
    <dsp:sp modelId="{A59C6538-430C-4CB5-AF8F-C33E7F6779F7}">
      <dsp:nvSpPr>
        <dsp:cNvPr id="0" name=""/>
        <dsp:cNvSpPr/>
      </dsp:nvSpPr>
      <dsp:spPr>
        <a:xfrm>
          <a:off x="193803" y="349468"/>
          <a:ext cx="524940" cy="5111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E9C153C-C2ED-41E5-9050-17CB99FD7789}">
      <dsp:nvSpPr>
        <dsp:cNvPr id="0" name=""/>
        <dsp:cNvSpPr/>
      </dsp:nvSpPr>
      <dsp:spPr>
        <a:xfrm>
          <a:off x="889966" y="1209981"/>
          <a:ext cx="6675434" cy="605232"/>
        </a:xfrm>
        <a:prstGeom prst="rect">
          <a:avLst/>
        </a:prstGeom>
        <a:solidFill>
          <a:srgbClr val="99000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0403" tIns="25400" rIns="25400" bIns="254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000" kern="1200" dirty="0" smtClean="0"/>
            <a:t>Contar con un inventario de Instrumentos de Activos y Pasivos Financieros contribuirá a medir cuál es la incidencia del Costo Amortizado en el Estado de Situación Financiera</a:t>
          </a:r>
          <a:endParaRPr lang="es-PE" sz="1000" kern="1200" dirty="0"/>
        </a:p>
      </dsp:txBody>
      <dsp:txXfrm>
        <a:off x="889966" y="1209981"/>
        <a:ext cx="6675434" cy="605232"/>
      </dsp:txXfrm>
    </dsp:sp>
    <dsp:sp modelId="{14A68C53-6BF4-4A7A-AFB0-8190E1A05B4E}">
      <dsp:nvSpPr>
        <dsp:cNvPr id="0" name=""/>
        <dsp:cNvSpPr/>
      </dsp:nvSpPr>
      <dsp:spPr>
        <a:xfrm>
          <a:off x="511695" y="1134327"/>
          <a:ext cx="756540" cy="7565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180011"/>
              <a:satOff val="4518"/>
              <a:lumOff val="20932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C0155B5-96CA-42A3-9E39-50A2CD03056E}">
      <dsp:nvSpPr>
        <dsp:cNvPr id="0" name=""/>
        <dsp:cNvSpPr/>
      </dsp:nvSpPr>
      <dsp:spPr>
        <a:xfrm>
          <a:off x="1023074" y="2117539"/>
          <a:ext cx="6542325" cy="605232"/>
        </a:xfrm>
        <a:prstGeom prst="rect">
          <a:avLst/>
        </a:prstGeom>
        <a:solidFill>
          <a:srgbClr val="99000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0403" tIns="25400" rIns="25400" bIns="254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000" kern="1200" smtClean="0"/>
            <a:t>La tasa efectiva hallada con la función TIR determinará el verdadero costo financiero del Instrumento Financiero</a:t>
          </a:r>
          <a:endParaRPr lang="es-PE" sz="1000" kern="1200" dirty="0"/>
        </a:p>
      </dsp:txBody>
      <dsp:txXfrm>
        <a:off x="1023074" y="2117539"/>
        <a:ext cx="6542325" cy="605232"/>
      </dsp:txXfrm>
    </dsp:sp>
    <dsp:sp modelId="{90DC4743-047E-46D1-9EE4-248353FB8D21}">
      <dsp:nvSpPr>
        <dsp:cNvPr id="0" name=""/>
        <dsp:cNvSpPr/>
      </dsp:nvSpPr>
      <dsp:spPr>
        <a:xfrm>
          <a:off x="644804" y="2041885"/>
          <a:ext cx="756540" cy="7565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360023"/>
              <a:satOff val="9037"/>
              <a:lumOff val="41863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BE6C612-2A25-48D3-B0F4-673ACE633078}">
      <dsp:nvSpPr>
        <dsp:cNvPr id="0" name=""/>
        <dsp:cNvSpPr/>
      </dsp:nvSpPr>
      <dsp:spPr>
        <a:xfrm>
          <a:off x="889966" y="3025098"/>
          <a:ext cx="6675434" cy="605232"/>
        </a:xfrm>
        <a:prstGeom prst="rect">
          <a:avLst/>
        </a:prstGeom>
        <a:solidFill>
          <a:srgbClr val="99000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0403" tIns="25400" rIns="25400" bIns="254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000" kern="1200" dirty="0" smtClean="0"/>
            <a:t>El Cronograma a Costo Amortizado incluye los intereses explícitos e implícitos que </a:t>
          </a:r>
          <a:r>
            <a:rPr lang="es-PE" sz="1000" kern="1200" smtClean="0"/>
            <a:t>se contabilizarán, teniendo en cuenta la fecha de corte</a:t>
          </a:r>
          <a:endParaRPr lang="es-PE" sz="1000" kern="1200" dirty="0"/>
        </a:p>
      </dsp:txBody>
      <dsp:txXfrm>
        <a:off x="889966" y="3025098"/>
        <a:ext cx="6675434" cy="605232"/>
      </dsp:txXfrm>
    </dsp:sp>
    <dsp:sp modelId="{BB945A6F-F30B-4124-AEC0-C3805D3ECE47}">
      <dsp:nvSpPr>
        <dsp:cNvPr id="0" name=""/>
        <dsp:cNvSpPr/>
      </dsp:nvSpPr>
      <dsp:spPr>
        <a:xfrm>
          <a:off x="511695" y="2949444"/>
          <a:ext cx="756540" cy="7565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540035"/>
              <a:satOff val="13555"/>
              <a:lumOff val="62795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DCCA2D9-1487-4EF4-A818-248478A4ADF9}">
      <dsp:nvSpPr>
        <dsp:cNvPr id="0" name=""/>
        <dsp:cNvSpPr/>
      </dsp:nvSpPr>
      <dsp:spPr>
        <a:xfrm>
          <a:off x="456274" y="3932656"/>
          <a:ext cx="7109126" cy="605232"/>
        </a:xfrm>
        <a:prstGeom prst="rect">
          <a:avLst/>
        </a:prstGeom>
        <a:solidFill>
          <a:srgbClr val="99000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0403" tIns="25400" rIns="25400" bIns="254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000" kern="1200" dirty="0" smtClean="0"/>
            <a:t>El cálculo del efecto acumulado a la fecha de corte se ajustará contablemente afectando a la cuenta </a:t>
          </a:r>
          <a:r>
            <a:rPr lang="es-MX" sz="1000" b="1" kern="1200" dirty="0" smtClean="0"/>
            <a:t>Resultados Acumulados</a:t>
          </a:r>
          <a:r>
            <a:rPr lang="es-MX" sz="1000" kern="1200" dirty="0" smtClean="0"/>
            <a:t>, conforme lo establece la NICSP Nº 01 y NICSP Nº 03; y se revelará el cambio de la política contable en la correspondiente Nota a los Estados Financieros.</a:t>
          </a:r>
          <a:endParaRPr lang="es-PE" sz="1000" kern="1200" dirty="0"/>
        </a:p>
      </dsp:txBody>
      <dsp:txXfrm>
        <a:off x="456274" y="3932656"/>
        <a:ext cx="7109126" cy="605232"/>
      </dsp:txXfrm>
    </dsp:sp>
    <dsp:sp modelId="{40C96E6B-63B6-4C8A-8016-7DB4ECC55D80}">
      <dsp:nvSpPr>
        <dsp:cNvPr id="0" name=""/>
        <dsp:cNvSpPr/>
      </dsp:nvSpPr>
      <dsp:spPr>
        <a:xfrm>
          <a:off x="193803" y="3979702"/>
          <a:ext cx="524940" cy="5111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2720046"/>
              <a:satOff val="18073"/>
              <a:lumOff val="83726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32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32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92219B2C-E40E-4615-83A0-090997D3C45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30491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14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9325" y="746125"/>
            <a:ext cx="4960938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388" y="4714875"/>
            <a:ext cx="5483225" cy="446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6" rIns="91431" bIns="45716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3F6B7D37-5A1F-4B36-A329-DEDBAE9589D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9326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620C46-EFFB-4643-8205-8383C1FBCD48}" type="slidenum">
              <a:rPr lang="es-ES" smtClean="0"/>
              <a:pPr/>
              <a:t>1</a:t>
            </a:fld>
            <a:endParaRPr lang="es-E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 smtClean="0"/>
          </a:p>
        </p:txBody>
      </p:sp>
    </p:spTree>
    <p:extLst>
      <p:ext uri="{BB962C8B-B14F-4D97-AF65-F5344CB8AC3E}">
        <p14:creationId xmlns:p14="http://schemas.microsoft.com/office/powerpoint/2010/main" val="1954702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E" altLang="es-PE" dirty="0" smtClean="0"/>
          </a:p>
        </p:txBody>
      </p:sp>
      <p:sp>
        <p:nvSpPr>
          <p:cNvPr id="3891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202F0B8-9579-4C8E-AD0E-B20B946FB097}" type="slidenum">
              <a:rPr lang="es-PE" altLang="es-PE" sz="1300"/>
              <a:pPr eaLnBrk="1" hangingPunct="1">
                <a:spcBef>
                  <a:spcPct val="0"/>
                </a:spcBef>
              </a:pPr>
              <a:t>5</a:t>
            </a:fld>
            <a:endParaRPr lang="es-PE" altLang="es-PE" sz="1300"/>
          </a:p>
        </p:txBody>
      </p:sp>
    </p:spTree>
    <p:extLst>
      <p:ext uri="{BB962C8B-B14F-4D97-AF65-F5344CB8AC3E}">
        <p14:creationId xmlns:p14="http://schemas.microsoft.com/office/powerpoint/2010/main" val="3353131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B51D5D-689E-419D-9BC6-27023F69A3AD}" type="slidenum">
              <a:rPr lang="es-ES" smtClean="0"/>
              <a:pPr/>
              <a:t>23</a:t>
            </a:fld>
            <a:endParaRPr lang="es-E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 smtClean="0"/>
          </a:p>
        </p:txBody>
      </p:sp>
    </p:spTree>
    <p:extLst>
      <p:ext uri="{BB962C8B-B14F-4D97-AF65-F5344CB8AC3E}">
        <p14:creationId xmlns:p14="http://schemas.microsoft.com/office/powerpoint/2010/main" val="3063173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s-MX" sz="2400" b="0">
              <a:latin typeface="Times New Roman" pitchFamily="18" charset="0"/>
            </a:endParaRPr>
          </a:p>
        </p:txBody>
      </p:sp>
      <p:sp>
        <p:nvSpPr>
          <p:cNvPr id="11130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11130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5583F-CC9C-42D4-B445-5B756ED7843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F2C33-ED5B-4D30-B394-B7B65609DB9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CA840-7F56-46C7-9F06-766420713A2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566738" y="1752600"/>
            <a:ext cx="8001000" cy="4267200"/>
          </a:xfrm>
        </p:spPr>
        <p:txBody>
          <a:bodyPr/>
          <a:lstStyle/>
          <a:p>
            <a:pPr lvl="0"/>
            <a:endParaRPr lang="es-MX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464F8-9399-4E7F-AE30-636A8ACEBC2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y 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566738" y="1752600"/>
            <a:ext cx="3924300" cy="2057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3438" y="1752600"/>
            <a:ext cx="3924300" cy="2057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566738" y="3962400"/>
            <a:ext cx="3924300" cy="2057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3438" y="3962400"/>
            <a:ext cx="3924300" cy="2057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A0BC4-1C16-4D83-98DE-A927BDFA7EE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566738" y="304800"/>
            <a:ext cx="8008937" cy="5715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52C24-5412-4E1A-BBBD-BD8977B8C1E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C5019-FDFE-4394-8D75-89B31D9569C8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5F226-4AB2-40C2-B207-75BE5897FE2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8CCE6-1AD5-4048-AB1F-E7D6D1B6599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51CED-D6C1-42FD-BE2D-B12A4E0A29E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457BE-5363-4270-91D1-E9808216E06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418300-5A5A-42EF-A92F-44C9370FFED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916CA-D304-4582-9403-9FB4F4E630B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437A1-E4E0-4343-8CA5-19EDFEEBF01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11206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s-MX" sz="2400" b="0">
              <a:latin typeface="Times New Roman" pitchFamily="18" charset="0"/>
            </a:endParaRPr>
          </a:p>
        </p:txBody>
      </p:sp>
      <p:sp>
        <p:nvSpPr>
          <p:cNvPr id="111206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s-MX"/>
          </a:p>
        </p:txBody>
      </p:sp>
      <p:sp>
        <p:nvSpPr>
          <p:cNvPr id="11120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120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120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9A3E1845-973D-40CE-B17A-17DD77B103D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  <p:sldLayoutId id="2147483959" r:id="rId12"/>
    <p:sldLayoutId id="2147483960" r:id="rId13"/>
    <p:sldLayoutId id="2147483961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erodriguezg@mef.gob.p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2 Imagen" descr="FONDO_MOD_2-01.t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27D699-D2E1-4CF2-94B5-496A16538080}" type="slidenum">
              <a:rPr lang="es-ES" smtClean="0"/>
              <a:pPr/>
              <a:t>1</a:t>
            </a:fld>
            <a:endParaRPr lang="es-ES" smtClean="0"/>
          </a:p>
        </p:txBody>
      </p:sp>
      <p:sp>
        <p:nvSpPr>
          <p:cNvPr id="3076" name="Rectangle 11"/>
          <p:cNvSpPr>
            <a:spLocks noChangeArrowheads="1"/>
          </p:cNvSpPr>
          <p:nvPr/>
        </p:nvSpPr>
        <p:spPr bwMode="auto">
          <a:xfrm>
            <a:off x="2178050" y="4941888"/>
            <a:ext cx="685800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s-PE" dirty="0">
                <a:latin typeface="Arial" charset="0"/>
              </a:rPr>
              <a:t>	</a:t>
            </a:r>
            <a:endParaRPr lang="es-ES" dirty="0">
              <a:latin typeface="Arial" charset="0"/>
            </a:endParaRPr>
          </a:p>
          <a:p>
            <a:pPr algn="r"/>
            <a:endParaRPr lang="es-ES" dirty="0">
              <a:latin typeface="Arial" charset="0"/>
            </a:endParaRPr>
          </a:p>
          <a:p>
            <a:pPr algn="r"/>
            <a:r>
              <a:rPr lang="es-ES" dirty="0">
                <a:latin typeface="Arial" charset="0"/>
              </a:rPr>
              <a:t>Lima,  </a:t>
            </a:r>
            <a:r>
              <a:rPr lang="es-ES" dirty="0" smtClean="0">
                <a:latin typeface="Arial" charset="0"/>
              </a:rPr>
              <a:t>Noviembre 2014</a:t>
            </a:r>
            <a:endParaRPr lang="es-ES" dirty="0">
              <a:latin typeface="Arial" charset="0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921475" y="260648"/>
            <a:ext cx="4946670" cy="486818"/>
            <a:chOff x="1012186" y="1099034"/>
            <a:chExt cx="4711942" cy="486818"/>
          </a:xfrm>
        </p:grpSpPr>
        <p:sp>
          <p:nvSpPr>
            <p:cNvPr id="10" name="Rectangle 31"/>
            <p:cNvSpPr>
              <a:spLocks noChangeArrowheads="1"/>
            </p:cNvSpPr>
            <p:nvPr/>
          </p:nvSpPr>
          <p:spPr bwMode="auto">
            <a:xfrm>
              <a:off x="2842735" y="1099316"/>
              <a:ext cx="1225208" cy="486536"/>
            </a:xfrm>
            <a:prstGeom prst="rect">
              <a:avLst/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0350" tIns="30176" rIns="60350" bIns="30176" numCol="1" anchor="ctr" anchorCtr="0" compatLnSpc="1">
              <a:prstTxWarp prst="textNoShape">
                <a:avLst/>
              </a:prstTxWarp>
            </a:bodyPr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</a:pPr>
              <a:r>
                <a:rPr lang="es-PE" sz="1050" dirty="0" err="1">
                  <a:solidFill>
                    <a:srgbClr val="FFFFFF"/>
                  </a:solidFill>
                </a:rPr>
                <a:t>Viceministerio</a:t>
              </a:r>
              <a:endParaRPr lang="es-PE" sz="1050" dirty="0">
                <a:solidFill>
                  <a:srgbClr val="FFFFFF"/>
                </a:solidFill>
              </a:endParaRPr>
            </a:p>
            <a:p>
              <a:pPr fontAlgn="base">
                <a:spcBef>
                  <a:spcPct val="0"/>
                </a:spcBef>
              </a:pPr>
              <a:r>
                <a:rPr lang="es-PE" sz="1050" dirty="0">
                  <a:solidFill>
                    <a:srgbClr val="FFFFFF"/>
                  </a:solidFill>
                </a:rPr>
                <a:t>de Hacienda</a:t>
              </a:r>
              <a:endParaRPr lang="es-ES" sz="1050" dirty="0">
                <a:solidFill>
                  <a:prstClr val="black"/>
                </a:solidFill>
              </a:endParaRPr>
            </a:p>
          </p:txBody>
        </p:sp>
        <p:sp>
          <p:nvSpPr>
            <p:cNvPr id="11" name="Rectangle 32"/>
            <p:cNvSpPr>
              <a:spLocks noChangeArrowheads="1"/>
            </p:cNvSpPr>
            <p:nvPr/>
          </p:nvSpPr>
          <p:spPr bwMode="auto">
            <a:xfrm>
              <a:off x="1591294" y="1099315"/>
              <a:ext cx="1251761" cy="486536"/>
            </a:xfrm>
            <a:prstGeom prst="rect">
              <a:avLst/>
            </a:prstGeom>
            <a:solidFill>
              <a:srgbClr val="40404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0350" tIns="30176" rIns="60350" bIns="30176" numCol="1" anchor="ctr" anchorCtr="0" compatLnSpc="1">
              <a:prstTxWarp prst="textNoShape">
                <a:avLst/>
              </a:prstTxWarp>
            </a:bodyPr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</a:pPr>
              <a:r>
                <a:rPr lang="es-PE" sz="1050" dirty="0">
                  <a:solidFill>
                    <a:srgbClr val="FFFFFF"/>
                  </a:solidFill>
                </a:rPr>
                <a:t>Ministerio</a:t>
              </a:r>
            </a:p>
            <a:p>
              <a:pPr fontAlgn="base">
                <a:spcBef>
                  <a:spcPct val="0"/>
                </a:spcBef>
              </a:pPr>
              <a:r>
                <a:rPr lang="es-PE" sz="1050" dirty="0">
                  <a:solidFill>
                    <a:srgbClr val="FFFFFF"/>
                  </a:solidFill>
                </a:rPr>
                <a:t>de Economía y Finanzas</a:t>
              </a:r>
              <a:endParaRPr lang="es-ES" sz="1050" dirty="0">
                <a:solidFill>
                  <a:prstClr val="black"/>
                </a:solidFill>
              </a:endParaRPr>
            </a:p>
          </p:txBody>
        </p:sp>
        <p:sp>
          <p:nvSpPr>
            <p:cNvPr id="12" name="Rectangle 33"/>
            <p:cNvSpPr>
              <a:spLocks noChangeArrowheads="1"/>
            </p:cNvSpPr>
            <p:nvPr/>
          </p:nvSpPr>
          <p:spPr bwMode="auto">
            <a:xfrm>
              <a:off x="1012186" y="1099034"/>
              <a:ext cx="579108" cy="486536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0350" tIns="30176" rIns="60350" bIns="30176" numCol="1" anchor="ctr" anchorCtr="0" compatLnSpc="1">
              <a:prstTxWarp prst="textNoShape">
                <a:avLst/>
              </a:prstTxWarp>
            </a:bodyPr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Aft>
                  <a:spcPts val="750"/>
                </a:spcAft>
              </a:pPr>
              <a:r>
                <a:rPr lang="es-PE" sz="900" dirty="0">
                  <a:solidFill>
                    <a:srgbClr val="FFFFFF"/>
                  </a:solidFill>
                  <a:latin typeface="Verdana" pitchFamily="34" charset="0"/>
                </a:rPr>
                <a:t>PERÚ</a:t>
              </a:r>
              <a:endParaRPr lang="es-ES" sz="900" dirty="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3" name="Rectangle 31"/>
            <p:cNvSpPr>
              <a:spLocks noChangeArrowheads="1"/>
            </p:cNvSpPr>
            <p:nvPr/>
          </p:nvSpPr>
          <p:spPr bwMode="auto">
            <a:xfrm>
              <a:off x="4065132" y="1099315"/>
              <a:ext cx="1658996" cy="486536"/>
            </a:xfrm>
            <a:prstGeom prst="rect">
              <a:avLst/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0350" tIns="30176" rIns="60350" bIns="30176" numCol="1" anchor="ctr" anchorCtr="0" compatLnSpc="1">
              <a:prstTxWarp prst="textNoShape">
                <a:avLst/>
              </a:prstTxWarp>
            </a:bodyPr>
            <a:lstStyle>
              <a:defPPr>
                <a:defRPr lang="es-P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</a:pPr>
              <a:r>
                <a:rPr lang="es-PE" sz="1050" dirty="0" smtClean="0">
                  <a:solidFill>
                    <a:srgbClr val="FFFFFF"/>
                  </a:solidFill>
                </a:rPr>
                <a:t>Dirección General de Contabilidad Pública</a:t>
              </a:r>
              <a:endParaRPr lang="es-PE" sz="1050" dirty="0">
                <a:solidFill>
                  <a:srgbClr val="FFFFFF"/>
                </a:solidFill>
              </a:endParaRPr>
            </a:p>
          </p:txBody>
        </p:sp>
      </p:grpSp>
      <p:sp>
        <p:nvSpPr>
          <p:cNvPr id="14" name="Subtítulo 2"/>
          <p:cNvSpPr txBox="1">
            <a:spLocks/>
          </p:cNvSpPr>
          <p:nvPr/>
        </p:nvSpPr>
        <p:spPr>
          <a:xfrm>
            <a:off x="1438267" y="1834699"/>
            <a:ext cx="6912000" cy="201939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glow rad="228600">
              <a:srgbClr val="00B0F0">
                <a:alpha val="40000"/>
              </a:srgbClr>
            </a:glow>
          </a:effectLst>
          <a:scene3d>
            <a:camera prst="orthographicFront"/>
            <a:lightRig rig="threePt" dir="t"/>
          </a:scene3d>
          <a:sp3d extrusionH="50800">
            <a:bevelT w="114300" prst="artDeco"/>
            <a:bevelB w="114300" prst="artDeco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PE" sz="3825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es-PE" sz="31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Reconocimiento de Recursos Financieros Pasivos y Activos</a:t>
            </a:r>
          </a:p>
          <a:p>
            <a:pPr marL="0" indent="0" algn="ctr">
              <a:buNone/>
            </a:pPr>
            <a:r>
              <a:rPr lang="es-PE" sz="31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                         </a:t>
            </a:r>
          </a:p>
          <a:p>
            <a:pPr marL="0" indent="0" algn="ctr">
              <a:buNone/>
            </a:pPr>
            <a:r>
              <a:rPr lang="es-PE" sz="315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INSTRUMENTOS FINANCIEROS</a:t>
            </a:r>
          </a:p>
          <a:p>
            <a:pPr algn="ctr"/>
            <a:endParaRPr lang="es-PE" sz="3150" dirty="0">
              <a:solidFill>
                <a:schemeClr val="bg1"/>
              </a:solidFill>
            </a:endParaRPr>
          </a:p>
        </p:txBody>
      </p:sp>
      <p:pic>
        <p:nvPicPr>
          <p:cNvPr id="15" name="Picture 29" descr="http://www.peruembassy-uk.com/Images/Escudo.gif"/>
          <p:cNvPicPr>
            <a:picLocks noChangeAspect="1" noChangeArrowheads="1"/>
          </p:cNvPicPr>
          <p:nvPr/>
        </p:nvPicPr>
        <p:blipFill>
          <a:blip r:embed="rId4" cstate="print">
            <a:lum bright="12000"/>
          </a:blip>
          <a:srcRect/>
          <a:stretch>
            <a:fillRect/>
          </a:stretch>
        </p:blipFill>
        <p:spPr bwMode="auto">
          <a:xfrm>
            <a:off x="288367" y="173920"/>
            <a:ext cx="584174" cy="659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/>
          <p:cNvSpPr>
            <a:spLocks noGrp="1"/>
          </p:cNvSpPr>
          <p:nvPr>
            <p:ph type="title"/>
          </p:nvPr>
        </p:nvSpPr>
        <p:spPr>
          <a:xfrm>
            <a:off x="2526352" y="0"/>
            <a:ext cx="6608509" cy="980728"/>
          </a:xfr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203200" h="50800" prst="relaxedInset"/>
            <a:bevelB w="44450"/>
          </a:sp3d>
        </p:spPr>
        <p:txBody>
          <a:bodyPr>
            <a:normAutofit/>
          </a:bodyPr>
          <a:lstStyle/>
          <a:p>
            <a:pPr algn="ctr"/>
            <a:r>
              <a:rPr lang="es-PE" sz="2800" b="1" dirty="0" smtClean="0">
                <a:solidFill>
                  <a:schemeClr val="bg1"/>
                </a:solidFill>
              </a:rPr>
              <a:t>CASO N° 1: OPERACIONES FINANCIERAS BAJO LA PAR </a:t>
            </a:r>
            <a:endParaRPr lang="es-PE" sz="2800" b="1" dirty="0">
              <a:solidFill>
                <a:schemeClr val="bg1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755576" y="1052736"/>
            <a:ext cx="7920880" cy="4099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es-MX" dirty="0" smtClean="0">
                <a:latin typeface="Arial" panose="020B0604020202020204" pitchFamily="34" charset="0"/>
                <a:ea typeface="Calibri" panose="020F0502020204030204" pitchFamily="34" charset="0"/>
              </a:rPr>
              <a:t>SIN </a:t>
            </a: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</a:rPr>
              <a:t>COSTO DE </a:t>
            </a:r>
            <a:r>
              <a:rPr lang="es-MX" dirty="0" smtClean="0">
                <a:latin typeface="Arial" panose="020B0604020202020204" pitchFamily="34" charset="0"/>
                <a:ea typeface="Calibri" panose="020F0502020204030204" pitchFamily="34" charset="0"/>
              </a:rPr>
              <a:t>TRANSACCIÓN</a:t>
            </a:r>
          </a:p>
          <a:p>
            <a:pPr algn="ctr">
              <a:lnSpc>
                <a:spcPct val="130000"/>
              </a:lnSpc>
              <a:spcAft>
                <a:spcPts val="0"/>
              </a:spcAft>
            </a:pPr>
            <a:endParaRPr lang="es-PE" sz="20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MX" dirty="0" smtClean="0">
                <a:latin typeface="Arial" panose="020B0604020202020204" pitchFamily="34" charset="0"/>
                <a:ea typeface="Calibri" panose="020F0502020204030204" pitchFamily="34" charset="0"/>
              </a:rPr>
              <a:t>Se presenta la aplicación de la metodología, cálculo de la TIR y tratamiento contable, en el escenario de una obligación financiera donde se ha emitido un pasivo financiero a tasa de interés fija y el monto recibido es menor al monto pagadero al vencimiento:  </a:t>
            </a:r>
          </a:p>
          <a:p>
            <a:pPr algn="ctr">
              <a:lnSpc>
                <a:spcPct val="130000"/>
              </a:lnSpc>
              <a:spcAft>
                <a:spcPts val="600"/>
              </a:spcAft>
            </a:pPr>
            <a:r>
              <a:rPr lang="es-MX" sz="2000" dirty="0" smtClean="0"/>
              <a:t>Valor </a:t>
            </a:r>
            <a:r>
              <a:rPr lang="es-MX" sz="2000" dirty="0"/>
              <a:t>inicial &lt; Valor final</a:t>
            </a:r>
            <a:endParaRPr lang="es-PE" sz="2000" dirty="0"/>
          </a:p>
          <a:p>
            <a:pPr algn="just">
              <a:spcAft>
                <a:spcPts val="0"/>
              </a:spcAft>
            </a:pP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</a:rPr>
              <a:t>Este caso de uso se refiere a un Bono Soberano cuya colocación se realizó el 12DIC2005 con valor facial de </a:t>
            </a:r>
            <a:r>
              <a:rPr lang="es-MX" u="sng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</a:t>
            </a:r>
            <a:r>
              <a:rPr lang="es-MX" u="sng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/. 811,000,000.00</a:t>
            </a: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</a:rPr>
              <a:t>, con vencimiento el 12AGO2020 en moneda nacional con una tasa fija de 7.84% y cupón semestral: febrero y agosto; colocado al 97.71% recibiendo </a:t>
            </a:r>
            <a:r>
              <a:rPr lang="es-MX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S/. 792,402,148.00</a:t>
            </a: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</a:rPr>
              <a:t>; se trata de un bono </a:t>
            </a:r>
            <a:r>
              <a:rPr lang="es-MX" dirty="0" err="1">
                <a:latin typeface="Arial" panose="020B0604020202020204" pitchFamily="34" charset="0"/>
                <a:ea typeface="Calibri" panose="020F0502020204030204" pitchFamily="34" charset="0"/>
              </a:rPr>
              <a:t>Bullet</a:t>
            </a: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</a:rPr>
              <a:t> (pago del principal al vencimiento). </a:t>
            </a:r>
            <a:endParaRPr lang="es-PE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6" name="Rectángulo 15"/>
          <p:cNvSpPr/>
          <p:nvPr/>
        </p:nvSpPr>
        <p:spPr bwMode="auto">
          <a:xfrm>
            <a:off x="2879812" y="2996952"/>
            <a:ext cx="3672408" cy="36004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extrusionH="57150" contourW="19050">
            <a:bevelT w="165100" prst="coolSlant"/>
            <a:contourClr>
              <a:schemeClr val="tx1"/>
            </a:contourClr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E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755576" y="5085184"/>
            <a:ext cx="774712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MX" sz="2000" dirty="0">
                <a:latin typeface="Arial" panose="020B0604020202020204" pitchFamily="34" charset="0"/>
                <a:ea typeface="Calibri" panose="020F0502020204030204" pitchFamily="34" charset="0"/>
              </a:rPr>
              <a:t>Datos</a:t>
            </a:r>
            <a:endParaRPr lang="es-PE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  <a:tab pos="450215" algn="l"/>
                <a:tab pos="3060700" algn="l"/>
              </a:tabLst>
            </a:pP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Monto de la emisión            	          </a:t>
            </a:r>
            <a:r>
              <a:rPr lang="es-MX" sz="1600" dirty="0" smtClean="0">
                <a:latin typeface="Arial" panose="020B060402020202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S</a:t>
            </a: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/. 811,000,000.00</a:t>
            </a:r>
            <a:endParaRPr lang="es-PE" sz="1600" dirty="0">
              <a:latin typeface="Times New Roman" panose="02020603050405020304" pitchFamily="18" charset="0"/>
              <a:ea typeface="Calibri" panose="020F0502020204030204" pitchFamily="34" charset="0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  <a:tab pos="450215" algn="l"/>
                <a:tab pos="3060700" algn="l"/>
              </a:tabLst>
            </a:pP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Pagadero al vencimiento            	S/. 811,000,000.00</a:t>
            </a:r>
            <a:endParaRPr lang="es-PE" sz="1600" dirty="0">
              <a:latin typeface="Times New Roman" panose="02020603050405020304" pitchFamily="18" charset="0"/>
              <a:ea typeface="Calibri" panose="020F0502020204030204" pitchFamily="34" charset="0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  <a:tab pos="450215" algn="l"/>
                <a:tab pos="3060700" algn="l"/>
              </a:tabLst>
            </a:pP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Plazo 15 años, sin amortización </a:t>
            </a: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</a:rPr>
              <a:t>de principal, </a:t>
            </a:r>
            <a:r>
              <a:rPr lang="es-MX" sz="1600" dirty="0" err="1">
                <a:latin typeface="Arial" panose="020B0604020202020204" pitchFamily="34" charset="0"/>
                <a:ea typeface="Calibri" panose="020F0502020204030204" pitchFamily="34" charset="0"/>
              </a:rPr>
              <a:t>Bullet</a:t>
            </a:r>
            <a:endParaRPr lang="es-PE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  <a:tab pos="450215" algn="l"/>
                <a:tab pos="3060700" algn="l"/>
              </a:tabLst>
            </a:pP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Interés pagadero semestralmente</a:t>
            </a:r>
            <a:endParaRPr lang="es-PE" sz="1600" dirty="0">
              <a:latin typeface="Times New Roman" panose="02020603050405020304" pitchFamily="18" charset="0"/>
              <a:ea typeface="Calibri" panose="020F0502020204030204" pitchFamily="34" charset="0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  <a:tab pos="450215" algn="l"/>
                <a:tab pos="3060700" algn="l"/>
              </a:tabLst>
            </a:pP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Tasa de interés fija 	                       7.84%</a:t>
            </a:r>
            <a:endParaRPr lang="es-PE" sz="1600" dirty="0">
              <a:latin typeface="Times New Roman" panose="02020603050405020304" pitchFamily="18" charset="0"/>
              <a:ea typeface="Calibri" panose="020F0502020204030204" pitchFamily="34" charset="0"/>
              <a:cs typeface="Symbol" panose="05050102010706020507" pitchFamily="18" charset="2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755576" y="5103450"/>
            <a:ext cx="66004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Para todos los casos se pide:</a:t>
            </a:r>
            <a:endParaRPr lang="es-P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Cronograma del Préstamo / Colocación (Tasa Nominal)</a:t>
            </a:r>
            <a:endParaRPr lang="es-P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Cálculo de la Tasa de Interés Efectiva (TIR) </a:t>
            </a:r>
            <a:endParaRPr lang="es-P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Cronograma a Costo Amortizado  </a:t>
            </a:r>
            <a:endParaRPr lang="es-P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Contabilización de Operaciones</a:t>
            </a:r>
            <a:endParaRPr lang="es-P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s-MX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Comentarios</a:t>
            </a:r>
            <a:endParaRPr lang="es-P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85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739550"/>
            <a:ext cx="6581775" cy="2162175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threePt" dir="t"/>
          </a:scene3d>
          <a:sp3d extrusionH="76200" contourW="12700">
            <a:extrusionClr>
              <a:schemeClr val="bg1"/>
            </a:extrusionClr>
            <a:contourClr>
              <a:schemeClr val="bg1"/>
            </a:contourClr>
          </a:sp3d>
        </p:spPr>
      </p:pic>
      <p:sp>
        <p:nvSpPr>
          <p:cNvPr id="2" name="Elipse 1"/>
          <p:cNvSpPr/>
          <p:nvPr/>
        </p:nvSpPr>
        <p:spPr>
          <a:xfrm>
            <a:off x="2123728" y="1484785"/>
            <a:ext cx="1080120" cy="288032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50" y="3148012"/>
            <a:ext cx="6524625" cy="1762125"/>
          </a:xfrm>
          <a:prstGeom prst="rect">
            <a:avLst/>
          </a:prstGeom>
          <a:effectLst/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2854871"/>
            <a:ext cx="6336704" cy="293141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863587" y="5203278"/>
            <a:ext cx="6797799" cy="923330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just"/>
            <a:r>
              <a:rPr lang="es-PE" dirty="0" smtClean="0"/>
              <a:t>Hasta antes de la oficialización de las NICSP se reconocía un pasivo financiero por el valor de su emisión,  en este caso S/.811,000,000,00</a:t>
            </a:r>
            <a:endParaRPr lang="es-PE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79512" y="56153"/>
            <a:ext cx="8599487" cy="730250"/>
          </a:xfrm>
          <a:prstGeom prst="rect">
            <a:avLst/>
          </a:prstGeom>
          <a:solidFill>
            <a:srgbClr val="800000"/>
          </a:solidFill>
          <a:ln w="57150" cmpd="thickTh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2pPr>
            <a:lvl3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3pPr>
            <a:lvl4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4pPr>
            <a:lvl5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9pPr>
          </a:lstStyle>
          <a:p>
            <a:pPr>
              <a:defRPr/>
            </a:pPr>
            <a:r>
              <a:rPr lang="es-PE" dirty="0" smtClean="0">
                <a:solidFill>
                  <a:schemeClr val="bg1"/>
                </a:solidFill>
              </a:rPr>
              <a:t>Cronograma del Acreedor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416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152312"/>
              </p:ext>
            </p:extLst>
          </p:nvPr>
        </p:nvGraphicFramePr>
        <p:xfrm>
          <a:off x="3471207" y="1001070"/>
          <a:ext cx="1219200" cy="2792941"/>
        </p:xfrm>
        <a:graphic>
          <a:graphicData uri="http://schemas.openxmlformats.org/drawingml/2006/table">
            <a:tbl>
              <a:tblPr/>
              <a:tblGrid>
                <a:gridCol w="1219200"/>
              </a:tblGrid>
              <a:tr h="134436">
                <a:tc>
                  <a:txBody>
                    <a:bodyPr/>
                    <a:lstStyle/>
                    <a:p>
                      <a:pPr algn="ctr" fontAlgn="b"/>
                      <a:r>
                        <a:rPr lang="es-P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CALCULOS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5511">
                <a:tc>
                  <a:txBody>
                    <a:bodyPr/>
                    <a:lstStyle/>
                    <a:p>
                      <a:pPr algn="l" fontAlgn="b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2538">
                <a:tc>
                  <a:txBody>
                    <a:bodyPr/>
                    <a:lstStyle/>
                    <a:p>
                      <a:pPr algn="r" fontAlgn="b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38">
                <a:tc>
                  <a:txBody>
                    <a:bodyPr/>
                    <a:lstStyle/>
                    <a:p>
                      <a:pPr algn="ctr" fontAlgn="b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 Actual Neto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38">
                <a:tc>
                  <a:txBody>
                    <a:bodyPr/>
                    <a:lstStyle/>
                    <a:p>
                      <a:pPr algn="ctr" fontAlgn="b"/>
                      <a:r>
                        <a:rPr lang="es-P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S/. 792,402,148.00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38">
                <a:tc>
                  <a:txBody>
                    <a:bodyPr/>
                    <a:lstStyle/>
                    <a:p>
                      <a:pPr algn="l" fontAlgn="b"/>
                      <a:r>
                        <a:rPr lang="es-P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s-PE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2538">
                <a:tc>
                  <a:txBody>
                    <a:bodyPr/>
                    <a:lstStyle/>
                    <a:p>
                      <a:pPr algn="r" fontAlgn="b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2538">
                <a:tc>
                  <a:txBody>
                    <a:bodyPr/>
                    <a:lstStyle/>
                    <a:p>
                      <a:pPr algn="r" fontAlgn="b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2538">
                <a:tc>
                  <a:txBody>
                    <a:bodyPr/>
                    <a:lstStyle/>
                    <a:p>
                      <a:pPr algn="r" fontAlgn="b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2538">
                <a:tc>
                  <a:txBody>
                    <a:bodyPr/>
                    <a:lstStyle/>
                    <a:p>
                      <a:pPr algn="ctr" fontAlgn="b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Tasa de Interés Efectiva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38">
                <a:tc>
                  <a:txBody>
                    <a:bodyPr/>
                    <a:lstStyle/>
                    <a:p>
                      <a:pPr algn="ctr" fontAlgn="b"/>
                      <a:r>
                        <a:rPr lang="es-P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4.0535%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</a:tr>
              <a:tr h="192538">
                <a:tc>
                  <a:txBody>
                    <a:bodyPr/>
                    <a:lstStyle/>
                    <a:p>
                      <a:pPr algn="ctr" fontAlgn="b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SEMESTRAL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538">
                <a:tc>
                  <a:txBody>
                    <a:bodyPr/>
                    <a:lstStyle/>
                    <a:p>
                      <a:pPr algn="l" fontAlgn="b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2538">
                <a:tc>
                  <a:txBody>
                    <a:bodyPr/>
                    <a:lstStyle/>
                    <a:p>
                      <a:pPr algn="l" fontAlgn="b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2538">
                <a:tc>
                  <a:txBody>
                    <a:bodyPr/>
                    <a:lstStyle/>
                    <a:p>
                      <a:pPr algn="l" fontAlgn="b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Flecha abajo 9"/>
          <p:cNvSpPr/>
          <p:nvPr/>
        </p:nvSpPr>
        <p:spPr>
          <a:xfrm>
            <a:off x="3967511" y="2032752"/>
            <a:ext cx="316523" cy="422030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PE"/>
          </a:p>
        </p:txBody>
      </p:sp>
      <p:sp>
        <p:nvSpPr>
          <p:cNvPr id="11" name="Flecha arriba 10"/>
          <p:cNvSpPr/>
          <p:nvPr/>
        </p:nvSpPr>
        <p:spPr>
          <a:xfrm>
            <a:off x="3967510" y="3307028"/>
            <a:ext cx="316523" cy="395654"/>
          </a:xfrm>
          <a:prstGeom prst="up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PE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6306" y="980729"/>
            <a:ext cx="4271065" cy="28132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65" y="980728"/>
            <a:ext cx="2994955" cy="281328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3371" y="3855731"/>
            <a:ext cx="2333625" cy="221174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83" y="3854974"/>
            <a:ext cx="6624736" cy="2211741"/>
          </a:xfrm>
          <a:prstGeom prst="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7183" y="6453336"/>
            <a:ext cx="1829813" cy="2695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83" y="6147437"/>
            <a:ext cx="7162800" cy="71056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179512" y="56153"/>
            <a:ext cx="8599487" cy="730250"/>
          </a:xfrm>
          <a:prstGeom prst="rect">
            <a:avLst/>
          </a:prstGeom>
          <a:solidFill>
            <a:srgbClr val="800000"/>
          </a:solidFill>
          <a:ln w="57150" cmpd="thickTh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2pPr>
            <a:lvl3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3pPr>
            <a:lvl4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4pPr>
            <a:lvl5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9pPr>
          </a:lstStyle>
          <a:p>
            <a:pPr>
              <a:defRPr/>
            </a:pPr>
            <a:r>
              <a:rPr lang="es-PE" dirty="0" smtClean="0">
                <a:solidFill>
                  <a:schemeClr val="bg1"/>
                </a:solidFill>
              </a:rPr>
              <a:t>Costo Amortizado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67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412776"/>
            <a:ext cx="8643257" cy="4147457"/>
          </a:xfrm>
          <a:prstGeom prst="rect">
            <a:avLst/>
          </a:prstGeom>
          <a:scene3d>
            <a:camera prst="orthographicFront"/>
            <a:lightRig rig="threePt" dir="t"/>
          </a:scene3d>
          <a:sp3d extrusionH="76200" contourW="12700" prstMaterial="metal">
            <a:bevelT prst="angle"/>
            <a:extrusionClr>
              <a:srgbClr val="00B0F0"/>
            </a:extrusionClr>
            <a:contourClr>
              <a:schemeClr val="bg1"/>
            </a:contourClr>
          </a:sp3d>
        </p:spPr>
      </p:pic>
      <p:sp>
        <p:nvSpPr>
          <p:cNvPr id="3" name="CuadroTexto 2"/>
          <p:cNvSpPr txBox="1"/>
          <p:nvPr/>
        </p:nvSpPr>
        <p:spPr>
          <a:xfrm>
            <a:off x="396684" y="5661248"/>
            <a:ext cx="8352928" cy="1200329"/>
          </a:xfrm>
          <a:prstGeom prst="rect">
            <a:avLst/>
          </a:prstGeom>
          <a:noFill/>
          <a:ln w="53975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s-PE" dirty="0" smtClean="0"/>
              <a:t>Aplicando la NICSP </a:t>
            </a:r>
            <a:r>
              <a:rPr lang="es-PE" dirty="0"/>
              <a:t>29 ¶ </a:t>
            </a:r>
            <a:r>
              <a:rPr lang="es-PE" dirty="0" smtClean="0"/>
              <a:t>49Después </a:t>
            </a:r>
            <a:r>
              <a:rPr lang="es-PE" dirty="0"/>
              <a:t>del reconocimiento inicial, una entidad medirá todos sus pasivos financieros al costo amortizado utilizando el método de la tasa de interés efectiva </a:t>
            </a:r>
          </a:p>
          <a:p>
            <a:r>
              <a:rPr lang="es-PE" dirty="0" smtClean="0"/>
              <a:t>   </a:t>
            </a:r>
            <a:endParaRPr lang="es-PE" dirty="0"/>
          </a:p>
        </p:txBody>
      </p:sp>
      <p:sp>
        <p:nvSpPr>
          <p:cNvPr id="5" name="CuadroTexto 4"/>
          <p:cNvSpPr txBox="1"/>
          <p:nvPr/>
        </p:nvSpPr>
        <p:spPr>
          <a:xfrm>
            <a:off x="4716016" y="1445605"/>
            <a:ext cx="3816424" cy="923330"/>
          </a:xfrm>
          <a:prstGeom prst="rect">
            <a:avLst/>
          </a:prstGeom>
          <a:noFill/>
          <a:ln w="15875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just"/>
            <a:r>
              <a:rPr lang="es-PE" dirty="0" smtClean="0"/>
              <a:t>El Costo Financiero de la operación aumentó de 3.920% a 4.053% </a:t>
            </a:r>
            <a:endParaRPr lang="es-PE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73404" y="116632"/>
            <a:ext cx="8599487" cy="730250"/>
          </a:xfrm>
          <a:prstGeom prst="rect">
            <a:avLst/>
          </a:prstGeom>
          <a:solidFill>
            <a:srgbClr val="800000"/>
          </a:solidFill>
          <a:ln w="57150" cmpd="thickTh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2pPr>
            <a:lvl3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3pPr>
            <a:lvl4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4pPr>
            <a:lvl5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9pPr>
          </a:lstStyle>
          <a:p>
            <a:pPr>
              <a:defRPr/>
            </a:pPr>
            <a:r>
              <a:rPr lang="es-PE" dirty="0" smtClean="0">
                <a:solidFill>
                  <a:schemeClr val="bg1"/>
                </a:solidFill>
              </a:rPr>
              <a:t>Tasa Efectiva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76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0" y="27434"/>
            <a:ext cx="4333096" cy="1047750"/>
          </a:xfrm>
          <a:prstGeom prst="rect">
            <a:avLst/>
          </a:prstGeom>
          <a:scene3d>
            <a:camera prst="orthographicFront"/>
            <a:lightRig rig="threePt" dir="t"/>
          </a:scene3d>
          <a:sp3d prstMaterial="metal"/>
        </p:spPr>
      </p:pic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5256168"/>
              </p:ext>
            </p:extLst>
          </p:nvPr>
        </p:nvGraphicFramePr>
        <p:xfrm>
          <a:off x="50364" y="1097072"/>
          <a:ext cx="4418750" cy="5666184"/>
        </p:xfrm>
        <a:graphic>
          <a:graphicData uri="http://schemas.openxmlformats.org/drawingml/2006/table">
            <a:tbl>
              <a:tblPr/>
              <a:tblGrid>
                <a:gridCol w="649816"/>
                <a:gridCol w="2469302"/>
                <a:gridCol w="649816"/>
                <a:gridCol w="649816"/>
              </a:tblGrid>
              <a:tr h="19226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1.4.1. </a:t>
                      </a:r>
                      <a:r>
                        <a:rPr lang="es-PE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Instrum</a:t>
                      </a:r>
                      <a:r>
                        <a:rPr lang="es-P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Financieros emitidos antes de la fecha de corte (31DIC2013)</a:t>
                      </a:r>
                    </a:p>
                  </a:txBody>
                  <a:tcPr marL="6905" marR="6905" marT="690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540159">
                <a:tc gridSpan="4">
                  <a:txBody>
                    <a:bodyPr/>
                    <a:lstStyle/>
                    <a:p>
                      <a:pPr algn="l" fontAlgn="t"/>
                      <a:r>
                        <a:rPr lang="es-P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Los registros efectuados antes de la fecha de corte (31DIC13) deben ser regularizados en el ejercicio 2014, registrando en Resultados Acumulados según corresponda</a:t>
                      </a:r>
                    </a:p>
                  </a:txBody>
                  <a:tcPr marL="6905" marR="6905" marT="690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01416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1.4.1.1   Endeudamiento Público</a:t>
                      </a:r>
                    </a:p>
                  </a:txBody>
                  <a:tcPr marL="6905" marR="6905" marT="690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1416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8310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18,597,852.00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10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 Interna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226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Títulos Valores Internos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1416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2301.020201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del Tesoro Público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226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3401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Resultados Acumulados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18,597,852.00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1416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3401.01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Superávit Acumulado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141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ajuste del registro inicial del gasto por la colocación de bonos bajo la par</a:t>
                      </a:r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s-P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05" marR="6905" marT="690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226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3401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Resultados Acumulados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7,203,429.73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226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3401.02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Déficit Acumulado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226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 7,203,429.73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226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 Interna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226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Títulos Valores Internos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1416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2301.020201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del Tesoro Público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226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ajuste del costo amortizado de bonos bajo la par, de ejercicios anteriores</a:t>
                      </a:r>
                    </a:p>
                  </a:txBody>
                  <a:tcPr marL="6905" marR="6905" marT="690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226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5506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Otros Gastos Diversos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1,266,436.78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E36C0A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1416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5506.02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Instrumentos Financieros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E36C0A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226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5506.0201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Emisión Bajo la Par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E36C0A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226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5506.020101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Soberanos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9226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1,266,436.78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10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10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Títulos Valores Internos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226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2301.020201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del Tesoro Público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905" marR="6905" marT="690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053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reconocimiento del costo amortizado de la deuda por cada semestre del ejercicio 2014 (Primer semestre 620,639.64    Segundo semestre 645,797.14 = 1, 266,436.78)</a:t>
                      </a:r>
                    </a:p>
                  </a:txBody>
                  <a:tcPr marL="6905" marR="6905" marT="690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9115" y="1075184"/>
            <a:ext cx="4657725" cy="566618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971" y="3181740"/>
            <a:ext cx="4509085" cy="3559628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7" name="CuadroTexto 6"/>
          <p:cNvSpPr txBox="1"/>
          <p:nvPr/>
        </p:nvSpPr>
        <p:spPr>
          <a:xfrm>
            <a:off x="1043608" y="2636912"/>
            <a:ext cx="2731569" cy="369332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latin typeface="Arial Black" panose="020B0A04020102020204" pitchFamily="34" charset="0"/>
              </a:defRPr>
            </a:lvl1pPr>
          </a:lstStyle>
          <a:p>
            <a:r>
              <a:rPr lang="es-PE" sz="1800" dirty="0"/>
              <a:t>SITUACION INICIAL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148064" y="116632"/>
            <a:ext cx="3922595" cy="784830"/>
          </a:xfrm>
          <a:prstGeom prst="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s-PE" sz="2700" dirty="0">
                <a:latin typeface="Arial Black" panose="020B0A04020102020204" pitchFamily="34" charset="0"/>
              </a:rPr>
              <a:t> </a:t>
            </a:r>
            <a:r>
              <a:rPr lang="es-PE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Aplicación de la NICSP 29</a:t>
            </a:r>
          </a:p>
          <a:p>
            <a:pPr algn="ctr"/>
            <a:r>
              <a:rPr lang="es-PE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Párrafo 49</a:t>
            </a:r>
            <a:endParaRPr lang="es-PE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Flecha a la derecha con muesca 4"/>
          <p:cNvSpPr/>
          <p:nvPr/>
        </p:nvSpPr>
        <p:spPr bwMode="auto">
          <a:xfrm>
            <a:off x="1259632" y="1406050"/>
            <a:ext cx="648072" cy="481608"/>
          </a:xfrm>
          <a:prstGeom prst="notched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E" sz="1800" i="0" u="none" strike="noStrike" normalizeH="0" baseline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75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6 L 0.25 3.7037E-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Marcador de contenido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40479968"/>
              </p:ext>
            </p:extLst>
          </p:nvPr>
        </p:nvGraphicFramePr>
        <p:xfrm>
          <a:off x="566738" y="1752600"/>
          <a:ext cx="39243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Marcador de contenido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61991823"/>
              </p:ext>
            </p:extLst>
          </p:nvPr>
        </p:nvGraphicFramePr>
        <p:xfrm>
          <a:off x="4643438" y="1752600"/>
          <a:ext cx="39243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418300-5A5A-42EF-A92F-44C9370FFEDC}" type="slidenum">
              <a:rPr lang="es-ES" smtClean="0"/>
              <a:pPr>
                <a:defRPr/>
              </a:pPr>
              <a:t>15</a:t>
            </a:fld>
            <a:endParaRPr lang="es-ES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51520" y="332656"/>
            <a:ext cx="8599487" cy="730250"/>
          </a:xfrm>
          <a:prstGeom prst="rect">
            <a:avLst/>
          </a:prstGeom>
          <a:solidFill>
            <a:srgbClr val="800000"/>
          </a:solidFill>
          <a:ln w="57150" cmpd="thickTh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2pPr>
            <a:lvl3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3pPr>
            <a:lvl4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4pPr>
            <a:lvl5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9pPr>
          </a:lstStyle>
          <a:p>
            <a:pPr>
              <a:defRPr/>
            </a:pPr>
            <a:r>
              <a:rPr lang="es-PE" dirty="0">
                <a:solidFill>
                  <a:schemeClr val="bg1"/>
                </a:solidFill>
              </a:rPr>
              <a:t>Aplicación de la NICSP 29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69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309151"/>
              </p:ext>
            </p:extLst>
          </p:nvPr>
        </p:nvGraphicFramePr>
        <p:xfrm>
          <a:off x="13241" y="485964"/>
          <a:ext cx="4486750" cy="2903220"/>
        </p:xfrm>
        <a:graphic>
          <a:graphicData uri="http://schemas.openxmlformats.org/drawingml/2006/table">
            <a:tbl>
              <a:tblPr/>
              <a:tblGrid>
                <a:gridCol w="659816"/>
                <a:gridCol w="2170751"/>
                <a:gridCol w="864096"/>
                <a:gridCol w="792087"/>
              </a:tblGrid>
              <a:tr h="200025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P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1.4.2. Instrumentos Financieros emitidos bajo la par a partir del 01ENE2014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561975">
                <a:tc gridSpan="4">
                  <a:txBody>
                    <a:bodyPr/>
                    <a:lstStyle/>
                    <a:p>
                      <a:pPr algn="l" fontAlgn="t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Para el  presente  caso se utiliza los mismos datos del anterior, considerando que la operación se inicia el 01ENE2014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095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1.4.2.1   Tesoro Público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Caja y Bancos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792,402,148.00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1101.03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Depósitos en Instituciones Financieras Públicas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1101.0301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 Corrientes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1101.030101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y Remesas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792,402,148.00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1601.02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de Documentos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1601.0202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Recursos por Operaciones Oficiales de Crédito Interno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465889"/>
              </p:ext>
            </p:extLst>
          </p:nvPr>
        </p:nvGraphicFramePr>
        <p:xfrm>
          <a:off x="0" y="1844824"/>
          <a:ext cx="4499993" cy="3379470"/>
        </p:xfrm>
        <a:graphic>
          <a:graphicData uri="http://schemas.openxmlformats.org/drawingml/2006/table">
            <a:tbl>
              <a:tblPr/>
              <a:tblGrid>
                <a:gridCol w="661764"/>
                <a:gridCol w="2182044"/>
                <a:gridCol w="864096"/>
                <a:gridCol w="792089"/>
              </a:tblGrid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y Remesas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31,791,200.00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1601.01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de Fondos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1601.0101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Intermediación de Recursos Monetarios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31,791,200.00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2104.05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 Única de Tesoro - CUT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2104.0501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 – CUT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95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reconocimiento del  devengado de intereses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Intermediación de Recursos Monetarios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31,791,200.00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2104.05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 Única de Tesoro - CUT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2104.0501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 – CUT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Caja y Bancos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31,791,200.00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1101.03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Depósitos en Instituciones Financieras Públicas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1101.0301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 Corrientes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1101.030101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02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pago de intereses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116840"/>
              </p:ext>
            </p:extLst>
          </p:nvPr>
        </p:nvGraphicFramePr>
        <p:xfrm>
          <a:off x="0" y="2060848"/>
          <a:ext cx="4499993" cy="3417570"/>
        </p:xfrm>
        <a:graphic>
          <a:graphicData uri="http://schemas.openxmlformats.org/drawingml/2006/table">
            <a:tbl>
              <a:tblPr/>
              <a:tblGrid>
                <a:gridCol w="661764"/>
                <a:gridCol w="2182044"/>
                <a:gridCol w="864096"/>
                <a:gridCol w="792089"/>
              </a:tblGrid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y Remesas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811,000,000.00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1601.01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de Fondos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1601.0101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Intermediación de Recursos Monetarios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811,000,000.00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2104.05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 Única de Tesoro – CUT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2104.0501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 – CUT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95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reconocimiento del  devengado del principal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Intermediación de Recursos Monetarios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811,000,000.00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2104.05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 Única de Tesoro  - CUT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2104.0501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 – CUT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Caja y Bancos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811,000,000.00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1101.03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Depósitos en Instituciones Financieras Públicas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1101.0301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 Corrientes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1101.030101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02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pago del principal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159690"/>
              </p:ext>
            </p:extLst>
          </p:nvPr>
        </p:nvGraphicFramePr>
        <p:xfrm>
          <a:off x="4572001" y="485964"/>
          <a:ext cx="4572000" cy="4406265"/>
        </p:xfrm>
        <a:graphic>
          <a:graphicData uri="http://schemas.openxmlformats.org/drawingml/2006/table">
            <a:tbl>
              <a:tblPr/>
              <a:tblGrid>
                <a:gridCol w="673591"/>
                <a:gridCol w="2278736"/>
                <a:gridCol w="864096"/>
                <a:gridCol w="755577"/>
              </a:tblGrid>
              <a:tr h="2095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1.4.2.2. Endeudamiento Público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811,000,000.00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Especies y documentos valorados emitidos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 por el contrario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811,000,000.00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Especies y documentos valorados en circulación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02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control de la deuda por  colocación de bonos bajo la par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55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emitidos: S/. 811, 000,000.00    Bonos colocados bajo la par: S/.  792, 402,148.00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y Remesas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792,402,148.00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1601.02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de Documentos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1601.0202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Recursos por Operaciones Oficiales de Crédito Interno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792,402,148.00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                                    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Títulos Valores Internos                        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del Tesoro Público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</a:tr>
              <a:tr h="20002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reconocimiento de la deuda por emisión de bono bajo la par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 por el contrario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811,000,000.00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Especies y documentos valorados en circulación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811,000,000.00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Especies y documentos valorados emitidos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la rebaja de emisión de bonos bajo la par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Tab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444219"/>
              </p:ext>
            </p:extLst>
          </p:nvPr>
        </p:nvGraphicFramePr>
        <p:xfrm>
          <a:off x="4572001" y="908720"/>
          <a:ext cx="4572000" cy="1647825"/>
        </p:xfrm>
        <a:graphic>
          <a:graphicData uri="http://schemas.openxmlformats.org/drawingml/2006/table">
            <a:tbl>
              <a:tblPr/>
              <a:tblGrid>
                <a:gridCol w="673591"/>
                <a:gridCol w="2278736"/>
                <a:gridCol w="864096"/>
                <a:gridCol w="755577"/>
              </a:tblGrid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953,736,000.00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Intereses por devengar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9103.1001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 por el contrario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953,736,000.00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Intereses por devengar por el contrario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9104.1001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4325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registro de control de los intereses explícitos por devengar de bonos bajo la par en cada semestre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Tab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919805"/>
              </p:ext>
            </p:extLst>
          </p:nvPr>
        </p:nvGraphicFramePr>
        <p:xfrm>
          <a:off x="4562545" y="2420888"/>
          <a:ext cx="4571999" cy="4267208"/>
        </p:xfrm>
        <a:graphic>
          <a:graphicData uri="http://schemas.openxmlformats.org/drawingml/2006/table">
            <a:tbl>
              <a:tblPr/>
              <a:tblGrid>
                <a:gridCol w="673591"/>
                <a:gridCol w="2278737"/>
                <a:gridCol w="864096"/>
                <a:gridCol w="755575"/>
              </a:tblGrid>
              <a:tr h="124807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 por el contrario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31,791,200.00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4807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9104.1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Intereses por devengar por el contrario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4807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9104.1001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307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31,791,200.00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307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9103.1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Intereses por devengar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307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9103.1001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07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la rebaja  de control de los intereses devengados cada semestre</a:t>
                      </a:r>
                    </a:p>
                  </a:txBody>
                  <a:tcPr marL="5943" marR="5943" marT="59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4807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5601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Intereses de la Deuda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31,791,200.00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</a:tr>
              <a:tr h="124807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5601.02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Intereses de Deuda Interna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</a:tr>
              <a:tr h="118864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5601.0202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Títulos Valores Internos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</a:tr>
              <a:tr h="124807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5601.020203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Soberanos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</a:tr>
              <a:tr h="1307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31,791,200.00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</a:tr>
              <a:tr h="124807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</a:tr>
              <a:tr h="124807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2301.0204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 Devengada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</a:tr>
              <a:tr h="1307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2301.020402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Intereses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190182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registro de la aprobación del devengado para el pago de intereses en cada semestre. Total 30 semestres S/. 953,736,000.00</a:t>
                      </a:r>
                    </a:p>
                  </a:txBody>
                  <a:tcPr marL="5943" marR="5943" marT="59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24807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1206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Aprobación de Tesoro Público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31,791,200.00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4807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1206.01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</a:t>
                      </a:r>
                      <a:r>
                        <a:rPr lang="es-PE" sz="600" b="0" i="0" u="none" strike="sng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s-P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4807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4402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y Remesas Corrientes Recibidos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31,791,200.00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307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4402.01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del Tesoro Público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075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registro de la aprobación del devengado para el pago de intereses cada semestre.</a:t>
                      </a:r>
                    </a:p>
                  </a:txBody>
                  <a:tcPr marL="5943" marR="5943" marT="59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36693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1205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 y Otros Contratados por Anticipado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31,791,200.00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4807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1205.07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Fiduciarios de la Deuda Pública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4807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1206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Aprobación de Tesoro Público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31,791,200.00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307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1206.01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</a:t>
                      </a:r>
                      <a:r>
                        <a:rPr lang="es-PE" sz="600" b="0" i="0" u="none" strike="sng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s-PE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07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 giro de los intereses semestrales. (total 30 semestres)</a:t>
                      </a:r>
                    </a:p>
                  </a:txBody>
                  <a:tcPr marL="5943" marR="5943" marT="59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4807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31,791,200.00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</a:tr>
              <a:tr h="124807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</a:tr>
              <a:tr h="124807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2301.0204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 Devengada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</a:tr>
              <a:tr h="1307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2301.020402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Intereses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</a:tr>
              <a:tr h="124807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1205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Servicios y Otros Contratados por Anticipado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31,791,200.00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</a:tr>
              <a:tr h="130750"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1205.07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Fiduciarios de la Deuda Pública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943" marR="5943" marT="594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</a:tr>
              <a:tr h="13075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PE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Transferencia a los acreedores</a:t>
                      </a:r>
                    </a:p>
                  </a:txBody>
                  <a:tcPr marL="5943" marR="5943" marT="594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3" name="Tab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681282"/>
              </p:ext>
            </p:extLst>
          </p:nvPr>
        </p:nvGraphicFramePr>
        <p:xfrm>
          <a:off x="4572000" y="1124744"/>
          <a:ext cx="4571999" cy="4267197"/>
        </p:xfrm>
        <a:graphic>
          <a:graphicData uri="http://schemas.openxmlformats.org/drawingml/2006/table">
            <a:tbl>
              <a:tblPr/>
              <a:tblGrid>
                <a:gridCol w="673591"/>
                <a:gridCol w="2278737"/>
                <a:gridCol w="864096"/>
                <a:gridCol w="755575"/>
              </a:tblGrid>
              <a:tr h="162983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811,000,000.00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Títulos Valores Internos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2301.020201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del Tesoro Público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811,000,000.00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2301.0204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 Devengada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2983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2301.020401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Amortización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298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registro del devengado del principal al vencimiento</a:t>
                      </a:r>
                    </a:p>
                  </a:txBody>
                  <a:tcPr marL="7408" marR="7408" marT="740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1206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Aprobación de Tesoro Público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811,000,000.00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1206.01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</a:t>
                      </a:r>
                      <a:r>
                        <a:rPr lang="es-PE" sz="700" b="0" i="0" u="none" strike="sng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s-P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4404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y Remesas de Capital Recibidos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811,000,000.00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2983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4404.01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del Tesoro Público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2983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registro de la aprobación del devengado para el pago del principal</a:t>
                      </a:r>
                    </a:p>
                  </a:txBody>
                  <a:tcPr marL="7408" marR="7408" marT="740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1205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Servicios y Otros Contratados por Anticipado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811,000,000.00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1205.07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Fiduciarios de la Deuda Pública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1206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Aprobación de Tesoro Público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811,000,000.00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2983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1206.01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</a:t>
                      </a:r>
                      <a:r>
                        <a:rPr lang="es-PE" sz="700" b="0" i="0" u="none" strike="sng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s-P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298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Por el giro del principal</a:t>
                      </a:r>
                    </a:p>
                  </a:txBody>
                  <a:tcPr marL="7408" marR="7408" marT="740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811,000,000.00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2301.0204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 Devengada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2301.020401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Amortización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811,000,000.00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</a:tr>
              <a:tr h="155575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1205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Servicios y Otros Contratados por Anticipado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</a:tr>
              <a:tr h="162983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1205.07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Fiduciarios de la Deuda Pública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16298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Transferencia a los acreedores</a:t>
                      </a:r>
                    </a:p>
                  </a:txBody>
                  <a:tcPr marL="7408" marR="7408" marT="740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08" marR="7408" marT="740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Tabla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4959389"/>
              </p:ext>
            </p:extLst>
          </p:nvPr>
        </p:nvGraphicFramePr>
        <p:xfrm>
          <a:off x="4572000" y="1268760"/>
          <a:ext cx="4572000" cy="5472613"/>
        </p:xfrm>
        <a:graphic>
          <a:graphicData uri="http://schemas.openxmlformats.org/drawingml/2006/table">
            <a:tbl>
              <a:tblPr/>
              <a:tblGrid>
                <a:gridCol w="673591"/>
                <a:gridCol w="2278737"/>
                <a:gridCol w="864096"/>
                <a:gridCol w="755576"/>
              </a:tblGrid>
              <a:tr h="21538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</a:tr>
              <a:tr h="20559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18,597,852.00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59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9103.1201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Emisiones deuda interna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59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9103.120101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Emisiones bajo la par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59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 por el contrario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18,597,852.00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59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9104.1201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Emisiones deuda interna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1328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9104.120101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Emisiones bajo la par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2441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registro de control de la emisión bajo la par  por devengar  a costo amortizado en cada semestre</a:t>
                      </a:r>
                    </a:p>
                  </a:txBody>
                  <a:tcPr marL="7634" marR="7634" marT="76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0559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 por el contrario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1,266,436.78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59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9104.1201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Emisiones deuda interna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59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9104.120101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Emisiones bajo la par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59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1,266,436.78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59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9103.1201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Emisiones deuda interna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59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9103.120101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Emisiones bajo la par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559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la rebaja del control de la emisión bajo la par  a costo amortizado en cada semestre</a:t>
                      </a:r>
                    </a:p>
                  </a:txBody>
                  <a:tcPr marL="7634" marR="7634" marT="76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559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5506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Otros Gastos Diversos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1,266,436.78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</a:tr>
              <a:tr h="20559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5506.02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Instrumentos Financieros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</a:tr>
              <a:tr h="20559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5506.0201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Emisión Bajo la Par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</a:tr>
              <a:tr h="20559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5506.020101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Soberanos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</a:tr>
              <a:tr h="20559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1,266,436.78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</a:tr>
              <a:tr h="20559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</a:tr>
              <a:tr h="195801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Títulos Valores Internos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</a:tr>
              <a:tr h="20559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2301.020201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del Tesoro Público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34" marR="7634" marT="763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</a:tr>
              <a:tr h="489501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la realización del gasto a costo amortizado por cada semestre del ejercicio 2014 (Primer semestre S/. 620,639.64   + Segundo semestre S/. 645,797.14 Total Año 2014  S/. 1,266,436.78)        (Total por 30 semestres=  S/. 18,597,452.00)</a:t>
                      </a:r>
                    </a:p>
                  </a:txBody>
                  <a:tcPr marL="7634" marR="7634" marT="76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07504" y="0"/>
            <a:ext cx="8599487" cy="476672"/>
          </a:xfrm>
          <a:prstGeom prst="rect">
            <a:avLst/>
          </a:prstGeom>
          <a:solidFill>
            <a:srgbClr val="800000"/>
          </a:solidFill>
          <a:ln w="57150" cmpd="thickTh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2pPr>
            <a:lvl3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3pPr>
            <a:lvl4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4pPr>
            <a:lvl5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9pPr>
          </a:lstStyle>
          <a:p>
            <a:r>
              <a:rPr lang="es-PE" dirty="0">
                <a:solidFill>
                  <a:schemeClr val="bg1"/>
                </a:solidFill>
              </a:rPr>
              <a:t>CONTABILIZACIÓN</a:t>
            </a:r>
            <a:r>
              <a:rPr lang="es-P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722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7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770" decel="100000"/>
                                        <p:tgtEl>
                                          <p:spTgt spid="2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7"/>
          <p:cNvSpPr>
            <a:spLocks noGrp="1"/>
          </p:cNvSpPr>
          <p:nvPr>
            <p:ph type="title"/>
          </p:nvPr>
        </p:nvSpPr>
        <p:spPr>
          <a:xfrm>
            <a:off x="2526352" y="0"/>
            <a:ext cx="6608509" cy="980728"/>
          </a:xfr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203200" h="50800" prst="relaxedInset"/>
            <a:bevelB w="44450"/>
          </a:sp3d>
        </p:spPr>
        <p:txBody>
          <a:bodyPr>
            <a:normAutofit/>
          </a:bodyPr>
          <a:lstStyle/>
          <a:p>
            <a:pPr algn="ctr"/>
            <a:r>
              <a:rPr lang="es-PE" sz="2800" b="1" dirty="0" smtClean="0">
                <a:solidFill>
                  <a:schemeClr val="bg1"/>
                </a:solidFill>
              </a:rPr>
              <a:t>CASO N° 2: OPERACIONES FINANCIERAS SOBRE LA PAR </a:t>
            </a:r>
            <a:endParaRPr lang="es-PE" sz="2800" b="1" dirty="0">
              <a:solidFill>
                <a:schemeClr val="bg1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755576" y="1052736"/>
            <a:ext cx="7920880" cy="382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es-MX" dirty="0" smtClean="0">
                <a:latin typeface="Arial" panose="020B0604020202020204" pitchFamily="34" charset="0"/>
                <a:ea typeface="Calibri" panose="020F0502020204030204" pitchFamily="34" charset="0"/>
              </a:rPr>
              <a:t>SIN </a:t>
            </a: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</a:rPr>
              <a:t>COSTO DE </a:t>
            </a:r>
            <a:r>
              <a:rPr lang="es-MX" dirty="0" smtClean="0">
                <a:latin typeface="Arial" panose="020B0604020202020204" pitchFamily="34" charset="0"/>
                <a:ea typeface="Calibri" panose="020F0502020204030204" pitchFamily="34" charset="0"/>
              </a:rPr>
              <a:t>TRANSACCIÓN</a:t>
            </a:r>
          </a:p>
          <a:p>
            <a:pPr algn="ctr">
              <a:lnSpc>
                <a:spcPct val="130000"/>
              </a:lnSpc>
              <a:spcAft>
                <a:spcPts val="0"/>
              </a:spcAft>
            </a:pPr>
            <a:endParaRPr lang="es-PE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</a:rPr>
              <a:t>Se presenta el método de cálculo y tratamiento contable del siguiente escenario de una obligación financiera en que se ha pactado una tasa de interés fija. El monto recibido es mayor al monto pagadero al </a:t>
            </a:r>
            <a:r>
              <a:rPr lang="es-MX" dirty="0" smtClean="0">
                <a:latin typeface="Arial" panose="020B0604020202020204" pitchFamily="34" charset="0"/>
                <a:ea typeface="Calibri" panose="020F0502020204030204" pitchFamily="34" charset="0"/>
              </a:rPr>
              <a:t>vencimiento</a:t>
            </a:r>
          </a:p>
          <a:p>
            <a:pPr algn="ctr">
              <a:lnSpc>
                <a:spcPct val="130000"/>
              </a:lnSpc>
              <a:spcAft>
                <a:spcPts val="600"/>
              </a:spcAft>
            </a:pPr>
            <a:r>
              <a:rPr lang="es-MX" sz="2000" dirty="0" smtClean="0"/>
              <a:t>Valor </a:t>
            </a:r>
            <a:r>
              <a:rPr lang="es-MX" sz="2000" dirty="0"/>
              <a:t>inicial &gt;</a:t>
            </a:r>
            <a:r>
              <a:rPr lang="es-MX" sz="2000" dirty="0" smtClean="0"/>
              <a:t> </a:t>
            </a:r>
            <a:r>
              <a:rPr lang="es-MX" sz="2000" dirty="0"/>
              <a:t>Valor final</a:t>
            </a:r>
            <a:endParaRPr lang="es-PE" sz="2000" dirty="0"/>
          </a:p>
          <a:p>
            <a:pPr algn="just">
              <a:spcAft>
                <a:spcPts val="0"/>
              </a:spcAft>
            </a:pPr>
            <a:r>
              <a:rPr lang="es-MX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</a:t>
            </a: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te 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caso de uso se refiere a un Bono Soberano cuya colocación se realizó el 21SET2012 con valor facial de S/. 300,000,000.00 con vencimiento el 12SET2014 en moneda nacional con una tasa fija de 4.40% y cupón semestral: marzo y setiembre; con pago del principal al vencimiento colocado al 100.10% recibiendo S/. 300,300,000.00</a:t>
            </a:r>
            <a:r>
              <a:rPr lang="es-MX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P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ángulo 15"/>
          <p:cNvSpPr/>
          <p:nvPr/>
        </p:nvSpPr>
        <p:spPr bwMode="auto">
          <a:xfrm>
            <a:off x="2879812" y="2948262"/>
            <a:ext cx="3672408" cy="36004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extrusionH="57150" contourW="19050">
            <a:bevelT w="165100" prst="coolSlant"/>
            <a:contourClr>
              <a:schemeClr val="tx1"/>
            </a:contourClr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E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755576" y="5085184"/>
            <a:ext cx="77471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smtClean="0">
                <a:latin typeface="Arial" panose="020B0604020202020204" pitchFamily="34" charset="0"/>
                <a:ea typeface="Calibri" panose="020F0502020204030204" pitchFamily="34" charset="0"/>
              </a:rPr>
              <a:t>Datos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  <a:tab pos="450215" algn="l"/>
                <a:tab pos="3060700" algn="l"/>
              </a:tabLst>
            </a:pP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Monto de la emisión 	 </a:t>
            </a:r>
            <a:r>
              <a:rPr lang="es-MX" sz="1600" dirty="0" smtClean="0">
                <a:latin typeface="Arial" panose="020B060402020202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          S</a:t>
            </a: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/. 300,000,000.00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Symbol" panose="05050102010706020507" pitchFamily="18" charset="2"/>
            </a:endParaRPr>
          </a:p>
          <a:p>
            <a:pPr marL="34290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  <a:tab pos="450215" algn="l"/>
                <a:tab pos="3060700" algn="l"/>
              </a:tabLst>
            </a:pP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Pagadero al vencimiento 	 </a:t>
            </a:r>
            <a:r>
              <a:rPr lang="es-MX" sz="1600" dirty="0" smtClean="0">
                <a:latin typeface="Arial" panose="020B060402020202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          S</a:t>
            </a: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/. 300,000,000.00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Symbol" panose="05050102010706020507" pitchFamily="18" charset="2"/>
            </a:endParaRPr>
          </a:p>
          <a:p>
            <a:pPr marL="34290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  <a:tab pos="450215" algn="l"/>
                <a:tab pos="3060700" algn="l"/>
              </a:tabLst>
            </a:pP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Plazo 2 años, sin amortización del principal, </a:t>
            </a:r>
            <a:r>
              <a:rPr lang="es-MX" sz="1600" dirty="0" err="1">
                <a:latin typeface="Arial" panose="020B060402020202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Bullet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Symbol" panose="05050102010706020507" pitchFamily="18" charset="2"/>
            </a:endParaRPr>
          </a:p>
          <a:p>
            <a:pPr marL="34290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  <a:tab pos="450215" algn="l"/>
                <a:tab pos="3060700" algn="l"/>
              </a:tabLst>
            </a:pP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Interés pagadero semestralmente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Symbol" panose="05050102010706020507" pitchFamily="18" charset="2"/>
            </a:endParaRPr>
          </a:p>
          <a:p>
            <a:pPr marL="34290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  <a:tab pos="450215" algn="l"/>
                <a:tab pos="3060700" algn="l"/>
              </a:tabLst>
            </a:pP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Tasa de interés fija  </a:t>
            </a:r>
            <a:r>
              <a:rPr lang="es-MX" sz="1600" dirty="0" smtClean="0">
                <a:latin typeface="Arial" panose="020B060402020202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                                     4.40</a:t>
            </a:r>
            <a:r>
              <a:rPr lang="es-MX" sz="1600" dirty="0">
                <a:latin typeface="Arial" panose="020B0604020202020204" pitchFamily="34" charset="0"/>
                <a:ea typeface="Calibri" panose="020F0502020204030204" pitchFamily="34" charset="0"/>
                <a:cs typeface="Symbol" panose="05050102010706020507" pitchFamily="18" charset="2"/>
              </a:rPr>
              <a:t>%</a:t>
            </a:r>
            <a:endParaRPr lang="es-PE" sz="1600" dirty="0">
              <a:latin typeface="Arial" panose="020B0604020202020204" pitchFamily="34" charset="0"/>
              <a:ea typeface="Calibri" panose="020F0502020204030204" pitchFamily="34" charset="0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28600" algn="l"/>
                <a:tab pos="450215" algn="l"/>
                <a:tab pos="3060700" algn="l"/>
              </a:tabLst>
            </a:pPr>
            <a:endParaRPr lang="es-PE" sz="1600" dirty="0">
              <a:latin typeface="Times New Roman" panose="02020603050405020304" pitchFamily="18" charset="0"/>
              <a:ea typeface="Calibri" panose="020F0502020204030204" pitchFamily="34" charset="0"/>
              <a:cs typeface="Symbol" panose="05050102010706020507" pitchFamily="18" charset="2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755576" y="5011315"/>
            <a:ext cx="66004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Para todos los casos se pide:</a:t>
            </a:r>
            <a:endParaRPr lang="es-P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Cronograma del Préstamo / Colocación (Tasa Nominal)</a:t>
            </a:r>
            <a:endParaRPr lang="es-P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Cálculo de la Tasa de Interés Efectiva (TIR) </a:t>
            </a:r>
            <a:endParaRPr lang="es-P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Cronograma a Costo Amortizado  </a:t>
            </a:r>
            <a:endParaRPr lang="es-P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Contabilización de Operaciones</a:t>
            </a:r>
            <a:endParaRPr lang="es-P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s-MX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Comentarios</a:t>
            </a:r>
            <a:endParaRPr lang="es-P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65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8CCE6-1AD5-4048-AB1F-E7D6D1B65996}" type="slidenum">
              <a:rPr lang="es-ES" smtClean="0"/>
              <a:pPr>
                <a:defRPr/>
              </a:pPr>
              <a:t>18</a:t>
            </a:fld>
            <a:endParaRPr lang="es-ES"/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141693"/>
              </p:ext>
            </p:extLst>
          </p:nvPr>
        </p:nvGraphicFramePr>
        <p:xfrm>
          <a:off x="1776926" y="1772816"/>
          <a:ext cx="5561965" cy="1401693"/>
        </p:xfrm>
        <a:graphic>
          <a:graphicData uri="http://schemas.openxmlformats.org/drawingml/2006/table">
            <a:tbl>
              <a:tblPr firstRow="1" firstCol="1" bandRow="1" bandCol="1">
                <a:effectLst/>
              </a:tblPr>
              <a:tblGrid>
                <a:gridCol w="654685"/>
                <a:gridCol w="855980"/>
                <a:gridCol w="873760"/>
                <a:gridCol w="798195"/>
                <a:gridCol w="667385"/>
                <a:gridCol w="855980"/>
                <a:gridCol w="855980"/>
              </a:tblGrid>
              <a:tr h="4320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Fecha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endParaRPr lang="es-ES" sz="900" b="1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9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Capital </a:t>
                      </a:r>
                      <a:r>
                        <a:rPr lang="es-ES" sz="9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inicio de periodo</a:t>
                      </a:r>
                      <a:endParaRPr lang="es-PE" sz="9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Amortización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Interés Explícito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Comisión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Total Pago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Capital final de periodo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</a:tr>
              <a:tr h="1530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21/09/2012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300,000,000.00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12/03/2013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300,000,000.00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6,600,000.00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6,600,000.00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300,000,000.00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12/09/2013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300,000,000.00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6,600,000.00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6,600,000.00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300,000,000.00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0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12/03/2014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300,000,000.00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6,600,000.00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6,600,000.00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300,000,000.00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3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12/09/2014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300,000,000.00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300,000,000.00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6,600,000.00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306,600,000.00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1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3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3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3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3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3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3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3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530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Total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300,000,000.00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26,400,000.00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0.00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326,400,000.00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ES" sz="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1" name="Rectángulo 10"/>
          <p:cNvSpPr/>
          <p:nvPr/>
        </p:nvSpPr>
        <p:spPr bwMode="auto">
          <a:xfrm>
            <a:off x="1763687" y="1772816"/>
            <a:ext cx="5616625" cy="144016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E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2786" y="3861048"/>
            <a:ext cx="2638425" cy="21336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4" name="Rectángulo 13"/>
          <p:cNvSpPr/>
          <p:nvPr/>
        </p:nvSpPr>
        <p:spPr>
          <a:xfrm>
            <a:off x="2338197" y="3352346"/>
            <a:ext cx="4467602" cy="369332"/>
          </a:xfrm>
          <a:prstGeom prst="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lvl="1"/>
            <a:r>
              <a:rPr lang="es-ES" dirty="0" smtClean="0">
                <a:solidFill>
                  <a:schemeClr val="bg1"/>
                </a:solidFill>
              </a:rPr>
              <a:t>Tasa de Interés Efectiva</a:t>
            </a:r>
            <a:endParaRPr lang="es-PE" dirty="0">
              <a:solidFill>
                <a:schemeClr val="bg1"/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79512" y="56153"/>
            <a:ext cx="8599487" cy="730250"/>
          </a:xfrm>
          <a:prstGeom prst="rect">
            <a:avLst/>
          </a:prstGeom>
          <a:solidFill>
            <a:srgbClr val="800000"/>
          </a:solidFill>
          <a:ln w="57150" cmpd="thickTh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2pPr>
            <a:lvl3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3pPr>
            <a:lvl4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4pPr>
            <a:lvl5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9pPr>
          </a:lstStyle>
          <a:p>
            <a:pPr>
              <a:defRPr/>
            </a:pPr>
            <a:r>
              <a:rPr lang="es-PE" dirty="0" smtClean="0">
                <a:solidFill>
                  <a:schemeClr val="bg1"/>
                </a:solidFill>
              </a:rPr>
              <a:t>Cronograma del Acreedor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18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418300-5A5A-42EF-A92F-44C9370FFEDC}" type="slidenum">
              <a:rPr lang="es-ES" smtClean="0"/>
              <a:pPr>
                <a:defRPr/>
              </a:pPr>
              <a:t>19</a:t>
            </a:fld>
            <a:endParaRPr lang="es-ES"/>
          </a:p>
        </p:txBody>
      </p:sp>
      <p:pic>
        <p:nvPicPr>
          <p:cNvPr id="3" name="Imagen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116632"/>
            <a:ext cx="367240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uadroTexto 3"/>
          <p:cNvSpPr txBox="1"/>
          <p:nvPr/>
        </p:nvSpPr>
        <p:spPr>
          <a:xfrm>
            <a:off x="828301" y="2132856"/>
            <a:ext cx="2731569" cy="369332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>
                <a:latin typeface="Arial Black" panose="020B0A04020102020204" pitchFamily="34" charset="0"/>
              </a:defRPr>
            </a:lvl1pPr>
          </a:lstStyle>
          <a:p>
            <a:r>
              <a:rPr lang="es-PE" sz="1800" dirty="0"/>
              <a:t>SITUACION INICIAL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5436096" y="90354"/>
            <a:ext cx="3634563" cy="784830"/>
          </a:xfrm>
          <a:prstGeom prst="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s-PE" sz="2700" dirty="0">
                <a:latin typeface="Arial Black" panose="020B0A04020102020204" pitchFamily="34" charset="0"/>
              </a:rPr>
              <a:t> </a:t>
            </a:r>
            <a:r>
              <a:rPr lang="es-PE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Aplicación de la NICSP 29 Párrafo 49</a:t>
            </a:r>
            <a:endParaRPr lang="es-PE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166185"/>
              </p:ext>
            </p:extLst>
          </p:nvPr>
        </p:nvGraphicFramePr>
        <p:xfrm>
          <a:off x="107505" y="2607121"/>
          <a:ext cx="4239304" cy="4114358"/>
        </p:xfrm>
        <a:graphic>
          <a:graphicData uri="http://schemas.openxmlformats.org/drawingml/2006/table">
            <a:tbl>
              <a:tblPr/>
              <a:tblGrid>
                <a:gridCol w="623427"/>
                <a:gridCol w="2369023"/>
                <a:gridCol w="623427"/>
                <a:gridCol w="623427"/>
              </a:tblGrid>
              <a:tr h="360797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2.4.1</a:t>
                      </a:r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     </a:t>
                      </a:r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Instrumentos Financieros emitidos antes de la fecha de corte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488372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Los registros efectuados antes de la fecha de corte (31DIC13) deben ser regularizados en el ejercicio 2014, registrando contra Resultados Acumulados según corresponda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887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2.4.1.1. Endeudamiento Público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8762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9701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y Remesas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3,300,000.00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9773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1601.02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de Documentos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701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1601.0202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Recursos Por Operaciones Oficiales De Crédito Interno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701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3,000,000.00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9773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8762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Títulos Valores Internos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701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del Tesoro Público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8762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Otros Ingresos Diversos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8762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4505.03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Instrumentos Financieros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9773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4505.0301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Emisiones Sobre la Par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9701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4505.030101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Soberanos 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701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Asiento referencial efectuado en el ejercicio 2012 por DNEP, antes de la aplicación de la Metodología del Costo Amortizado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92610"/>
              </p:ext>
            </p:extLst>
          </p:nvPr>
        </p:nvGraphicFramePr>
        <p:xfrm>
          <a:off x="4495853" y="2603391"/>
          <a:ext cx="4574807" cy="4267205"/>
        </p:xfrm>
        <a:graphic>
          <a:graphicData uri="http://schemas.openxmlformats.org/drawingml/2006/table">
            <a:tbl>
              <a:tblPr/>
              <a:tblGrid>
                <a:gridCol w="672766"/>
                <a:gridCol w="2556509"/>
                <a:gridCol w="672766"/>
                <a:gridCol w="672766"/>
              </a:tblGrid>
              <a:tr h="155900">
                <a:tc gridSpan="4">
                  <a:txBody>
                    <a:bodyPr/>
                    <a:lstStyle/>
                    <a:p>
                      <a:pPr algn="l" fontAlgn="b"/>
                      <a:r>
                        <a:rPr lang="es-P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2.4.1.1. Endeudamiento Público</a:t>
                      </a:r>
                    </a:p>
                  </a:txBody>
                  <a:tcPr marL="7424" marR="7424" marT="74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5590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559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3401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Resultados Acumulados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300,000.00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9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3401.02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Déficit Acumulado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9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300,000.00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9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9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Títulos Valores Internos 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9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2301.020201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del Tesoro Público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590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la regularización del ingreso registrado</a:t>
                      </a:r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la fecha de emisión del Bono</a:t>
                      </a:r>
                      <a:r>
                        <a:rPr lang="es-PE" sz="700" b="1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s-PE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24" marR="7424" marT="742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90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48476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146,774.98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9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9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Títulos Valores Internos 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9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2301.020201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del Tesoro Público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8476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3401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Resultados Acumulados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146,774.98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9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3401.01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Superávit Acumulado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590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ajuste del costo amortizado de bonos sobre la par antes de la fecha de corte (31DIC2013)</a:t>
                      </a:r>
                    </a:p>
                  </a:txBody>
                  <a:tcPr marL="7424" marR="7424" marT="742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5590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559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153,225.01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3324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3324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Títulos Valores Internos 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3324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2301.020201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del Tesoro Público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33628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4505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Otros Ingresos Diversos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153,225.01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9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4505.03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Instrumentos Financieros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63324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4505.0301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Emisiones Sobre la Par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900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4505.030101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Soberanos    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24" marR="7424" marT="7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1229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costo amortizado de bonos sobre la par por cada semestre del ejercicio 2014 (Primer semestre S/. 75,788.82 + Segundo semestre S/. 77,436.19, Total S/. 153,225.01)</a:t>
                      </a:r>
                    </a:p>
                  </a:txBody>
                  <a:tcPr marL="7424" marR="7424" marT="742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Imagen 9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9992" y="980728"/>
            <a:ext cx="4644008" cy="15214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773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ctrTitle"/>
          </p:nvPr>
        </p:nvSpPr>
        <p:spPr>
          <a:xfrm>
            <a:off x="539552" y="2564904"/>
            <a:ext cx="8086725" cy="1358108"/>
          </a:xfrm>
          <a:noFill/>
          <a:ln w="0" cmpd="dbl">
            <a:noFill/>
          </a:ln>
          <a:scene3d>
            <a:camera prst="orthographicFront"/>
            <a:lightRig rig="threePt" dir="t"/>
          </a:scene3d>
          <a:sp3d extrusionH="76200" contourW="120650">
            <a:bevelT w="152400" h="50800" prst="softRound"/>
            <a:extrusionClr>
              <a:srgbClr val="FFFF00"/>
            </a:extrusionClr>
            <a:contourClr>
              <a:schemeClr val="bg1"/>
            </a:contourClr>
          </a:sp3d>
        </p:spPr>
        <p:txBody>
          <a:bodyPr/>
          <a:lstStyle/>
          <a:p>
            <a:pPr algn="ctr"/>
            <a:r>
              <a:rPr lang="es-PE" sz="3000" b="1" dirty="0">
                <a:solidFill>
                  <a:schemeClr val="tx1"/>
                </a:solidFill>
              </a:rPr>
              <a:t>RECONOCIMIENTO Y MEDICIÓN DE INSTRUMENTOS FINANCIEROS </a:t>
            </a:r>
            <a:br>
              <a:rPr lang="es-PE" sz="3000" b="1" dirty="0">
                <a:solidFill>
                  <a:schemeClr val="tx1"/>
                </a:solidFill>
              </a:rPr>
            </a:br>
            <a:r>
              <a:rPr lang="es-PE" sz="3000" b="1" dirty="0">
                <a:solidFill>
                  <a:schemeClr val="tx1"/>
                </a:solidFill>
              </a:rPr>
              <a:t>CASO PERUANO 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395536" y="5733256"/>
            <a:ext cx="8230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dirty="0"/>
              <a:t>NICSP 29 </a:t>
            </a:r>
            <a:r>
              <a:rPr lang="es-PE" dirty="0" smtClean="0"/>
              <a:t>¶7:</a:t>
            </a:r>
            <a:r>
              <a:rPr lang="es-PE" b="0" dirty="0" smtClean="0"/>
              <a:t> La presente Norma es de aplicación para todas las entidades del sector público, excepto a las Empresas Públicas</a:t>
            </a:r>
            <a:endParaRPr lang="es-PE" b="0" dirty="0"/>
          </a:p>
        </p:txBody>
      </p:sp>
    </p:spTree>
    <p:extLst>
      <p:ext uri="{BB962C8B-B14F-4D97-AF65-F5344CB8AC3E}">
        <p14:creationId xmlns:p14="http://schemas.microsoft.com/office/powerpoint/2010/main" val="298807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418300-5A5A-42EF-A92F-44C9370FFEDC}" type="slidenum">
              <a:rPr lang="es-ES" smtClean="0"/>
              <a:pPr>
                <a:defRPr/>
              </a:pPr>
              <a:t>20</a:t>
            </a:fld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1445" y="116632"/>
            <a:ext cx="4968552" cy="369332"/>
          </a:xfrm>
          <a:prstGeom prst="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1800">
                <a:latin typeface="Arial Black" panose="020B0A04020102020204" pitchFamily="34" charset="0"/>
              </a:defRPr>
            </a:lvl1pPr>
          </a:lstStyle>
          <a:p>
            <a:r>
              <a:rPr lang="es-PE" dirty="0">
                <a:solidFill>
                  <a:schemeClr val="bg1"/>
                </a:solidFill>
              </a:rPr>
              <a:t>CONTABILIZACIÓN DE OPERACIONES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228478"/>
              </p:ext>
            </p:extLst>
          </p:nvPr>
        </p:nvGraphicFramePr>
        <p:xfrm>
          <a:off x="1176" y="620688"/>
          <a:ext cx="4210783" cy="5609540"/>
        </p:xfrm>
        <a:graphic>
          <a:graphicData uri="http://schemas.openxmlformats.org/drawingml/2006/table">
            <a:tbl>
              <a:tblPr/>
              <a:tblGrid>
                <a:gridCol w="703636"/>
                <a:gridCol w="1778956"/>
                <a:gridCol w="864096"/>
                <a:gridCol w="864095"/>
              </a:tblGrid>
              <a:tr h="230031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P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2.4.2. Instrumentos Financieros emitidos a partir del 01 de enero 2013</a:t>
                      </a:r>
                    </a:p>
                  </a:txBody>
                  <a:tcPr marL="9022" marR="9022" marT="90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540574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Para el  presente  caso se utiliza los mismos datos del anterior, considerando que la operación se inicia el 01ENE2014</a:t>
                      </a:r>
                    </a:p>
                  </a:txBody>
                  <a:tcPr marL="9022" marR="9022" marT="90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4153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2.4.2.1. Tesoro Público</a:t>
                      </a:r>
                    </a:p>
                  </a:txBody>
                  <a:tcPr marL="9022" marR="9022" marT="90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1533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61232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Caja y Bancos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300,300,000.00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30031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1101.03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Depósitos en Instituciones Financieras Públicas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30031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1101.0301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 Corrientes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1533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1101.030101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61232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y Remesas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300,300,000.00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1533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1601.02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de Documentos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1533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1601.0202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Recursos por Operaciones Oficiales de Crédito Interno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153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la captación del bono colocado sobre la par</a:t>
                      </a:r>
                    </a:p>
                  </a:txBody>
                  <a:tcPr marL="9022" marR="9022" marT="902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1533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30031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y Remesas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6,600,000.00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7539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1601.01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de Fondos 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45047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1601.0101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1533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Intermediación de Recursos Monetarios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6,600,000.00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1533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2104.05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 Única de Tesoro – CUT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1533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2104.0501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 -  CUT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153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reconocimiento del devengado de intereses.</a:t>
                      </a:r>
                    </a:p>
                  </a:txBody>
                  <a:tcPr marL="9022" marR="9022" marT="902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22" marR="9022" marT="902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286569"/>
              </p:ext>
            </p:extLst>
          </p:nvPr>
        </p:nvGraphicFramePr>
        <p:xfrm>
          <a:off x="-4458" y="1601410"/>
          <a:ext cx="4220650" cy="5256590"/>
        </p:xfrm>
        <a:graphic>
          <a:graphicData uri="http://schemas.openxmlformats.org/drawingml/2006/table">
            <a:tbl>
              <a:tblPr/>
              <a:tblGrid>
                <a:gridCol w="620684"/>
                <a:gridCol w="2358598"/>
                <a:gridCol w="620684"/>
                <a:gridCol w="620684"/>
              </a:tblGrid>
              <a:tr h="200706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00706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Intermediación de Recursos Monetarios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6,600,000.00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706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2104.05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 Única de Tesoro - CUT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706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2104.0501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 - CUT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706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Caja y Bancos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6,600,000.00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706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1101.03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Depósitos en Instituciones Financieras Públicas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1149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1101.0301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 Corrientes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706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1101.030101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706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pago de intereses.</a:t>
                      </a:r>
                    </a:p>
                  </a:txBody>
                  <a:tcPr marL="7759" marR="7759" marT="775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706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91149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y Remesas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300,000,000.00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706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1601.01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de Fondos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706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1601.0101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706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Intermediación de Recursos Monetarios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300,000,000.00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706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2104.05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 Única de Tesoro  - CUT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0264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2104.0501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  - CUT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26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7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reconocimiento del devengado del principal.</a:t>
                      </a:r>
                    </a:p>
                  </a:txBody>
                  <a:tcPr marL="7759" marR="7759" marT="775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264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72034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Intermediación de Recursos Monetarios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300,000,000.00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706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2104.05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 Única de Tesoro  - CUT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0264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2104.0501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  - CUT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706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Caja y Bancos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300,000,000.00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8051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1101.03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Depósitos en Instituciones Financieras Públicas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91149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1101.0301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 Corrientes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706"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1101.030101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0706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7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pago del principal.</a:t>
                      </a:r>
                    </a:p>
                  </a:txBody>
                  <a:tcPr marL="7759" marR="7759" marT="775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759" marR="7759" marT="7759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247114"/>
              </p:ext>
            </p:extLst>
          </p:nvPr>
        </p:nvGraphicFramePr>
        <p:xfrm>
          <a:off x="4679504" y="620688"/>
          <a:ext cx="4464496" cy="5106868"/>
        </p:xfrm>
        <a:graphic>
          <a:graphicData uri="http://schemas.openxmlformats.org/drawingml/2006/table">
            <a:tbl>
              <a:tblPr/>
              <a:tblGrid>
                <a:gridCol w="656543"/>
                <a:gridCol w="2494867"/>
                <a:gridCol w="656543"/>
                <a:gridCol w="656543"/>
              </a:tblGrid>
              <a:tr h="15007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2.4.2.2. Endeudamiento Público</a:t>
                      </a:r>
                    </a:p>
                  </a:txBody>
                  <a:tcPr marL="5186" marR="5186" marT="51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0072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42926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300,000,000.00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2926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9103.02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Especies y documentos valorados emitidos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2926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 por el contrario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300,000,000.00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072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9104.02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Especies y documentos valorados en circulación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887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control de la deuda por  colocación de bono sobre la par</a:t>
                      </a:r>
                    </a:p>
                  </a:txBody>
                  <a:tcPr marL="5186" marR="5186" marT="518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07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pt-BR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emitidos:  S/. 300,000,000.00  Bonos colocados sobre la par:  S/. 300,300,000.00 </a:t>
                      </a:r>
                    </a:p>
                  </a:txBody>
                  <a:tcPr marL="5186" marR="5186" marT="51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0072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y Remesas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300,300,000.00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072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1601.02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de Documentos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072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1601.0202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Recursos por Operaciones Oficiales de Crédito Interno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2926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300,300,000.00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5392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                                             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4388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Títulos Valores Internos                      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072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2301.020201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del Tesoro Público                        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007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reconocimiento de la deuda por emisión de bono sobre la par</a:t>
                      </a:r>
                    </a:p>
                  </a:txBody>
                  <a:tcPr marL="5186" marR="5186" marT="518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0072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 por el contrario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300,000,000.00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072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9104.02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Especies y documentos valorados en circulación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072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300,000,000.00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072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9103.02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Especies y documentos valorados emitidos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007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la rebaja de emisión de bonos sobre la par</a:t>
                      </a:r>
                    </a:p>
                  </a:txBody>
                  <a:tcPr marL="5186" marR="5186" marT="518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0072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26,400,000.00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072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9103.1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Intereses por devengar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072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9103.1001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2926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 por el contrario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26,400,000.00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072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9104.1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Intereses por devengar por el contrario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072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9104.1001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0072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PE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registro de control de los intereses por devengar de bonos sobre la par de los cuatro semestres</a:t>
                      </a:r>
                    </a:p>
                  </a:txBody>
                  <a:tcPr marL="5186" marR="5186" marT="5186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42926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 por el contrario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6,600,000.00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072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9104.1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Intereses por devengar por el contrario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072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9104.1001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072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6,600,000.00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0072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9103.1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Intereses por devengar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7218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9103.1001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186" marR="5186" marT="518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931318"/>
              </p:ext>
            </p:extLst>
          </p:nvPr>
        </p:nvGraphicFramePr>
        <p:xfrm>
          <a:off x="4679503" y="4581128"/>
          <a:ext cx="4464497" cy="1772817"/>
        </p:xfrm>
        <a:graphic>
          <a:graphicData uri="http://schemas.openxmlformats.org/drawingml/2006/table">
            <a:tbl>
              <a:tblPr/>
              <a:tblGrid>
                <a:gridCol w="656544"/>
                <a:gridCol w="2494865"/>
                <a:gridCol w="656544"/>
                <a:gridCol w="656544"/>
              </a:tblGrid>
              <a:tr h="174501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Intereses de la Deuda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6,600,000.00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4426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5601.02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Intereses de Deuda Interna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4426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5601.0202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Títulos Valores Internos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4501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5601.020203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Soberanos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4426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6,600,000.00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4160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4426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 Devengada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74426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2301.020402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Intereses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7525">
                <a:tc gridSpan="3">
                  <a:txBody>
                    <a:bodyPr/>
                    <a:lstStyle/>
                    <a:p>
                      <a:pPr algn="l" fontAlgn="t"/>
                      <a:r>
                        <a:rPr lang="es-PE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registro de la aprobación del devengado para el pago de intereses cada semestre (total 4 semestres)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788542"/>
              </p:ext>
            </p:extLst>
          </p:nvPr>
        </p:nvGraphicFramePr>
        <p:xfrm>
          <a:off x="4283967" y="179440"/>
          <a:ext cx="4860033" cy="6678560"/>
        </p:xfrm>
        <a:graphic>
          <a:graphicData uri="http://schemas.openxmlformats.org/drawingml/2006/table">
            <a:tbl>
              <a:tblPr/>
              <a:tblGrid>
                <a:gridCol w="714710"/>
                <a:gridCol w="2715903"/>
                <a:gridCol w="714710"/>
                <a:gridCol w="714710"/>
              </a:tblGrid>
              <a:tr h="117863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1206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Aprobación del Tesoro Público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6,600,000.00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1206.01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4402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y Remesas Corrientes Recibidas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6,600,000.00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4402.01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del Tesoro Público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7863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PE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devengamiento de los intereses (efectuar el registro durante los 4 semestres)</a:t>
                      </a:r>
                    </a:p>
                  </a:txBody>
                  <a:tcPr marL="3984" marR="3984" marT="3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1205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Servicios y Otros Contratados por Anticipado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6,600,000.00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1205.07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Fiduciarios de la Deuda Pública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1206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Aprobación del Tesoro Público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6,600,000.00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1206.01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786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giro de los intereses semestrales (durante cuatro semestres) </a:t>
                      </a:r>
                    </a:p>
                  </a:txBody>
                  <a:tcPr marL="3984" marR="3984" marT="3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6,600,000.00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2301.0204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 Devengada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2301.020402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Intereses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1205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Servicios y Otros Contratados por Anticipado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6,600,000.00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1205.07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Fiduciarios de la Deuda Pública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786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Transferencia a los acreedores. </a:t>
                      </a:r>
                    </a:p>
                  </a:txBody>
                  <a:tcPr marL="3984" marR="3984" marT="3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718" marR="3984" marT="3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718" marR="3984" marT="3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8086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300,000,000.00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Títulos Valores Internos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2301.020201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del Tesoro Público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58086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300,000,000.00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2301.0204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 Devengada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2301.020401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Amortización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786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registro del devengado del principal al vencimiento</a:t>
                      </a:r>
                    </a:p>
                  </a:txBody>
                  <a:tcPr marL="3984" marR="3984" marT="3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8086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1206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Aprobación de Tesoro Público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300,000,000.00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1206.01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58086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4404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y Remesas de Capital Recibidos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300,000,000.00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4404.01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Traspasos del Tesoro Público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786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registro aprobación del devengado para el pago del principal</a:t>
                      </a:r>
                    </a:p>
                  </a:txBody>
                  <a:tcPr marL="3984" marR="3984" marT="3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5859" marR="3984" marT="3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8086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1205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Servicios y Otros Contratados por Anticipado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300,000,000.00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1205.07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Fiduciarios de la Deuda Pública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58086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1206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Aprobación de Tesoro Público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300,000,000.00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1206.01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Tesoro Público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786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giro del principal</a:t>
                      </a:r>
                    </a:p>
                  </a:txBody>
                  <a:tcPr marL="3984" marR="3984" marT="3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84" marR="3984" marT="39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84" marR="3984" marT="39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8086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300,000,000.00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2301.0204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 Devengada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2301.020401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Amortización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58086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1205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Servicios y Otros Contratados por Anticipado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300,000,000.00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1205.07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Fiduciarios de la Deuda Pública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786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E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Transferencia a los acreedores</a:t>
                      </a:r>
                    </a:p>
                  </a:txBody>
                  <a:tcPr marL="3984" marR="3984" marT="3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84" marR="3984" marT="39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84" marR="3984" marT="398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300,000.00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9103.1201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Emisiones deuda interna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9103.120101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Emisiones sobre la par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 por el contrario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300,000.00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9104.1201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Emisiones deuda interna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117863"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9104.120101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Emisiones sobre la par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7863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PE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registro de control de la emisión sobre la par  a costo amortizado en cada semestre</a:t>
                      </a:r>
                    </a:p>
                  </a:txBody>
                  <a:tcPr marL="3984" marR="3984" marT="3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984" marR="3984" marT="398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217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418300-5A5A-42EF-A92F-44C9370FFEDC}" type="slidenum">
              <a:rPr lang="es-ES" smtClean="0"/>
              <a:pPr>
                <a:defRPr/>
              </a:pPr>
              <a:t>21</a:t>
            </a:fld>
            <a:endParaRPr lang="es-ES"/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928378"/>
              </p:ext>
            </p:extLst>
          </p:nvPr>
        </p:nvGraphicFramePr>
        <p:xfrm>
          <a:off x="2051720" y="620688"/>
          <a:ext cx="5328593" cy="5472603"/>
        </p:xfrm>
        <a:graphic>
          <a:graphicData uri="http://schemas.openxmlformats.org/drawingml/2006/table">
            <a:tbl>
              <a:tblPr/>
              <a:tblGrid>
                <a:gridCol w="783617"/>
                <a:gridCol w="2977742"/>
                <a:gridCol w="783617"/>
                <a:gridCol w="783617"/>
              </a:tblGrid>
              <a:tr h="252449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40429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 por el contrario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72,598.48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0429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9104.1201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Emisiones deuda interna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0429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9104.120101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Emisiones sobre la par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0429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Valores y Garantías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72,598.48</a:t>
                      </a:r>
                      <a:endParaRPr lang="es-P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0429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9103.1201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Emisiones deuda interna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2449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9103.120101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Emisiones sobre la par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2449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s-PE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la rebaja de control de la emisión sobre la par  a costo amortizado en cada semestre</a:t>
                      </a:r>
                    </a:p>
                  </a:txBody>
                  <a:tcPr marL="9383" marR="9383" marT="938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83" marR="9383" marT="938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449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CUENTAS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DENOMINACIÓN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DEBE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HABER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40429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Pública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72,598.48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0429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Deuda Interna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0429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Títulos Valores Internos                      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0429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2301.020201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del Tesoro Público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0429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4505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Ingresos Diversos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72,598.48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0429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4505.03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Instrumentos Financieros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0429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4505.0301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Emisiones Sobre la Par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2449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4505.030101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Bonos Soberanos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3494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s-PE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 el registro del importe sobre la par a costo amortizado por el ejercicio. De acuerdo al principio del devengado,     el registro se realizará según los montos semestrales resultantes.  Total S/. 300,000.00</a:t>
                      </a:r>
                    </a:p>
                  </a:txBody>
                  <a:tcPr marL="9383" marR="9383" marT="938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40429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3330" marR="9383" marT="93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Primer semeste     72,598.48</a:t>
                      </a:r>
                    </a:p>
                  </a:txBody>
                  <a:tcPr marL="9383" marR="9383" marT="93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3330" marR="9383" marT="93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3330" marR="9383" marT="93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0429"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Segundo semestre  74,176.50</a:t>
                      </a:r>
                    </a:p>
                  </a:txBody>
                  <a:tcPr marL="9383" marR="9383" marT="93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0429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Tercer semestre     75,788.82</a:t>
                      </a:r>
                    </a:p>
                  </a:txBody>
                  <a:tcPr marL="9383" marR="9383" marT="93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40429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9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Cuarto semestre     77,436.19</a:t>
                      </a:r>
                    </a:p>
                  </a:txBody>
                  <a:tcPr marL="9383" marR="9383" marT="938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383" marR="9383" marT="938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5470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223838"/>
            <a:ext cx="8280400" cy="973137"/>
          </a:xfrm>
        </p:spPr>
        <p:txBody>
          <a:bodyPr/>
          <a:lstStyle/>
          <a:p>
            <a:pPr>
              <a:defRPr/>
            </a:pPr>
            <a:r>
              <a:rPr lang="es-PE" dirty="0" smtClean="0"/>
              <a:t>9. Conclusiones</a:t>
            </a:r>
            <a:endParaRPr lang="es-PE" dirty="0"/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2168716994"/>
              </p:ext>
            </p:extLst>
          </p:nvPr>
        </p:nvGraphicFramePr>
        <p:xfrm>
          <a:off x="611560" y="1340768"/>
          <a:ext cx="7632848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830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12 Imagen" descr="FONDO_MOD_2-01.t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4" name="3 Marcador de número de diapositiva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51159A1-B296-4C32-9836-468EAEA49D0F}" type="slidenum">
              <a:rPr lang="es-ES" smtClean="0"/>
              <a:pPr/>
              <a:t>23</a:t>
            </a:fld>
            <a:endParaRPr lang="es-ES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06513" y="2617788"/>
            <a:ext cx="6578600" cy="2008187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ES" sz="4100" b="1" dirty="0" smtClean="0"/>
              <a:t>MUCHAS GRACIAS </a:t>
            </a:r>
            <a:r>
              <a:rPr lang="es-ES" sz="4100" dirty="0" smtClean="0"/>
              <a:t>…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es-ES" sz="4100" dirty="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PE" sz="2100" b="1" dirty="0" smtClean="0"/>
              <a:t>José Reque Acosta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PE" sz="1600" dirty="0" smtClean="0">
                <a:hlinkClick r:id="rId4"/>
              </a:rPr>
              <a:t>jreque@mef.gob.pe</a:t>
            </a:r>
            <a:endParaRPr lang="es-PE" sz="1600" dirty="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s-PE" sz="1600" dirty="0" smtClean="0"/>
              <a:t>Teléfono :3115930 – Anexo 3208</a:t>
            </a:r>
            <a:endParaRPr lang="es-ES" sz="1600" dirty="0" smtClean="0"/>
          </a:p>
        </p:txBody>
      </p:sp>
      <p:graphicFrame>
        <p:nvGraphicFramePr>
          <p:cNvPr id="5" name="Group 103"/>
          <p:cNvGraphicFramePr>
            <a:graphicFrameLocks noGrp="1"/>
          </p:cNvGraphicFramePr>
          <p:nvPr/>
        </p:nvGraphicFramePr>
        <p:xfrm>
          <a:off x="428625" y="285750"/>
          <a:ext cx="8286808" cy="1142987"/>
        </p:xfrm>
        <a:graphic>
          <a:graphicData uri="http://schemas.openxmlformats.org/drawingml/2006/table">
            <a:tbl>
              <a:tblPr/>
              <a:tblGrid>
                <a:gridCol w="1084045"/>
                <a:gridCol w="2376911"/>
                <a:gridCol w="1872719"/>
                <a:gridCol w="2953133"/>
              </a:tblGrid>
              <a:tr h="11429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  <a:tab pos="5611813" algn="r"/>
                        </a:tabLst>
                      </a:pPr>
                      <a:r>
                        <a:rPr kumimoji="0" lang="es-P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PERÚ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  <a:tab pos="5611813" algn="r"/>
                        </a:tabLst>
                      </a:pPr>
                      <a:r>
                        <a:rPr kumimoji="0" lang="es-P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Ministerio </a:t>
                      </a:r>
                      <a:endParaRPr kumimoji="0" lang="es-E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  <a:tab pos="5611813" algn="r"/>
                        </a:tabLst>
                      </a:pPr>
                      <a:r>
                        <a:rPr kumimoji="0" lang="es-P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de Economía y Finanzas</a:t>
                      </a:r>
                      <a:endParaRPr kumimoji="0" lang="es-P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  <a:tab pos="5611813" algn="r"/>
                        </a:tabLst>
                      </a:pPr>
                      <a:r>
                        <a:rPr kumimoji="0" lang="es-P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Viceministro</a:t>
                      </a:r>
                      <a:endParaRPr kumimoji="0" lang="es-E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  <a:tab pos="5611813" algn="r"/>
                        </a:tabLst>
                      </a:pPr>
                      <a:r>
                        <a:rPr kumimoji="0" lang="es-P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de Hacienda</a:t>
                      </a:r>
                      <a:endParaRPr kumimoji="0" lang="es-PE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06700" algn="ctr"/>
                          <a:tab pos="5611813" algn="r"/>
                        </a:tabLst>
                      </a:pPr>
                      <a:r>
                        <a:rPr kumimoji="0" lang="es-PE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Dirección  General de Contabilidad Pública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948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418300-5A5A-42EF-A92F-44C9370FFEDC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611560" y="1628800"/>
            <a:ext cx="7562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Costos de transacción (</a:t>
            </a:r>
            <a:r>
              <a:rPr lang="es-P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Transaction</a:t>
            </a:r>
            <a:r>
              <a:rPr lang="es-P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costs</a:t>
            </a:r>
            <a:r>
              <a:rPr lang="es-PE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es-PE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los costos incrementales directamente atribuibles a la adquisición, emisión, o disposición de un activo financiero o pasivo financiero </a:t>
            </a:r>
            <a:r>
              <a:rPr lang="es-PE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es-PE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costo incremental es aquél en el que </a:t>
            </a:r>
            <a:r>
              <a:rPr lang="es-PE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s-PE" b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habría incurrido si </a:t>
            </a:r>
            <a:r>
              <a:rPr lang="es-PE" b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lang="es-PE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E" b="0" dirty="0" smtClean="0">
                <a:latin typeface="Arial" panose="020B0604020202020204" pitchFamily="34" charset="0"/>
                <a:cs typeface="Arial" panose="020B0604020202020204" pitchFamily="34" charset="0"/>
              </a:rPr>
              <a:t>entidad NO </a:t>
            </a:r>
            <a:r>
              <a:rPr lang="es-PE" b="0" dirty="0">
                <a:latin typeface="Arial" panose="020B0604020202020204" pitchFamily="34" charset="0"/>
                <a:cs typeface="Arial" panose="020B0604020202020204" pitchFamily="34" charset="0"/>
              </a:rPr>
              <a:t>hubiese adquirido, emitido, o dispuesto del instrumento financiero.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11560" y="3356992"/>
            <a:ext cx="7562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El método de la tasa de interés efectiva (</a:t>
            </a:r>
            <a:r>
              <a:rPr lang="es-PE" dirty="0" err="1">
                <a:latin typeface="Arial" panose="020B0604020202020204" pitchFamily="34" charset="0"/>
                <a:cs typeface="Arial" panose="020B0604020202020204" pitchFamily="34" charset="0"/>
              </a:rPr>
              <a:t>Effective</a:t>
            </a:r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E" dirty="0" err="1">
                <a:latin typeface="Arial" panose="020B0604020202020204" pitchFamily="34" charset="0"/>
                <a:cs typeface="Arial" panose="020B0604020202020204" pitchFamily="34" charset="0"/>
              </a:rPr>
              <a:t>interest</a:t>
            </a:r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E" dirty="0" err="1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es-PE" b="0" dirty="0">
                <a:latin typeface="Arial" panose="020B0604020202020204" pitchFamily="34" charset="0"/>
                <a:cs typeface="Arial" panose="020B0604020202020204" pitchFamily="34" charset="0"/>
              </a:rPr>
              <a:t>es un método de cálculo del costo amortizado de un activo financiero o un pasivo financiero </a:t>
            </a:r>
            <a:r>
              <a:rPr lang="es-PE" b="0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PE" b="0" dirty="0">
                <a:latin typeface="Arial" panose="020B0604020202020204" pitchFamily="34" charset="0"/>
                <a:cs typeface="Arial" panose="020B0604020202020204" pitchFamily="34" charset="0"/>
              </a:rPr>
              <a:t>de imputación del ingreso o gasto financiero a lo largo del periodo relevante. La tasa de interés efectiva es la tasa de descuento que iguala exactamente los flujos de efectivo por cobrar o por pagar estimados a lo largo de la vida esperada del instrumento financiero </a:t>
            </a:r>
            <a:r>
              <a:rPr lang="es-PE" b="0" dirty="0" smtClean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s-PE" b="0" dirty="0">
                <a:latin typeface="Arial" panose="020B0604020202020204" pitchFamily="34" charset="0"/>
                <a:cs typeface="Arial" panose="020B0604020202020204" pitchFamily="34" charset="0"/>
              </a:rPr>
              <a:t>el importe neto en libros del activo financiero o pasivo financiero. 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68288" y="260350"/>
            <a:ext cx="8599487" cy="730250"/>
          </a:xfrm>
          <a:prstGeom prst="rect">
            <a:avLst/>
          </a:prstGeom>
          <a:solidFill>
            <a:srgbClr val="800000"/>
          </a:solidFill>
          <a:ln w="57150" cmpd="thickTh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2pPr>
            <a:lvl3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3pPr>
            <a:lvl4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4pPr>
            <a:lvl5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9pPr>
          </a:lstStyle>
          <a:p>
            <a:pPr>
              <a:defRPr/>
            </a:pPr>
            <a:r>
              <a:rPr lang="es-PE" dirty="0">
                <a:solidFill>
                  <a:schemeClr val="bg1"/>
                </a:solidFill>
              </a:rPr>
              <a:t>1</a:t>
            </a:r>
            <a:r>
              <a:rPr lang="es-PE" dirty="0" smtClean="0">
                <a:solidFill>
                  <a:schemeClr val="bg1"/>
                </a:solidFill>
              </a:rPr>
              <a:t>. Definiciones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611559" y="5665316"/>
            <a:ext cx="7562801" cy="923330"/>
          </a:xfrm>
          <a:prstGeom prst="rect">
            <a:avLst/>
          </a:prstGeom>
          <a:noFill/>
          <a:ln w="3175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just"/>
            <a:r>
              <a:rPr lang="es-PE" dirty="0"/>
              <a:t>NICSP 29 </a:t>
            </a:r>
            <a:r>
              <a:rPr lang="es-PE" dirty="0" smtClean="0"/>
              <a:t>¶49:</a:t>
            </a:r>
            <a:r>
              <a:rPr lang="es-PE" b="0" dirty="0" smtClean="0"/>
              <a:t> Después del reconocimiento inicial, la entidad medirá todos sus pasivos financieros al Costo Amortizado utilizando el método de la tasa de interés efectiva…</a:t>
            </a:r>
            <a:endParaRPr lang="es-PE" b="0" dirty="0"/>
          </a:p>
        </p:txBody>
      </p:sp>
    </p:spTree>
    <p:extLst>
      <p:ext uri="{BB962C8B-B14F-4D97-AF65-F5344CB8AC3E}">
        <p14:creationId xmlns:p14="http://schemas.microsoft.com/office/powerpoint/2010/main" val="246250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418300-5A5A-42EF-A92F-44C9370FFEDC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560031" y="3010416"/>
            <a:ext cx="7922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dirty="0"/>
              <a:t>Medición </a:t>
            </a:r>
            <a:r>
              <a:rPr lang="es-PE" dirty="0" smtClean="0"/>
              <a:t>Inicial: </a:t>
            </a:r>
            <a:r>
              <a:rPr lang="es-PE" b="0" dirty="0"/>
              <a:t>Todo activo financiero o pasivo financiero se reconoce inicialmente por su valor razonable.  Cuando el activo financiero o un pasivo financiero no se miden a valor razonable con cambios en resultados, se incluirán los costos de transacción directamente atribuibles, en la medición inicial.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77387" y="4581128"/>
            <a:ext cx="77390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dirty="0"/>
              <a:t>La valoración posterior:</a:t>
            </a:r>
            <a:r>
              <a:rPr lang="es-PE" b="0" dirty="0"/>
              <a:t> Como está escrito más arriba, la valoración posterior y el método de contabilización de ganancias o pérdidas por valoración posterior dependen en gran medida de la categoría de activo financiero o pasivo financiero.  La valoración posterior se resume en la tabla siguiente: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560031" y="979091"/>
            <a:ext cx="77563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dirty="0" smtClean="0"/>
              <a:t>Valor Razonable: </a:t>
            </a:r>
            <a:r>
              <a:rPr lang="es-PE" b="0" dirty="0" smtClean="0">
                <a:solidFill>
                  <a:srgbClr val="292526"/>
                </a:solidFill>
                <a:latin typeface="Arial" panose="020B0604020202020204" pitchFamily="34" charset="0"/>
              </a:rPr>
              <a:t>El </a:t>
            </a:r>
            <a:r>
              <a:rPr lang="es-PE" b="0" dirty="0">
                <a:solidFill>
                  <a:srgbClr val="292526"/>
                </a:solidFill>
                <a:latin typeface="Arial" panose="020B0604020202020204" pitchFamily="34" charset="0"/>
              </a:rPr>
              <a:t>mejor exponente del valor razonable de un instrumento </a:t>
            </a:r>
            <a:r>
              <a:rPr lang="es-PE" b="0" dirty="0" smtClean="0">
                <a:solidFill>
                  <a:srgbClr val="292526"/>
                </a:solidFill>
                <a:latin typeface="Arial" panose="020B0604020202020204" pitchFamily="34" charset="0"/>
              </a:rPr>
              <a:t>financiero en </a:t>
            </a:r>
            <a:r>
              <a:rPr lang="es-PE" b="0" dirty="0">
                <a:solidFill>
                  <a:srgbClr val="292526"/>
                </a:solidFill>
                <a:latin typeface="Arial" panose="020B0604020202020204" pitchFamily="34" charset="0"/>
              </a:rPr>
              <a:t>el momento de su concertación es el precio de la transacción, </a:t>
            </a:r>
            <a:r>
              <a:rPr lang="es-PE" b="0" dirty="0" smtClean="0">
                <a:solidFill>
                  <a:srgbClr val="292526"/>
                </a:solidFill>
                <a:latin typeface="Arial" panose="020B0604020202020204" pitchFamily="34" charset="0"/>
              </a:rPr>
              <a:t>es decir</a:t>
            </a:r>
            <a:r>
              <a:rPr lang="es-PE" b="0" dirty="0">
                <a:solidFill>
                  <a:srgbClr val="292526"/>
                </a:solidFill>
                <a:latin typeface="Arial" panose="020B0604020202020204" pitchFamily="34" charset="0"/>
              </a:rPr>
              <a:t>, la contraprestación dada o </a:t>
            </a:r>
            <a:r>
              <a:rPr lang="es-PE" b="0" dirty="0" smtClean="0">
                <a:solidFill>
                  <a:srgbClr val="292526"/>
                </a:solidFill>
                <a:latin typeface="Arial" panose="020B0604020202020204" pitchFamily="34" charset="0"/>
              </a:rPr>
              <a:t>recibida. </a:t>
            </a:r>
            <a:r>
              <a:rPr lang="es-PE" b="0" dirty="0"/>
              <a:t>La NIIF 13 define valor razonable como el precio que sería recibido por vender un activo o pagado </a:t>
            </a:r>
            <a:r>
              <a:rPr lang="es-PE" b="0" dirty="0" smtClean="0"/>
              <a:t>por transferir </a:t>
            </a:r>
            <a:r>
              <a:rPr lang="es-PE" b="0" dirty="0"/>
              <a:t>un pasivo en una transacción ordenada entre participantes del mercado en la fecha de la medición (</a:t>
            </a:r>
            <a:r>
              <a:rPr lang="es-PE" b="0" dirty="0" smtClean="0"/>
              <a:t>es decir</a:t>
            </a:r>
            <a:r>
              <a:rPr lang="es-PE" b="0" dirty="0"/>
              <a:t>, un precio de salida). </a:t>
            </a:r>
            <a:endParaRPr lang="es-PE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21707" y="93786"/>
            <a:ext cx="8599487" cy="730250"/>
          </a:xfrm>
          <a:prstGeom prst="rect">
            <a:avLst/>
          </a:prstGeom>
          <a:solidFill>
            <a:srgbClr val="800000"/>
          </a:solidFill>
          <a:ln w="57150" cmpd="thickTh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2pPr>
            <a:lvl3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3pPr>
            <a:lvl4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4pPr>
            <a:lvl5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9pPr>
          </a:lstStyle>
          <a:p>
            <a:pPr>
              <a:defRPr/>
            </a:pPr>
            <a:r>
              <a:rPr lang="es-PE" dirty="0" smtClean="0">
                <a:solidFill>
                  <a:schemeClr val="bg1"/>
                </a:solidFill>
              </a:rPr>
              <a:t>Definiciones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41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bject 8"/>
          <p:cNvSpPr txBox="1">
            <a:spLocks noChangeArrowheads="1"/>
          </p:cNvSpPr>
          <p:nvPr/>
        </p:nvSpPr>
        <p:spPr bwMode="auto">
          <a:xfrm>
            <a:off x="536575" y="6307138"/>
            <a:ext cx="150813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2700"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FF99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D60093"/>
              </a:buClr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ts val="1538"/>
              </a:lnSpc>
              <a:spcBef>
                <a:spcPts val="75"/>
              </a:spcBef>
              <a:buClrTx/>
              <a:buFontTx/>
              <a:buNone/>
            </a:pPr>
            <a:r>
              <a:rPr lang="es-PE" altLang="es-PE" sz="140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268288" y="260350"/>
            <a:ext cx="8599487" cy="730250"/>
          </a:xfrm>
          <a:prstGeom prst="rect">
            <a:avLst/>
          </a:prstGeom>
          <a:solidFill>
            <a:srgbClr val="800000"/>
          </a:solidFill>
          <a:ln w="57150" cmpd="thickTh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2pPr>
            <a:lvl3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3pPr>
            <a:lvl4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4pPr>
            <a:lvl5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9pPr>
          </a:lstStyle>
          <a:p>
            <a:pPr>
              <a:defRPr/>
            </a:pPr>
            <a:r>
              <a:rPr lang="es-PE" dirty="0" smtClean="0">
                <a:solidFill>
                  <a:schemeClr val="bg1"/>
                </a:solidFill>
              </a:rPr>
              <a:t>2. Análisis Situacional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>
            <p:extLst>
              <p:ext uri="{D42A27DB-BD31-4B8C-83A1-F6EECF244321}">
                <p14:modId xmlns:p14="http://schemas.microsoft.com/office/powerpoint/2010/main" val="1797341505"/>
              </p:ext>
            </p:extLst>
          </p:nvPr>
        </p:nvGraphicFramePr>
        <p:xfrm>
          <a:off x="270163" y="1124744"/>
          <a:ext cx="8555182" cy="56001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5216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418300-5A5A-42EF-A92F-44C9370FFEDC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419025" y="1364437"/>
            <a:ext cx="77788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PE" dirty="0" smtClean="0"/>
          </a:p>
          <a:p>
            <a:pPr algn="just"/>
            <a:r>
              <a:rPr lang="es-PE" dirty="0" smtClean="0"/>
              <a:t>Con Resolución Directoral N°011-2013-EF/51.01 del 18 de setiembre 2013, se oficializan las Normas Internacionales de Contabilidad del Sector Público emitidas por el IFAC</a:t>
            </a:r>
            <a:endParaRPr lang="es-PE" dirty="0"/>
          </a:p>
          <a:p>
            <a:endParaRPr lang="es-PE" dirty="0"/>
          </a:p>
        </p:txBody>
      </p:sp>
      <p:sp>
        <p:nvSpPr>
          <p:cNvPr id="4" name="CuadroTexto 3"/>
          <p:cNvSpPr txBox="1"/>
          <p:nvPr/>
        </p:nvSpPr>
        <p:spPr>
          <a:xfrm>
            <a:off x="493667" y="2564766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dirty="0" smtClean="0"/>
              <a:t>Con Resolución Directoral N°003-2014-EF/51.01 “Metodología del Costo Amortizado para el reconocimiento y medición de Instrumentos Financieros de las entidades gubernamentales”</a:t>
            </a:r>
            <a:endParaRPr lang="es-PE" dirty="0"/>
          </a:p>
        </p:txBody>
      </p:sp>
      <p:sp>
        <p:nvSpPr>
          <p:cNvPr id="5" name="CuadroTexto 4"/>
          <p:cNvSpPr txBox="1"/>
          <p:nvPr/>
        </p:nvSpPr>
        <p:spPr>
          <a:xfrm>
            <a:off x="493667" y="3765095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dirty="0" smtClean="0"/>
              <a:t>Con Resolución Directoral N°009-2014-EF/51.01 “Metodología para el reconocimiento  y medición de Instrumentos Financieros Derivados de las entidades gubernamentales”</a:t>
            </a:r>
            <a:endParaRPr lang="es-PE" dirty="0"/>
          </a:p>
        </p:txBody>
      </p:sp>
      <p:sp>
        <p:nvSpPr>
          <p:cNvPr id="6" name="CuadroTexto 5"/>
          <p:cNvSpPr txBox="1"/>
          <p:nvPr/>
        </p:nvSpPr>
        <p:spPr>
          <a:xfrm>
            <a:off x="499338" y="5044896"/>
            <a:ext cx="7922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dirty="0" smtClean="0"/>
              <a:t>Con Resolución Directoral N°11-2014-EF/51.01 “Metodología para el reconocimiento y medición de Contratos de Concesión en las Entidades Gubernamentales Concedentes”</a:t>
            </a:r>
            <a:endParaRPr lang="es-PE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68288" y="260350"/>
            <a:ext cx="8599487" cy="730250"/>
          </a:xfrm>
          <a:prstGeom prst="rect">
            <a:avLst/>
          </a:prstGeom>
          <a:solidFill>
            <a:srgbClr val="800000"/>
          </a:solidFill>
          <a:ln w="57150" cmpd="thickTh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2pPr>
            <a:lvl3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3pPr>
            <a:lvl4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4pPr>
            <a:lvl5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9pPr>
          </a:lstStyle>
          <a:p>
            <a:pPr>
              <a:defRPr/>
            </a:pPr>
            <a:r>
              <a:rPr lang="es-PE" dirty="0" smtClean="0">
                <a:solidFill>
                  <a:schemeClr val="bg1"/>
                </a:solidFill>
              </a:rPr>
              <a:t>2. Análisis Situacional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6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418300-5A5A-42EF-A92F-44C9370FFEDC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683569" y="1988840"/>
            <a:ext cx="78508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MX" dirty="0" smtClean="0"/>
              <a:t>1. CLASIFICACIÓN </a:t>
            </a:r>
            <a:r>
              <a:rPr lang="es-MX" dirty="0"/>
              <a:t>DE INSTRUMENTOS </a:t>
            </a:r>
            <a:r>
              <a:rPr lang="es-MX" dirty="0" smtClean="0"/>
              <a:t>FINANCIEROS</a:t>
            </a:r>
            <a:endParaRPr lang="es-PE" dirty="0" smtClean="0"/>
          </a:p>
          <a:p>
            <a:pPr marL="984250" indent="-533400"/>
            <a:r>
              <a:rPr lang="es-MX" dirty="0" smtClean="0"/>
              <a:t>4.1.Clasificación de activos financieros </a:t>
            </a:r>
            <a:endParaRPr lang="es-PE" dirty="0" smtClean="0"/>
          </a:p>
          <a:p>
            <a:pPr marL="984250" indent="-533400"/>
            <a:r>
              <a:rPr lang="es-MX" dirty="0" smtClean="0"/>
              <a:t>4.2</a:t>
            </a:r>
            <a:r>
              <a:rPr lang="es-MX" dirty="0"/>
              <a:t>. Clasificación de pasivos financieros</a:t>
            </a:r>
            <a:endParaRPr lang="es-PE" dirty="0"/>
          </a:p>
          <a:p>
            <a:r>
              <a:rPr lang="es-MX" dirty="0"/>
              <a:t> </a:t>
            </a:r>
            <a:endParaRPr lang="es-PE" dirty="0"/>
          </a:p>
          <a:p>
            <a:pPr lvl="0"/>
            <a:r>
              <a:rPr lang="es-MX" dirty="0" smtClean="0"/>
              <a:t>2. DETERMINACIÓN </a:t>
            </a:r>
            <a:r>
              <a:rPr lang="es-MX" dirty="0"/>
              <a:t>DE LA FECHA DE </a:t>
            </a:r>
            <a:r>
              <a:rPr lang="es-MX" dirty="0" smtClean="0"/>
              <a:t>CORTE</a:t>
            </a:r>
          </a:p>
          <a:p>
            <a:pPr lvl="0"/>
            <a:endParaRPr lang="es-PE" dirty="0"/>
          </a:p>
          <a:p>
            <a:pPr lvl="0"/>
            <a:r>
              <a:rPr lang="es-MX" dirty="0" smtClean="0"/>
              <a:t>3. METODOLOGÍA </a:t>
            </a:r>
            <a:r>
              <a:rPr lang="es-MX" dirty="0"/>
              <a:t>DEL COSTO AMORTIZADO</a:t>
            </a:r>
            <a:endParaRPr lang="es-PE" dirty="0"/>
          </a:p>
          <a:p>
            <a:pPr marL="984250" indent="-625475"/>
            <a:r>
              <a:rPr lang="es-MX" dirty="0"/>
              <a:t> 3</a:t>
            </a:r>
            <a:r>
              <a:rPr lang="es-MX" dirty="0" smtClean="0"/>
              <a:t>.1</a:t>
            </a:r>
            <a:r>
              <a:rPr lang="es-MX" dirty="0"/>
              <a:t>. Instrumentos Financieros emitidos a partir del 01ENE2014</a:t>
            </a:r>
            <a:endParaRPr lang="es-PE" dirty="0"/>
          </a:p>
          <a:p>
            <a:pPr marL="984250" indent="-533400"/>
            <a:r>
              <a:rPr lang="es-MX" dirty="0" smtClean="0"/>
              <a:t>3.2</a:t>
            </a:r>
            <a:r>
              <a:rPr lang="es-MX" dirty="0"/>
              <a:t>. Instrumentos Financieros emitidos antes de la fecha de corte </a:t>
            </a:r>
            <a:endParaRPr lang="es-PE" dirty="0"/>
          </a:p>
          <a:p>
            <a:r>
              <a:rPr lang="es-PE" dirty="0" smtClean="0"/>
              <a:t> </a:t>
            </a:r>
            <a:endParaRPr lang="es-PE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68288" y="260350"/>
            <a:ext cx="8599487" cy="730250"/>
          </a:xfrm>
          <a:prstGeom prst="rect">
            <a:avLst/>
          </a:prstGeom>
          <a:solidFill>
            <a:srgbClr val="800000"/>
          </a:solidFill>
          <a:ln w="57150" cmpd="thickTh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2pPr>
            <a:lvl3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3pPr>
            <a:lvl4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4pPr>
            <a:lvl5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9pPr>
          </a:lstStyle>
          <a:p>
            <a:pPr>
              <a:defRPr/>
            </a:pPr>
            <a:r>
              <a:rPr lang="es-PE" dirty="0">
                <a:solidFill>
                  <a:schemeClr val="bg1"/>
                </a:solidFill>
              </a:rPr>
              <a:t>3</a:t>
            </a:r>
            <a:r>
              <a:rPr lang="es-PE" dirty="0" smtClean="0">
                <a:solidFill>
                  <a:schemeClr val="bg1"/>
                </a:solidFill>
              </a:rPr>
              <a:t>. Procedimientos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86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418300-5A5A-42EF-A92F-44C9370FFEDC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635665"/>
              </p:ext>
            </p:extLst>
          </p:nvPr>
        </p:nvGraphicFramePr>
        <p:xfrm>
          <a:off x="734664" y="1708800"/>
          <a:ext cx="4267476" cy="219456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109616"/>
                <a:gridCol w="1109616"/>
                <a:gridCol w="1109616"/>
                <a:gridCol w="938628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CATEGORÍA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MEDICIÓN INICIAL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MEDICIÓN POSTERIOR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Adopción por primera vez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Periodos posteriores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3937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Activos Financieros al valor razonable con cambios en resultados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Valor razonable                          (sin incluir los                             costos de transacción)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Valor razonable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Valor razonable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Préstamos y Cuentas por Cobrar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Valor razonable                      más                                                 costos de transacción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Valor razonable                      más costos de transacción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Costo Amortizado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2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Inversiones mantenidas hasta el vencimiento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Valor razonable                      más                                                 costos de transacción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Valor razonable                      más                                                 costos de transacción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Costo Amortizado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Inversiones disponibles para la venta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Valor razonable                      más                                                 costos de transacción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Valor razonable                      más                                                 costos de transacción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Valor razonable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362349"/>
              </p:ext>
            </p:extLst>
          </p:nvPr>
        </p:nvGraphicFramePr>
        <p:xfrm>
          <a:off x="5082290" y="1717991"/>
          <a:ext cx="3458660" cy="2176177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828495"/>
                <a:gridCol w="900835"/>
                <a:gridCol w="900835"/>
                <a:gridCol w="828495"/>
              </a:tblGrid>
              <a:tr h="23940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CATEGORÍA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MEDICIÓN INICIAL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MEDICIÓN POSTERIOR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</a:tr>
              <a:tr h="344740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Adopción por primera vez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Periodos posteriores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8618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Pasivos Financieros al valor razonable con cambios en resultados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Valor razonable                          (sin incluir los                             costos de transacción)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Valor razonable                      (sin incluir los                    costos de transacción)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Valor razonable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01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Otros                          Pasivos                   Financieros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Valor razonable                      menos                                    costos de transacción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Valor razonable                      menos                                    costos de transacción</a:t>
                      </a:r>
                      <a:endParaRPr lang="es-PE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9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Costo Amortizado</a:t>
                      </a:r>
                      <a:endParaRPr lang="es-PE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5076056" y="2017778"/>
            <a:ext cx="80619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s-PE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P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5076056" y="2340943"/>
            <a:ext cx="2660709" cy="7937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PE"/>
          </a:p>
        </p:txBody>
      </p:sp>
      <p:sp>
        <p:nvSpPr>
          <p:cNvPr id="13" name="CuadroTexto 12"/>
          <p:cNvSpPr txBox="1"/>
          <p:nvPr/>
        </p:nvSpPr>
        <p:spPr>
          <a:xfrm>
            <a:off x="755578" y="3952484"/>
            <a:ext cx="41764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Un activo financiero es cualquier activo que coincida con: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Efectivo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Derecho Contractual a recibir efectivo u otro activo financiero de otra entidad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Derecho Contractual a intercambiar instrumentos financieros con una entidad en condiciones potencialmente favorables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Un instrumento de patrimonio de otra entidad</a:t>
            </a:r>
            <a:endParaRPr lang="es-P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268288" y="260350"/>
            <a:ext cx="8599487" cy="730250"/>
          </a:xfrm>
          <a:prstGeom prst="rect">
            <a:avLst/>
          </a:prstGeom>
          <a:solidFill>
            <a:srgbClr val="800000"/>
          </a:solidFill>
          <a:ln w="57150" cmpd="thickTh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2pPr>
            <a:lvl3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3pPr>
            <a:lvl4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4pPr>
            <a:lvl5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9pPr>
          </a:lstStyle>
          <a:p>
            <a:pPr>
              <a:defRPr/>
            </a:pPr>
            <a:r>
              <a:rPr lang="es-PE" dirty="0" smtClean="0">
                <a:solidFill>
                  <a:schemeClr val="bg1"/>
                </a:solidFill>
              </a:rPr>
              <a:t>Clasificación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5058575" y="3952484"/>
            <a:ext cx="34355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Un pasivo financiero es cualquier pasivo que sea una obligación contractual que coincida con: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Entregar efectivo u otro activo financiero a otra entidad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Intercambiar instrumentos financieros con otra entidad en condiciones que sean potencialmente desfavorables</a:t>
            </a:r>
            <a:endParaRPr lang="es-P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730453" y="1154101"/>
            <a:ext cx="4328122" cy="369332"/>
          </a:xfrm>
          <a:prstGeom prst="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lvl="1" algn="ctr"/>
            <a:r>
              <a:rPr lang="es-PE" dirty="0" smtClean="0">
                <a:solidFill>
                  <a:schemeClr val="bg1"/>
                </a:solidFill>
              </a:rPr>
              <a:t>ACTIVO FINANCIERO</a:t>
            </a:r>
            <a:endParaRPr lang="es-PE" dirty="0">
              <a:solidFill>
                <a:schemeClr val="bg1"/>
              </a:solidFill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5076056" y="1154101"/>
            <a:ext cx="3494415" cy="369332"/>
          </a:xfrm>
          <a:prstGeom prst="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lvl="1" algn="ctr"/>
            <a:r>
              <a:rPr lang="es-PE" dirty="0" smtClean="0">
                <a:solidFill>
                  <a:schemeClr val="bg1"/>
                </a:solidFill>
              </a:rPr>
              <a:t>PASIVO FINANCIERO</a:t>
            </a:r>
            <a:endParaRPr lang="es-P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59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Flecha derecha"/>
          <p:cNvSpPr/>
          <p:nvPr/>
        </p:nvSpPr>
        <p:spPr>
          <a:xfrm rot="16200000">
            <a:off x="827881" y="5372894"/>
            <a:ext cx="792163" cy="504825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/>
          </a:p>
        </p:txBody>
      </p:sp>
      <p:sp>
        <p:nvSpPr>
          <p:cNvPr id="15364" name="5 CuadroTexto"/>
          <p:cNvSpPr txBox="1">
            <a:spLocks noChangeArrowheads="1"/>
          </p:cNvSpPr>
          <p:nvPr/>
        </p:nvSpPr>
        <p:spPr bwMode="auto">
          <a:xfrm>
            <a:off x="71100" y="5951538"/>
            <a:ext cx="24994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FF99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D60093"/>
              </a:buClr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PE" altLang="es-PE" sz="1800" dirty="0" smtClean="0"/>
              <a:t>Primeras Emisiones de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PE" altLang="es-PE" sz="1800" dirty="0" smtClean="0"/>
              <a:t>Bonos</a:t>
            </a:r>
            <a:endParaRPr lang="es-PE" altLang="es-PE" sz="1800" dirty="0"/>
          </a:p>
        </p:txBody>
      </p:sp>
      <p:sp>
        <p:nvSpPr>
          <p:cNvPr id="7" name="6 Flecha derecha"/>
          <p:cNvSpPr/>
          <p:nvPr/>
        </p:nvSpPr>
        <p:spPr>
          <a:xfrm rot="16200000">
            <a:off x="6072159" y="5372894"/>
            <a:ext cx="792163" cy="504825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/>
          </a:p>
        </p:txBody>
      </p:sp>
      <p:sp>
        <p:nvSpPr>
          <p:cNvPr id="15366" name="7 CuadroTexto"/>
          <p:cNvSpPr txBox="1">
            <a:spLocks noChangeArrowheads="1"/>
          </p:cNvSpPr>
          <p:nvPr/>
        </p:nvSpPr>
        <p:spPr bwMode="auto">
          <a:xfrm>
            <a:off x="5724128" y="5951538"/>
            <a:ext cx="16850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FF99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D60093"/>
              </a:buClr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PE" altLang="es-PE" sz="1800" dirty="0" smtClean="0"/>
              <a:t>Fecha de Corte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PE" altLang="es-PE" sz="1800" dirty="0" smtClean="0"/>
              <a:t>31 DIC 2013</a:t>
            </a:r>
            <a:endParaRPr lang="es-PE" altLang="es-PE" sz="1800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68288" y="260350"/>
            <a:ext cx="8599487" cy="730250"/>
          </a:xfrm>
          <a:prstGeom prst="rect">
            <a:avLst/>
          </a:prstGeom>
          <a:solidFill>
            <a:srgbClr val="800000"/>
          </a:solidFill>
          <a:ln w="57150" cmpd="thickThin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anchor="ctr"/>
          <a:lstStyle>
            <a:lvl1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2pPr>
            <a:lvl3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3pPr>
            <a:lvl4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4pPr>
            <a:lvl5pPr algn="ctr" eaLnBrk="0" hangingPunct="0"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9pPr>
          </a:lstStyle>
          <a:p>
            <a:pPr>
              <a:defRPr/>
            </a:pPr>
            <a:r>
              <a:rPr lang="es-PE" dirty="0" smtClean="0">
                <a:solidFill>
                  <a:schemeClr val="bg1"/>
                </a:solidFill>
              </a:rPr>
              <a:t>Fecha de Corte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Flecha derecha 1"/>
          <p:cNvSpPr/>
          <p:nvPr/>
        </p:nvSpPr>
        <p:spPr bwMode="auto">
          <a:xfrm>
            <a:off x="395536" y="4256699"/>
            <a:ext cx="6480720" cy="79208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E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804616" y="4873692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 smtClean="0"/>
              <a:t>2005</a:t>
            </a:r>
            <a:endParaRPr lang="es-PE" dirty="0"/>
          </a:p>
        </p:txBody>
      </p:sp>
      <p:sp>
        <p:nvSpPr>
          <p:cNvPr id="4" name="CuadroTexto 3"/>
          <p:cNvSpPr txBox="1"/>
          <p:nvPr/>
        </p:nvSpPr>
        <p:spPr>
          <a:xfrm>
            <a:off x="6101658" y="4873913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 smtClean="0"/>
              <a:t>2013</a:t>
            </a:r>
            <a:endParaRPr lang="es-PE" dirty="0"/>
          </a:p>
        </p:txBody>
      </p:sp>
      <p:sp>
        <p:nvSpPr>
          <p:cNvPr id="6" name="Elipse 5"/>
          <p:cNvSpPr/>
          <p:nvPr/>
        </p:nvSpPr>
        <p:spPr bwMode="auto">
          <a:xfrm>
            <a:off x="5598090" y="2632938"/>
            <a:ext cx="1399740" cy="1615271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E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Efecto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PE" sz="1400" dirty="0" smtClean="0"/>
              <a:t>Acumulado</a:t>
            </a:r>
            <a:endParaRPr kumimoji="0" lang="es-PE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" name="Elipse 11"/>
          <p:cNvSpPr/>
          <p:nvPr/>
        </p:nvSpPr>
        <p:spPr bwMode="auto">
          <a:xfrm>
            <a:off x="395536" y="2552479"/>
            <a:ext cx="1564299" cy="1744732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PE" dirty="0" smtClean="0"/>
              <a:t> Valoradas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PE" dirty="0" smtClean="0"/>
              <a:t>al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PE" dirty="0"/>
              <a:t>C</a:t>
            </a:r>
            <a:r>
              <a:rPr lang="es-PE" dirty="0" smtClean="0"/>
              <a:t>osto</a:t>
            </a:r>
            <a:endParaRPr kumimoji="0" lang="es-PE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4" name="6 Flecha derecha"/>
          <p:cNvSpPr/>
          <p:nvPr/>
        </p:nvSpPr>
        <p:spPr>
          <a:xfrm rot="16200000">
            <a:off x="7843466" y="5372377"/>
            <a:ext cx="792163" cy="504825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/>
          </a:p>
        </p:txBody>
      </p:sp>
      <p:sp>
        <p:nvSpPr>
          <p:cNvPr id="15" name="7 CuadroTexto"/>
          <p:cNvSpPr txBox="1">
            <a:spLocks noChangeArrowheads="1"/>
          </p:cNvSpPr>
          <p:nvPr/>
        </p:nvSpPr>
        <p:spPr bwMode="auto">
          <a:xfrm>
            <a:off x="7604441" y="5951021"/>
            <a:ext cx="146706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FF99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D60093"/>
              </a:buClr>
              <a:buFont typeface="Wingdings" panose="05000000000000000000" pitchFamily="2" charset="2"/>
              <a:buChar char="Ø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PE" altLang="es-PE" sz="1800" dirty="0" smtClean="0"/>
              <a:t>Aplicación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PE" altLang="es-PE" sz="1800" dirty="0" smtClean="0"/>
              <a:t>obligatoria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PE" altLang="es-PE" sz="1800" dirty="0"/>
              <a:t>0</a:t>
            </a:r>
            <a:r>
              <a:rPr lang="es-PE" altLang="es-PE" sz="1800" dirty="0" smtClean="0"/>
              <a:t>1 ENE 2014</a:t>
            </a:r>
            <a:endParaRPr lang="es-PE" altLang="es-PE" sz="1800" dirty="0"/>
          </a:p>
        </p:txBody>
      </p:sp>
      <p:sp>
        <p:nvSpPr>
          <p:cNvPr id="16" name="CuadroTexto 15"/>
          <p:cNvSpPr txBox="1"/>
          <p:nvPr/>
        </p:nvSpPr>
        <p:spPr>
          <a:xfrm>
            <a:off x="7872965" y="4873396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dirty="0" smtClean="0"/>
              <a:t>2014</a:t>
            </a:r>
            <a:endParaRPr lang="es-PE" dirty="0"/>
          </a:p>
        </p:txBody>
      </p:sp>
      <p:sp>
        <p:nvSpPr>
          <p:cNvPr id="17" name="Elipse 16"/>
          <p:cNvSpPr/>
          <p:nvPr/>
        </p:nvSpPr>
        <p:spPr bwMode="auto">
          <a:xfrm>
            <a:off x="7236297" y="2420888"/>
            <a:ext cx="1737208" cy="1806103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PE" dirty="0" smtClean="0"/>
              <a:t> Valoradas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PE" dirty="0" smtClean="0"/>
              <a:t>al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PE" dirty="0" smtClean="0"/>
              <a:t>Costo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E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Amortizado</a:t>
            </a:r>
          </a:p>
        </p:txBody>
      </p:sp>
      <p:sp>
        <p:nvSpPr>
          <p:cNvPr id="9" name="Flecha a la derecha con muesca 8"/>
          <p:cNvSpPr/>
          <p:nvPr/>
        </p:nvSpPr>
        <p:spPr bwMode="auto">
          <a:xfrm>
            <a:off x="7149516" y="4256699"/>
            <a:ext cx="1562140" cy="792088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PE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68287" y="1095125"/>
            <a:ext cx="85994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En aplicación de cambios en Política Contables NICSP </a:t>
            </a:r>
            <a:r>
              <a:rPr lang="es-PE" sz="1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s-P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¶24 y</a:t>
            </a:r>
            <a:r>
              <a:rPr lang="es-PE" sz="1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PE" sz="1400" dirty="0">
                <a:latin typeface="Arial" panose="020B0604020202020204" pitchFamily="34" charset="0"/>
                <a:cs typeface="Arial" panose="020B0604020202020204" pitchFamily="34" charset="0"/>
              </a:rPr>
              <a:t>¶</a:t>
            </a:r>
            <a:r>
              <a:rPr lang="es-P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28: </a:t>
            </a:r>
          </a:p>
          <a:p>
            <a:pPr algn="just"/>
            <a:r>
              <a:rPr lang="es-P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… a)La entidad contabilizará un cambio en una Política derivado de la aplicación inicial de una NICSP, de acuerdo con la disposición transitoria específica de tal Norma, si la hubiere…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268531" y="1331057"/>
            <a:ext cx="84722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1400" dirty="0">
                <a:latin typeface="Arial" panose="020B0604020202020204" pitchFamily="34" charset="0"/>
                <a:cs typeface="Arial" panose="020B0604020202020204" pitchFamily="34" charset="0"/>
              </a:rPr>
              <a:t>¶30: Cuando </a:t>
            </a:r>
            <a:r>
              <a:rPr lang="es-P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sea </a:t>
            </a:r>
            <a:r>
              <a:rPr lang="es-PE" sz="1400" dirty="0">
                <a:latin typeface="Arial" panose="020B0604020202020204" pitchFamily="34" charset="0"/>
                <a:cs typeface="Arial" panose="020B0604020202020204" pitchFamily="34" charset="0"/>
              </a:rPr>
              <a:t>impracticable determinar el efecto acumulado, al principio del periodo corriente, por la aplicación de una nueva política contable a todos los periodos anteriores, la entidad ajustará la información comparativa aplicando la nueva política contable de forma PROSPECTIVA, desde la fecha más antigua en que sea practicable hacerlo.</a:t>
            </a:r>
          </a:p>
        </p:txBody>
      </p:sp>
    </p:spTree>
    <p:extLst>
      <p:ext uri="{BB962C8B-B14F-4D97-AF65-F5344CB8AC3E}">
        <p14:creationId xmlns:p14="http://schemas.microsoft.com/office/powerpoint/2010/main" val="280917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9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364" grpId="0"/>
      <p:bldP spid="7" grpId="0" animBg="1"/>
      <p:bldP spid="15366" grpId="0"/>
      <p:bldP spid="2" grpId="0" animBg="1"/>
      <p:bldP spid="3" grpId="0"/>
      <p:bldP spid="4" grpId="0"/>
      <p:bldP spid="6" grpId="0" animBg="1"/>
      <p:bldP spid="12" grpId="0" animBg="1"/>
      <p:bldP spid="14" grpId="0" animBg="1"/>
      <p:bldP spid="15" grpId="0"/>
      <p:bldP spid="16" grpId="0"/>
      <p:bldP spid="17" grpId="0" animBg="1"/>
      <p:bldP spid="9" grpId="0" animBg="1"/>
      <p:bldP spid="10" grpId="0"/>
      <p:bldP spid="10" grpId="1"/>
      <p:bldP spid="11" grpId="0"/>
    </p:bldLst>
  </p:timing>
</p:sld>
</file>

<file path=ppt/theme/theme1.xml><?xml version="1.0" encoding="utf-8"?>
<a:theme xmlns:a="http://schemas.openxmlformats.org/drawingml/2006/main" name="Perfil">
  <a:themeElements>
    <a:clrScheme name="Perfil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erfi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Brillant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er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11871</TotalTime>
  <Words>4093</Words>
  <Application>Microsoft Office PowerPoint</Application>
  <PresentationFormat>On-screen Show (4:3)</PresentationFormat>
  <Paragraphs>1702</Paragraphs>
  <Slides>23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Perfil</vt:lpstr>
      <vt:lpstr>PowerPoint Presentation</vt:lpstr>
      <vt:lpstr>RECONOCIMIENTO Y MEDICIÓN DE INSTRUMENTOS FINANCIEROS  CASO PERUANO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CASO N° 1: OPERACIONES FINANCIERAS BAJO LA PAR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CASO N° 2: OPERACIONES FINANCIERAS SOBRE LA PAR </vt:lpstr>
      <vt:lpstr>PowerPoint Presentation</vt:lpstr>
      <vt:lpstr>PowerPoint Presentation</vt:lpstr>
      <vt:lpstr>PowerPoint Presentation</vt:lpstr>
      <vt:lpstr>PowerPoint Presentation</vt:lpstr>
      <vt:lpstr>9. Conclusiones</vt:lpstr>
      <vt:lpstr>PowerPoint Presentation</vt:lpstr>
    </vt:vector>
  </TitlesOfParts>
  <Company>mef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Economía Mundial</dc:title>
  <dc:creator>jrivera</dc:creator>
  <cp:lastModifiedBy>Xiomara A. Morel</cp:lastModifiedBy>
  <cp:revision>469</cp:revision>
  <dcterms:created xsi:type="dcterms:W3CDTF">2008-11-07T15:30:12Z</dcterms:created>
  <dcterms:modified xsi:type="dcterms:W3CDTF">2014-11-03T20:01:25Z</dcterms:modified>
</cp:coreProperties>
</file>