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1"/>
  </p:sldMasterIdLst>
  <p:notesMasterIdLst>
    <p:notesMasterId r:id="rId32"/>
  </p:notesMasterIdLst>
  <p:handoutMasterIdLst>
    <p:handoutMasterId r:id="rId33"/>
  </p:handoutMasterIdLst>
  <p:sldIdLst>
    <p:sldId id="303" r:id="rId2"/>
    <p:sldId id="385" r:id="rId3"/>
    <p:sldId id="386" r:id="rId4"/>
    <p:sldId id="395" r:id="rId5"/>
    <p:sldId id="407" r:id="rId6"/>
    <p:sldId id="406" r:id="rId7"/>
    <p:sldId id="409" r:id="rId8"/>
    <p:sldId id="410" r:id="rId9"/>
    <p:sldId id="411" r:id="rId10"/>
    <p:sldId id="387" r:id="rId11"/>
    <p:sldId id="389" r:id="rId12"/>
    <p:sldId id="390" r:id="rId13"/>
    <p:sldId id="405" r:id="rId14"/>
    <p:sldId id="408" r:id="rId15"/>
    <p:sldId id="394" r:id="rId16"/>
    <p:sldId id="396" r:id="rId17"/>
    <p:sldId id="463" r:id="rId18"/>
    <p:sldId id="464" r:id="rId19"/>
    <p:sldId id="465" r:id="rId20"/>
    <p:sldId id="466" r:id="rId21"/>
    <p:sldId id="397" r:id="rId22"/>
    <p:sldId id="399" r:id="rId23"/>
    <p:sldId id="467" r:id="rId24"/>
    <p:sldId id="400" r:id="rId25"/>
    <p:sldId id="401" r:id="rId26"/>
    <p:sldId id="402" r:id="rId27"/>
    <p:sldId id="403" r:id="rId28"/>
    <p:sldId id="468" r:id="rId29"/>
    <p:sldId id="469" r:id="rId30"/>
    <p:sldId id="404" r:id="rId31"/>
  </p:sldIdLst>
  <p:sldSz cx="10693400" cy="7561263"/>
  <p:notesSz cx="6794500" cy="9906000"/>
  <p:defaultTextStyle>
    <a:defPPr>
      <a:defRPr lang="fr-FR"/>
    </a:defPPr>
    <a:lvl1pPr marL="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B58"/>
    <a:srgbClr val="002C59"/>
    <a:srgbClr val="0064A6"/>
    <a:srgbClr val="F5C513"/>
    <a:srgbClr val="000000"/>
    <a:srgbClr val="012C59"/>
    <a:srgbClr val="6FBAED"/>
    <a:srgbClr val="FFFFFF"/>
    <a:srgbClr val="A5A5A5"/>
    <a:srgbClr val="3AC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76" autoAdjust="0"/>
    <p:restoredTop sz="94134" autoAdjust="0"/>
  </p:normalViewPr>
  <p:slideViewPr>
    <p:cSldViewPr snapToGrid="0" showGuides="1">
      <p:cViewPr>
        <p:scale>
          <a:sx n="40" d="100"/>
          <a:sy n="40" d="100"/>
        </p:scale>
        <p:origin x="-1752" y="-648"/>
      </p:cViewPr>
      <p:guideLst>
        <p:guide orient="horz" pos="632"/>
        <p:guide orient="horz" pos="4286"/>
        <p:guide orient="horz" pos="2472"/>
        <p:guide orient="horz" pos="4649"/>
        <p:guide orient="horz" pos="233"/>
        <p:guide orient="horz" pos="746"/>
        <p:guide orient="horz" pos="1202"/>
        <p:guide orient="horz" pos="1428"/>
        <p:guide orient="horz" pos="1066"/>
        <p:guide orient="horz" pos="122"/>
        <p:guide orient="horz" pos="384"/>
        <p:guide pos="3398"/>
        <p:guide pos="6624"/>
        <p:guide pos="927"/>
        <p:guide pos="238"/>
        <p:guide pos="462"/>
        <p:guide pos="115"/>
        <p:guide pos="6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-540" y="-78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74BEDA-ADEE-404C-A732-EEC29CF56FE5}" type="doc">
      <dgm:prSet loTypeId="urn:microsoft.com/office/officeart/2005/8/layout/hProcess9" loCatId="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5DE25EA-EB35-8B4A-8122-6F3FBF5D9A67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pPr rtl="0"/>
          <a:r>
            <a:rPr lang="es-CO" noProof="0" dirty="0" smtClean="0"/>
            <a:t>Contabilidad</a:t>
          </a:r>
          <a:endParaRPr lang="es-CO" noProof="0" dirty="0"/>
        </a:p>
      </dgm:t>
    </dgm:pt>
    <dgm:pt modelId="{4F6EC632-4D17-9A44-9727-8D448CC359F3}" type="parTrans" cxnId="{6DB8E025-E657-F74B-AFB6-716FDFAB4BBD}">
      <dgm:prSet/>
      <dgm:spPr/>
      <dgm:t>
        <a:bodyPr/>
        <a:lstStyle/>
        <a:p>
          <a:endParaRPr lang="de-DE"/>
        </a:p>
      </dgm:t>
    </dgm:pt>
    <dgm:pt modelId="{2258B17F-9AB1-F74A-A40A-91BB72328E49}" type="sibTrans" cxnId="{6DB8E025-E657-F74B-AFB6-716FDFAB4BBD}">
      <dgm:prSet/>
      <dgm:spPr/>
      <dgm:t>
        <a:bodyPr/>
        <a:lstStyle/>
        <a:p>
          <a:endParaRPr lang="de-DE"/>
        </a:p>
      </dgm:t>
    </dgm:pt>
    <dgm:pt modelId="{E5E7FBFA-E458-4440-81A2-575570FDE5F0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CO" noProof="0" dirty="0" smtClean="0"/>
            <a:t>Auditoría</a:t>
          </a:r>
          <a:endParaRPr lang="es-CO" noProof="0" dirty="0"/>
        </a:p>
      </dgm:t>
    </dgm:pt>
    <dgm:pt modelId="{D6A4CA1E-DF2D-C042-8BBD-AEEFC9F2745F}" type="parTrans" cxnId="{74104A29-C5BA-3E4A-A400-764708762230}">
      <dgm:prSet/>
      <dgm:spPr/>
      <dgm:t>
        <a:bodyPr/>
        <a:lstStyle/>
        <a:p>
          <a:endParaRPr lang="de-DE"/>
        </a:p>
      </dgm:t>
    </dgm:pt>
    <dgm:pt modelId="{EC627D9A-EEAB-B542-9476-39C5B06576D8}" type="sibTrans" cxnId="{74104A29-C5BA-3E4A-A400-764708762230}">
      <dgm:prSet/>
      <dgm:spPr/>
      <dgm:t>
        <a:bodyPr/>
        <a:lstStyle/>
        <a:p>
          <a:endParaRPr lang="de-DE"/>
        </a:p>
      </dgm:t>
    </dgm:pt>
    <dgm:pt modelId="{26FFF4DC-FEEF-1F4D-A104-ACE13092EC54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 dirty="0" smtClean="0"/>
            <a:t>Estadísticas de Finanzas Públicas</a:t>
          </a:r>
          <a:endParaRPr lang="de-DE" dirty="0"/>
        </a:p>
      </dgm:t>
    </dgm:pt>
    <dgm:pt modelId="{728562BC-9C57-6E4E-A5B2-4D90509CCAEC}" type="parTrans" cxnId="{249BC72F-0D44-824B-9BE6-1443E652F2D3}">
      <dgm:prSet/>
      <dgm:spPr/>
      <dgm:t>
        <a:bodyPr/>
        <a:lstStyle/>
        <a:p>
          <a:endParaRPr lang="de-DE"/>
        </a:p>
      </dgm:t>
    </dgm:pt>
    <dgm:pt modelId="{2F2344FB-A399-CC4A-BE6C-2AAD4882E485}" type="sibTrans" cxnId="{249BC72F-0D44-824B-9BE6-1443E652F2D3}">
      <dgm:prSet/>
      <dgm:spPr/>
      <dgm:t>
        <a:bodyPr/>
        <a:lstStyle/>
        <a:p>
          <a:endParaRPr lang="de-DE"/>
        </a:p>
      </dgm:t>
    </dgm:pt>
    <dgm:pt modelId="{82E85192-CEDA-3A4C-9F6D-BCF4097893C3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pPr rtl="0"/>
          <a:r>
            <a:rPr lang="es-CO" noProof="0" dirty="0" smtClean="0"/>
            <a:t>Presupuesto</a:t>
          </a:r>
          <a:endParaRPr lang="es-CO" noProof="0" dirty="0"/>
        </a:p>
      </dgm:t>
    </dgm:pt>
    <dgm:pt modelId="{88C507C7-3300-1D43-B6A5-FEDBBA4D7C3F}" type="parTrans" cxnId="{1306F338-DDB4-F148-A69A-7A23240EEAF9}">
      <dgm:prSet/>
      <dgm:spPr/>
      <dgm:t>
        <a:bodyPr/>
        <a:lstStyle/>
        <a:p>
          <a:endParaRPr lang="de-DE"/>
        </a:p>
      </dgm:t>
    </dgm:pt>
    <dgm:pt modelId="{530C023F-5DC3-D843-904B-799804FA0CEF}" type="sibTrans" cxnId="{1306F338-DDB4-F148-A69A-7A23240EEAF9}">
      <dgm:prSet/>
      <dgm:spPr/>
      <dgm:t>
        <a:bodyPr/>
        <a:lstStyle/>
        <a:p>
          <a:endParaRPr lang="de-DE"/>
        </a:p>
      </dgm:t>
    </dgm:pt>
    <dgm:pt modelId="{38E68F93-7676-D841-A40F-9829789BAB95}" type="pres">
      <dgm:prSet presAssocID="{7E74BEDA-ADEE-404C-A732-EEC29CF56FE5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4EF4F2F2-B6A5-F54E-96A8-81753BC74321}" type="pres">
      <dgm:prSet presAssocID="{7E74BEDA-ADEE-404C-A732-EEC29CF56FE5}" presName="arrow" presStyleLbl="bgShp" presStyleIdx="0" presStyleCnt="1" custScaleY="100000"/>
      <dgm:spPr>
        <a:solidFill>
          <a:srgbClr val="0070C0"/>
        </a:solidFill>
      </dgm:spPr>
      <dgm:t>
        <a:bodyPr/>
        <a:lstStyle/>
        <a:p>
          <a:endParaRPr lang="de-CH"/>
        </a:p>
      </dgm:t>
    </dgm:pt>
    <dgm:pt modelId="{B52D2BE0-D739-914C-AC07-75AC138F9389}" type="pres">
      <dgm:prSet presAssocID="{7E74BEDA-ADEE-404C-A732-EEC29CF56FE5}" presName="linearProcess" presStyleCnt="0"/>
      <dgm:spPr/>
      <dgm:t>
        <a:bodyPr/>
        <a:lstStyle/>
        <a:p>
          <a:endParaRPr lang="de-CH"/>
        </a:p>
      </dgm:t>
    </dgm:pt>
    <dgm:pt modelId="{20BD6512-065A-B74C-BD63-F890B9431524}" type="pres">
      <dgm:prSet presAssocID="{82E85192-CEDA-3A4C-9F6D-BCF4097893C3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B66AB5A-BD40-6B4D-8961-E59641E10CEF}" type="pres">
      <dgm:prSet presAssocID="{530C023F-5DC3-D843-904B-799804FA0CEF}" presName="sibTrans" presStyleCnt="0"/>
      <dgm:spPr/>
      <dgm:t>
        <a:bodyPr/>
        <a:lstStyle/>
        <a:p>
          <a:endParaRPr lang="de-CH"/>
        </a:p>
      </dgm:t>
    </dgm:pt>
    <dgm:pt modelId="{457EEE2D-1E40-3343-83B5-9B27AAC29904}" type="pres">
      <dgm:prSet presAssocID="{95DE25EA-EB35-8B4A-8122-6F3FBF5D9A67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8E1D906-FB48-9143-987A-7B9C441114D9}" type="pres">
      <dgm:prSet presAssocID="{2258B17F-9AB1-F74A-A40A-91BB72328E49}" presName="sibTrans" presStyleCnt="0"/>
      <dgm:spPr/>
      <dgm:t>
        <a:bodyPr/>
        <a:lstStyle/>
        <a:p>
          <a:endParaRPr lang="de-CH"/>
        </a:p>
      </dgm:t>
    </dgm:pt>
    <dgm:pt modelId="{711AFB47-03C2-6E43-8C62-1C5F2683A5C0}" type="pres">
      <dgm:prSet presAssocID="{E5E7FBFA-E458-4440-81A2-575570FDE5F0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6754FC11-B507-7F4E-9701-F4EFDEDC85EE}" type="pres">
      <dgm:prSet presAssocID="{EC627D9A-EEAB-B542-9476-39C5B06576D8}" presName="sibTrans" presStyleCnt="0"/>
      <dgm:spPr/>
      <dgm:t>
        <a:bodyPr/>
        <a:lstStyle/>
        <a:p>
          <a:endParaRPr lang="de-CH"/>
        </a:p>
      </dgm:t>
    </dgm:pt>
    <dgm:pt modelId="{29D16D8D-25A3-0742-8236-45B05673E725}" type="pres">
      <dgm:prSet presAssocID="{26FFF4DC-FEEF-1F4D-A104-ACE13092EC54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7459993-0AEA-4A8C-8AF8-AC2C7C850615}" type="presOf" srcId="{95DE25EA-EB35-8B4A-8122-6F3FBF5D9A67}" destId="{457EEE2D-1E40-3343-83B5-9B27AAC29904}" srcOrd="0" destOrd="0" presId="urn:microsoft.com/office/officeart/2005/8/layout/hProcess9"/>
    <dgm:cxn modelId="{2E271BBB-169C-40FF-BA27-014251D8B668}" type="presOf" srcId="{7E74BEDA-ADEE-404C-A732-EEC29CF56FE5}" destId="{38E68F93-7676-D841-A40F-9829789BAB95}" srcOrd="0" destOrd="0" presId="urn:microsoft.com/office/officeart/2005/8/layout/hProcess9"/>
    <dgm:cxn modelId="{1306F338-DDB4-F148-A69A-7A23240EEAF9}" srcId="{7E74BEDA-ADEE-404C-A732-EEC29CF56FE5}" destId="{82E85192-CEDA-3A4C-9F6D-BCF4097893C3}" srcOrd="0" destOrd="0" parTransId="{88C507C7-3300-1D43-B6A5-FEDBBA4D7C3F}" sibTransId="{530C023F-5DC3-D843-904B-799804FA0CEF}"/>
    <dgm:cxn modelId="{74104A29-C5BA-3E4A-A400-764708762230}" srcId="{7E74BEDA-ADEE-404C-A732-EEC29CF56FE5}" destId="{E5E7FBFA-E458-4440-81A2-575570FDE5F0}" srcOrd="2" destOrd="0" parTransId="{D6A4CA1E-DF2D-C042-8BBD-AEEFC9F2745F}" sibTransId="{EC627D9A-EEAB-B542-9476-39C5B06576D8}"/>
    <dgm:cxn modelId="{6DB8E025-E657-F74B-AFB6-716FDFAB4BBD}" srcId="{7E74BEDA-ADEE-404C-A732-EEC29CF56FE5}" destId="{95DE25EA-EB35-8B4A-8122-6F3FBF5D9A67}" srcOrd="1" destOrd="0" parTransId="{4F6EC632-4D17-9A44-9727-8D448CC359F3}" sibTransId="{2258B17F-9AB1-F74A-A40A-91BB72328E49}"/>
    <dgm:cxn modelId="{C1F99C16-645E-4371-9912-59374D44A32A}" type="presOf" srcId="{26FFF4DC-FEEF-1F4D-A104-ACE13092EC54}" destId="{29D16D8D-25A3-0742-8236-45B05673E725}" srcOrd="0" destOrd="0" presId="urn:microsoft.com/office/officeart/2005/8/layout/hProcess9"/>
    <dgm:cxn modelId="{249BC72F-0D44-824B-9BE6-1443E652F2D3}" srcId="{7E74BEDA-ADEE-404C-A732-EEC29CF56FE5}" destId="{26FFF4DC-FEEF-1F4D-A104-ACE13092EC54}" srcOrd="3" destOrd="0" parTransId="{728562BC-9C57-6E4E-A5B2-4D90509CCAEC}" sibTransId="{2F2344FB-A399-CC4A-BE6C-2AAD4882E485}"/>
    <dgm:cxn modelId="{3D0D62B9-DB3E-4F76-BDD6-77C8C68F64BC}" type="presOf" srcId="{82E85192-CEDA-3A4C-9F6D-BCF4097893C3}" destId="{20BD6512-065A-B74C-BD63-F890B9431524}" srcOrd="0" destOrd="0" presId="urn:microsoft.com/office/officeart/2005/8/layout/hProcess9"/>
    <dgm:cxn modelId="{518469B7-EE3A-4E6F-92B4-BB682B86B6B3}" type="presOf" srcId="{E5E7FBFA-E458-4440-81A2-575570FDE5F0}" destId="{711AFB47-03C2-6E43-8C62-1C5F2683A5C0}" srcOrd="0" destOrd="0" presId="urn:microsoft.com/office/officeart/2005/8/layout/hProcess9"/>
    <dgm:cxn modelId="{06B17FDB-8267-407A-97AB-3AC88DFDB6B2}" type="presParOf" srcId="{38E68F93-7676-D841-A40F-9829789BAB95}" destId="{4EF4F2F2-B6A5-F54E-96A8-81753BC74321}" srcOrd="0" destOrd="0" presId="urn:microsoft.com/office/officeart/2005/8/layout/hProcess9"/>
    <dgm:cxn modelId="{D2B03883-51CD-4000-9F19-682C36D1807B}" type="presParOf" srcId="{38E68F93-7676-D841-A40F-9829789BAB95}" destId="{B52D2BE0-D739-914C-AC07-75AC138F9389}" srcOrd="1" destOrd="0" presId="urn:microsoft.com/office/officeart/2005/8/layout/hProcess9"/>
    <dgm:cxn modelId="{DAA73646-70FB-4093-B959-3078A07018CE}" type="presParOf" srcId="{B52D2BE0-D739-914C-AC07-75AC138F9389}" destId="{20BD6512-065A-B74C-BD63-F890B9431524}" srcOrd="0" destOrd="0" presId="urn:microsoft.com/office/officeart/2005/8/layout/hProcess9"/>
    <dgm:cxn modelId="{3ECCC7A8-BAA9-4EC7-AF62-8E33BEE53153}" type="presParOf" srcId="{B52D2BE0-D739-914C-AC07-75AC138F9389}" destId="{AB66AB5A-BD40-6B4D-8961-E59641E10CEF}" srcOrd="1" destOrd="0" presId="urn:microsoft.com/office/officeart/2005/8/layout/hProcess9"/>
    <dgm:cxn modelId="{F95D2C38-B93B-44BE-8AFE-921CE584AD24}" type="presParOf" srcId="{B52D2BE0-D739-914C-AC07-75AC138F9389}" destId="{457EEE2D-1E40-3343-83B5-9B27AAC29904}" srcOrd="2" destOrd="0" presId="urn:microsoft.com/office/officeart/2005/8/layout/hProcess9"/>
    <dgm:cxn modelId="{F97CFEF6-FD60-41AB-AE62-C951B4FE3930}" type="presParOf" srcId="{B52D2BE0-D739-914C-AC07-75AC138F9389}" destId="{18E1D906-FB48-9143-987A-7B9C441114D9}" srcOrd="3" destOrd="0" presId="urn:microsoft.com/office/officeart/2005/8/layout/hProcess9"/>
    <dgm:cxn modelId="{06305F09-8DC9-492D-B8ED-EC198349C6DE}" type="presParOf" srcId="{B52D2BE0-D739-914C-AC07-75AC138F9389}" destId="{711AFB47-03C2-6E43-8C62-1C5F2683A5C0}" srcOrd="4" destOrd="0" presId="urn:microsoft.com/office/officeart/2005/8/layout/hProcess9"/>
    <dgm:cxn modelId="{3A4E4A4C-2625-437A-97A7-44156AB6779A}" type="presParOf" srcId="{B52D2BE0-D739-914C-AC07-75AC138F9389}" destId="{6754FC11-B507-7F4E-9701-F4EFDEDC85EE}" srcOrd="5" destOrd="0" presId="urn:microsoft.com/office/officeart/2005/8/layout/hProcess9"/>
    <dgm:cxn modelId="{172E4936-5FAA-4288-9D50-D948AA077739}" type="presParOf" srcId="{B52D2BE0-D739-914C-AC07-75AC138F9389}" destId="{29D16D8D-25A3-0742-8236-45B05673E725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6BE74A-ED4A-4B2B-AF07-8817A442F8A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698834B6-2812-4B1D-ABB7-45BF3311E3D8}">
      <dgm:prSet custT="1"/>
      <dgm:spPr>
        <a:xfrm>
          <a:off x="0" y="0"/>
          <a:ext cx="3127248" cy="4572000"/>
        </a:xfrm>
        <a:solidFill>
          <a:srgbClr val="005BAA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s-ES" sz="2800" dirty="0" smtClean="0"/>
            <a:t>La aplicación de las NICSP requiere</a:t>
          </a:r>
          <a:endParaRPr lang="de-CH" sz="28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C7C05820-8FDA-4EC6-ADA6-8E4A1F3C54EC}" type="parTrans" cxnId="{4AB7CE82-C359-40B9-8F18-2216798D9BD1}">
      <dgm:prSet/>
      <dgm:spPr/>
      <dgm:t>
        <a:bodyPr/>
        <a:lstStyle/>
        <a:p>
          <a:endParaRPr lang="de-CH"/>
        </a:p>
      </dgm:t>
    </dgm:pt>
    <dgm:pt modelId="{7C679E0A-881D-40DB-874B-EEB3726D11A0}" type="sibTrans" cxnId="{4AB7CE82-C359-40B9-8F18-2216798D9BD1}">
      <dgm:prSet/>
      <dgm:spPr/>
      <dgm:t>
        <a:bodyPr/>
        <a:lstStyle/>
        <a:p>
          <a:endParaRPr lang="de-CH"/>
        </a:p>
      </dgm:t>
    </dgm:pt>
    <dgm:pt modelId="{9FD3E811-FAA9-4EF5-AB92-6225483F8244}">
      <dgm:prSet custT="1"/>
      <dgm:spPr>
        <a:xfrm rot="5400000">
          <a:off x="4078223" y="-493775"/>
          <a:ext cx="3657600" cy="5559552"/>
        </a:xfrm>
        <a:solidFill>
          <a:srgbClr val="005BAA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5BA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s-ES" sz="2400" noProof="0" dirty="0" smtClean="0">
              <a:solidFill>
                <a:srgbClr val="002060"/>
              </a:solidFill>
              <a:latin typeface="Arial"/>
              <a:ea typeface="+mn-ea"/>
              <a:cs typeface="+mn-cs"/>
            </a:rPr>
            <a:t>Cambio de normativo: 5%</a:t>
          </a:r>
          <a:endParaRPr lang="es-ES" sz="2400" noProof="0" dirty="0">
            <a:solidFill>
              <a:srgbClr val="002060"/>
            </a:solidFill>
            <a:latin typeface="Arial"/>
            <a:ea typeface="+mn-ea"/>
            <a:cs typeface="+mn-cs"/>
          </a:endParaRPr>
        </a:p>
      </dgm:t>
    </dgm:pt>
    <dgm:pt modelId="{7532A44E-88F0-4DE8-A2C8-E46E61E715D7}" type="parTrans" cxnId="{5835DA53-C61E-4DA6-8E9D-5C223463EDD9}">
      <dgm:prSet/>
      <dgm:spPr/>
      <dgm:t>
        <a:bodyPr/>
        <a:lstStyle/>
        <a:p>
          <a:endParaRPr lang="de-CH"/>
        </a:p>
      </dgm:t>
    </dgm:pt>
    <dgm:pt modelId="{55CA4324-E6D9-464C-A858-C21C55A5386B}" type="sibTrans" cxnId="{5835DA53-C61E-4DA6-8E9D-5C223463EDD9}">
      <dgm:prSet/>
      <dgm:spPr/>
      <dgm:t>
        <a:bodyPr/>
        <a:lstStyle/>
        <a:p>
          <a:endParaRPr lang="de-CH"/>
        </a:p>
      </dgm:t>
    </dgm:pt>
    <dgm:pt modelId="{FB96007C-FDD0-456F-BD03-1AB2B8F996A0}">
      <dgm:prSet custT="1"/>
      <dgm:spPr>
        <a:xfrm rot="5400000">
          <a:off x="4078223" y="-493775"/>
          <a:ext cx="3657600" cy="5559552"/>
        </a:xfrm>
        <a:solidFill>
          <a:srgbClr val="005BAA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5BA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s-ES" sz="2400" dirty="0" smtClean="0">
              <a:solidFill>
                <a:srgbClr val="002060"/>
              </a:solidFill>
            </a:rPr>
            <a:t>recogida y el verificación de los datos: 10%</a:t>
          </a:r>
          <a:endParaRPr lang="es-ES" sz="2400" noProof="0" dirty="0">
            <a:solidFill>
              <a:srgbClr val="002060"/>
            </a:solidFill>
            <a:latin typeface="Arial"/>
            <a:ea typeface="+mn-ea"/>
            <a:cs typeface="+mn-cs"/>
          </a:endParaRPr>
        </a:p>
      </dgm:t>
    </dgm:pt>
    <dgm:pt modelId="{59AA8AD7-73C5-4CD3-8DAE-D5A42041D204}" type="parTrans" cxnId="{B5085E8B-EC9F-4D36-9BD9-B6270A7F5A6B}">
      <dgm:prSet/>
      <dgm:spPr/>
      <dgm:t>
        <a:bodyPr/>
        <a:lstStyle/>
        <a:p>
          <a:endParaRPr lang="de-CH"/>
        </a:p>
      </dgm:t>
    </dgm:pt>
    <dgm:pt modelId="{CC43C1F5-B1CB-4039-8C16-A1F7A9D3D2D3}" type="sibTrans" cxnId="{B5085E8B-EC9F-4D36-9BD9-B6270A7F5A6B}">
      <dgm:prSet/>
      <dgm:spPr/>
      <dgm:t>
        <a:bodyPr/>
        <a:lstStyle/>
        <a:p>
          <a:endParaRPr lang="de-CH"/>
        </a:p>
      </dgm:t>
    </dgm:pt>
    <dgm:pt modelId="{640547C9-E57E-4BA6-A9D4-22AFB5D6D20F}">
      <dgm:prSet custT="1"/>
      <dgm:spPr>
        <a:xfrm rot="5400000">
          <a:off x="4078223" y="-493775"/>
          <a:ext cx="3657600" cy="5559552"/>
        </a:xfrm>
        <a:solidFill>
          <a:srgbClr val="005BAA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5BA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s-ES" sz="2400" dirty="0" smtClean="0">
              <a:solidFill>
                <a:srgbClr val="002060"/>
              </a:solidFill>
            </a:rPr>
            <a:t>Transversal: Capacitación 10%</a:t>
          </a:r>
          <a:endParaRPr lang="es-ES" sz="2400" noProof="0" dirty="0">
            <a:solidFill>
              <a:srgbClr val="002060"/>
            </a:solidFill>
            <a:latin typeface="Arial"/>
            <a:ea typeface="+mn-ea"/>
            <a:cs typeface="+mn-cs"/>
          </a:endParaRPr>
        </a:p>
      </dgm:t>
    </dgm:pt>
    <dgm:pt modelId="{F95E2686-BB61-4BE1-93B3-4ACD5808F2A2}" type="parTrans" cxnId="{EA8F866B-D970-4739-90E0-7C3467BE439E}">
      <dgm:prSet/>
      <dgm:spPr/>
      <dgm:t>
        <a:bodyPr/>
        <a:lstStyle/>
        <a:p>
          <a:endParaRPr lang="de-CH"/>
        </a:p>
      </dgm:t>
    </dgm:pt>
    <dgm:pt modelId="{7DDFCFBE-A28D-49A8-9AFF-552C1DFDAC05}" type="sibTrans" cxnId="{EA8F866B-D970-4739-90E0-7C3467BE439E}">
      <dgm:prSet/>
      <dgm:spPr/>
      <dgm:t>
        <a:bodyPr/>
        <a:lstStyle/>
        <a:p>
          <a:endParaRPr lang="de-CH"/>
        </a:p>
      </dgm:t>
    </dgm:pt>
    <dgm:pt modelId="{CA76295D-D55F-4FA3-B58A-812CFC0BEC82}">
      <dgm:prSet custT="1"/>
      <dgm:spPr>
        <a:xfrm rot="5400000">
          <a:off x="4078223" y="-493775"/>
          <a:ext cx="3657600" cy="5559552"/>
        </a:xfrm>
        <a:solidFill>
          <a:srgbClr val="005BAA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5BA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s-ES" sz="2400" noProof="0" dirty="0" smtClean="0">
              <a:solidFill>
                <a:srgbClr val="002060"/>
              </a:solidFill>
              <a:latin typeface="Arial"/>
              <a:ea typeface="+mn-ea"/>
              <a:cs typeface="+mn-cs"/>
            </a:rPr>
            <a:t>Configuración de los sistemas IT/ERP: 75%</a:t>
          </a:r>
          <a:endParaRPr lang="es-ES" sz="2400" noProof="0" dirty="0">
            <a:solidFill>
              <a:srgbClr val="002060"/>
            </a:solidFill>
            <a:latin typeface="Arial"/>
            <a:ea typeface="+mn-ea"/>
            <a:cs typeface="+mn-cs"/>
          </a:endParaRPr>
        </a:p>
      </dgm:t>
    </dgm:pt>
    <dgm:pt modelId="{DF01CE0F-94E5-4007-BB9A-3B334099FAE8}" type="parTrans" cxnId="{C58DD4F8-4266-4ACF-A492-527F93109126}">
      <dgm:prSet/>
      <dgm:spPr/>
      <dgm:t>
        <a:bodyPr/>
        <a:lstStyle/>
        <a:p>
          <a:endParaRPr lang="de-CH"/>
        </a:p>
      </dgm:t>
    </dgm:pt>
    <dgm:pt modelId="{EED79EB2-B38C-4BB5-B2F1-091CC1BB0FA0}" type="sibTrans" cxnId="{C58DD4F8-4266-4ACF-A492-527F93109126}">
      <dgm:prSet/>
      <dgm:spPr/>
      <dgm:t>
        <a:bodyPr/>
        <a:lstStyle/>
        <a:p>
          <a:endParaRPr lang="de-CH"/>
        </a:p>
      </dgm:t>
    </dgm:pt>
    <dgm:pt modelId="{CBE4FB67-1748-43C3-B4EC-067A0796B708}">
      <dgm:prSet custT="1"/>
      <dgm:spPr>
        <a:xfrm rot="5400000">
          <a:off x="4078223" y="-493775"/>
          <a:ext cx="3657600" cy="5559552"/>
        </a:xfrm>
        <a:solidFill>
          <a:srgbClr val="005BAA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5BA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s-ES" sz="2400" noProof="0" dirty="0" smtClean="0">
              <a:solidFill>
                <a:srgbClr val="002060"/>
              </a:solidFill>
              <a:latin typeface="Arial"/>
              <a:ea typeface="+mn-ea"/>
              <a:cs typeface="+mn-cs"/>
            </a:rPr>
            <a:t>Verificación/auditoria: pro memoria</a:t>
          </a:r>
          <a:br>
            <a:rPr lang="es-ES" sz="2400" noProof="0" dirty="0" smtClean="0">
              <a:solidFill>
                <a:srgbClr val="002060"/>
              </a:solidFill>
              <a:latin typeface="Arial"/>
              <a:ea typeface="+mn-ea"/>
              <a:cs typeface="+mn-cs"/>
            </a:rPr>
          </a:br>
          <a:endParaRPr lang="es-ES" sz="2400" noProof="0" dirty="0">
            <a:solidFill>
              <a:srgbClr val="002060"/>
            </a:solidFill>
            <a:latin typeface="Arial"/>
            <a:ea typeface="+mn-ea"/>
            <a:cs typeface="+mn-cs"/>
          </a:endParaRPr>
        </a:p>
      </dgm:t>
    </dgm:pt>
    <dgm:pt modelId="{4B1166B2-A30A-4FDA-89FE-F92C8AFC287A}" type="parTrans" cxnId="{DB995B49-C220-4798-B8AF-430D8350329C}">
      <dgm:prSet/>
      <dgm:spPr/>
      <dgm:t>
        <a:bodyPr/>
        <a:lstStyle/>
        <a:p>
          <a:endParaRPr lang="de-CH"/>
        </a:p>
      </dgm:t>
    </dgm:pt>
    <dgm:pt modelId="{030DA2B9-47D8-4D58-B875-69970AF1ECE8}" type="sibTrans" cxnId="{DB995B49-C220-4798-B8AF-430D8350329C}">
      <dgm:prSet/>
      <dgm:spPr/>
      <dgm:t>
        <a:bodyPr/>
        <a:lstStyle/>
        <a:p>
          <a:endParaRPr lang="de-CH"/>
        </a:p>
      </dgm:t>
    </dgm:pt>
    <dgm:pt modelId="{76AF5176-458A-48BF-ACF6-232E24BB6AE9}" type="pres">
      <dgm:prSet presAssocID="{B36BE74A-ED4A-4B2B-AF07-8817A442F8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0D10CA4A-00AB-4F7C-86B0-A035B49F5990}" type="pres">
      <dgm:prSet presAssocID="{698834B6-2812-4B1D-ABB7-45BF3311E3D8}" presName="linNode" presStyleCnt="0"/>
      <dgm:spPr/>
    </dgm:pt>
    <dgm:pt modelId="{BF93BE05-17C4-4192-9354-FD59A3A3071E}" type="pres">
      <dgm:prSet presAssocID="{698834B6-2812-4B1D-ABB7-45BF3311E3D8}" presName="parentText" presStyleLbl="node1" presStyleIdx="0" presStyleCnt="1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de-CH"/>
        </a:p>
      </dgm:t>
    </dgm:pt>
    <dgm:pt modelId="{B5070B48-D70E-4721-B763-655B2E435541}" type="pres">
      <dgm:prSet presAssocID="{698834B6-2812-4B1D-ABB7-45BF3311E3D8}" presName="descendantText" presStyleLbl="alignAccFollowNode1" presStyleIdx="0" presStyleCnt="1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de-CH"/>
        </a:p>
      </dgm:t>
    </dgm:pt>
  </dgm:ptLst>
  <dgm:cxnLst>
    <dgm:cxn modelId="{DD6F44A4-3051-42D9-A083-0C435555B297}" type="presOf" srcId="{698834B6-2812-4B1D-ABB7-45BF3311E3D8}" destId="{BF93BE05-17C4-4192-9354-FD59A3A3071E}" srcOrd="0" destOrd="0" presId="urn:microsoft.com/office/officeart/2005/8/layout/vList5"/>
    <dgm:cxn modelId="{DED181B2-4148-4C2A-BD4E-4590860CB3DA}" type="presOf" srcId="{9FD3E811-FAA9-4EF5-AB92-6225483F8244}" destId="{B5070B48-D70E-4721-B763-655B2E435541}" srcOrd="0" destOrd="0" presId="urn:microsoft.com/office/officeart/2005/8/layout/vList5"/>
    <dgm:cxn modelId="{EA8F866B-D970-4739-90E0-7C3467BE439E}" srcId="{698834B6-2812-4B1D-ABB7-45BF3311E3D8}" destId="{640547C9-E57E-4BA6-A9D4-22AFB5D6D20F}" srcOrd="4" destOrd="0" parTransId="{F95E2686-BB61-4BE1-93B3-4ACD5808F2A2}" sibTransId="{7DDFCFBE-A28D-49A8-9AFF-552C1DFDAC05}"/>
    <dgm:cxn modelId="{104E48BA-D108-49AE-98EA-A1C0591EEFBD}" type="presOf" srcId="{CA76295D-D55F-4FA3-B58A-812CFC0BEC82}" destId="{B5070B48-D70E-4721-B763-655B2E435541}" srcOrd="0" destOrd="1" presId="urn:microsoft.com/office/officeart/2005/8/layout/vList5"/>
    <dgm:cxn modelId="{B5085E8B-EC9F-4D36-9BD9-B6270A7F5A6B}" srcId="{698834B6-2812-4B1D-ABB7-45BF3311E3D8}" destId="{FB96007C-FDD0-456F-BD03-1AB2B8F996A0}" srcOrd="2" destOrd="0" parTransId="{59AA8AD7-73C5-4CD3-8DAE-D5A42041D204}" sibTransId="{CC43C1F5-B1CB-4039-8C16-A1F7A9D3D2D3}"/>
    <dgm:cxn modelId="{319DEE07-73CA-445D-AD52-0BE23005B7D5}" type="presOf" srcId="{FB96007C-FDD0-456F-BD03-1AB2B8F996A0}" destId="{B5070B48-D70E-4721-B763-655B2E435541}" srcOrd="0" destOrd="2" presId="urn:microsoft.com/office/officeart/2005/8/layout/vList5"/>
    <dgm:cxn modelId="{C58DD4F8-4266-4ACF-A492-527F93109126}" srcId="{698834B6-2812-4B1D-ABB7-45BF3311E3D8}" destId="{CA76295D-D55F-4FA3-B58A-812CFC0BEC82}" srcOrd="1" destOrd="0" parTransId="{DF01CE0F-94E5-4007-BB9A-3B334099FAE8}" sibTransId="{EED79EB2-B38C-4BB5-B2F1-091CC1BB0FA0}"/>
    <dgm:cxn modelId="{96686E43-DF44-4EA0-9A03-8363506AF901}" type="presOf" srcId="{B36BE74A-ED4A-4B2B-AF07-8817A442F8A5}" destId="{76AF5176-458A-48BF-ACF6-232E24BB6AE9}" srcOrd="0" destOrd="0" presId="urn:microsoft.com/office/officeart/2005/8/layout/vList5"/>
    <dgm:cxn modelId="{887FEC3B-C6E6-41BD-87CF-8CEFAFDAA2C6}" type="presOf" srcId="{CBE4FB67-1748-43C3-B4EC-067A0796B708}" destId="{B5070B48-D70E-4721-B763-655B2E435541}" srcOrd="0" destOrd="3" presId="urn:microsoft.com/office/officeart/2005/8/layout/vList5"/>
    <dgm:cxn modelId="{F9F3F2CF-3D45-4424-9370-A8B4E483C3D5}" type="presOf" srcId="{640547C9-E57E-4BA6-A9D4-22AFB5D6D20F}" destId="{B5070B48-D70E-4721-B763-655B2E435541}" srcOrd="0" destOrd="4" presId="urn:microsoft.com/office/officeart/2005/8/layout/vList5"/>
    <dgm:cxn modelId="{5835DA53-C61E-4DA6-8E9D-5C223463EDD9}" srcId="{698834B6-2812-4B1D-ABB7-45BF3311E3D8}" destId="{9FD3E811-FAA9-4EF5-AB92-6225483F8244}" srcOrd="0" destOrd="0" parTransId="{7532A44E-88F0-4DE8-A2C8-E46E61E715D7}" sibTransId="{55CA4324-E6D9-464C-A858-C21C55A5386B}"/>
    <dgm:cxn modelId="{4AB7CE82-C359-40B9-8F18-2216798D9BD1}" srcId="{B36BE74A-ED4A-4B2B-AF07-8817A442F8A5}" destId="{698834B6-2812-4B1D-ABB7-45BF3311E3D8}" srcOrd="0" destOrd="0" parTransId="{C7C05820-8FDA-4EC6-ADA6-8E4A1F3C54EC}" sibTransId="{7C679E0A-881D-40DB-874B-EEB3726D11A0}"/>
    <dgm:cxn modelId="{DB995B49-C220-4798-B8AF-430D8350329C}" srcId="{698834B6-2812-4B1D-ABB7-45BF3311E3D8}" destId="{CBE4FB67-1748-43C3-B4EC-067A0796B708}" srcOrd="3" destOrd="0" parTransId="{4B1166B2-A30A-4FDA-89FE-F92C8AFC287A}" sibTransId="{030DA2B9-47D8-4D58-B875-69970AF1ECE8}"/>
    <dgm:cxn modelId="{289BFD67-E26F-4C53-BE52-D87A40105DE9}" type="presParOf" srcId="{76AF5176-458A-48BF-ACF6-232E24BB6AE9}" destId="{0D10CA4A-00AB-4F7C-86B0-A035B49F5990}" srcOrd="0" destOrd="0" presId="urn:microsoft.com/office/officeart/2005/8/layout/vList5"/>
    <dgm:cxn modelId="{28C2FA67-441F-41D6-80E8-7108C99F86E0}" type="presParOf" srcId="{0D10CA4A-00AB-4F7C-86B0-A035B49F5990}" destId="{BF93BE05-17C4-4192-9354-FD59A3A3071E}" srcOrd="0" destOrd="0" presId="urn:microsoft.com/office/officeart/2005/8/layout/vList5"/>
    <dgm:cxn modelId="{1A7DC579-4F64-42A1-85B3-FEAB86BE6810}" type="presParOf" srcId="{0D10CA4A-00AB-4F7C-86B0-A035B49F5990}" destId="{B5070B48-D70E-4721-B763-655B2E43554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4F2F2-B6A5-F54E-96A8-81753BC74321}">
      <dsp:nvSpPr>
        <dsp:cNvPr id="0" name=""/>
        <dsp:cNvSpPr/>
      </dsp:nvSpPr>
      <dsp:spPr>
        <a:xfrm>
          <a:off x="741854" y="0"/>
          <a:ext cx="8407685" cy="5004000"/>
        </a:xfrm>
        <a:prstGeom prst="rightArrow">
          <a:avLst/>
        </a:prstGeom>
        <a:solidFill>
          <a:srgbClr val="0070C0"/>
        </a:solidFill>
        <a:ln>
          <a:noFill/>
        </a:ln>
        <a:effectLst/>
        <a:sp3d z="-15240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BD6512-065A-B74C-BD63-F890B9431524}">
      <dsp:nvSpPr>
        <dsp:cNvPr id="0" name=""/>
        <dsp:cNvSpPr/>
      </dsp:nvSpPr>
      <dsp:spPr>
        <a:xfrm>
          <a:off x="4950" y="1501200"/>
          <a:ext cx="2381082" cy="2001600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700" kern="1200" noProof="0" dirty="0" smtClean="0"/>
            <a:t>Presupuesto</a:t>
          </a:r>
          <a:endParaRPr lang="es-CO" sz="2700" kern="1200" noProof="0" dirty="0"/>
        </a:p>
      </dsp:txBody>
      <dsp:txXfrm>
        <a:off x="102660" y="1598910"/>
        <a:ext cx="2185662" cy="1806180"/>
      </dsp:txXfrm>
    </dsp:sp>
    <dsp:sp modelId="{457EEE2D-1E40-3343-83B5-9B27AAC29904}">
      <dsp:nvSpPr>
        <dsp:cNvPr id="0" name=""/>
        <dsp:cNvSpPr/>
      </dsp:nvSpPr>
      <dsp:spPr>
        <a:xfrm>
          <a:off x="2505087" y="1501200"/>
          <a:ext cx="2381082" cy="2001600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700" kern="1200" noProof="0" dirty="0" smtClean="0"/>
            <a:t>Contabilidad</a:t>
          </a:r>
          <a:endParaRPr lang="es-CO" sz="2700" kern="1200" noProof="0" dirty="0"/>
        </a:p>
      </dsp:txBody>
      <dsp:txXfrm>
        <a:off x="2602797" y="1598910"/>
        <a:ext cx="2185662" cy="1806180"/>
      </dsp:txXfrm>
    </dsp:sp>
    <dsp:sp modelId="{711AFB47-03C2-6E43-8C62-1C5F2683A5C0}">
      <dsp:nvSpPr>
        <dsp:cNvPr id="0" name=""/>
        <dsp:cNvSpPr/>
      </dsp:nvSpPr>
      <dsp:spPr>
        <a:xfrm>
          <a:off x="5005224" y="1501200"/>
          <a:ext cx="2381082" cy="2001600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700" kern="1200" noProof="0" dirty="0" smtClean="0"/>
            <a:t>Auditoría</a:t>
          </a:r>
          <a:endParaRPr lang="es-CO" sz="2700" kern="1200" noProof="0" dirty="0"/>
        </a:p>
      </dsp:txBody>
      <dsp:txXfrm>
        <a:off x="5102934" y="1598910"/>
        <a:ext cx="2185662" cy="1806180"/>
      </dsp:txXfrm>
    </dsp:sp>
    <dsp:sp modelId="{29D16D8D-25A3-0742-8236-45B05673E725}">
      <dsp:nvSpPr>
        <dsp:cNvPr id="0" name=""/>
        <dsp:cNvSpPr/>
      </dsp:nvSpPr>
      <dsp:spPr>
        <a:xfrm>
          <a:off x="7505361" y="1501200"/>
          <a:ext cx="2381082" cy="2001600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Estadísticas de Finanzas Públicas</a:t>
          </a:r>
          <a:endParaRPr lang="de-DE" sz="2700" kern="1200" dirty="0"/>
        </a:p>
      </dsp:txBody>
      <dsp:txXfrm>
        <a:off x="7603071" y="1598910"/>
        <a:ext cx="2185662" cy="1806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070B48-D70E-4721-B763-655B2E435541}">
      <dsp:nvSpPr>
        <dsp:cNvPr id="0" name=""/>
        <dsp:cNvSpPr/>
      </dsp:nvSpPr>
      <dsp:spPr>
        <a:xfrm rot="5400000">
          <a:off x="4225620" y="-358549"/>
          <a:ext cx="4182584" cy="5945329"/>
        </a:xfrm>
        <a:prstGeom prst="round2SameRect">
          <a:avLst/>
        </a:prstGeom>
        <a:solidFill>
          <a:srgbClr val="005BAA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5BAA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noProof="0" dirty="0" smtClean="0">
              <a:solidFill>
                <a:srgbClr val="002060"/>
              </a:solidFill>
              <a:latin typeface="Arial"/>
              <a:ea typeface="+mn-ea"/>
              <a:cs typeface="+mn-cs"/>
            </a:rPr>
            <a:t>Cambio de normativo: 5%</a:t>
          </a:r>
          <a:endParaRPr lang="es-ES" sz="2400" kern="1200" noProof="0" dirty="0">
            <a:solidFill>
              <a:srgbClr val="002060"/>
            </a:solidFill>
            <a:latin typeface="Arial"/>
            <a:ea typeface="+mn-ea"/>
            <a:cs typeface="+mn-cs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noProof="0" dirty="0" smtClean="0">
              <a:solidFill>
                <a:srgbClr val="002060"/>
              </a:solidFill>
              <a:latin typeface="Arial"/>
              <a:ea typeface="+mn-ea"/>
              <a:cs typeface="+mn-cs"/>
            </a:rPr>
            <a:t>Configuración de los sistemas IT/ERP: 75%</a:t>
          </a:r>
          <a:endParaRPr lang="es-ES" sz="2400" kern="1200" noProof="0" dirty="0">
            <a:solidFill>
              <a:srgbClr val="002060"/>
            </a:solidFill>
            <a:latin typeface="Arial"/>
            <a:ea typeface="+mn-ea"/>
            <a:cs typeface="+mn-cs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>
              <a:solidFill>
                <a:srgbClr val="002060"/>
              </a:solidFill>
            </a:rPr>
            <a:t>recogida y el verificación de los datos: 10%</a:t>
          </a:r>
          <a:endParaRPr lang="es-ES" sz="2400" kern="1200" noProof="0" dirty="0">
            <a:solidFill>
              <a:srgbClr val="002060"/>
            </a:solidFill>
            <a:latin typeface="Arial"/>
            <a:ea typeface="+mn-ea"/>
            <a:cs typeface="+mn-cs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noProof="0" dirty="0" smtClean="0">
              <a:solidFill>
                <a:srgbClr val="002060"/>
              </a:solidFill>
              <a:latin typeface="Arial"/>
              <a:ea typeface="+mn-ea"/>
              <a:cs typeface="+mn-cs"/>
            </a:rPr>
            <a:t>Verificación/auditoria: pro memoria</a:t>
          </a:r>
          <a:br>
            <a:rPr lang="es-ES" sz="2400" kern="1200" noProof="0" dirty="0" smtClean="0">
              <a:solidFill>
                <a:srgbClr val="002060"/>
              </a:solidFill>
              <a:latin typeface="Arial"/>
              <a:ea typeface="+mn-ea"/>
              <a:cs typeface="+mn-cs"/>
            </a:rPr>
          </a:br>
          <a:endParaRPr lang="es-ES" sz="2400" kern="1200" noProof="0" dirty="0">
            <a:solidFill>
              <a:srgbClr val="002060"/>
            </a:solidFill>
            <a:latin typeface="Arial"/>
            <a:ea typeface="+mn-ea"/>
            <a:cs typeface="+mn-cs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>
              <a:solidFill>
                <a:srgbClr val="002060"/>
              </a:solidFill>
            </a:rPr>
            <a:t>Transversal: Capacitación 10%</a:t>
          </a:r>
          <a:endParaRPr lang="es-ES" sz="2400" kern="1200" noProof="0" dirty="0">
            <a:solidFill>
              <a:srgbClr val="002060"/>
            </a:solidFill>
            <a:latin typeface="Arial"/>
            <a:ea typeface="+mn-ea"/>
            <a:cs typeface="+mn-cs"/>
          </a:endParaRPr>
        </a:p>
      </dsp:txBody>
      <dsp:txXfrm rot="-5400000">
        <a:off x="3344248" y="727000"/>
        <a:ext cx="5741152" cy="3774230"/>
      </dsp:txXfrm>
    </dsp:sp>
    <dsp:sp modelId="{BF93BE05-17C4-4192-9354-FD59A3A3071E}">
      <dsp:nvSpPr>
        <dsp:cNvPr id="0" name=""/>
        <dsp:cNvSpPr/>
      </dsp:nvSpPr>
      <dsp:spPr>
        <a:xfrm>
          <a:off x="0" y="0"/>
          <a:ext cx="3344247" cy="5228230"/>
        </a:xfrm>
        <a:prstGeom prst="roundRect">
          <a:avLst/>
        </a:prstGeom>
        <a:solidFill>
          <a:srgbClr val="005BAA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La aplicación de las NICSP requiere</a:t>
          </a:r>
          <a:endParaRPr lang="de-CH" sz="28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163253" y="163253"/>
        <a:ext cx="3017741" cy="4901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217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8851D-549D-4785-8040-D1740898315D}" type="datetime1">
              <a:rPr lang="de-CH" smtClean="0"/>
              <a:pPr/>
              <a:t>03.11.2014</a:t>
            </a:fld>
            <a:endParaRPr lang="fr-FR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0D4A6-8139-42B7-BC6D-3591E8363667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5951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3A998-303B-4F86-9947-A49AF14B2D3A}" type="datetimeFigureOut">
              <a:rPr lang="fr-FR" smtClean="0"/>
              <a:pPr/>
              <a:t>03/11/2014</a:t>
            </a:fld>
            <a:endParaRPr lang="fr-FR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71525" y="742950"/>
            <a:ext cx="525145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fr-FR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9274FF-26F8-4AE0-B748-E0D66FCDF779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3543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D071F4-B4C6-438B-B8A3-DE49410214A1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584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52475" y="763588"/>
            <a:ext cx="5276850" cy="3730625"/>
          </a:xfrm>
          <a:ln/>
        </p:spPr>
      </p:sp>
      <p:sp>
        <p:nvSpPr>
          <p:cNvPr id="584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932" y="4724693"/>
            <a:ext cx="4952732" cy="4417112"/>
          </a:xfrm>
        </p:spPr>
        <p:txBody>
          <a:bodyPr/>
          <a:lstStyle/>
          <a:p>
            <a:endParaRPr lang="de-CH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Illustration_blau Verlauf">
    <p:bg>
      <p:bgPr>
        <a:gradFill flip="none" rotWithShape="1">
          <a:gsLst>
            <a:gs pos="0">
              <a:srgbClr val="002B58"/>
            </a:gs>
            <a:gs pos="100000">
              <a:srgbClr val="0064A6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1479549" y="6956319"/>
            <a:ext cx="8907464" cy="238176"/>
          </a:xfrm>
          <a:ln>
            <a:noFill/>
          </a:ln>
        </p:spPr>
        <p:txBody>
          <a:bodyPr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871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 baseline="0">
                <a:solidFill>
                  <a:schemeClr val="bg1"/>
                </a:solidFill>
              </a:defRPr>
            </a:lvl1pPr>
            <a:lvl2pPr marL="198793" indent="0">
              <a:buFontTx/>
              <a:buNone/>
              <a:defRPr sz="1700"/>
            </a:lvl2pPr>
            <a:lvl3pPr marL="388941" indent="0">
              <a:buFontTx/>
              <a:buNone/>
              <a:defRPr sz="1700"/>
            </a:lvl3pPr>
            <a:lvl4pPr>
              <a:buFontTx/>
              <a:buNone/>
              <a:defRPr sz="1700"/>
            </a:lvl4pPr>
            <a:lvl5pPr>
              <a:buFontTx/>
              <a:buNone/>
              <a:defRPr sz="1700"/>
            </a:lvl5pPr>
          </a:lstStyle>
          <a:p>
            <a:r>
              <a:rPr lang="de-CH" dirty="0" smtClean="0"/>
              <a:t>Titel Vorname Name (Arial </a:t>
            </a:r>
            <a:r>
              <a:rPr lang="de-CH" dirty="0" err="1" smtClean="0"/>
              <a:t>bold</a:t>
            </a:r>
            <a:r>
              <a:rPr lang="de-CH" dirty="0" smtClean="0"/>
              <a:t>, 14 </a:t>
            </a:r>
            <a:r>
              <a:rPr lang="de-CH" dirty="0" err="1" smtClean="0"/>
              <a:t>pt</a:t>
            </a:r>
            <a:r>
              <a:rPr lang="de-CH" dirty="0" smtClean="0"/>
              <a:t>, weiss)</a:t>
            </a:r>
            <a:endParaRPr lang="de-CH" dirty="0"/>
          </a:p>
        </p:txBody>
      </p:sp>
      <p:sp>
        <p:nvSpPr>
          <p:cNvPr id="9" name="Bildplatzhalter 3"/>
          <p:cNvSpPr>
            <a:spLocks noGrp="1"/>
          </p:cNvSpPr>
          <p:nvPr>
            <p:ph type="pic" sz="quarter" idx="12" hasCustomPrompt="1"/>
          </p:nvPr>
        </p:nvSpPr>
        <p:spPr>
          <a:xfrm>
            <a:off x="1479549" y="3060601"/>
            <a:ext cx="8907463" cy="309629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CH" dirty="0" smtClean="0"/>
              <a:t>Illustration/Bild</a:t>
            </a:r>
            <a:endParaRPr lang="de-CH" dirty="0"/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4" hasCustomPrompt="1"/>
          </p:nvPr>
        </p:nvSpPr>
        <p:spPr>
          <a:xfrm flipH="1">
            <a:off x="1479549" y="7226000"/>
            <a:ext cx="8907464" cy="323012"/>
          </a:xfrm>
          <a:ln>
            <a:noFill/>
          </a:ln>
        </p:spPr>
        <p:txBody>
          <a:bodyPr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871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aseline="0">
                <a:solidFill>
                  <a:schemeClr val="bg1"/>
                </a:solidFill>
              </a:defRPr>
            </a:lvl1pPr>
            <a:lvl2pPr marL="198793" indent="0">
              <a:buFontTx/>
              <a:buNone/>
              <a:defRPr sz="1700"/>
            </a:lvl2pPr>
            <a:lvl3pPr marL="388941" indent="0">
              <a:buFontTx/>
              <a:buNone/>
              <a:defRPr sz="1700"/>
            </a:lvl3pPr>
            <a:lvl4pPr>
              <a:buFontTx/>
              <a:buNone/>
              <a:defRPr sz="1700"/>
            </a:lvl4pPr>
            <a:lvl5pPr>
              <a:buFontTx/>
              <a:buNone/>
              <a:defRPr sz="1700"/>
            </a:lvl5pPr>
          </a:lstStyle>
          <a:p>
            <a:r>
              <a:rPr lang="de-CH" dirty="0" smtClean="0"/>
              <a:t>vorname.name@zhaw.ch, TT Monat JJJJ (Arial, 14 </a:t>
            </a:r>
            <a:r>
              <a:rPr lang="de-CH" dirty="0" err="1" smtClean="0"/>
              <a:t>pt</a:t>
            </a:r>
            <a:r>
              <a:rPr lang="de-CH" dirty="0" smtClean="0"/>
              <a:t>, weiss) </a:t>
            </a:r>
            <a:endParaRPr lang="de-CH" dirty="0"/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374176" y="375017"/>
            <a:ext cx="3392705" cy="1297993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2754008" y="3564607"/>
            <a:ext cx="5270621" cy="231185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1459421" y="1597006"/>
            <a:ext cx="9043987" cy="1048658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>
              <a:defRPr sz="2800"/>
            </a:lvl1pPr>
          </a:lstStyle>
          <a:p>
            <a:r>
              <a:rPr lang="de-DE" smtClean="0"/>
              <a:t>Titelmasterformat durch Klicken bearbeiten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3983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Illustration invers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1479549" y="6956319"/>
            <a:ext cx="8907464" cy="238176"/>
          </a:xfrm>
          <a:ln>
            <a:noFill/>
          </a:ln>
        </p:spPr>
        <p:txBody>
          <a:bodyPr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871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 baseline="0">
                <a:solidFill>
                  <a:srgbClr val="0064A6"/>
                </a:solidFill>
              </a:defRPr>
            </a:lvl1pPr>
            <a:lvl2pPr marL="198793" indent="0">
              <a:buFontTx/>
              <a:buNone/>
              <a:defRPr sz="1700"/>
            </a:lvl2pPr>
            <a:lvl3pPr marL="388941" indent="0">
              <a:buFontTx/>
              <a:buNone/>
              <a:defRPr sz="1700"/>
            </a:lvl3pPr>
            <a:lvl4pPr>
              <a:buFontTx/>
              <a:buNone/>
              <a:defRPr sz="1700"/>
            </a:lvl4pPr>
            <a:lvl5pPr>
              <a:buFontTx/>
              <a:buNone/>
              <a:defRPr sz="1700"/>
            </a:lvl5pPr>
          </a:lstStyle>
          <a:p>
            <a:r>
              <a:rPr lang="de-CH" dirty="0" smtClean="0"/>
              <a:t>Titel Vorname Name (Arial </a:t>
            </a:r>
            <a:r>
              <a:rPr lang="de-CH" dirty="0" err="1" smtClean="0"/>
              <a:t>bold</a:t>
            </a:r>
            <a:r>
              <a:rPr lang="de-CH" dirty="0" smtClean="0"/>
              <a:t>, 14 </a:t>
            </a:r>
            <a:r>
              <a:rPr lang="de-CH" dirty="0" err="1" smtClean="0"/>
              <a:t>pt</a:t>
            </a:r>
            <a:r>
              <a:rPr lang="de-CH" dirty="0" smtClean="0"/>
              <a:t>, weiss)</a:t>
            </a:r>
            <a:endParaRPr lang="de-CH" dirty="0"/>
          </a:p>
        </p:txBody>
      </p:sp>
      <p:sp>
        <p:nvSpPr>
          <p:cNvPr id="9" name="Bildplatzhalter 3"/>
          <p:cNvSpPr>
            <a:spLocks noGrp="1"/>
          </p:cNvSpPr>
          <p:nvPr>
            <p:ph type="pic" sz="quarter" idx="12" hasCustomPrompt="1"/>
          </p:nvPr>
        </p:nvSpPr>
        <p:spPr>
          <a:xfrm>
            <a:off x="1479549" y="3060601"/>
            <a:ext cx="8907463" cy="3096294"/>
          </a:xfrm>
        </p:spPr>
        <p:txBody>
          <a:bodyPr/>
          <a:lstStyle>
            <a:lvl1pPr marL="0" indent="0">
              <a:buNone/>
              <a:defRPr>
                <a:solidFill>
                  <a:srgbClr val="0064A6"/>
                </a:solidFill>
              </a:defRPr>
            </a:lvl1pPr>
          </a:lstStyle>
          <a:p>
            <a:r>
              <a:rPr lang="de-CH" dirty="0" smtClean="0"/>
              <a:t>Illustration/Bild</a:t>
            </a:r>
            <a:endParaRPr lang="de-CH" dirty="0"/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4" hasCustomPrompt="1"/>
          </p:nvPr>
        </p:nvSpPr>
        <p:spPr>
          <a:xfrm flipH="1">
            <a:off x="1479549" y="7226000"/>
            <a:ext cx="8907464" cy="323012"/>
          </a:xfrm>
          <a:ln>
            <a:noFill/>
          </a:ln>
        </p:spPr>
        <p:txBody>
          <a:bodyPr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871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aseline="0">
                <a:solidFill>
                  <a:srgbClr val="0064A6"/>
                </a:solidFill>
              </a:defRPr>
            </a:lvl1pPr>
            <a:lvl2pPr marL="198793" indent="0">
              <a:buFontTx/>
              <a:buNone/>
              <a:defRPr sz="1700"/>
            </a:lvl2pPr>
            <a:lvl3pPr marL="388941" indent="0">
              <a:buFontTx/>
              <a:buNone/>
              <a:defRPr sz="1700"/>
            </a:lvl3pPr>
            <a:lvl4pPr>
              <a:buFontTx/>
              <a:buNone/>
              <a:defRPr sz="1700"/>
            </a:lvl4pPr>
            <a:lvl5pPr>
              <a:buFontTx/>
              <a:buNone/>
              <a:defRPr sz="1700"/>
            </a:lvl5pPr>
          </a:lstStyle>
          <a:p>
            <a:r>
              <a:rPr lang="de-CH" dirty="0" smtClean="0"/>
              <a:t>vorname.name@zhaw.ch, TT Monat JJJJ (Arial, 14 </a:t>
            </a:r>
            <a:r>
              <a:rPr lang="de-CH" dirty="0" err="1" smtClean="0"/>
              <a:t>pt</a:t>
            </a:r>
            <a:r>
              <a:rPr lang="de-CH" dirty="0" smtClean="0"/>
              <a:t>, weiss) </a:t>
            </a:r>
            <a:endParaRPr lang="de-CH" dirty="0"/>
          </a:p>
        </p:txBody>
      </p:sp>
      <p:sp>
        <p:nvSpPr>
          <p:cNvPr id="5" name="Bildplatzhalter 4" hidden="1"/>
          <p:cNvSpPr>
            <a:spLocks noGrp="1"/>
          </p:cNvSpPr>
          <p:nvPr>
            <p:ph type="pic" sz="quarter" idx="15"/>
          </p:nvPr>
        </p:nvSpPr>
        <p:spPr>
          <a:xfrm>
            <a:off x="2692400" y="3597275"/>
            <a:ext cx="5260975" cy="2266950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CH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692150" y="3542413"/>
            <a:ext cx="5400290" cy="2322471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354538" y="372900"/>
            <a:ext cx="3418510" cy="1307866"/>
          </a:xfrm>
          <a:prstGeom prst="rect">
            <a:avLst/>
          </a:prstGeom>
        </p:spPr>
      </p:pic>
      <p:sp>
        <p:nvSpPr>
          <p:cNvPr id="11" name="Titelplatzhalter 1"/>
          <p:cNvSpPr>
            <a:spLocks noGrp="1"/>
          </p:cNvSpPr>
          <p:nvPr>
            <p:ph type="title"/>
          </p:nvPr>
        </p:nvSpPr>
        <p:spPr>
          <a:xfrm>
            <a:off x="1459421" y="1597006"/>
            <a:ext cx="9043987" cy="1048658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>
              <a:defRPr sz="2800">
                <a:solidFill>
                  <a:srgbClr val="0064A6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1583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2"/>
          <p:cNvSpPr>
            <a:spLocks noChangeArrowheads="1"/>
          </p:cNvSpPr>
          <p:nvPr userDrawn="1"/>
        </p:nvSpPr>
        <p:spPr bwMode="hidden">
          <a:xfrm>
            <a:off x="182807" y="179904"/>
            <a:ext cx="10332793" cy="1001144"/>
          </a:xfrm>
          <a:prstGeom prst="rect">
            <a:avLst/>
          </a:prstGeom>
          <a:gradFill flip="none" rotWithShape="1">
            <a:gsLst>
              <a:gs pos="0">
                <a:srgbClr val="002B58"/>
              </a:gs>
              <a:gs pos="100000">
                <a:srgbClr val="0064A6"/>
              </a:gs>
            </a:gsLst>
            <a:lin ang="0" scaled="1"/>
            <a:tileRect/>
          </a:gradFill>
          <a:ln>
            <a:noFill/>
          </a:ln>
          <a:extLst/>
        </p:spPr>
        <p:txBody>
          <a:bodyPr lIns="0" tIns="0" rIns="0" bIns="0"/>
          <a:lstStyle/>
          <a:p>
            <a:endParaRPr lang="de-DE">
              <a:solidFill>
                <a:srgbClr val="000000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6" name="Datumsplatzhalter 1"/>
          <p:cNvSpPr>
            <a:spLocks noGrp="1"/>
          </p:cNvSpPr>
          <p:nvPr>
            <p:ph type="dt" sz="half" idx="2"/>
          </p:nvPr>
        </p:nvSpPr>
        <p:spPr>
          <a:xfrm>
            <a:off x="394192" y="7261868"/>
            <a:ext cx="1512000" cy="13849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de-CH" sz="900" smtClean="0">
                <a:solidFill>
                  <a:srgbClr val="012C59"/>
                </a:solidFill>
              </a:defRPr>
            </a:lvl1pPr>
          </a:lstStyle>
          <a:p>
            <a:r>
              <a:rPr lang="de-DE" smtClean="0"/>
              <a:t>4. Februar 2013</a:t>
            </a:r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481263" y="7246479"/>
            <a:ext cx="3387725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 smtClean="0">
                <a:solidFill>
                  <a:srgbClr val="012C59"/>
                </a:solidFill>
              </a:rPr>
              <a:t>Freies Feld für Dokumentbezeichnung</a:t>
            </a:r>
            <a:endParaRPr lang="de-CH" dirty="0">
              <a:solidFill>
                <a:srgbClr val="012C59"/>
              </a:solidFill>
            </a:endParaRP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/>
          </p:nvPr>
        </p:nvSpPr>
        <p:spPr>
          <a:xfrm>
            <a:off x="377824" y="1626959"/>
            <a:ext cx="10137776" cy="5155294"/>
          </a:xfrm>
        </p:spPr>
        <p:txBody>
          <a:bodyPr/>
          <a:lstStyle>
            <a:lvl1pPr marL="355600" indent="-355600">
              <a:lnSpc>
                <a:spcPct val="120000"/>
              </a:lnSpc>
              <a:spcBef>
                <a:spcPts val="0"/>
              </a:spcBef>
              <a:defRPr sz="2000"/>
            </a:lvl1pPr>
            <a:lvl2pPr marL="719138" indent="-361950">
              <a:lnSpc>
                <a:spcPct val="120000"/>
              </a:lnSpc>
              <a:spcBef>
                <a:spcPts val="0"/>
              </a:spcBef>
              <a:defRPr sz="1800"/>
            </a:lvl2pPr>
            <a:lvl3pPr marL="1074738" indent="-355600">
              <a:lnSpc>
                <a:spcPct val="120000"/>
              </a:lnSpc>
              <a:spcBef>
                <a:spcPts val="0"/>
              </a:spcBef>
              <a:defRPr sz="1800"/>
            </a:lvl3pPr>
            <a:lvl4pPr marL="1433513" indent="-358775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sz="1800"/>
            </a:lvl4pPr>
            <a:lvl5pPr marL="1787525" indent="-354013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sz="18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10" name="Textplatzhalter 2"/>
          <p:cNvSpPr txBox="1">
            <a:spLocks/>
          </p:cNvSpPr>
          <p:nvPr userDrawn="1"/>
        </p:nvSpPr>
        <p:spPr>
          <a:xfrm>
            <a:off x="380893" y="284056"/>
            <a:ext cx="9928225" cy="800100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2600" b="0" spc="3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Titelplatzhalter 1"/>
          <p:cNvSpPr>
            <a:spLocks noGrp="1"/>
          </p:cNvSpPr>
          <p:nvPr>
            <p:ph type="title"/>
          </p:nvPr>
        </p:nvSpPr>
        <p:spPr>
          <a:xfrm>
            <a:off x="380892" y="260160"/>
            <a:ext cx="9928225" cy="840632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sz="2600"/>
            </a:lvl1pPr>
          </a:lstStyle>
          <a:p>
            <a:r>
              <a:rPr lang="de-DE" smtClean="0"/>
              <a:t>Titelmasterformat durch Klicken bearbeiten</a:t>
            </a:r>
            <a:endParaRPr lang="fr-FR" dirty="0"/>
          </a:p>
        </p:txBody>
      </p:sp>
      <p:sp>
        <p:nvSpPr>
          <p:cNvPr id="12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de-CH" sz="900" smtClean="0">
                <a:solidFill>
                  <a:srgbClr val="012C59"/>
                </a:solidFill>
              </a:defRPr>
            </a:lvl1pPr>
          </a:lstStyle>
          <a:p>
            <a:pPr algn="r"/>
            <a:fld id="{05F9AC53-F790-4868-97E7-45E3866EE614}" type="slidenum">
              <a:rPr lang="de-CH" smtClean="0"/>
              <a:pPr algn="r"/>
              <a:t>‹#›</a:t>
            </a:fld>
            <a:r>
              <a:rPr lang="de-CH" dirty="0" smtClean="0"/>
              <a:t>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87865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mit Platzhalte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2"/>
          <p:cNvSpPr>
            <a:spLocks noChangeArrowheads="1"/>
          </p:cNvSpPr>
          <p:nvPr userDrawn="1"/>
        </p:nvSpPr>
        <p:spPr bwMode="hidden">
          <a:xfrm>
            <a:off x="182807" y="179904"/>
            <a:ext cx="10332793" cy="1001144"/>
          </a:xfrm>
          <a:prstGeom prst="rect">
            <a:avLst/>
          </a:prstGeom>
          <a:gradFill flip="none" rotWithShape="1">
            <a:gsLst>
              <a:gs pos="0">
                <a:srgbClr val="002B58"/>
              </a:gs>
              <a:gs pos="100000">
                <a:srgbClr val="0064A6"/>
              </a:gs>
            </a:gsLst>
            <a:lin ang="0" scaled="1"/>
            <a:tileRect/>
          </a:gradFill>
          <a:ln>
            <a:noFill/>
          </a:ln>
          <a:extLst/>
        </p:spPr>
        <p:txBody>
          <a:bodyPr lIns="0" tIns="0" rIns="0" bIns="0"/>
          <a:lstStyle/>
          <a:p>
            <a:endParaRPr lang="de-DE">
              <a:solidFill>
                <a:srgbClr val="000000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6" name="Datumsplatzhalter 1"/>
          <p:cNvSpPr>
            <a:spLocks noGrp="1"/>
          </p:cNvSpPr>
          <p:nvPr>
            <p:ph type="dt" sz="half" idx="2"/>
          </p:nvPr>
        </p:nvSpPr>
        <p:spPr>
          <a:xfrm>
            <a:off x="394192" y="7261868"/>
            <a:ext cx="1512000" cy="13849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de-CH" sz="900" smtClean="0">
                <a:solidFill>
                  <a:srgbClr val="012C59"/>
                </a:solidFill>
              </a:defRPr>
            </a:lvl1pPr>
          </a:lstStyle>
          <a:p>
            <a:r>
              <a:rPr lang="de-DE" smtClean="0"/>
              <a:t>4. Februar 2013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de-CH" sz="900" smtClean="0">
                <a:solidFill>
                  <a:srgbClr val="012C59"/>
                </a:solidFill>
              </a:defRPr>
            </a:lvl1pPr>
          </a:lstStyle>
          <a:p>
            <a:pPr algn="r"/>
            <a:fld id="{05F9AC53-F790-4868-97E7-45E3866EE614}" type="slidenum">
              <a:rPr lang="de-CH" smtClean="0"/>
              <a:pPr algn="r"/>
              <a:t>‹#›</a:t>
            </a:fld>
            <a:r>
              <a:rPr lang="de-CH" dirty="0" smtClean="0"/>
              <a:t> </a:t>
            </a:r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481263" y="7246479"/>
            <a:ext cx="3387725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 smtClean="0">
                <a:solidFill>
                  <a:srgbClr val="012C59"/>
                </a:solidFill>
              </a:rPr>
              <a:t>Freies Feld für Dokumentbezeichnung</a:t>
            </a:r>
            <a:endParaRPr lang="de-CH" dirty="0">
              <a:solidFill>
                <a:srgbClr val="012C59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1626589"/>
            <a:ext cx="7351059" cy="5183187"/>
          </a:xfrm>
        </p:spPr>
        <p:txBody>
          <a:bodyPr>
            <a:noAutofit/>
          </a:bodyPr>
          <a:lstStyle>
            <a:lvl1pPr marL="361950" indent="-361950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sz="2000"/>
            </a:lvl1pPr>
            <a:lvl3pPr marL="1074738" indent="-360363">
              <a:defRPr/>
            </a:lvl3pPr>
          </a:lstStyle>
          <a:p>
            <a:pPr marL="361950" indent="-361950">
              <a:lnSpc>
                <a:spcPct val="120000"/>
              </a:lnSpc>
              <a:spcBef>
                <a:spcPts val="0"/>
              </a:spcBef>
            </a:pPr>
            <a:r>
              <a:rPr lang="de-DE" sz="2000" dirty="0" smtClean="0">
                <a:solidFill>
                  <a:srgbClr val="012C59"/>
                </a:solidFill>
              </a:rPr>
              <a:t>Aufzählung 1. Ebene, Arial, 20 </a:t>
            </a:r>
            <a:r>
              <a:rPr lang="de-DE" sz="2000" dirty="0" err="1" smtClean="0">
                <a:solidFill>
                  <a:srgbClr val="012C59"/>
                </a:solidFill>
              </a:rPr>
              <a:t>pt</a:t>
            </a:r>
            <a:r>
              <a:rPr lang="de-DE" sz="2000" dirty="0" smtClean="0">
                <a:solidFill>
                  <a:srgbClr val="012C59"/>
                </a:solidFill>
              </a:rPr>
              <a:t>, dunkelblau, Tabulator 1 cm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r>
              <a:rPr lang="de-DE" sz="1800" dirty="0" smtClean="0">
                <a:solidFill>
                  <a:srgbClr val="012C59"/>
                </a:solidFill>
              </a:rPr>
              <a:t>Aufzählung 2. Ebene, Arial, 18 </a:t>
            </a:r>
            <a:r>
              <a:rPr lang="de-DE" sz="1800" dirty="0" err="1" smtClean="0">
                <a:solidFill>
                  <a:srgbClr val="012C59"/>
                </a:solidFill>
              </a:rPr>
              <a:t>pt</a:t>
            </a:r>
            <a:r>
              <a:rPr lang="de-DE" sz="1800" dirty="0" smtClean="0">
                <a:solidFill>
                  <a:srgbClr val="012C59"/>
                </a:solidFill>
              </a:rPr>
              <a:t>, dunkelblau, Tabulator 2 cm</a:t>
            </a:r>
          </a:p>
          <a:p>
            <a:pPr marL="1076325" lvl="2" indent="-361950">
              <a:lnSpc>
                <a:spcPct val="120000"/>
              </a:lnSpc>
              <a:spcBef>
                <a:spcPts val="0"/>
              </a:spcBef>
            </a:pPr>
            <a:r>
              <a:rPr lang="de-DE" sz="1800" dirty="0" smtClean="0">
                <a:solidFill>
                  <a:srgbClr val="012C59"/>
                </a:solidFill>
              </a:rPr>
              <a:t>Aufzählung 3. Ebene, Arial, 18 </a:t>
            </a:r>
            <a:r>
              <a:rPr lang="de-DE" sz="1800" dirty="0" err="1" smtClean="0">
                <a:solidFill>
                  <a:srgbClr val="012C59"/>
                </a:solidFill>
              </a:rPr>
              <a:t>pt</a:t>
            </a:r>
            <a:r>
              <a:rPr lang="de-DE" sz="1800" dirty="0" smtClean="0">
                <a:solidFill>
                  <a:srgbClr val="012C59"/>
                </a:solidFill>
              </a:rPr>
              <a:t>, dunkelblau, Tabulator 3 cm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1" hasCustomPrompt="1"/>
          </p:nvPr>
        </p:nvSpPr>
        <p:spPr>
          <a:xfrm>
            <a:off x="7974106" y="4339988"/>
            <a:ext cx="2528047" cy="2464038"/>
          </a:xfrm>
        </p:spPr>
        <p:txBody>
          <a:bodyPr anchor="ctr"/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CH" dirty="0" smtClean="0"/>
              <a:t>Bild hier durch Klick </a:t>
            </a:r>
            <a:r>
              <a:rPr lang="de-CH" dirty="0" err="1" smtClean="0"/>
              <a:t>einfücgen</a:t>
            </a:r>
            <a:endParaRPr lang="de-CH" dirty="0"/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2" hasCustomPrompt="1"/>
          </p:nvPr>
        </p:nvSpPr>
        <p:spPr>
          <a:xfrm>
            <a:off x="7974106" y="1678828"/>
            <a:ext cx="2528047" cy="2464038"/>
          </a:xfrm>
        </p:spPr>
        <p:txBody>
          <a:bodyPr anchor="ctr"/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CH" dirty="0" smtClean="0"/>
              <a:t>Bild hier durch Klick </a:t>
            </a:r>
            <a:r>
              <a:rPr lang="de-CH" dirty="0" err="1" smtClean="0"/>
              <a:t>einfücgen</a:t>
            </a:r>
            <a:endParaRPr lang="de-CH" dirty="0"/>
          </a:p>
        </p:txBody>
      </p:sp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380893" y="284056"/>
            <a:ext cx="9928225" cy="800100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2600" b="0" spc="3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Titelplatzhalter 1"/>
          <p:cNvSpPr>
            <a:spLocks noGrp="1"/>
          </p:cNvSpPr>
          <p:nvPr>
            <p:ph type="title"/>
          </p:nvPr>
        </p:nvSpPr>
        <p:spPr>
          <a:xfrm>
            <a:off x="380892" y="260160"/>
            <a:ext cx="9928225" cy="840632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sz="2600"/>
            </a:lvl1pPr>
          </a:lstStyle>
          <a:p>
            <a:r>
              <a:rPr lang="de-DE" smtClean="0"/>
              <a:t>Titelmasterformat durch Klicken bearbeiten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5519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mplatzhalter 7"/>
          <p:cNvSpPr>
            <a:spLocks noGrp="1"/>
          </p:cNvSpPr>
          <p:nvPr>
            <p:ph type="chart" sz="quarter" idx="12"/>
          </p:nvPr>
        </p:nvSpPr>
        <p:spPr>
          <a:xfrm>
            <a:off x="377826" y="1651934"/>
            <a:ext cx="9928224" cy="511175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de-DE" smtClean="0"/>
              <a:t>Diagramm durch Klicken auf Symbol hinzufügen</a:t>
            </a:r>
            <a:endParaRPr lang="fr-FR" dirty="0"/>
          </a:p>
        </p:txBody>
      </p:sp>
      <p:sp>
        <p:nvSpPr>
          <p:cNvPr id="13" name="Rechteck 12"/>
          <p:cNvSpPr>
            <a:spLocks noChangeArrowheads="1"/>
          </p:cNvSpPr>
          <p:nvPr userDrawn="1"/>
        </p:nvSpPr>
        <p:spPr bwMode="hidden">
          <a:xfrm>
            <a:off x="182807" y="179904"/>
            <a:ext cx="10332793" cy="1001144"/>
          </a:xfrm>
          <a:prstGeom prst="rect">
            <a:avLst/>
          </a:prstGeom>
          <a:gradFill flip="none" rotWithShape="1">
            <a:gsLst>
              <a:gs pos="0">
                <a:srgbClr val="002B58"/>
              </a:gs>
              <a:gs pos="100000">
                <a:srgbClr val="0064A6"/>
              </a:gs>
            </a:gsLst>
            <a:lin ang="0" scaled="1"/>
            <a:tileRect/>
          </a:gradFill>
          <a:ln>
            <a:noFill/>
          </a:ln>
          <a:extLst/>
        </p:spPr>
        <p:txBody>
          <a:bodyPr lIns="0" tIns="0" rIns="0" bIns="0"/>
          <a:lstStyle/>
          <a:p>
            <a:endParaRPr lang="de-DE">
              <a:solidFill>
                <a:srgbClr val="000000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>
          <a:xfrm>
            <a:off x="394192" y="7261868"/>
            <a:ext cx="1512000" cy="13849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de-CH" sz="900" smtClean="0">
                <a:solidFill>
                  <a:srgbClr val="012C59"/>
                </a:solidFill>
              </a:defRPr>
            </a:lvl1pPr>
          </a:lstStyle>
          <a:p>
            <a:r>
              <a:rPr lang="de-DE" smtClean="0"/>
              <a:t>4. Februar 2013</a:t>
            </a:r>
            <a:endParaRPr lang="de-CH" dirty="0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de-CH" sz="900" smtClean="0">
                <a:solidFill>
                  <a:srgbClr val="012C59"/>
                </a:solidFill>
              </a:defRPr>
            </a:lvl1pPr>
          </a:lstStyle>
          <a:p>
            <a:pPr algn="r"/>
            <a:fld id="{05F9AC53-F790-4868-97E7-45E3866EE614}" type="slidenum">
              <a:rPr lang="de-CH" smtClean="0"/>
              <a:pPr algn="r"/>
              <a:t>‹#›</a:t>
            </a:fld>
            <a:r>
              <a:rPr lang="de-CH" dirty="0" smtClean="0"/>
              <a:t> </a:t>
            </a:r>
            <a:endParaRPr lang="de-CH" dirty="0"/>
          </a:p>
        </p:txBody>
      </p:sp>
      <p:sp>
        <p:nvSpPr>
          <p:cNvPr id="10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481263" y="7246479"/>
            <a:ext cx="3387725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 smtClean="0">
                <a:solidFill>
                  <a:srgbClr val="012C59"/>
                </a:solidFill>
              </a:rPr>
              <a:t>Freies Feld für Dokumentbezeichnung</a:t>
            </a:r>
            <a:endParaRPr lang="de-CH" dirty="0">
              <a:solidFill>
                <a:srgbClr val="012C59"/>
              </a:solidFill>
            </a:endParaRPr>
          </a:p>
        </p:txBody>
      </p:sp>
      <p:sp>
        <p:nvSpPr>
          <p:cNvPr id="12" name="Textplatzhalter 2"/>
          <p:cNvSpPr txBox="1">
            <a:spLocks/>
          </p:cNvSpPr>
          <p:nvPr userDrawn="1"/>
        </p:nvSpPr>
        <p:spPr>
          <a:xfrm>
            <a:off x="380893" y="284056"/>
            <a:ext cx="9928225" cy="800100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2600" b="0" spc="3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Titelplatzhalter 1"/>
          <p:cNvSpPr>
            <a:spLocks noGrp="1"/>
          </p:cNvSpPr>
          <p:nvPr>
            <p:ph type="title"/>
          </p:nvPr>
        </p:nvSpPr>
        <p:spPr>
          <a:xfrm>
            <a:off x="380892" y="260160"/>
            <a:ext cx="9928225" cy="840632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sz="2600"/>
            </a:lvl1pPr>
          </a:lstStyle>
          <a:p>
            <a:r>
              <a:rPr lang="de-DE" smtClean="0"/>
              <a:t>Titelmasterformat durch Klicken bearbeiten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8827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77824" y="2844526"/>
            <a:ext cx="10137776" cy="3959499"/>
          </a:xfrm>
        </p:spPr>
        <p:txBody>
          <a:bodyPr/>
          <a:lstStyle>
            <a:lvl1pPr marL="0" indent="0">
              <a:buNone/>
              <a:defRPr sz="2000"/>
            </a:lvl1pPr>
            <a:lvl2pPr marL="198793" indent="0">
              <a:buNone/>
              <a:defRPr/>
            </a:lvl2pPr>
            <a:lvl3pPr marL="388941" indent="0">
              <a:buNone/>
              <a:defRPr/>
            </a:lvl3pPr>
            <a:lvl4pPr marL="1493535" indent="0">
              <a:buFont typeface="Arial" pitchFamily="34" charset="0"/>
              <a:buNone/>
              <a:defRPr/>
            </a:lvl4pPr>
            <a:lvl5pPr marL="1991380" indent="0">
              <a:buFont typeface="Arial" pitchFamily="34" charset="0"/>
              <a:buNone/>
              <a:defRPr/>
            </a:lvl5pPr>
          </a:lstStyle>
          <a:p>
            <a:pPr lvl="0"/>
            <a:r>
              <a:rPr lang="de-DE" dirty="0" smtClean="0"/>
              <a:t>Platzhalter für Text oder Bild</a:t>
            </a:r>
            <a:endParaRPr lang="de-CH" dirty="0"/>
          </a:p>
        </p:txBody>
      </p:sp>
      <p:sp>
        <p:nvSpPr>
          <p:cNvPr id="5" name="Datumsplatzhalter 1"/>
          <p:cNvSpPr>
            <a:spLocks noGrp="1"/>
          </p:cNvSpPr>
          <p:nvPr>
            <p:ph type="dt" sz="half" idx="2"/>
          </p:nvPr>
        </p:nvSpPr>
        <p:spPr>
          <a:xfrm>
            <a:off x="394192" y="7261868"/>
            <a:ext cx="1512000" cy="13849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de-CH" sz="900" smtClean="0">
                <a:solidFill>
                  <a:srgbClr val="012C59"/>
                </a:solidFill>
              </a:defRPr>
            </a:lvl1pPr>
          </a:lstStyle>
          <a:p>
            <a:r>
              <a:rPr lang="de-DE" smtClean="0"/>
              <a:t>4. Februar 2013</a:t>
            </a:r>
            <a:endParaRPr lang="de-CH" dirty="0"/>
          </a:p>
        </p:txBody>
      </p:sp>
      <p:sp>
        <p:nvSpPr>
          <p:cNvPr id="6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de-CH" sz="900" smtClean="0">
                <a:solidFill>
                  <a:srgbClr val="012C59"/>
                </a:solidFill>
              </a:defRPr>
            </a:lvl1pPr>
          </a:lstStyle>
          <a:p>
            <a:pPr algn="r"/>
            <a:fld id="{05F9AC53-F790-4868-97E7-45E3866EE614}" type="slidenum">
              <a:rPr lang="de-CH" smtClean="0"/>
              <a:pPr algn="r"/>
              <a:t>‹#›</a:t>
            </a:fld>
            <a:r>
              <a:rPr lang="de-CH" dirty="0" smtClean="0"/>
              <a:t> </a:t>
            </a:r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481263" y="7246479"/>
            <a:ext cx="3387725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 smtClean="0">
                <a:solidFill>
                  <a:srgbClr val="012C59"/>
                </a:solidFill>
              </a:rPr>
              <a:t>Freies Feld für Dokumentbezeichnung</a:t>
            </a:r>
            <a:endParaRPr lang="de-CH" dirty="0">
              <a:solidFill>
                <a:srgbClr val="012C59"/>
              </a:solidFill>
            </a:endParaRPr>
          </a:p>
        </p:txBody>
      </p:sp>
      <p:sp>
        <p:nvSpPr>
          <p:cNvPr id="11" name="Titelplatzhalter 1"/>
          <p:cNvSpPr>
            <a:spLocks noGrp="1"/>
          </p:cNvSpPr>
          <p:nvPr>
            <p:ph type="title"/>
          </p:nvPr>
        </p:nvSpPr>
        <p:spPr>
          <a:xfrm>
            <a:off x="377825" y="1598295"/>
            <a:ext cx="9928225" cy="840632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>
              <a:defRPr sz="2600">
                <a:solidFill>
                  <a:srgbClr val="0064A6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6431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54050"/>
            <a:ext cx="9110662" cy="4413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23787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7824" y="1634400"/>
            <a:ext cx="10137776" cy="51117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361950" indent="-361950">
              <a:lnSpc>
                <a:spcPct val="120000"/>
              </a:lnSpc>
              <a:spcBef>
                <a:spcPts val="0"/>
              </a:spcBef>
            </a:pPr>
            <a:r>
              <a:rPr lang="de-DE" sz="2000" dirty="0" smtClean="0">
                <a:solidFill>
                  <a:srgbClr val="012C59"/>
                </a:solidFill>
              </a:rPr>
              <a:t>Aufzählung 1. Ebene, Arial, 20 </a:t>
            </a:r>
            <a:r>
              <a:rPr lang="de-DE" sz="2000" dirty="0" err="1" smtClean="0">
                <a:solidFill>
                  <a:srgbClr val="012C59"/>
                </a:solidFill>
              </a:rPr>
              <a:t>pt</a:t>
            </a:r>
            <a:r>
              <a:rPr lang="de-DE" sz="2000" dirty="0" smtClean="0">
                <a:solidFill>
                  <a:srgbClr val="012C59"/>
                </a:solidFill>
              </a:rPr>
              <a:t>, dunkelblau, Tabulator 1 cm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r>
              <a:rPr lang="de-DE" sz="1800" dirty="0" smtClean="0">
                <a:solidFill>
                  <a:srgbClr val="012C59"/>
                </a:solidFill>
              </a:rPr>
              <a:t>Aufzählung 2. Ebene, Arial, 18 </a:t>
            </a:r>
            <a:r>
              <a:rPr lang="de-DE" sz="1800" dirty="0" err="1" smtClean="0">
                <a:solidFill>
                  <a:srgbClr val="012C59"/>
                </a:solidFill>
              </a:rPr>
              <a:t>pt</a:t>
            </a:r>
            <a:r>
              <a:rPr lang="de-DE" sz="1800" dirty="0" smtClean="0">
                <a:solidFill>
                  <a:srgbClr val="012C59"/>
                </a:solidFill>
              </a:rPr>
              <a:t>, dunkelblau, Tabulator 2 cm</a:t>
            </a:r>
          </a:p>
          <a:p>
            <a:pPr marL="1076325" lvl="2" indent="-361950">
              <a:lnSpc>
                <a:spcPct val="120000"/>
              </a:lnSpc>
              <a:spcBef>
                <a:spcPts val="0"/>
              </a:spcBef>
            </a:pPr>
            <a:r>
              <a:rPr lang="de-DE" sz="1800" dirty="0" smtClean="0">
                <a:solidFill>
                  <a:srgbClr val="012C59"/>
                </a:solidFill>
              </a:rPr>
              <a:t>Aufzählung 3. Ebene, Arial, 18 </a:t>
            </a:r>
            <a:r>
              <a:rPr lang="de-DE" sz="1800" dirty="0" err="1" smtClean="0">
                <a:solidFill>
                  <a:srgbClr val="012C59"/>
                </a:solidFill>
              </a:rPr>
              <a:t>pt</a:t>
            </a:r>
            <a:r>
              <a:rPr lang="de-DE" sz="1800" dirty="0" smtClean="0">
                <a:solidFill>
                  <a:srgbClr val="012C59"/>
                </a:solidFill>
              </a:rPr>
              <a:t>, dunkelblau, Tabulator 3 cm</a:t>
            </a:r>
          </a:p>
        </p:txBody>
      </p:sp>
      <p:sp>
        <p:nvSpPr>
          <p:cNvPr id="11" name="Datumsplatzhalter 1"/>
          <p:cNvSpPr>
            <a:spLocks noGrp="1"/>
          </p:cNvSpPr>
          <p:nvPr>
            <p:ph type="dt" sz="half" idx="2"/>
          </p:nvPr>
        </p:nvSpPr>
        <p:spPr>
          <a:xfrm>
            <a:off x="394192" y="7261868"/>
            <a:ext cx="1512000" cy="13849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de-CH" sz="900" smtClean="0">
                <a:solidFill>
                  <a:srgbClr val="012C59"/>
                </a:solidFill>
              </a:defRPr>
            </a:lvl1pPr>
          </a:lstStyle>
          <a:p>
            <a:r>
              <a:rPr lang="de-DE" smtClean="0"/>
              <a:t>4. Februar 2013</a:t>
            </a:r>
            <a:endParaRPr lang="de-CH" dirty="0"/>
          </a:p>
        </p:txBody>
      </p:sp>
      <p:sp>
        <p:nvSpPr>
          <p:cNvPr id="14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de-CH" sz="900" smtClean="0">
                <a:solidFill>
                  <a:srgbClr val="012C59"/>
                </a:solidFill>
              </a:defRPr>
            </a:lvl1pPr>
          </a:lstStyle>
          <a:p>
            <a:pPr algn="r"/>
            <a:fld id="{05F9AC53-F790-4868-97E7-45E3866EE614}" type="slidenum">
              <a:rPr lang="de-CH" smtClean="0"/>
              <a:pPr algn="r"/>
              <a:t>‹#›</a:t>
            </a:fld>
            <a:r>
              <a:rPr lang="de-CH" dirty="0" smtClean="0"/>
              <a:t> </a:t>
            </a:r>
            <a:endParaRPr lang="de-CH" dirty="0"/>
          </a:p>
        </p:txBody>
      </p:sp>
      <p:sp>
        <p:nvSpPr>
          <p:cNvPr id="15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481263" y="7246479"/>
            <a:ext cx="3387725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 smtClean="0">
                <a:solidFill>
                  <a:srgbClr val="012C59"/>
                </a:solidFill>
              </a:rPr>
              <a:t>Freies Feld für Dokumentbezeichnung</a:t>
            </a:r>
            <a:endParaRPr lang="de-CH" dirty="0" smtClean="0">
              <a:solidFill>
                <a:srgbClr val="012C59"/>
              </a:solidFill>
            </a:endParaRP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8952755" y="7121368"/>
            <a:ext cx="1568685" cy="27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2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5" r:id="rId2"/>
    <p:sldLayoutId id="2147483688" r:id="rId3"/>
    <p:sldLayoutId id="2147483686" r:id="rId4"/>
    <p:sldLayoutId id="2147483678" r:id="rId5"/>
    <p:sldLayoutId id="2147483684" r:id="rId6"/>
    <p:sldLayoutId id="2147483690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9569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98793" indent="-198793" algn="l" defTabSz="995690" rtl="0" eaLnBrk="1" latinLnBrk="0" hangingPunct="1">
        <a:spcBef>
          <a:spcPts val="871"/>
        </a:spcBef>
        <a:buFont typeface="Symbol" pitchFamily="18" charset="2"/>
        <a:buChar char="-"/>
        <a:defRPr sz="2200" kern="1200">
          <a:solidFill>
            <a:srgbClr val="002C59"/>
          </a:solidFill>
          <a:latin typeface="Arial" pitchFamily="34" charset="0"/>
          <a:ea typeface="+mn-ea"/>
          <a:cs typeface="Arial" pitchFamily="34" charset="0"/>
        </a:defRPr>
      </a:lvl1pPr>
      <a:lvl2pPr marL="388942" indent="-190149" algn="l" defTabSz="995690" rtl="0" eaLnBrk="1" latinLnBrk="0" hangingPunct="1">
        <a:spcBef>
          <a:spcPts val="871"/>
        </a:spcBef>
        <a:buFont typeface="Symbol" pitchFamily="18" charset="2"/>
        <a:buChar char="-"/>
        <a:defRPr sz="2000" kern="1200">
          <a:solidFill>
            <a:srgbClr val="002C59"/>
          </a:solidFill>
          <a:latin typeface="Arial" pitchFamily="34" charset="0"/>
          <a:ea typeface="+mn-ea"/>
          <a:cs typeface="Arial" pitchFamily="34" charset="0"/>
        </a:defRPr>
      </a:lvl2pPr>
      <a:lvl3pPr marL="587734" indent="-198793" algn="l" defTabSz="995690" rtl="0" eaLnBrk="1" latinLnBrk="0" hangingPunct="1">
        <a:spcBef>
          <a:spcPts val="871"/>
        </a:spcBef>
        <a:buFont typeface="Symbol" pitchFamily="18" charset="2"/>
        <a:buChar char="-"/>
        <a:defRPr sz="1700" kern="1200">
          <a:solidFill>
            <a:srgbClr val="002C59"/>
          </a:solidFill>
          <a:latin typeface="Arial" pitchFamily="34" charset="0"/>
          <a:ea typeface="+mn-ea"/>
          <a:cs typeface="Arial" pitchFamily="34" charset="0"/>
        </a:defRPr>
      </a:lvl3pPr>
      <a:lvl4pPr marL="1493535" indent="0" algn="l" defTabSz="995690" rtl="0" eaLnBrk="1" latinLnBrk="0" hangingPunct="1">
        <a:spcBef>
          <a:spcPct val="20000"/>
        </a:spcBef>
        <a:buFontTx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indent="0" algn="l" defTabSz="995690" rtl="0" eaLnBrk="1" latinLnBrk="0" hangingPunct="1">
        <a:spcBef>
          <a:spcPct val="20000"/>
        </a:spcBef>
        <a:buFontTx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5" name="Rectangle 3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de-CH" altLang="de-DE" sz="1600" dirty="0"/>
              <a:t>Prof. Dr. Andreas </a:t>
            </a:r>
            <a:r>
              <a:rPr lang="de-CH" altLang="de-DE" sz="1600" dirty="0" smtClean="0"/>
              <a:t>Bergmann, </a:t>
            </a:r>
            <a:r>
              <a:rPr lang="de-CH" altLang="de-DE" sz="1600" dirty="0"/>
              <a:t>Institute </a:t>
            </a:r>
            <a:r>
              <a:rPr lang="de-CH" altLang="de-DE" sz="1600" dirty="0" err="1"/>
              <a:t>of</a:t>
            </a:r>
            <a:r>
              <a:rPr lang="de-CH" altLang="de-DE" sz="1600" dirty="0"/>
              <a:t> Public Management</a:t>
            </a:r>
          </a:p>
          <a:p>
            <a:pPr>
              <a:lnSpc>
                <a:spcPct val="90000"/>
              </a:lnSpc>
            </a:pPr>
            <a:endParaRPr lang="de-CH" altLang="de-DE" sz="1600" dirty="0"/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de-DE" altLang="de-DE" sz="16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CH" sz="1400" dirty="0" smtClean="0"/>
              <a:t>andreas.bergmann@zhaw.ch</a:t>
            </a:r>
            <a:r>
              <a:rPr lang="de-CH" altLang="de-DE" sz="1400" dirty="0"/>
              <a:t/>
            </a:r>
            <a:br>
              <a:rPr lang="de-CH" altLang="de-DE" sz="1400" dirty="0"/>
            </a:br>
            <a:endParaRPr lang="de-CH" altLang="de-DE" sz="1400" dirty="0"/>
          </a:p>
          <a:p>
            <a:endParaRPr lang="de-CH" dirty="0"/>
          </a:p>
        </p:txBody>
      </p:sp>
      <p:sp>
        <p:nvSpPr>
          <p:cNvPr id="207874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1468946" y="1456416"/>
            <a:ext cx="9043987" cy="1048658"/>
          </a:xfrm>
        </p:spPr>
        <p:txBody>
          <a:bodyPr/>
          <a:lstStyle/>
          <a:p>
            <a:r>
              <a:rPr lang="de-DE" altLang="de-DE" sz="2400" dirty="0" smtClean="0"/>
              <a:t/>
            </a:r>
            <a:br>
              <a:rPr lang="de-DE" altLang="de-DE" sz="2400" dirty="0" smtClean="0"/>
            </a:br>
            <a:r>
              <a:rPr lang="es-ES" sz="2400" dirty="0"/>
              <a:t>Reconocimiento de recursos financieros de pasivos </a:t>
            </a:r>
            <a:r>
              <a:rPr lang="es-ES" sz="2400"/>
              <a:t>y </a:t>
            </a:r>
            <a:r>
              <a:rPr lang="es-ES" sz="2400" smtClean="0"/>
              <a:t>activos</a:t>
            </a:r>
            <a:endParaRPr lang="de-DE" altLang="de-DE" sz="2400" dirty="0"/>
          </a:p>
        </p:txBody>
      </p:sp>
      <p:pic>
        <p:nvPicPr>
          <p:cNvPr id="1026" name="Picture 2" descr="\\restricted.zhaw.ch\w\W-IVM-IVM_Pool\IVM\Persönliche Ordner\Anna\Bilddateien_Vorlag_Präsi\Bilddateien Präsentation\20100920_zhaw-0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2" b="11898"/>
          <a:stretch/>
        </p:blipFill>
        <p:spPr bwMode="auto">
          <a:xfrm>
            <a:off x="1666876" y="3209924"/>
            <a:ext cx="8659812" cy="336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89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Perspectivas de Regulación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10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381428" y="1620391"/>
            <a:ext cx="10134171" cy="5183634"/>
          </a:xfrm>
          <a:prstGeom prst="rect">
            <a:avLst/>
          </a:prstGeom>
        </p:spPr>
        <p:txBody>
          <a:bodyPr lIns="0" tIns="0" rIns="0" bIns="0"/>
          <a:lstStyle>
            <a:lvl1pPr marL="198793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2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de-CH" sz="2000" b="1" dirty="0" err="1" smtClean="0">
                <a:solidFill>
                  <a:srgbClr val="0064A6"/>
                </a:solidFill>
              </a:rPr>
              <a:t>El</a:t>
            </a:r>
            <a:r>
              <a:rPr lang="de-CH" sz="2000" b="1" dirty="0" smtClean="0">
                <a:solidFill>
                  <a:srgbClr val="0064A6"/>
                </a:solidFill>
              </a:rPr>
              <a:t> Marco </a:t>
            </a:r>
            <a:r>
              <a:rPr lang="de-CH" sz="2000" b="1" dirty="0" err="1" smtClean="0">
                <a:solidFill>
                  <a:srgbClr val="0064A6"/>
                </a:solidFill>
              </a:rPr>
              <a:t>Conceptual</a:t>
            </a:r>
            <a:endParaRPr lang="de-CH" sz="2000" b="1" dirty="0">
              <a:solidFill>
                <a:srgbClr val="0064A6"/>
              </a:solidFill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b="1" dirty="0" smtClean="0">
              <a:solidFill>
                <a:srgbClr val="012C59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sz="2000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NICSP/IPSAS </a:t>
            </a:r>
            <a:r>
              <a:rPr lang="es-ES" sz="20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se basa en el viejo Marco Conceptual del IASB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n-US" sz="2000" dirty="0" smtClean="0">
              <a:solidFill>
                <a:srgbClr val="012C59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sz="2000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El </a:t>
            </a:r>
            <a:r>
              <a:rPr lang="es-ES" sz="20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nuevo Marco Conceptual del IASB se dirige sólo a los inversores financieros, y es demasiado limitado para el sector público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n-US" sz="2000" dirty="0" smtClean="0">
              <a:solidFill>
                <a:srgbClr val="012C59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sz="2000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Y </a:t>
            </a:r>
            <a:r>
              <a:rPr lang="es-ES" sz="20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el IASB también fue retrasado varios años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n-US" sz="2000" dirty="0" smtClean="0">
              <a:solidFill>
                <a:srgbClr val="012C59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sz="2000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Entonces es IPSASB </a:t>
            </a:r>
            <a:r>
              <a:rPr lang="es-ES" sz="20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decidió desarrollar su propio Marco </a:t>
            </a:r>
            <a:r>
              <a:rPr lang="es-ES" sz="2000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Conceptual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s-ES" sz="2000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de-CH" b="1" dirty="0" err="1" smtClean="0"/>
              <a:t>Completado</a:t>
            </a:r>
            <a:r>
              <a:rPr lang="de-CH" b="1" dirty="0" smtClean="0"/>
              <a:t> y </a:t>
            </a:r>
            <a:r>
              <a:rPr lang="de-CH" b="1" dirty="0" err="1" smtClean="0"/>
              <a:t>aprobado</a:t>
            </a:r>
            <a:r>
              <a:rPr lang="de-CH" b="1" dirty="0" smtClean="0"/>
              <a:t> en </a:t>
            </a:r>
            <a:r>
              <a:rPr lang="de-CH" b="1" dirty="0" err="1" smtClean="0"/>
              <a:t>Septiembre</a:t>
            </a:r>
            <a:r>
              <a:rPr lang="de-CH" b="1" dirty="0" smtClean="0"/>
              <a:t> 2014 </a:t>
            </a:r>
            <a:r>
              <a:rPr lang="de-CH" b="1" dirty="0" smtClean="0">
                <a:sym typeface="Wingdings" panose="05000000000000000000" pitchFamily="2" charset="2"/>
              </a:rPr>
              <a:t> </a:t>
            </a:r>
            <a:r>
              <a:rPr lang="de-CH" b="1" dirty="0" err="1" smtClean="0">
                <a:sym typeface="Wingdings" panose="05000000000000000000" pitchFamily="2" charset="2"/>
              </a:rPr>
              <a:t>parte</a:t>
            </a:r>
            <a:r>
              <a:rPr lang="de-CH" b="1" dirty="0" smtClean="0">
                <a:sym typeface="Wingdings" panose="05000000000000000000" pitchFamily="2" charset="2"/>
              </a:rPr>
              <a:t> del </a:t>
            </a:r>
            <a:r>
              <a:rPr lang="de-CH" b="1" dirty="0" err="1" smtClean="0">
                <a:sym typeface="Wingdings" panose="05000000000000000000" pitchFamily="2" charset="2"/>
              </a:rPr>
              <a:t>volumen</a:t>
            </a:r>
            <a:r>
              <a:rPr lang="de-CH" b="1" dirty="0" smtClean="0">
                <a:sym typeface="Wingdings" panose="05000000000000000000" pitchFamily="2" charset="2"/>
              </a:rPr>
              <a:t> 2015</a:t>
            </a:r>
            <a:endParaRPr lang="de-CH" b="1" dirty="0"/>
          </a:p>
        </p:txBody>
      </p:sp>
    </p:spTree>
    <p:extLst>
      <p:ext uri="{BB962C8B-B14F-4D97-AF65-F5344CB8AC3E}">
        <p14:creationId xmlns:p14="http://schemas.microsoft.com/office/powerpoint/2010/main" val="328995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2"/>
          <p:cNvSpPr txBox="1">
            <a:spLocks/>
          </p:cNvSpPr>
          <p:nvPr/>
        </p:nvSpPr>
        <p:spPr>
          <a:xfrm>
            <a:off x="381428" y="1620391"/>
            <a:ext cx="10134171" cy="5183634"/>
          </a:xfrm>
          <a:prstGeom prst="rect">
            <a:avLst/>
          </a:prstGeom>
        </p:spPr>
        <p:txBody>
          <a:bodyPr lIns="0" tIns="0" rIns="0" bIns="0"/>
          <a:lstStyle>
            <a:lvl1pPr marL="198793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2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24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Marco Conceptual NICSP</a:t>
            </a:r>
          </a:p>
          <a:p>
            <a:pPr marL="361950" lvl="2" indent="-361950">
              <a:lnSpc>
                <a:spcPct val="120000"/>
              </a:lnSpc>
              <a:spcBef>
                <a:spcPts val="0"/>
              </a:spcBef>
            </a:pPr>
            <a:r>
              <a:rPr lang="es-ES" sz="2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El rol </a:t>
            </a:r>
            <a:r>
              <a:rPr lang="es-ES" sz="2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y la autoridad</a:t>
            </a:r>
          </a:p>
          <a:p>
            <a:pPr marL="361950" lvl="2" indent="-361950">
              <a:lnSpc>
                <a:spcPct val="120000"/>
              </a:lnSpc>
              <a:spcBef>
                <a:spcPts val="0"/>
              </a:spcBef>
            </a:pPr>
            <a:endParaRPr lang="es-ES" sz="2000" b="1" dirty="0" smtClean="0"/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r>
              <a:rPr lang="es-ES" dirty="0" smtClean="0">
                <a:solidFill>
                  <a:schemeClr val="tx1"/>
                </a:solidFill>
              </a:rPr>
              <a:t>Principios </a:t>
            </a:r>
            <a:r>
              <a:rPr lang="es-ES" dirty="0">
                <a:solidFill>
                  <a:schemeClr val="tx1"/>
                </a:solidFill>
              </a:rPr>
              <a:t>que sustentan las </a:t>
            </a:r>
            <a:r>
              <a:rPr lang="es-ES" dirty="0" smtClean="0">
                <a:solidFill>
                  <a:schemeClr val="tx1"/>
                </a:solidFill>
              </a:rPr>
              <a:t>normas</a:t>
            </a:r>
            <a:endParaRPr lang="es-ES" dirty="0" smtClean="0"/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r>
              <a:rPr lang="es-ES" dirty="0" smtClean="0">
                <a:solidFill>
                  <a:schemeClr val="tx1"/>
                </a:solidFill>
              </a:rPr>
              <a:t>Vinculante </a:t>
            </a:r>
            <a:r>
              <a:rPr lang="es-ES" dirty="0">
                <a:solidFill>
                  <a:schemeClr val="tx1"/>
                </a:solidFill>
              </a:rPr>
              <a:t>para el comité de normas, pero no para los usuarios de las </a:t>
            </a:r>
            <a:r>
              <a:rPr lang="es-ES" dirty="0" smtClean="0">
                <a:solidFill>
                  <a:schemeClr val="tx1"/>
                </a:solidFill>
              </a:rPr>
              <a:t>normas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r>
              <a:rPr lang="es-ES" dirty="0" smtClean="0">
                <a:solidFill>
                  <a:schemeClr val="tx1"/>
                </a:solidFill>
              </a:rPr>
              <a:t>Informes </a:t>
            </a:r>
            <a:r>
              <a:rPr lang="es-ES" dirty="0">
                <a:solidFill>
                  <a:schemeClr val="tx1"/>
                </a:solidFill>
              </a:rPr>
              <a:t>Financieros de Propósito General (en inglés GPFR), no sólo Estados Financieros de Propósito General (en inglés GPFS</a:t>
            </a:r>
            <a:r>
              <a:rPr lang="es-ES" dirty="0" smtClean="0">
                <a:solidFill>
                  <a:schemeClr val="tx1"/>
                </a:solidFill>
              </a:rPr>
              <a:t>)</a:t>
            </a:r>
            <a:endParaRPr lang="es-ES" dirty="0" smtClean="0"/>
          </a:p>
          <a:p>
            <a:pPr marL="361950" lvl="2" indent="-361950">
              <a:lnSpc>
                <a:spcPct val="120000"/>
              </a:lnSpc>
              <a:spcBef>
                <a:spcPts val="0"/>
              </a:spcBef>
            </a:pPr>
            <a:endParaRPr lang="es-ES" sz="2000" dirty="0"/>
          </a:p>
          <a:p>
            <a:pPr marL="361950" lvl="2" indent="-361950">
              <a:lnSpc>
                <a:spcPct val="120000"/>
              </a:lnSpc>
              <a:spcBef>
                <a:spcPts val="0"/>
              </a:spcBef>
            </a:pPr>
            <a:r>
              <a:rPr lang="es-ES" sz="2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Objetivos </a:t>
            </a:r>
            <a:r>
              <a:rPr lang="es-ES" sz="2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y usuarios de los GPFR</a:t>
            </a:r>
          </a:p>
          <a:p>
            <a:pPr marL="361950" lvl="2" indent="-361950">
              <a:lnSpc>
                <a:spcPct val="120000"/>
              </a:lnSpc>
              <a:spcBef>
                <a:spcPts val="0"/>
              </a:spcBef>
            </a:pPr>
            <a:endParaRPr lang="es-ES" sz="2000" b="1" dirty="0"/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r>
              <a:rPr lang="es-ES" dirty="0" smtClean="0">
                <a:solidFill>
                  <a:schemeClr val="tx1"/>
                </a:solidFill>
              </a:rPr>
              <a:t>Suministro </a:t>
            </a:r>
            <a:r>
              <a:rPr lang="es-ES" dirty="0">
                <a:solidFill>
                  <a:schemeClr val="tx1"/>
                </a:solidFill>
              </a:rPr>
              <a:t>de información útil para los usuarios de los GPFR, para </a:t>
            </a:r>
            <a:r>
              <a:rPr lang="es-ES" dirty="0" smtClean="0">
                <a:solidFill>
                  <a:schemeClr val="tx1"/>
                </a:solidFill>
              </a:rPr>
              <a:t>la</a:t>
            </a:r>
          </a:p>
          <a:p>
            <a:pPr marL="913167" lvl="2" indent="-352425">
              <a:lnSpc>
                <a:spcPct val="120000"/>
              </a:lnSpc>
              <a:spcBef>
                <a:spcPts val="0"/>
              </a:spcBef>
            </a:pPr>
            <a:r>
              <a:rPr lang="es-ES" sz="2000" dirty="0" smtClean="0"/>
              <a:t>Rendición </a:t>
            </a:r>
            <a:r>
              <a:rPr lang="es-ES" sz="2000" dirty="0"/>
              <a:t>de </a:t>
            </a:r>
            <a:r>
              <a:rPr lang="es-ES" sz="2000" dirty="0" smtClean="0"/>
              <a:t>cuentas</a:t>
            </a:r>
          </a:p>
          <a:p>
            <a:pPr marL="913167" lvl="2" indent="-352425">
              <a:lnSpc>
                <a:spcPct val="120000"/>
              </a:lnSpc>
              <a:spcBef>
                <a:spcPts val="0"/>
              </a:spcBef>
            </a:pPr>
            <a:r>
              <a:rPr lang="es-ES" sz="2000" dirty="0" smtClean="0"/>
              <a:t>Toma </a:t>
            </a:r>
            <a:r>
              <a:rPr lang="es-ES" sz="2000" dirty="0"/>
              <a:t>de </a:t>
            </a:r>
            <a:r>
              <a:rPr lang="es-ES" sz="2000" dirty="0" smtClean="0"/>
              <a:t>decisiones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r>
              <a:rPr lang="es-ES" dirty="0" smtClean="0">
                <a:solidFill>
                  <a:schemeClr val="tx1"/>
                </a:solidFill>
              </a:rPr>
              <a:t> </a:t>
            </a:r>
            <a:r>
              <a:rPr lang="es-ES" dirty="0">
                <a:solidFill>
                  <a:schemeClr val="tx1"/>
                </a:solidFill>
              </a:rPr>
              <a:t>Los usuarios son los proveedores de recursos y los beneficiarios de los servicios y sus representantes</a:t>
            </a:r>
            <a:endParaRPr lang="en-US" dirty="0">
              <a:solidFill>
                <a:schemeClr val="tx1"/>
              </a:solidFill>
            </a:endParaRPr>
          </a:p>
          <a:p>
            <a:pPr marL="560742" lvl="2" indent="0">
              <a:lnSpc>
                <a:spcPct val="120000"/>
              </a:lnSpc>
              <a:spcBef>
                <a:spcPts val="0"/>
              </a:spcBef>
              <a:buNone/>
            </a:pPr>
            <a:endParaRPr lang="es-ES" sz="1600" dirty="0"/>
          </a:p>
          <a:p>
            <a:pPr marL="913167" lvl="2" indent="-352425">
              <a:lnSpc>
                <a:spcPct val="120000"/>
              </a:lnSpc>
              <a:spcBef>
                <a:spcPts val="0"/>
              </a:spcBef>
            </a:pPr>
            <a:endParaRPr lang="es-ES" sz="1600" dirty="0"/>
          </a:p>
          <a:p>
            <a:pPr marL="913167" lvl="2" indent="-352425">
              <a:lnSpc>
                <a:spcPct val="120000"/>
              </a:lnSpc>
              <a:spcBef>
                <a:spcPts val="0"/>
              </a:spcBef>
            </a:pPr>
            <a:endParaRPr lang="es-ES" sz="1500" dirty="0">
              <a:solidFill>
                <a:schemeClr val="tx1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endParaRPr lang="es-ES" sz="1800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11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El marco conceptual 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921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2"/>
          <p:cNvSpPr txBox="1">
            <a:spLocks/>
          </p:cNvSpPr>
          <p:nvPr/>
        </p:nvSpPr>
        <p:spPr>
          <a:xfrm>
            <a:off x="381428" y="1239391"/>
            <a:ext cx="10134171" cy="5183634"/>
          </a:xfrm>
          <a:prstGeom prst="rect">
            <a:avLst/>
          </a:prstGeom>
        </p:spPr>
        <p:txBody>
          <a:bodyPr lIns="0" tIns="0" rIns="0" bIns="0"/>
          <a:lstStyle>
            <a:lvl1pPr marL="198793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2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b="1" dirty="0" smtClean="0">
              <a:solidFill>
                <a:srgbClr val="012C59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Características cualitativas</a:t>
            </a:r>
            <a:endParaRPr lang="en-US" b="1" dirty="0" smtClean="0">
              <a:solidFill>
                <a:srgbClr val="012C59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sz="2200" dirty="0" smtClean="0">
                <a:solidFill>
                  <a:schemeClr val="tx1"/>
                </a:solidFill>
              </a:rPr>
              <a:t>pertenencia</a:t>
            </a:r>
            <a:r>
              <a:rPr lang="es-ES" sz="2200" dirty="0">
                <a:solidFill>
                  <a:schemeClr val="tx1"/>
                </a:solidFill>
              </a:rPr>
              <a:t>, la representación fiel, comprensibilidad, relevancia, fiabilidad y comparabilidad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n-US" sz="2200" dirty="0" smtClean="0">
              <a:solidFill>
                <a:srgbClr val="012C59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n-US" sz="2200" dirty="0">
              <a:solidFill>
                <a:srgbClr val="012C59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 </a:t>
            </a:r>
            <a:r>
              <a:rPr lang="es-ES" b="1" dirty="0">
                <a:solidFill>
                  <a:schemeClr val="tx1"/>
                </a:solidFill>
              </a:rPr>
              <a:t>Restricciones generalizadas </a:t>
            </a:r>
            <a:endParaRPr lang="en-US" b="1" dirty="0" smtClean="0">
              <a:solidFill>
                <a:srgbClr val="012C59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sz="2200" dirty="0" smtClean="0">
                <a:solidFill>
                  <a:schemeClr val="tx1"/>
                </a:solidFill>
              </a:rPr>
              <a:t>Materialidad </a:t>
            </a:r>
            <a:r>
              <a:rPr lang="es-ES" sz="2200" dirty="0">
                <a:solidFill>
                  <a:schemeClr val="tx1"/>
                </a:solidFill>
              </a:rPr>
              <a:t>(o importancia relativa), costo-beneficio, y lograr un equilibrio apropiado entre las características cualitativas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n-US" sz="2200" dirty="0" smtClean="0">
              <a:solidFill>
                <a:srgbClr val="012C59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n-US" sz="2200" dirty="0" smtClean="0">
              <a:solidFill>
                <a:srgbClr val="012C59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b="1" dirty="0" smtClean="0">
                <a:solidFill>
                  <a:srgbClr val="012C59"/>
                </a:solidFill>
              </a:rPr>
              <a:t>La </a:t>
            </a:r>
            <a:r>
              <a:rPr lang="en-US" b="1" dirty="0" err="1" smtClean="0">
                <a:solidFill>
                  <a:srgbClr val="012C59"/>
                </a:solidFill>
              </a:rPr>
              <a:t>Entidad</a:t>
            </a:r>
            <a:r>
              <a:rPr lang="en-US" b="1" dirty="0" smtClean="0">
                <a:solidFill>
                  <a:srgbClr val="012C59"/>
                </a:solidFill>
              </a:rPr>
              <a:t> </a:t>
            </a:r>
            <a:r>
              <a:rPr lang="en-US" b="1" dirty="0" err="1" smtClean="0">
                <a:solidFill>
                  <a:srgbClr val="012C59"/>
                </a:solidFill>
              </a:rPr>
              <a:t>que</a:t>
            </a:r>
            <a:r>
              <a:rPr lang="en-US" b="1" dirty="0" smtClean="0">
                <a:solidFill>
                  <a:srgbClr val="012C59"/>
                </a:solidFill>
              </a:rPr>
              <a:t> </a:t>
            </a:r>
            <a:r>
              <a:rPr lang="en-US" b="1" dirty="0" err="1" smtClean="0">
                <a:solidFill>
                  <a:srgbClr val="012C59"/>
                </a:solidFill>
              </a:rPr>
              <a:t>reporta</a:t>
            </a:r>
            <a:endParaRPr lang="en-US" b="1" dirty="0" smtClean="0">
              <a:solidFill>
                <a:srgbClr val="012C59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sz="2200" dirty="0" err="1" smtClean="0">
                <a:solidFill>
                  <a:schemeClr val="tx1"/>
                </a:solidFill>
              </a:rPr>
              <a:t>Una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entidad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que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sirve</a:t>
            </a:r>
            <a:r>
              <a:rPr lang="en-US" sz="2200" dirty="0">
                <a:solidFill>
                  <a:schemeClr val="tx1"/>
                </a:solidFill>
              </a:rPr>
              <a:t> a </a:t>
            </a:r>
            <a:r>
              <a:rPr lang="es-ES" sz="2200" dirty="0">
                <a:solidFill>
                  <a:schemeClr val="tx1"/>
                </a:solidFill>
              </a:rPr>
              <a:t>la obtención de recursos y / o la prestación de </a:t>
            </a:r>
            <a:r>
              <a:rPr lang="es-ES" sz="2200" dirty="0" smtClean="0">
                <a:solidFill>
                  <a:schemeClr val="tx1"/>
                </a:solidFill>
              </a:rPr>
              <a:t>servicios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sz="2200" dirty="0" smtClean="0">
                <a:solidFill>
                  <a:schemeClr val="tx1"/>
                </a:solidFill>
              </a:rPr>
              <a:t>Por </a:t>
            </a:r>
            <a:r>
              <a:rPr lang="es-ES" sz="2200" dirty="0">
                <a:solidFill>
                  <a:schemeClr val="tx1"/>
                </a:solidFill>
              </a:rPr>
              <a:t>eso presenta </a:t>
            </a:r>
            <a:r>
              <a:rPr lang="es-ES" sz="2200" dirty="0" err="1">
                <a:solidFill>
                  <a:schemeClr val="tx1"/>
                </a:solidFill>
              </a:rPr>
              <a:t>GPFRs</a:t>
            </a:r>
            <a:endParaRPr lang="en-US" sz="2200" dirty="0">
              <a:solidFill>
                <a:schemeClr val="tx1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endParaRPr lang="es-ES" sz="2200" dirty="0">
              <a:solidFill>
                <a:schemeClr val="tx1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endParaRPr lang="en-US" sz="1800" dirty="0">
              <a:solidFill>
                <a:srgbClr val="012C59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endParaRPr lang="en-US" sz="1800" dirty="0" smtClean="0">
              <a:solidFill>
                <a:srgbClr val="012C59"/>
              </a:solidFill>
            </a:endParaRPr>
          </a:p>
          <a:p>
            <a:pPr marL="1172010" lvl="2" indent="-394127"/>
            <a:endParaRPr lang="en-US" sz="1800" dirty="0" smtClean="0">
              <a:solidFill>
                <a:srgbClr val="012C59"/>
              </a:solidFill>
            </a:endParaRPr>
          </a:p>
          <a:p>
            <a:pPr marL="1172010" lvl="2" indent="-394127"/>
            <a:endParaRPr lang="en-US" sz="1800" dirty="0" smtClean="0">
              <a:solidFill>
                <a:srgbClr val="012C59"/>
              </a:solidFill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1588" lvl="2" indent="0">
              <a:buNone/>
            </a:pPr>
            <a:endParaRPr lang="en-US" sz="1800" dirty="0" smtClean="0"/>
          </a:p>
          <a:p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12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El marco conceptual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751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2"/>
          <p:cNvSpPr txBox="1">
            <a:spLocks/>
          </p:cNvSpPr>
          <p:nvPr/>
        </p:nvSpPr>
        <p:spPr>
          <a:xfrm>
            <a:off x="381428" y="1239391"/>
            <a:ext cx="10134171" cy="5183634"/>
          </a:xfrm>
          <a:prstGeom prst="rect">
            <a:avLst/>
          </a:prstGeom>
        </p:spPr>
        <p:txBody>
          <a:bodyPr lIns="0" tIns="0" rIns="0" bIns="0"/>
          <a:lstStyle>
            <a:lvl1pPr marL="198793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2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b="1" dirty="0" smtClean="0">
              <a:solidFill>
                <a:srgbClr val="012C59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de-CH" b="1" dirty="0" err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Elementos</a:t>
            </a:r>
            <a:endParaRPr lang="en-US" b="1" dirty="0" smtClean="0">
              <a:solidFill>
                <a:srgbClr val="012C59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sz="2200" dirty="0" smtClean="0">
                <a:solidFill>
                  <a:schemeClr val="tx1"/>
                </a:solidFill>
              </a:rPr>
              <a:t>Activos (assets), passivos (liabilities), ingresos (revenues), gastos (expenses), contribuciones/distribuciones propietarios (contributions/distributions to from owners)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sz="2200" dirty="0" smtClean="0">
                <a:solidFill>
                  <a:schemeClr val="tx1"/>
                </a:solidFill>
              </a:rPr>
              <a:t>Otros recursos y obligaciones </a:t>
            </a:r>
            <a:r>
              <a:rPr lang="es-ES" sz="22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espacio para definir otros elementos</a:t>
            </a:r>
            <a:endParaRPr lang="en-US" sz="2200" dirty="0" smtClean="0">
              <a:solidFill>
                <a:srgbClr val="012C59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n-US" sz="2200" dirty="0">
              <a:solidFill>
                <a:srgbClr val="012C59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 </a:t>
            </a:r>
            <a:r>
              <a:rPr lang="de-CH" b="1" dirty="0" err="1" smtClean="0">
                <a:solidFill>
                  <a:schemeClr val="tx1"/>
                </a:solidFill>
              </a:rPr>
              <a:t>Medición</a:t>
            </a:r>
            <a:endParaRPr lang="en-US" b="1" dirty="0" smtClean="0">
              <a:solidFill>
                <a:srgbClr val="012C59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sz="2200" dirty="0" smtClean="0">
                <a:solidFill>
                  <a:schemeClr val="tx1"/>
                </a:solidFill>
              </a:rPr>
              <a:t>Activos: costo histórico (modelo de costo incluso depreciación), valores actuales: ... de mercado, ... de reposición, ... de uso, precio de venta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ES" sz="2200" dirty="0" smtClean="0">
                <a:solidFill>
                  <a:schemeClr val="tx1"/>
                </a:solidFill>
              </a:rPr>
              <a:t>Pasivos: costo histórico, valores actuales: costo de cumplimiento, ... de la liberación, valor de marcado, ... de uso</a:t>
            </a:r>
            <a:endParaRPr lang="es-ES" sz="2200" dirty="0">
              <a:solidFill>
                <a:schemeClr val="tx1"/>
              </a:solidFill>
            </a:endParaRPr>
          </a:p>
          <a:p>
            <a:pPr marL="36195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200" dirty="0" smtClean="0">
              <a:solidFill>
                <a:srgbClr val="012C59"/>
              </a:solidFill>
            </a:endParaRPr>
          </a:p>
          <a:p>
            <a:pPr marL="36195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s-ES" sz="2200" dirty="0">
              <a:solidFill>
                <a:schemeClr val="tx1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endParaRPr lang="en-US" sz="1800" dirty="0">
              <a:solidFill>
                <a:srgbClr val="012C59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endParaRPr lang="en-US" sz="1800" dirty="0" smtClean="0">
              <a:solidFill>
                <a:srgbClr val="012C59"/>
              </a:solidFill>
            </a:endParaRPr>
          </a:p>
          <a:p>
            <a:pPr marL="1172010" lvl="2" indent="-394127"/>
            <a:endParaRPr lang="en-US" sz="1800" dirty="0" smtClean="0">
              <a:solidFill>
                <a:srgbClr val="012C59"/>
              </a:solidFill>
            </a:endParaRPr>
          </a:p>
          <a:p>
            <a:pPr marL="1172010" lvl="2" indent="-394127"/>
            <a:endParaRPr lang="en-US" sz="1800" dirty="0" smtClean="0">
              <a:solidFill>
                <a:srgbClr val="012C59"/>
              </a:solidFill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1588" lvl="2" indent="0">
              <a:buNone/>
            </a:pPr>
            <a:endParaRPr lang="en-US" sz="1800" dirty="0" smtClean="0"/>
          </a:p>
          <a:p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13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El marco conceptual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631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2"/>
          <p:cNvSpPr txBox="1">
            <a:spLocks/>
          </p:cNvSpPr>
          <p:nvPr/>
        </p:nvSpPr>
        <p:spPr>
          <a:xfrm>
            <a:off x="381428" y="1239391"/>
            <a:ext cx="10134171" cy="5183634"/>
          </a:xfrm>
          <a:prstGeom prst="rect">
            <a:avLst/>
          </a:prstGeom>
        </p:spPr>
        <p:txBody>
          <a:bodyPr lIns="0" tIns="0" rIns="0" bIns="0"/>
          <a:lstStyle>
            <a:lvl1pPr marL="198793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2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b="1" dirty="0" smtClean="0">
              <a:solidFill>
                <a:srgbClr val="012C59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012C59"/>
                </a:solidFill>
              </a:rPr>
              <a:t>Reconocimiento</a:t>
            </a:r>
            <a:endParaRPr lang="en-US" b="1" dirty="0" smtClean="0">
              <a:solidFill>
                <a:srgbClr val="012C59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CL" sz="2200" dirty="0" smtClean="0">
                <a:solidFill>
                  <a:schemeClr val="tx1"/>
                </a:solidFill>
              </a:rPr>
              <a:t>Cumplimiento con la definición de elementos y medición cumpliendo con los característicos cualitativos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s-CL" sz="2200" dirty="0">
              <a:solidFill>
                <a:schemeClr val="tx1"/>
              </a:solidFill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rgbClr val="012C59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012C59"/>
                </a:solidFill>
              </a:rPr>
              <a:t>Presentación</a:t>
            </a:r>
            <a:r>
              <a:rPr lang="en-US" b="1" dirty="0" smtClean="0">
                <a:solidFill>
                  <a:srgbClr val="012C59"/>
                </a:solidFill>
              </a:rPr>
              <a:t> </a:t>
            </a:r>
            <a:r>
              <a:rPr lang="en-US" b="1" dirty="0" err="1" smtClean="0">
                <a:solidFill>
                  <a:srgbClr val="012C59"/>
                </a:solidFill>
              </a:rPr>
              <a:t>en</a:t>
            </a:r>
            <a:r>
              <a:rPr lang="en-US" b="1" dirty="0" smtClean="0">
                <a:solidFill>
                  <a:srgbClr val="012C59"/>
                </a:solidFill>
              </a:rPr>
              <a:t> </a:t>
            </a:r>
            <a:r>
              <a:rPr lang="en-US" b="1" dirty="0" err="1" smtClean="0">
                <a:solidFill>
                  <a:srgbClr val="012C59"/>
                </a:solidFill>
              </a:rPr>
              <a:t>Estados</a:t>
            </a:r>
            <a:r>
              <a:rPr lang="en-US" b="1" dirty="0" smtClean="0">
                <a:solidFill>
                  <a:srgbClr val="012C59"/>
                </a:solidFill>
              </a:rPr>
              <a:t> </a:t>
            </a:r>
            <a:r>
              <a:rPr lang="en-US" b="1" dirty="0" err="1" smtClean="0">
                <a:solidFill>
                  <a:srgbClr val="012C59"/>
                </a:solidFill>
              </a:rPr>
              <a:t>Financieros</a:t>
            </a:r>
            <a:r>
              <a:rPr lang="en-US" b="1" dirty="0" smtClean="0">
                <a:solidFill>
                  <a:srgbClr val="012C59"/>
                </a:solidFill>
              </a:rPr>
              <a:t> de </a:t>
            </a:r>
            <a:r>
              <a:rPr lang="en-US" b="1" dirty="0" err="1" smtClean="0">
                <a:solidFill>
                  <a:srgbClr val="012C59"/>
                </a:solidFill>
              </a:rPr>
              <a:t>Propósito</a:t>
            </a:r>
            <a:r>
              <a:rPr lang="en-US" b="1" dirty="0" smtClean="0">
                <a:solidFill>
                  <a:srgbClr val="012C59"/>
                </a:solidFill>
              </a:rPr>
              <a:t> General</a:t>
            </a:r>
            <a:endParaRPr lang="en-US" b="1" dirty="0">
              <a:solidFill>
                <a:srgbClr val="012C59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CL" sz="2200" dirty="0" smtClean="0">
                <a:solidFill>
                  <a:schemeClr val="tx1"/>
                </a:solidFill>
              </a:rPr>
              <a:t>Seleción de información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CL" sz="2200" dirty="0" smtClean="0">
                <a:solidFill>
                  <a:schemeClr val="tx1"/>
                </a:solidFill>
              </a:rPr>
              <a:t>Ubicación de información</a:t>
            </a: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s-CL" sz="2200" dirty="0" smtClean="0">
                <a:solidFill>
                  <a:schemeClr val="tx1"/>
                </a:solidFill>
              </a:rPr>
              <a:t>Organización de información</a:t>
            </a:r>
            <a:endParaRPr lang="es-CL" sz="2200" dirty="0">
              <a:solidFill>
                <a:schemeClr val="tx1"/>
              </a:solidFill>
            </a:endParaRPr>
          </a:p>
          <a:p>
            <a:pPr marL="36195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s-CL" sz="2200" dirty="0">
              <a:solidFill>
                <a:schemeClr val="tx1"/>
              </a:solidFill>
            </a:endParaRPr>
          </a:p>
          <a:p>
            <a:pPr marL="524226" indent="-352425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s-CL" sz="2400" dirty="0" smtClean="0">
              <a:solidFill>
                <a:schemeClr val="tx1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endParaRPr lang="es-ES" sz="2200" dirty="0">
              <a:solidFill>
                <a:schemeClr val="tx1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endParaRPr lang="en-US" sz="1800" dirty="0">
              <a:solidFill>
                <a:srgbClr val="012C59"/>
              </a:solidFill>
            </a:endParaRPr>
          </a:p>
          <a:p>
            <a:pPr marL="714375" lvl="1" indent="-352425">
              <a:lnSpc>
                <a:spcPct val="120000"/>
              </a:lnSpc>
              <a:spcBef>
                <a:spcPts val="0"/>
              </a:spcBef>
            </a:pPr>
            <a:endParaRPr lang="en-US" sz="1800" dirty="0" smtClean="0">
              <a:solidFill>
                <a:srgbClr val="012C59"/>
              </a:solidFill>
            </a:endParaRPr>
          </a:p>
          <a:p>
            <a:pPr marL="1172010" lvl="2" indent="-394127"/>
            <a:endParaRPr lang="en-US" sz="1800" dirty="0" smtClean="0">
              <a:solidFill>
                <a:srgbClr val="012C59"/>
              </a:solidFill>
            </a:endParaRPr>
          </a:p>
          <a:p>
            <a:pPr marL="1172010" lvl="2" indent="-394127"/>
            <a:endParaRPr lang="en-US" sz="1800" dirty="0" smtClean="0">
              <a:solidFill>
                <a:srgbClr val="012C59"/>
              </a:solidFill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1588" lvl="2" indent="0">
              <a:buNone/>
            </a:pPr>
            <a:endParaRPr lang="en-US" sz="1800" dirty="0" smtClean="0"/>
          </a:p>
          <a:p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14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El marco conceptual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027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15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44525" y="1544595"/>
            <a:ext cx="9112250" cy="4621255"/>
          </a:xfrm>
          <a:prstGeom prst="rect">
            <a:avLst/>
          </a:prstGeom>
        </p:spPr>
        <p:txBody>
          <a:bodyPr/>
          <a:lstStyle>
            <a:lvl1pPr marL="198793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2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Estructura básica</a:t>
            </a:r>
          </a:p>
          <a:p>
            <a:pPr marL="0" indent="0">
              <a:buNone/>
            </a:pPr>
            <a:endParaRPr lang="es-CO" b="1" dirty="0" smtClean="0"/>
          </a:p>
          <a:p>
            <a:pPr lvl="2">
              <a:buFont typeface="Arial" pitchFamily="34" charset="0"/>
              <a:buChar char="•"/>
            </a:pPr>
            <a:r>
              <a:rPr lang="es-CO" sz="2000" dirty="0" smtClean="0">
                <a:sym typeface="Wingdings" pitchFamily="2" charset="2"/>
              </a:rPr>
              <a:t>Reconocimiento („</a:t>
            </a:r>
            <a:r>
              <a:rPr lang="es-CO" sz="2000" dirty="0" err="1" smtClean="0">
                <a:sym typeface="Wingdings" pitchFamily="2" charset="2"/>
              </a:rPr>
              <a:t>recognition</a:t>
            </a:r>
            <a:r>
              <a:rPr lang="es-CO" sz="2000" dirty="0" smtClean="0">
                <a:sym typeface="Wingdings" pitchFamily="2" charset="2"/>
              </a:rPr>
              <a:t>“)</a:t>
            </a:r>
          </a:p>
          <a:p>
            <a:pPr marL="388941" lvl="2" indent="0">
              <a:buNone/>
            </a:pPr>
            <a:endParaRPr lang="es-CO" sz="2000" dirty="0" smtClean="0">
              <a:sym typeface="Wingdings" pitchFamily="2" charset="2"/>
            </a:endParaRPr>
          </a:p>
          <a:p>
            <a:pPr lvl="2">
              <a:buFont typeface="Arial" pitchFamily="34" charset="0"/>
              <a:buChar char="•"/>
            </a:pPr>
            <a:endParaRPr lang="es-CO" sz="2000" dirty="0" smtClean="0">
              <a:sym typeface="Wingdings" pitchFamily="2" charset="2"/>
            </a:endParaRPr>
          </a:p>
          <a:p>
            <a:pPr lvl="2">
              <a:buFont typeface="Arial" pitchFamily="34" charset="0"/>
              <a:buChar char="•"/>
            </a:pPr>
            <a:r>
              <a:rPr lang="es-CO" sz="2000" dirty="0" smtClean="0">
                <a:sym typeface="Wingdings" pitchFamily="2" charset="2"/>
              </a:rPr>
              <a:t>Medición („</a:t>
            </a:r>
            <a:r>
              <a:rPr lang="es-CO" sz="2000" dirty="0" err="1" smtClean="0">
                <a:sym typeface="Wingdings" pitchFamily="2" charset="2"/>
              </a:rPr>
              <a:t>measurement</a:t>
            </a:r>
            <a:r>
              <a:rPr lang="es-CO" sz="2000" dirty="0" smtClean="0">
                <a:sym typeface="Wingdings" pitchFamily="2" charset="2"/>
              </a:rPr>
              <a:t>“)</a:t>
            </a:r>
          </a:p>
          <a:p>
            <a:pPr lvl="2">
              <a:buFont typeface="Arial" pitchFamily="34" charset="0"/>
              <a:buChar char="•"/>
            </a:pPr>
            <a:endParaRPr lang="es-CO" sz="2000" dirty="0" smtClean="0">
              <a:sym typeface="Wingdings" pitchFamily="2" charset="2"/>
            </a:endParaRPr>
          </a:p>
          <a:p>
            <a:pPr lvl="2">
              <a:buFont typeface="Arial" pitchFamily="34" charset="0"/>
              <a:buChar char="•"/>
            </a:pPr>
            <a:endParaRPr lang="es-CO" sz="2000" dirty="0" smtClean="0">
              <a:sym typeface="Wingdings" pitchFamily="2" charset="2"/>
            </a:endParaRPr>
          </a:p>
          <a:p>
            <a:pPr lvl="2">
              <a:buFont typeface="Arial" pitchFamily="34" charset="0"/>
              <a:buChar char="•"/>
            </a:pPr>
            <a:r>
              <a:rPr lang="es-CO" sz="2000" dirty="0" smtClean="0">
                <a:sym typeface="Wingdings" pitchFamily="2" charset="2"/>
              </a:rPr>
              <a:t>Información a revelar („</a:t>
            </a:r>
            <a:r>
              <a:rPr lang="es-CO" sz="2000" dirty="0" err="1" smtClean="0">
                <a:sym typeface="Wingdings" pitchFamily="2" charset="2"/>
              </a:rPr>
              <a:t>disclosure</a:t>
            </a:r>
            <a:r>
              <a:rPr lang="es-CO" sz="2000" dirty="0" smtClean="0">
                <a:sym typeface="Wingdings" pitchFamily="2" charset="2"/>
              </a:rPr>
              <a:t>“)</a:t>
            </a:r>
            <a:endParaRPr lang="es-CO" sz="2000" dirty="0">
              <a:sym typeface="Wingdings" pitchFamily="2" charset="2"/>
            </a:endParaRPr>
          </a:p>
        </p:txBody>
      </p: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7306407" y="2168525"/>
            <a:ext cx="1727200" cy="3997325"/>
            <a:chOff x="4361" y="1534"/>
            <a:chExt cx="1088" cy="2518"/>
          </a:xfrm>
        </p:grpSpPr>
        <p:pic>
          <p:nvPicPr>
            <p:cNvPr id="11" name="Picture 9" descr="stocktaki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1" y="1534"/>
              <a:ext cx="997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0" descr="buch_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" y="3286"/>
              <a:ext cx="1088" cy="7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1" descr="2-eur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4" y="2429"/>
              <a:ext cx="816" cy="8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Perspectivas de Regulación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680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16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Las NICSP sobre activos</a:t>
            </a:r>
            <a:endParaRPr lang="es-ES" sz="2200" dirty="0" smtClean="0">
              <a:latin typeface="Arial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6-8: Participación en otras entidades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11: Contratos de construcción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12: Inventarios (“existencias”)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13: Arrendamientos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16: Propiedad de inversión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17: Propiedad, planta y équipo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21/26: Deterioro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27: Agricultura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28-30: Instrumentos financieros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31: Intangibles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32: Concesiones de servicio</a:t>
            </a:r>
            <a:endParaRPr lang="es-ES" sz="180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Activos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47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17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Las NICSP sobre activos</a:t>
            </a:r>
            <a:endParaRPr lang="es-ES" sz="2200" dirty="0" smtClean="0">
              <a:latin typeface="Arial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6-8: Participación en otras entidades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11: Contratos de construcción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12: Inventarios (“existencias”)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13: Arrendamientos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16: Propiedad de inversión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17: Propiedad, planta y équipo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>
                <a:latin typeface="Arial" charset="0"/>
                <a:cs typeface="Times New Roman" pitchFamily="18" charset="0"/>
              </a:rPr>
              <a:t>NICSP 32: Concesiones de </a:t>
            </a:r>
            <a:r>
              <a:rPr lang="es-ES" sz="2200" dirty="0" smtClean="0">
                <a:latin typeface="Arial" charset="0"/>
                <a:cs typeface="Times New Roman" pitchFamily="18" charset="0"/>
              </a:rPr>
              <a:t>servicio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21/26: Deterioro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27: Agricultura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31: Intangibles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>
                <a:latin typeface="Arial" charset="0"/>
                <a:cs typeface="Times New Roman" pitchFamily="18" charset="0"/>
              </a:rPr>
              <a:t>NICSP 28-30: Instrumentos financieros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s-ES" sz="2200" dirty="0" smtClean="0">
              <a:latin typeface="Arial" charset="0"/>
              <a:cs typeface="Times New Roman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Activos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2" name="Eine Ecke des Rechtecks schneiden 1"/>
          <p:cNvSpPr/>
          <p:nvPr/>
        </p:nvSpPr>
        <p:spPr>
          <a:xfrm>
            <a:off x="6617367" y="1756611"/>
            <a:ext cx="3688681" cy="57751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CH" sz="2200" dirty="0" err="1" smtClean="0">
                <a:solidFill>
                  <a:schemeClr val="tx1"/>
                </a:solidFill>
              </a:rPr>
              <a:t>Entidades</a:t>
            </a:r>
            <a:endParaRPr lang="de-CH" sz="2200" dirty="0" smtClean="0">
              <a:solidFill>
                <a:schemeClr val="tx1"/>
              </a:solidFill>
            </a:endParaRPr>
          </a:p>
        </p:txBody>
      </p:sp>
      <p:sp>
        <p:nvSpPr>
          <p:cNvPr id="10" name="Eine Ecke des Rechtecks schneiden 9"/>
          <p:cNvSpPr/>
          <p:nvPr/>
        </p:nvSpPr>
        <p:spPr>
          <a:xfrm>
            <a:off x="6617366" y="6721617"/>
            <a:ext cx="3688681" cy="57751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CH" sz="2200" dirty="0" err="1" smtClean="0">
                <a:solidFill>
                  <a:schemeClr val="tx1"/>
                </a:solidFill>
              </a:rPr>
              <a:t>Instrumentos</a:t>
            </a:r>
            <a:r>
              <a:rPr lang="de-CH" sz="2200" dirty="0" smtClean="0">
                <a:solidFill>
                  <a:schemeClr val="tx1"/>
                </a:solidFill>
              </a:rPr>
              <a:t> </a:t>
            </a:r>
            <a:r>
              <a:rPr lang="de-CH" sz="2200" dirty="0" err="1" smtClean="0">
                <a:solidFill>
                  <a:schemeClr val="tx1"/>
                </a:solidFill>
              </a:rPr>
              <a:t>Financieros</a:t>
            </a:r>
            <a:endParaRPr lang="de-CH" sz="2200" dirty="0" smtClean="0">
              <a:solidFill>
                <a:schemeClr val="tx1"/>
              </a:solidFill>
            </a:endParaRPr>
          </a:p>
        </p:txBody>
      </p:sp>
      <p:sp>
        <p:nvSpPr>
          <p:cNvPr id="11" name="Eine Ecke des Rechtecks schneiden 10"/>
          <p:cNvSpPr/>
          <p:nvPr/>
        </p:nvSpPr>
        <p:spPr>
          <a:xfrm>
            <a:off x="6649451" y="3384882"/>
            <a:ext cx="3688681" cy="231808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CH" sz="2200" dirty="0" err="1" smtClean="0">
                <a:solidFill>
                  <a:schemeClr val="tx1"/>
                </a:solidFill>
              </a:rPr>
              <a:t>Bienes</a:t>
            </a:r>
            <a:r>
              <a:rPr lang="de-CH" sz="2200" dirty="0" smtClean="0">
                <a:solidFill>
                  <a:schemeClr val="tx1"/>
                </a:solidFill>
              </a:rPr>
              <a:t> de Uso</a:t>
            </a:r>
          </a:p>
        </p:txBody>
      </p:sp>
      <p:sp>
        <p:nvSpPr>
          <p:cNvPr id="12" name="Eine Ecke des Rechtecks schneiden 11"/>
          <p:cNvSpPr/>
          <p:nvPr/>
        </p:nvSpPr>
        <p:spPr>
          <a:xfrm>
            <a:off x="6617366" y="2751222"/>
            <a:ext cx="3688681" cy="57751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CH" sz="2200" dirty="0" err="1" smtClean="0">
                <a:solidFill>
                  <a:schemeClr val="tx1"/>
                </a:solidFill>
              </a:rPr>
              <a:t>Inventarios</a:t>
            </a:r>
            <a:endParaRPr lang="de-CH" sz="2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53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18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Las NICSP sobre pasivos</a:t>
            </a:r>
            <a:endParaRPr lang="es-ES" sz="2200" dirty="0" smtClean="0">
              <a:latin typeface="Arial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13: Arrendamientos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19: Provisiones, contingentes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23: Ingresos sin contraprestación: Transferencias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25: Beneficios de empleados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28-30: Instrumentos financieros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32: Concesiones de servicio</a:t>
            </a:r>
            <a:endParaRPr lang="es-ES" sz="180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Pasivos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562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19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Passivos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2" name="Eine Ecke des Rechtecks schneiden 1"/>
          <p:cNvSpPr/>
          <p:nvPr/>
        </p:nvSpPr>
        <p:spPr>
          <a:xfrm>
            <a:off x="6617367" y="1756611"/>
            <a:ext cx="3688681" cy="57751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2200" dirty="0" smtClean="0">
                <a:solidFill>
                  <a:schemeClr val="tx1"/>
                </a:solidFill>
              </a:rPr>
              <a:t>Financiamiento de Bienes</a:t>
            </a:r>
          </a:p>
        </p:txBody>
      </p:sp>
      <p:sp>
        <p:nvSpPr>
          <p:cNvPr id="10" name="Eine Ecke des Rechtecks schneiden 9"/>
          <p:cNvSpPr/>
          <p:nvPr/>
        </p:nvSpPr>
        <p:spPr>
          <a:xfrm>
            <a:off x="6617365" y="6521929"/>
            <a:ext cx="3688681" cy="57751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CH" sz="2200" dirty="0" err="1" smtClean="0">
                <a:solidFill>
                  <a:schemeClr val="tx1"/>
                </a:solidFill>
              </a:rPr>
              <a:t>Instrumentos</a:t>
            </a:r>
            <a:r>
              <a:rPr lang="de-CH" sz="2200" dirty="0" smtClean="0">
                <a:solidFill>
                  <a:schemeClr val="tx1"/>
                </a:solidFill>
              </a:rPr>
              <a:t> </a:t>
            </a:r>
            <a:r>
              <a:rPr lang="de-CH" sz="2200" dirty="0" err="1" smtClean="0">
                <a:solidFill>
                  <a:schemeClr val="tx1"/>
                </a:solidFill>
              </a:rPr>
              <a:t>Financieros</a:t>
            </a:r>
            <a:endParaRPr lang="de-CH" sz="2200" dirty="0" smtClean="0">
              <a:solidFill>
                <a:schemeClr val="tx1"/>
              </a:solidFill>
            </a:endParaRPr>
          </a:p>
        </p:txBody>
      </p:sp>
      <p:sp>
        <p:nvSpPr>
          <p:cNvPr id="12" name="Eine Ecke des Rechtecks schneiden 11"/>
          <p:cNvSpPr/>
          <p:nvPr/>
        </p:nvSpPr>
        <p:spPr>
          <a:xfrm>
            <a:off x="6617364" y="4315323"/>
            <a:ext cx="3688681" cy="57751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CH" sz="2200" dirty="0" err="1" smtClean="0">
                <a:solidFill>
                  <a:schemeClr val="tx1"/>
                </a:solidFill>
              </a:rPr>
              <a:t>Transferencias</a:t>
            </a:r>
            <a:endParaRPr lang="de-CH" sz="2200" dirty="0" smtClean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381428" y="1397166"/>
            <a:ext cx="967697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Las NICSP sobre pasivos</a:t>
            </a:r>
            <a:endParaRPr lang="es-ES" sz="2200" dirty="0" smtClean="0">
              <a:latin typeface="Arial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13: Arrendamientos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>
                <a:latin typeface="Arial" charset="0"/>
                <a:cs typeface="Times New Roman" pitchFamily="18" charset="0"/>
              </a:rPr>
              <a:t>NICSP 32: Concesiones de </a:t>
            </a:r>
            <a:r>
              <a:rPr lang="es-ES" sz="2200" dirty="0" smtClean="0">
                <a:latin typeface="Arial" charset="0"/>
                <a:cs typeface="Times New Roman" pitchFamily="18" charset="0"/>
              </a:rPr>
              <a:t>servicio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endParaRPr lang="es-ES" sz="2200" dirty="0">
              <a:latin typeface="Arial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19: Provisiones, contingentes</a:t>
            </a:r>
            <a:endParaRPr lang="es-ES" sz="1800" dirty="0">
              <a:latin typeface="Arial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s-ES" sz="2200" dirty="0" smtClean="0">
              <a:latin typeface="Arial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23: Ingresos sin contraprestación: </a:t>
            </a:r>
            <a:br>
              <a:rPr lang="es-ES" sz="2200" dirty="0" smtClean="0">
                <a:latin typeface="Arial" charset="0"/>
                <a:cs typeface="Times New Roman" pitchFamily="18" charset="0"/>
              </a:rPr>
            </a:br>
            <a:r>
              <a:rPr lang="es-ES" sz="2200" dirty="0" smtClean="0">
                <a:latin typeface="Arial" charset="0"/>
                <a:cs typeface="Times New Roman" pitchFamily="18" charset="0"/>
              </a:rPr>
              <a:t>  Transferencias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endParaRPr lang="es-ES" sz="2200" dirty="0">
              <a:latin typeface="Arial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25: Beneficios de empleados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s-ES" sz="2200" dirty="0" smtClean="0">
              <a:latin typeface="Arial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NICSP 28-30: Instrumentos financieros</a:t>
            </a:r>
          </a:p>
        </p:txBody>
      </p:sp>
      <p:sp>
        <p:nvSpPr>
          <p:cNvPr id="14" name="Eine Ecke des Rechtecks schneiden 13"/>
          <p:cNvSpPr/>
          <p:nvPr/>
        </p:nvSpPr>
        <p:spPr>
          <a:xfrm>
            <a:off x="6617368" y="3261718"/>
            <a:ext cx="3688681" cy="57751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CH" sz="2200" dirty="0" err="1" smtClean="0">
                <a:solidFill>
                  <a:schemeClr val="tx1"/>
                </a:solidFill>
              </a:rPr>
              <a:t>Provisiones</a:t>
            </a:r>
            <a:endParaRPr lang="de-CH" sz="2200" dirty="0" smtClean="0">
              <a:solidFill>
                <a:schemeClr val="tx1"/>
              </a:solidFill>
            </a:endParaRPr>
          </a:p>
        </p:txBody>
      </p:sp>
      <p:sp>
        <p:nvSpPr>
          <p:cNvPr id="15" name="Eine Ecke des Rechtecks schneiden 14"/>
          <p:cNvSpPr/>
          <p:nvPr/>
        </p:nvSpPr>
        <p:spPr>
          <a:xfrm>
            <a:off x="6625386" y="5502432"/>
            <a:ext cx="3688681" cy="577516"/>
          </a:xfrm>
          <a:prstGeom prst="snip1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CH" sz="2200" dirty="0" err="1" smtClean="0">
                <a:solidFill>
                  <a:schemeClr val="tx1"/>
                </a:solidFill>
              </a:rPr>
              <a:t>Beneficios</a:t>
            </a:r>
            <a:r>
              <a:rPr lang="de-CH" sz="2200" dirty="0" smtClean="0">
                <a:solidFill>
                  <a:schemeClr val="tx1"/>
                </a:solidFill>
              </a:rPr>
              <a:t> de </a:t>
            </a:r>
            <a:r>
              <a:rPr lang="de-CH" sz="2200" dirty="0" err="1" smtClean="0">
                <a:solidFill>
                  <a:schemeClr val="tx1"/>
                </a:solidFill>
              </a:rPr>
              <a:t>empleados</a:t>
            </a:r>
            <a:endParaRPr lang="de-CH" sz="2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89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Sistema</a:t>
            </a:r>
            <a:r>
              <a:rPr lang="de-CH" dirty="0" smtClean="0"/>
              <a:t> </a:t>
            </a:r>
            <a:r>
              <a:rPr lang="de-CH" dirty="0" err="1" smtClean="0"/>
              <a:t>integrado</a:t>
            </a:r>
            <a:endParaRPr lang="de-CH" dirty="0"/>
          </a:p>
        </p:txBody>
      </p:sp>
      <p:graphicFrame>
        <p:nvGraphicFramePr>
          <p:cNvPr id="84" name="Inhaltsplatzhalt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8352988"/>
              </p:ext>
            </p:extLst>
          </p:nvPr>
        </p:nvGraphicFramePr>
        <p:xfrm>
          <a:off x="802005" y="1393678"/>
          <a:ext cx="9891395" cy="500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629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20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Proyecto normativo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3" name="Legende mit Pfeil nach unten 2"/>
          <p:cNvSpPr/>
          <p:nvPr/>
        </p:nvSpPr>
        <p:spPr>
          <a:xfrm>
            <a:off x="1443788" y="1491915"/>
            <a:ext cx="7411453" cy="1155031"/>
          </a:xfrm>
          <a:prstGeom prst="downArrowCallout">
            <a:avLst/>
          </a:prstGeom>
          <a:solidFill>
            <a:schemeClr val="bg2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CH" sz="2200" dirty="0" err="1" smtClean="0">
                <a:solidFill>
                  <a:schemeClr val="tx1"/>
                </a:solidFill>
              </a:rPr>
              <a:t>Identificación</a:t>
            </a:r>
            <a:r>
              <a:rPr lang="de-CH" sz="2200" dirty="0" smtClean="0">
                <a:solidFill>
                  <a:schemeClr val="tx1"/>
                </a:solidFill>
              </a:rPr>
              <a:t> de </a:t>
            </a:r>
            <a:r>
              <a:rPr lang="de-CH" sz="2200" dirty="0" err="1" smtClean="0">
                <a:solidFill>
                  <a:schemeClr val="tx1"/>
                </a:solidFill>
              </a:rPr>
              <a:t>deficiencias</a:t>
            </a:r>
            <a:r>
              <a:rPr lang="de-CH" sz="2200" dirty="0" smtClean="0">
                <a:solidFill>
                  <a:schemeClr val="tx1"/>
                </a:solidFill>
              </a:rPr>
              <a:t> («Gap-Analysis»)</a:t>
            </a:r>
          </a:p>
        </p:txBody>
      </p:sp>
      <p:sp>
        <p:nvSpPr>
          <p:cNvPr id="11" name="Legende mit Pfeil nach unten 10"/>
          <p:cNvSpPr/>
          <p:nvPr/>
        </p:nvSpPr>
        <p:spPr>
          <a:xfrm>
            <a:off x="1451810" y="2727150"/>
            <a:ext cx="7411453" cy="1155031"/>
          </a:xfrm>
          <a:prstGeom prst="downArrowCallout">
            <a:avLst/>
          </a:prstGeom>
          <a:solidFill>
            <a:schemeClr val="bg2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CH" sz="2200" dirty="0" err="1" smtClean="0">
                <a:solidFill>
                  <a:schemeClr val="tx1"/>
                </a:solidFill>
              </a:rPr>
              <a:t>Decision</a:t>
            </a:r>
            <a:r>
              <a:rPr lang="de-CH" sz="2200" dirty="0" smtClean="0">
                <a:solidFill>
                  <a:schemeClr val="tx1"/>
                </a:solidFill>
              </a:rPr>
              <a:t> </a:t>
            </a:r>
            <a:r>
              <a:rPr lang="de-CH" sz="2200" dirty="0" err="1" smtClean="0">
                <a:solidFill>
                  <a:schemeClr val="tx1"/>
                </a:solidFill>
              </a:rPr>
              <a:t>sobre</a:t>
            </a:r>
            <a:r>
              <a:rPr lang="de-CH" sz="2200" dirty="0" smtClean="0">
                <a:solidFill>
                  <a:schemeClr val="tx1"/>
                </a:solidFill>
              </a:rPr>
              <a:t> </a:t>
            </a:r>
            <a:r>
              <a:rPr lang="de-CH" sz="2200" dirty="0" err="1" smtClean="0">
                <a:solidFill>
                  <a:schemeClr val="tx1"/>
                </a:solidFill>
              </a:rPr>
              <a:t>el</a:t>
            </a:r>
            <a:r>
              <a:rPr lang="de-CH" sz="2200" dirty="0" smtClean="0">
                <a:solidFill>
                  <a:schemeClr val="tx1"/>
                </a:solidFill>
              </a:rPr>
              <a:t> </a:t>
            </a:r>
            <a:r>
              <a:rPr lang="de-CH" sz="2200" dirty="0" err="1" smtClean="0">
                <a:solidFill>
                  <a:schemeClr val="tx1"/>
                </a:solidFill>
              </a:rPr>
              <a:t>metodo</a:t>
            </a:r>
            <a:r>
              <a:rPr lang="de-CH" sz="2200" dirty="0" smtClean="0">
                <a:solidFill>
                  <a:schemeClr val="tx1"/>
                </a:solidFill>
              </a:rPr>
              <a:t> </a:t>
            </a:r>
            <a:r>
              <a:rPr lang="de-CH" sz="2200" dirty="0" err="1" smtClean="0">
                <a:solidFill>
                  <a:schemeClr val="tx1"/>
                </a:solidFill>
              </a:rPr>
              <a:t>normativos</a:t>
            </a:r>
            <a:r>
              <a:rPr lang="de-CH" sz="2200" dirty="0" smtClean="0">
                <a:solidFill>
                  <a:schemeClr val="tx1"/>
                </a:solidFill>
              </a:rPr>
              <a:t> (</a:t>
            </a:r>
            <a:r>
              <a:rPr lang="de-CH" sz="2200" dirty="0" err="1" smtClean="0">
                <a:solidFill>
                  <a:schemeClr val="tx1"/>
                </a:solidFill>
              </a:rPr>
              <a:t>directo</a:t>
            </a:r>
            <a:r>
              <a:rPr lang="de-CH" sz="2200" dirty="0" smtClean="0">
                <a:solidFill>
                  <a:schemeClr val="tx1"/>
                </a:solidFill>
              </a:rPr>
              <a:t>/</a:t>
            </a:r>
            <a:r>
              <a:rPr lang="de-CH" sz="2200" dirty="0" err="1" smtClean="0">
                <a:solidFill>
                  <a:schemeClr val="tx1"/>
                </a:solidFill>
              </a:rPr>
              <a:t>indirecto</a:t>
            </a:r>
            <a:r>
              <a:rPr lang="de-CH" sz="2200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4" name="Legende mit Pfeil nach unten 13"/>
          <p:cNvSpPr/>
          <p:nvPr/>
        </p:nvSpPr>
        <p:spPr>
          <a:xfrm>
            <a:off x="1411706" y="3914259"/>
            <a:ext cx="7411453" cy="1155031"/>
          </a:xfrm>
          <a:prstGeom prst="downArrowCallout">
            <a:avLst/>
          </a:prstGeom>
          <a:solidFill>
            <a:schemeClr val="bg2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CH" sz="2200" dirty="0" err="1" smtClean="0">
                <a:solidFill>
                  <a:schemeClr val="tx1"/>
                </a:solidFill>
              </a:rPr>
              <a:t>Proyecto</a:t>
            </a:r>
            <a:r>
              <a:rPr lang="de-CH" sz="2200" dirty="0" smtClean="0">
                <a:solidFill>
                  <a:schemeClr val="tx1"/>
                </a:solidFill>
              </a:rPr>
              <a:t> de </a:t>
            </a:r>
            <a:r>
              <a:rPr lang="de-CH" sz="2200" dirty="0" err="1" smtClean="0">
                <a:solidFill>
                  <a:schemeClr val="tx1"/>
                </a:solidFill>
              </a:rPr>
              <a:t>norma</a:t>
            </a:r>
            <a:r>
              <a:rPr lang="de-CH" sz="2200" dirty="0" smtClean="0">
                <a:solidFill>
                  <a:schemeClr val="tx1"/>
                </a:solidFill>
              </a:rPr>
              <a:t> (</a:t>
            </a:r>
            <a:r>
              <a:rPr lang="de-CH" sz="2200" dirty="0" err="1" smtClean="0">
                <a:solidFill>
                  <a:schemeClr val="tx1"/>
                </a:solidFill>
              </a:rPr>
              <a:t>agrupado</a:t>
            </a:r>
            <a:r>
              <a:rPr lang="de-CH" sz="2200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Legende mit Pfeil nach unten 14"/>
          <p:cNvSpPr/>
          <p:nvPr/>
        </p:nvSpPr>
        <p:spPr>
          <a:xfrm>
            <a:off x="1443791" y="5125431"/>
            <a:ext cx="7411453" cy="1155031"/>
          </a:xfrm>
          <a:prstGeom prst="downArrowCallout">
            <a:avLst/>
          </a:prstGeom>
          <a:solidFill>
            <a:schemeClr val="bg2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CH" sz="2200" dirty="0" err="1" smtClean="0">
                <a:solidFill>
                  <a:schemeClr val="tx1"/>
                </a:solidFill>
              </a:rPr>
              <a:t>Normativo</a:t>
            </a:r>
            <a:r>
              <a:rPr lang="de-CH" sz="2200" dirty="0" smtClean="0">
                <a:solidFill>
                  <a:schemeClr val="tx1"/>
                </a:solidFill>
              </a:rPr>
              <a:t> </a:t>
            </a:r>
            <a:r>
              <a:rPr lang="de-CH" sz="2200" dirty="0" err="1" smtClean="0">
                <a:solidFill>
                  <a:schemeClr val="tx1"/>
                </a:solidFill>
              </a:rPr>
              <a:t>nacional</a:t>
            </a:r>
            <a:endParaRPr lang="de-CH" sz="2200" dirty="0" smtClean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451809" y="6280462"/>
            <a:ext cx="7411453" cy="649727"/>
          </a:xfrm>
          <a:prstGeom prst="rect">
            <a:avLst/>
          </a:prstGeom>
          <a:solidFill>
            <a:schemeClr val="bg2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CH" sz="2200" dirty="0" err="1" smtClean="0">
                <a:solidFill>
                  <a:schemeClr val="tx1"/>
                </a:solidFill>
              </a:rPr>
              <a:t>Guía</a:t>
            </a:r>
            <a:r>
              <a:rPr lang="de-CH" sz="2200" dirty="0" smtClean="0">
                <a:solidFill>
                  <a:schemeClr val="tx1"/>
                </a:solidFill>
              </a:rPr>
              <a:t> de </a:t>
            </a:r>
            <a:r>
              <a:rPr lang="de-CH" sz="2200" dirty="0" err="1" smtClean="0">
                <a:solidFill>
                  <a:schemeClr val="tx1"/>
                </a:solidFill>
              </a:rPr>
              <a:t>implementación</a:t>
            </a:r>
            <a:endParaRPr lang="de-CH" sz="2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58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21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5627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Participación en otras entidades</a:t>
            </a:r>
            <a:endParaRPr lang="es-ES" sz="2200" dirty="0" smtClean="0">
              <a:latin typeface="Arial" charset="0"/>
              <a:cs typeface="Times New Roman" pitchFamily="18" charset="0"/>
            </a:endParaRPr>
          </a:p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93688" algn="l"/>
                <a:tab pos="758825" algn="l"/>
              </a:tabLst>
            </a:pPr>
            <a:r>
              <a:rPr lang="es-ES" b="1" kern="0" dirty="0">
                <a:solidFill>
                  <a:srgbClr val="000000"/>
                </a:solidFill>
              </a:rPr>
              <a:t>Estados Financieros Consolidados y Separados  </a:t>
            </a:r>
            <a:r>
              <a:rPr lang="es-CO" kern="0" dirty="0">
                <a:solidFill>
                  <a:srgbClr val="000000"/>
                </a:solidFill>
              </a:rPr>
              <a:t>(„controlled entities“)</a:t>
            </a:r>
            <a:br>
              <a:rPr lang="es-CO" kern="0" dirty="0">
                <a:solidFill>
                  <a:srgbClr val="000000"/>
                </a:solidFill>
              </a:rPr>
            </a:br>
            <a:r>
              <a:rPr lang="es-CO" kern="0" dirty="0">
                <a:solidFill>
                  <a:srgbClr val="000000"/>
                </a:solidFill>
                <a:sym typeface="Wingdings" pitchFamily="2" charset="2"/>
              </a:rPr>
              <a:t> </a:t>
            </a:r>
            <a:r>
              <a:rPr lang="es-ES" dirty="0">
                <a:solidFill>
                  <a:srgbClr val="000000"/>
                </a:solidFill>
                <a:latin typeface="Arial" charset="0"/>
              </a:rPr>
              <a:t>NICSP /</a:t>
            </a:r>
            <a:r>
              <a:rPr lang="es-CO" kern="0" dirty="0">
                <a:solidFill>
                  <a:srgbClr val="000000"/>
                </a:solidFill>
                <a:sym typeface="Wingdings" pitchFamily="2" charset="2"/>
              </a:rPr>
              <a:t>IPSAS 6</a:t>
            </a:r>
          </a:p>
          <a:p>
            <a:pPr marL="493713" lvl="3" indent="-215900" defTabSz="914400" eaLnBrk="0" fontAlgn="base" hangingPunct="0">
              <a:lnSpc>
                <a:spcPts val="2400"/>
              </a:lnSpc>
              <a:spcBef>
                <a:spcPts val="1300"/>
              </a:spcBef>
              <a:spcAft>
                <a:spcPct val="0"/>
              </a:spcAft>
              <a:buFontTx/>
              <a:buChar char="•"/>
              <a:tabLst>
                <a:tab pos="293688" algn="l"/>
                <a:tab pos="758825" algn="l"/>
              </a:tabLst>
            </a:pPr>
            <a:r>
              <a:rPr lang="es-CO" sz="1800" kern="0" dirty="0">
                <a:solidFill>
                  <a:srgbClr val="000000"/>
                </a:solidFill>
                <a:sym typeface="Wingdings" pitchFamily="2" charset="2"/>
              </a:rPr>
              <a:t>Consolidación con revelación de participación de las minorías </a:t>
            </a:r>
          </a:p>
          <a:p>
            <a:pPr marL="276225" lvl="2" indent="-266700" defTabSz="914400" eaLnBrk="0" fontAlgn="base" hangingPunct="0">
              <a:lnSpc>
                <a:spcPts val="2400"/>
              </a:lnSpc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b="1" kern="0" dirty="0">
                <a:solidFill>
                  <a:srgbClr val="000000"/>
                </a:solidFill>
                <a:sym typeface="Wingdings" pitchFamily="2" charset="2"/>
              </a:rPr>
              <a:t>Inversiones en Asociadas </a:t>
            </a:r>
            <a:r>
              <a:rPr lang="es-CO" kern="0" dirty="0">
                <a:solidFill>
                  <a:srgbClr val="000000"/>
                </a:solidFill>
                <a:sym typeface="Wingdings" pitchFamily="2" charset="2"/>
              </a:rPr>
              <a:t>(„entities under significant influence, but no control“)</a:t>
            </a:r>
            <a:br>
              <a:rPr lang="es-CO" kern="0" dirty="0">
                <a:solidFill>
                  <a:srgbClr val="000000"/>
                </a:solidFill>
                <a:sym typeface="Wingdings" pitchFamily="2" charset="2"/>
              </a:rPr>
            </a:br>
            <a:r>
              <a:rPr lang="es-CO" kern="0" dirty="0">
                <a:solidFill>
                  <a:srgbClr val="000000"/>
                </a:solidFill>
                <a:sym typeface="Wingdings" pitchFamily="2" charset="2"/>
              </a:rPr>
              <a:t> </a:t>
            </a:r>
            <a:r>
              <a:rPr lang="es-ES" dirty="0">
                <a:solidFill>
                  <a:srgbClr val="000000"/>
                </a:solidFill>
                <a:latin typeface="Arial" charset="0"/>
              </a:rPr>
              <a:t>NICSP /</a:t>
            </a:r>
            <a:r>
              <a:rPr lang="es-CO" kern="0" dirty="0">
                <a:solidFill>
                  <a:srgbClr val="000000"/>
                </a:solidFill>
                <a:sym typeface="Wingdings" pitchFamily="2" charset="2"/>
              </a:rPr>
              <a:t>IPSAS 7</a:t>
            </a:r>
          </a:p>
          <a:p>
            <a:pPr marL="493713" lvl="3" indent="-215900" defTabSz="914400" eaLnBrk="0" fontAlgn="base" hangingPunct="0">
              <a:lnSpc>
                <a:spcPts val="2400"/>
              </a:lnSpc>
              <a:spcBef>
                <a:spcPts val="1300"/>
              </a:spcBef>
              <a:spcAft>
                <a:spcPct val="0"/>
              </a:spcAft>
              <a:buFontTx/>
              <a:buChar char="•"/>
              <a:tabLst>
                <a:tab pos="293688" algn="l"/>
                <a:tab pos="758825" algn="l"/>
              </a:tabLst>
            </a:pPr>
            <a:r>
              <a:rPr lang="es-CO" sz="1800" kern="0" dirty="0">
                <a:solidFill>
                  <a:srgbClr val="000000"/>
                </a:solidFill>
                <a:sym typeface="Wingdings" pitchFamily="2" charset="2"/>
              </a:rPr>
              <a:t>Formación del balance como asociados y evaluación con el método de la participación</a:t>
            </a:r>
          </a:p>
          <a:p>
            <a:pPr marL="276225" lvl="2" indent="-266700" defTabSz="914400" eaLnBrk="0" fontAlgn="base" hangingPunct="0">
              <a:lnSpc>
                <a:spcPts val="2400"/>
              </a:lnSpc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b="1" kern="0" dirty="0">
                <a:solidFill>
                  <a:srgbClr val="000000"/>
                </a:solidFill>
                <a:sym typeface="Wingdings" pitchFamily="2" charset="2"/>
              </a:rPr>
              <a:t>Participaciones en Negocios Conjuntos</a:t>
            </a:r>
          </a:p>
          <a:p>
            <a:pPr marL="9525" lvl="2" defTabSz="914400" eaLnBrk="0" fontAlgn="base" hangingPunct="0">
              <a:lnSpc>
                <a:spcPts val="2400"/>
              </a:lnSpc>
              <a:spcBef>
                <a:spcPts val="1300"/>
              </a:spcBef>
              <a:spcAft>
                <a:spcPct val="0"/>
              </a:spcAft>
              <a:tabLst>
                <a:tab pos="293688" algn="l"/>
                <a:tab pos="758825" algn="l"/>
              </a:tabLst>
            </a:pPr>
            <a:r>
              <a:rPr lang="es-CO" kern="0" dirty="0">
                <a:solidFill>
                  <a:srgbClr val="000000"/>
                </a:solidFill>
                <a:sym typeface="Wingdings" pitchFamily="2" charset="2"/>
              </a:rPr>
              <a:t> </a:t>
            </a:r>
            <a:r>
              <a:rPr lang="es-ES" dirty="0">
                <a:solidFill>
                  <a:srgbClr val="000000"/>
                </a:solidFill>
                <a:latin typeface="Arial" charset="0"/>
              </a:rPr>
              <a:t>NICSP /</a:t>
            </a:r>
            <a:r>
              <a:rPr lang="es-CO" kern="0" dirty="0">
                <a:solidFill>
                  <a:srgbClr val="000000"/>
                </a:solidFill>
                <a:sym typeface="Wingdings" pitchFamily="2" charset="2"/>
              </a:rPr>
              <a:t>IPSAS 8</a:t>
            </a:r>
          </a:p>
          <a:p>
            <a:pPr marL="493713" lvl="3" indent="-215900" defTabSz="914400" eaLnBrk="0" fontAlgn="base" hangingPunct="0">
              <a:lnSpc>
                <a:spcPts val="2400"/>
              </a:lnSpc>
              <a:spcBef>
                <a:spcPts val="1300"/>
              </a:spcBef>
              <a:spcAft>
                <a:spcPct val="0"/>
              </a:spcAft>
              <a:buFontTx/>
              <a:buChar char="•"/>
              <a:tabLst>
                <a:tab pos="293688" algn="l"/>
                <a:tab pos="758825" algn="l"/>
              </a:tabLst>
            </a:pPr>
            <a:r>
              <a:rPr lang="es-CO" sz="1800" kern="0" dirty="0">
                <a:solidFill>
                  <a:srgbClr val="000000"/>
                </a:solidFill>
                <a:sym typeface="Wingdings" pitchFamily="2" charset="2"/>
              </a:rPr>
              <a:t>Consolidación de cuotas</a:t>
            </a:r>
          </a:p>
          <a:p>
            <a:pPr marL="276225" lvl="2" indent="-266700" defTabSz="914400" eaLnBrk="0" fontAlgn="base" hangingPunct="0">
              <a:lnSpc>
                <a:spcPts val="2400"/>
              </a:lnSpc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b="1" kern="0" dirty="0">
                <a:solidFill>
                  <a:srgbClr val="000000"/>
                </a:solidFill>
                <a:sym typeface="Wingdings" pitchFamily="2" charset="2"/>
              </a:rPr>
              <a:t>Inversiones financieras</a:t>
            </a:r>
            <a:r>
              <a:rPr lang="es-CO" kern="0" dirty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s-CO" kern="0" dirty="0">
                <a:solidFill>
                  <a:srgbClr val="000000"/>
                </a:solidFill>
                <a:sym typeface="Wingdings" pitchFamily="2" charset="2"/>
              </a:rPr>
              <a:t>(„no significant influence“) </a:t>
            </a:r>
            <a:br>
              <a:rPr lang="es-CO" kern="0" dirty="0">
                <a:solidFill>
                  <a:srgbClr val="000000"/>
                </a:solidFill>
                <a:sym typeface="Wingdings" pitchFamily="2" charset="2"/>
              </a:rPr>
            </a:br>
            <a:r>
              <a:rPr lang="es-CO" kern="0" dirty="0">
                <a:solidFill>
                  <a:srgbClr val="000000"/>
                </a:solidFill>
                <a:sym typeface="Wingdings" pitchFamily="2" charset="2"/>
              </a:rPr>
              <a:t> </a:t>
            </a:r>
            <a:r>
              <a:rPr lang="es-ES" dirty="0">
                <a:solidFill>
                  <a:srgbClr val="000000"/>
                </a:solidFill>
                <a:latin typeface="Arial" charset="0"/>
              </a:rPr>
              <a:t>NICSP /</a:t>
            </a:r>
            <a:r>
              <a:rPr lang="es-CO" kern="0" dirty="0">
                <a:solidFill>
                  <a:srgbClr val="000000"/>
                </a:solidFill>
                <a:sym typeface="Wingdings" pitchFamily="2" charset="2"/>
              </a:rPr>
              <a:t>IPSAS 28-30</a:t>
            </a:r>
          </a:p>
          <a:p>
            <a:pPr marL="493713" lvl="3" indent="-215900" defTabSz="914400" eaLnBrk="0" fontAlgn="base" hangingPunct="0">
              <a:lnSpc>
                <a:spcPts val="2400"/>
              </a:lnSpc>
              <a:spcBef>
                <a:spcPts val="1300"/>
              </a:spcBef>
              <a:spcAft>
                <a:spcPct val="0"/>
              </a:spcAft>
              <a:buFontTx/>
              <a:buChar char="•"/>
              <a:tabLst>
                <a:tab pos="293688" algn="l"/>
                <a:tab pos="758825" algn="l"/>
              </a:tabLst>
            </a:pPr>
            <a:r>
              <a:rPr lang="es-CO" sz="1800" kern="0" dirty="0">
                <a:solidFill>
                  <a:srgbClr val="000000"/>
                </a:solidFill>
                <a:sym typeface="Wingdings" pitchFamily="2" charset="2"/>
              </a:rPr>
              <a:t>valor de adquisición o valor razonable 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Activos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879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22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4136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Participación en otras entidades</a:t>
            </a:r>
            <a:endParaRPr lang="es-ES" sz="2200" dirty="0" smtClean="0">
              <a:latin typeface="Arial" charset="0"/>
              <a:cs typeface="Times New Roman" pitchFamily="18" charset="0"/>
            </a:endParaRPr>
          </a:p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93688" algn="l"/>
                <a:tab pos="758825" algn="l"/>
              </a:tabLst>
            </a:pPr>
            <a:r>
              <a:rPr lang="es-CO" sz="2400" b="1" kern="0" dirty="0" smtClean="0">
                <a:solidFill>
                  <a:srgbClr val="000000"/>
                </a:solidFill>
              </a:rPr>
              <a:t>Varios perímetros de entidades</a:t>
            </a:r>
            <a:endParaRPr lang="es-CO" sz="2400" b="1" kern="0" dirty="0">
              <a:solidFill>
                <a:srgbClr val="000000"/>
              </a:solidFill>
            </a:endParaRPr>
          </a:p>
          <a:p>
            <a:pPr marL="493713" lvl="3" indent="-2159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Tx/>
              <a:buChar char="•"/>
              <a:tabLst>
                <a:tab pos="293688" algn="l"/>
                <a:tab pos="758825" algn="l"/>
              </a:tabLst>
            </a:pPr>
            <a:r>
              <a:rPr lang="de-CH" sz="2400" kern="0" dirty="0" smtClean="0">
                <a:solidFill>
                  <a:srgbClr val="000000"/>
                </a:solidFill>
              </a:rPr>
              <a:t>EEFF </a:t>
            </a:r>
            <a:r>
              <a:rPr lang="de-CH" sz="2400" kern="0" dirty="0" err="1" smtClean="0">
                <a:solidFill>
                  <a:srgbClr val="000000"/>
                </a:solidFill>
              </a:rPr>
              <a:t>separado</a:t>
            </a:r>
            <a:r>
              <a:rPr lang="de-CH" sz="2400" kern="0" dirty="0" smtClean="0">
                <a:solidFill>
                  <a:srgbClr val="000000"/>
                </a:solidFill>
              </a:rPr>
              <a:t> de </a:t>
            </a:r>
            <a:r>
              <a:rPr lang="de-CH" sz="2400" kern="0" dirty="0" err="1" smtClean="0">
                <a:solidFill>
                  <a:srgbClr val="000000"/>
                </a:solidFill>
              </a:rPr>
              <a:t>cada</a:t>
            </a:r>
            <a:r>
              <a:rPr lang="de-CH" sz="2400" kern="0" dirty="0" smtClean="0">
                <a:solidFill>
                  <a:srgbClr val="000000"/>
                </a:solidFill>
              </a:rPr>
              <a:t> </a:t>
            </a:r>
            <a:r>
              <a:rPr lang="de-CH" sz="2400" kern="0" dirty="0" err="1" smtClean="0">
                <a:solidFill>
                  <a:srgbClr val="000000"/>
                </a:solidFill>
              </a:rPr>
              <a:t>entidad</a:t>
            </a:r>
            <a:r>
              <a:rPr lang="de-CH" sz="2400" kern="0" dirty="0" smtClean="0">
                <a:solidFill>
                  <a:srgbClr val="000000"/>
                </a:solidFill>
              </a:rPr>
              <a:t> </a:t>
            </a:r>
            <a:r>
              <a:rPr lang="de-CH" sz="24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de-CH" sz="24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bloque</a:t>
            </a:r>
            <a:r>
              <a:rPr lang="de-CH" sz="24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 de </a:t>
            </a:r>
            <a:r>
              <a:rPr lang="de-CH" sz="24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construcción</a:t>
            </a:r>
            <a:endParaRPr lang="de-CH" sz="2400" kern="0" dirty="0" smtClean="0">
              <a:solidFill>
                <a:srgbClr val="000000"/>
              </a:solidFill>
            </a:endParaRPr>
          </a:p>
          <a:p>
            <a:pPr marL="277813" lvl="3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tabLst>
                <a:tab pos="293688" algn="l"/>
                <a:tab pos="758825" algn="l"/>
              </a:tabLst>
            </a:pPr>
            <a:endParaRPr lang="es-CO" sz="2400" kern="0" dirty="0" smtClean="0">
              <a:solidFill>
                <a:srgbClr val="000000"/>
              </a:solidFill>
              <a:sym typeface="Wingdings" pitchFamily="2" charset="2"/>
            </a:endParaRPr>
          </a:p>
          <a:p>
            <a:pPr marL="493713" lvl="3" indent="-2159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Tx/>
              <a:buChar char="•"/>
              <a:tabLst>
                <a:tab pos="293688" algn="l"/>
                <a:tab pos="758825" algn="l"/>
              </a:tabLst>
            </a:pPr>
            <a:r>
              <a:rPr lang="es-CO" sz="2400" kern="0" dirty="0" smtClean="0">
                <a:solidFill>
                  <a:srgbClr val="000000"/>
                </a:solidFill>
                <a:sym typeface="Wingdings" pitchFamily="2" charset="2"/>
              </a:rPr>
              <a:t>EEFF consolidado del gobierno (~perímetro de prespuesto)</a:t>
            </a:r>
          </a:p>
          <a:p>
            <a:pPr marL="493713" lvl="3" indent="-2159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Tx/>
              <a:buChar char="•"/>
              <a:tabLst>
                <a:tab pos="293688" algn="l"/>
                <a:tab pos="758825" algn="l"/>
              </a:tabLst>
            </a:pPr>
            <a:r>
              <a:rPr lang="es-CO" sz="2400" kern="0" dirty="0" smtClean="0">
                <a:solidFill>
                  <a:srgbClr val="000000"/>
                </a:solidFill>
                <a:sym typeface="Wingdings" pitchFamily="2" charset="2"/>
              </a:rPr>
              <a:t>EEFF consolidado del grupo gobierno (incluso las empresas)</a:t>
            </a:r>
          </a:p>
          <a:p>
            <a:pPr marL="493713" lvl="3" indent="-2159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Tx/>
              <a:buChar char="•"/>
              <a:tabLst>
                <a:tab pos="293688" algn="l"/>
                <a:tab pos="758825" algn="l"/>
              </a:tabLst>
            </a:pPr>
            <a:endParaRPr lang="es-CO" sz="2400" kern="0" dirty="0">
              <a:solidFill>
                <a:srgbClr val="000000"/>
              </a:solidFill>
              <a:sym typeface="Wingdings" pitchFamily="2" charset="2"/>
            </a:endParaRPr>
          </a:p>
          <a:p>
            <a:pPr marL="493713" lvl="3" indent="-2159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Tx/>
              <a:buChar char="•"/>
              <a:tabLst>
                <a:tab pos="293688" algn="l"/>
                <a:tab pos="758825" algn="l"/>
              </a:tabLst>
            </a:pPr>
            <a:r>
              <a:rPr lang="es-CO" sz="2400" kern="0" dirty="0" smtClean="0">
                <a:solidFill>
                  <a:srgbClr val="000000"/>
                </a:solidFill>
                <a:sym typeface="Wingdings" pitchFamily="2" charset="2"/>
              </a:rPr>
              <a:t>EFP sectór gobierno</a:t>
            </a:r>
            <a:r>
              <a:rPr lang="es-CO" sz="2400" b="1" kern="0" dirty="0">
                <a:solidFill>
                  <a:srgbClr val="000000"/>
                </a:solidFill>
                <a:sym typeface="Wingdings" pitchFamily="2" charset="2"/>
              </a:rPr>
              <a:t> </a:t>
            </a:r>
            <a:r>
              <a:rPr lang="es-CO" sz="2400" kern="0" dirty="0" smtClean="0">
                <a:solidFill>
                  <a:srgbClr val="000000"/>
                </a:solidFill>
                <a:sym typeface="Wingdings" pitchFamily="2" charset="2"/>
              </a:rPr>
              <a:t>(todos niveles de gobierno, pero sin empresas)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Activos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365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23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Participación en otras entidades</a:t>
            </a:r>
            <a:endParaRPr lang="es-ES" sz="2200" dirty="0" smtClean="0">
              <a:latin typeface="Arial" charset="0"/>
              <a:cs typeface="Times New Roman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Activos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025" name="Rechteck 23"/>
          <p:cNvSpPr>
            <a:spLocks noChangeArrowheads="1"/>
          </p:cNvSpPr>
          <p:nvPr/>
        </p:nvSpPr>
        <p:spPr bwMode="auto">
          <a:xfrm>
            <a:off x="4476995" y="5701540"/>
            <a:ext cx="1304925" cy="447675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>
            <a:solidFill>
              <a:srgbClr val="F68C36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Empresa H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hteck 4"/>
          <p:cNvSpPr>
            <a:spLocks noChangeArrowheads="1"/>
          </p:cNvSpPr>
          <p:nvPr/>
        </p:nvSpPr>
        <p:spPr bwMode="auto">
          <a:xfrm>
            <a:off x="2257670" y="3506027"/>
            <a:ext cx="1076325" cy="447675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Ministerio B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hteck 2"/>
          <p:cNvSpPr>
            <a:spLocks noChangeArrowheads="1"/>
          </p:cNvSpPr>
          <p:nvPr/>
        </p:nvSpPr>
        <p:spPr bwMode="auto">
          <a:xfrm>
            <a:off x="2000495" y="3309177"/>
            <a:ext cx="1076325" cy="447675"/>
          </a:xfrm>
          <a:prstGeom prst="rect">
            <a:avLst/>
          </a:prstGeom>
          <a:gradFill rotWithShape="1">
            <a:gsLst>
              <a:gs pos="0">
                <a:srgbClr val="D3F6FF">
                  <a:alpha val="45000"/>
                </a:srgbClr>
              </a:gs>
              <a:gs pos="35001">
                <a:srgbClr val="BBEFFF">
                  <a:alpha val="64250"/>
                </a:srgbClr>
              </a:gs>
              <a:gs pos="100000">
                <a:srgbClr val="E4F9FF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de-DE" alt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Ministerio A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hteck 1"/>
          <p:cNvSpPr>
            <a:spLocks noChangeArrowheads="1"/>
          </p:cNvSpPr>
          <p:nvPr/>
        </p:nvSpPr>
        <p:spPr bwMode="auto">
          <a:xfrm>
            <a:off x="1438520" y="3040890"/>
            <a:ext cx="1076325" cy="447675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12000">
                <a:srgbClr val="BBEFFF"/>
              </a:gs>
              <a:gs pos="100000">
                <a:srgbClr val="E4F9FF"/>
              </a:gs>
            </a:gsLst>
            <a:lin ang="16200000" scaled="1"/>
          </a:gradFill>
          <a:ln w="19050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Gobierno</a:t>
            </a:r>
            <a:br>
              <a:rPr kumimoji="0" lang="de-DE" alt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Nacional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hteck 5"/>
          <p:cNvSpPr>
            <a:spLocks noChangeArrowheads="1"/>
          </p:cNvSpPr>
          <p:nvPr/>
        </p:nvSpPr>
        <p:spPr bwMode="auto">
          <a:xfrm>
            <a:off x="2257670" y="4617277"/>
            <a:ext cx="1076325" cy="447675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4B64E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Ministerio B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hteck 6"/>
          <p:cNvSpPr>
            <a:spLocks noChangeArrowheads="1"/>
          </p:cNvSpPr>
          <p:nvPr/>
        </p:nvSpPr>
        <p:spPr bwMode="auto">
          <a:xfrm>
            <a:off x="2000495" y="4395027"/>
            <a:ext cx="1076325" cy="447675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4B64E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Ministerio A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hteck 7"/>
          <p:cNvSpPr>
            <a:spLocks noChangeArrowheads="1"/>
          </p:cNvSpPr>
          <p:nvPr/>
        </p:nvSpPr>
        <p:spPr bwMode="auto">
          <a:xfrm>
            <a:off x="1438520" y="4133090"/>
            <a:ext cx="1076325" cy="447675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19050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Gobierno</a:t>
            </a:r>
            <a:br>
              <a:rPr kumimoji="0" lang="de-DE" alt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Departamental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hteck 8"/>
          <p:cNvSpPr>
            <a:spLocks noChangeArrowheads="1"/>
          </p:cNvSpPr>
          <p:nvPr/>
        </p:nvSpPr>
        <p:spPr bwMode="auto">
          <a:xfrm>
            <a:off x="2257670" y="5693602"/>
            <a:ext cx="1076325" cy="447675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>
            <a:solidFill>
              <a:srgbClr val="F68C36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Servicio B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hteck 9"/>
          <p:cNvSpPr>
            <a:spLocks noChangeArrowheads="1"/>
          </p:cNvSpPr>
          <p:nvPr/>
        </p:nvSpPr>
        <p:spPr bwMode="auto">
          <a:xfrm>
            <a:off x="2000495" y="5477702"/>
            <a:ext cx="1076325" cy="447675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>
            <a:solidFill>
              <a:srgbClr val="F68C36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Servicio A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hteck 10"/>
          <p:cNvSpPr>
            <a:spLocks noChangeArrowheads="1"/>
          </p:cNvSpPr>
          <p:nvPr/>
        </p:nvSpPr>
        <p:spPr bwMode="auto">
          <a:xfrm>
            <a:off x="1438520" y="5215765"/>
            <a:ext cx="1076325" cy="447675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19050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Municipalidad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hteck 12"/>
          <p:cNvSpPr>
            <a:spLocks noChangeArrowheads="1"/>
          </p:cNvSpPr>
          <p:nvPr/>
        </p:nvSpPr>
        <p:spPr bwMode="auto">
          <a:xfrm>
            <a:off x="4476995" y="3494915"/>
            <a:ext cx="1304925" cy="447675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Empresa D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hteck 13"/>
          <p:cNvSpPr>
            <a:spLocks noChangeArrowheads="1"/>
          </p:cNvSpPr>
          <p:nvPr/>
        </p:nvSpPr>
        <p:spPr bwMode="auto">
          <a:xfrm>
            <a:off x="4219820" y="3280602"/>
            <a:ext cx="1333500" cy="447675"/>
          </a:xfrm>
          <a:prstGeom prst="rect">
            <a:avLst/>
          </a:prstGeom>
          <a:gradFill rotWithShape="1">
            <a:gsLst>
              <a:gs pos="0">
                <a:srgbClr val="D3F6FF">
                  <a:alpha val="45000"/>
                </a:srgbClr>
              </a:gs>
              <a:gs pos="35001">
                <a:srgbClr val="BBEFFF">
                  <a:alpha val="64250"/>
                </a:srgbClr>
              </a:gs>
              <a:gs pos="100000">
                <a:srgbClr val="E4F9FF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Empresa C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hteck 14"/>
          <p:cNvSpPr>
            <a:spLocks noChangeArrowheads="1"/>
          </p:cNvSpPr>
          <p:nvPr/>
        </p:nvSpPr>
        <p:spPr bwMode="auto">
          <a:xfrm>
            <a:off x="4476995" y="4590290"/>
            <a:ext cx="1304925" cy="447675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4B64E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Empresa F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hteck 15"/>
          <p:cNvSpPr>
            <a:spLocks noChangeArrowheads="1"/>
          </p:cNvSpPr>
          <p:nvPr/>
        </p:nvSpPr>
        <p:spPr bwMode="auto">
          <a:xfrm>
            <a:off x="4219820" y="4385502"/>
            <a:ext cx="1333500" cy="447675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4B64E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Empresa E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Rechteck 16"/>
          <p:cNvSpPr>
            <a:spLocks noChangeArrowheads="1"/>
          </p:cNvSpPr>
          <p:nvPr/>
        </p:nvSpPr>
        <p:spPr bwMode="auto">
          <a:xfrm>
            <a:off x="4219820" y="5476115"/>
            <a:ext cx="1333500" cy="447675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>
            <a:solidFill>
              <a:srgbClr val="F68C36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Empresa G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1" name="Textfeld 19"/>
          <p:cNvSpPr txBox="1">
            <a:spLocks noChangeArrowheads="1"/>
          </p:cNvSpPr>
          <p:nvPr/>
        </p:nvSpPr>
        <p:spPr bwMode="auto">
          <a:xfrm>
            <a:off x="1438520" y="1909002"/>
            <a:ext cx="4543425" cy="35242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de-D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Sector Público</a:t>
            </a:r>
            <a:endParaRPr kumimoji="0" lang="es-ES" alt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2" name="Textfeld 21"/>
          <p:cNvSpPr txBox="1">
            <a:spLocks noChangeArrowheads="1"/>
          </p:cNvSpPr>
          <p:nvPr/>
        </p:nvSpPr>
        <p:spPr bwMode="auto">
          <a:xfrm>
            <a:off x="3724520" y="2274127"/>
            <a:ext cx="2257425" cy="2762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Descentralizado</a:t>
            </a:r>
            <a:endParaRPr kumimoji="0" lang="es-ES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Textfeld 22"/>
          <p:cNvSpPr txBox="1">
            <a:spLocks noChangeArrowheads="1"/>
          </p:cNvSpPr>
          <p:nvPr/>
        </p:nvSpPr>
        <p:spPr bwMode="auto">
          <a:xfrm>
            <a:off x="1438520" y="2274127"/>
            <a:ext cx="2286000" cy="2762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Central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Abgerundetes Rechteck 51"/>
          <p:cNvSpPr/>
          <p:nvPr/>
        </p:nvSpPr>
        <p:spPr>
          <a:xfrm>
            <a:off x="1314450" y="2764872"/>
            <a:ext cx="2247900" cy="46577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CH"/>
          </a:p>
        </p:txBody>
      </p:sp>
      <p:sp>
        <p:nvSpPr>
          <p:cNvPr id="53" name="Abgerundetes Rechteck 52"/>
          <p:cNvSpPr/>
          <p:nvPr/>
        </p:nvSpPr>
        <p:spPr>
          <a:xfrm>
            <a:off x="1171575" y="2993472"/>
            <a:ext cx="5153025" cy="10287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CH"/>
          </a:p>
        </p:txBody>
      </p:sp>
      <p:sp>
        <p:nvSpPr>
          <p:cNvPr id="54" name="Abgerundetes Rechteck 53"/>
          <p:cNvSpPr/>
          <p:nvPr/>
        </p:nvSpPr>
        <p:spPr>
          <a:xfrm>
            <a:off x="1171575" y="4079957"/>
            <a:ext cx="5153025" cy="10287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CH"/>
          </a:p>
        </p:txBody>
      </p:sp>
      <p:sp>
        <p:nvSpPr>
          <p:cNvPr id="55" name="Abgerundetes Rechteck 54"/>
          <p:cNvSpPr/>
          <p:nvPr/>
        </p:nvSpPr>
        <p:spPr>
          <a:xfrm>
            <a:off x="1171575" y="5155647"/>
            <a:ext cx="5153025" cy="10287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CH"/>
          </a:p>
        </p:txBody>
      </p:sp>
      <p:sp>
        <p:nvSpPr>
          <p:cNvPr id="1044" name="Textfeld 2"/>
          <p:cNvSpPr txBox="1">
            <a:spLocks noChangeArrowheads="1"/>
          </p:cNvSpPr>
          <p:nvPr/>
        </p:nvSpPr>
        <p:spPr bwMode="auto">
          <a:xfrm>
            <a:off x="3686420" y="2953577"/>
            <a:ext cx="28194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Estados Contables Consolidados Nivel</a:t>
            </a:r>
            <a:r>
              <a:rPr kumimoji="0" lang="de-DE" altLang="de-DE" sz="11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de-DE" altLang="de-DE" sz="1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Nacional</a:t>
            </a: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Text Box 52"/>
          <p:cNvSpPr txBox="1">
            <a:spLocks noChangeArrowheads="1"/>
          </p:cNvSpPr>
          <p:nvPr/>
        </p:nvSpPr>
        <p:spPr bwMode="auto">
          <a:xfrm>
            <a:off x="3724520" y="5162200"/>
            <a:ext cx="249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de-DE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Estados Contables Consolidados </a:t>
            </a:r>
            <a:br>
              <a:rPr kumimoji="0" lang="es-ES" altLang="de-DE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es-ES" altLang="de-DE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de cada Municipalidad</a:t>
            </a:r>
            <a:endParaRPr kumimoji="0" lang="es-ES" alt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6" name="Text Box 51"/>
          <p:cNvSpPr txBox="1">
            <a:spLocks noChangeArrowheads="1"/>
          </p:cNvSpPr>
          <p:nvPr/>
        </p:nvSpPr>
        <p:spPr bwMode="auto">
          <a:xfrm>
            <a:off x="3734546" y="4019716"/>
            <a:ext cx="29241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de-DE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Estados Contables Consolidado</a:t>
            </a:r>
            <a:br>
              <a:rPr kumimoji="0" lang="es-ES" altLang="de-DE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r>
              <a:rPr kumimoji="0" lang="es-ES" altLang="de-DE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de cada</a:t>
            </a:r>
            <a:r>
              <a:rPr kumimoji="0" lang="es-ES" altLang="de-DE" sz="10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Departamiento</a:t>
            </a:r>
            <a:endParaRPr kumimoji="0" lang="es-ES" alt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Rectangle 76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048" name="Rectangle 98"/>
          <p:cNvSpPr>
            <a:spLocks noChangeArrowheads="1"/>
          </p:cNvSpPr>
          <p:nvPr/>
        </p:nvSpPr>
        <p:spPr bwMode="auto">
          <a:xfrm>
            <a:off x="457200" y="4572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hteck 60"/>
          <p:cNvSpPr/>
          <p:nvPr/>
        </p:nvSpPr>
        <p:spPr>
          <a:xfrm>
            <a:off x="2282426" y="6798032"/>
            <a:ext cx="1076325" cy="4476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de-CH" sz="1000">
                <a:effectLst/>
                <a:ea typeface="Calibri"/>
                <a:cs typeface="Arial"/>
              </a:rPr>
              <a:t/>
            </a:r>
            <a:br>
              <a:rPr lang="de-CH" sz="1000">
                <a:effectLst/>
                <a:ea typeface="Calibri"/>
                <a:cs typeface="Arial"/>
              </a:rPr>
            </a:br>
            <a:r>
              <a:rPr lang="de-CH" sz="1000">
                <a:effectLst/>
                <a:ea typeface="Calibri"/>
                <a:cs typeface="Arial"/>
              </a:rPr>
              <a:t>Sistema J</a:t>
            </a:r>
            <a:endParaRPr lang="de-CH" sz="1100">
              <a:effectLst/>
              <a:ea typeface="Calibri"/>
              <a:cs typeface="Arial"/>
            </a:endParaRPr>
          </a:p>
        </p:txBody>
      </p:sp>
      <p:sp>
        <p:nvSpPr>
          <p:cNvPr id="62" name="Rechteck 61"/>
          <p:cNvSpPr/>
          <p:nvPr/>
        </p:nvSpPr>
        <p:spPr>
          <a:xfrm>
            <a:off x="2025251" y="6588482"/>
            <a:ext cx="1076325" cy="4476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de-CH" sz="1000">
                <a:effectLst/>
                <a:ea typeface="Calibri"/>
                <a:cs typeface="Arial"/>
              </a:rPr>
              <a:t/>
            </a:r>
            <a:br>
              <a:rPr lang="de-CH" sz="1000">
                <a:effectLst/>
                <a:ea typeface="Calibri"/>
                <a:cs typeface="Arial"/>
              </a:rPr>
            </a:br>
            <a:r>
              <a:rPr lang="de-CH" sz="1000">
                <a:effectLst/>
                <a:ea typeface="Calibri"/>
                <a:cs typeface="Arial"/>
              </a:rPr>
              <a:t>Sistema I</a:t>
            </a:r>
            <a:endParaRPr lang="de-CH" sz="1100">
              <a:effectLst/>
              <a:ea typeface="Calibri"/>
              <a:cs typeface="Arial"/>
            </a:endParaRPr>
          </a:p>
        </p:txBody>
      </p:sp>
      <p:sp>
        <p:nvSpPr>
          <p:cNvPr id="63" name="Rechteck 62"/>
          <p:cNvSpPr/>
          <p:nvPr/>
        </p:nvSpPr>
        <p:spPr>
          <a:xfrm>
            <a:off x="1463276" y="6331307"/>
            <a:ext cx="1076325" cy="447675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de-CH" sz="1100">
                <a:effectLst/>
                <a:ea typeface="Calibri"/>
                <a:cs typeface="Arial"/>
              </a:rPr>
              <a:t>Seguridad</a:t>
            </a:r>
            <a:br>
              <a:rPr lang="de-CH" sz="1100">
                <a:effectLst/>
                <a:ea typeface="Calibri"/>
                <a:cs typeface="Arial"/>
              </a:rPr>
            </a:br>
            <a:r>
              <a:rPr lang="de-CH" sz="1100">
                <a:effectLst/>
                <a:ea typeface="Calibri"/>
                <a:cs typeface="Arial"/>
              </a:rPr>
              <a:t>Social</a:t>
            </a:r>
          </a:p>
        </p:txBody>
      </p:sp>
      <p:sp>
        <p:nvSpPr>
          <p:cNvPr id="1049" name="Textfeld 1048"/>
          <p:cNvSpPr txBox="1"/>
          <p:nvPr/>
        </p:nvSpPr>
        <p:spPr>
          <a:xfrm>
            <a:off x="7170825" y="5917439"/>
            <a:ext cx="3230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err="1" smtClean="0"/>
              <a:t>Fuente</a:t>
            </a:r>
            <a:r>
              <a:rPr lang="de-CH" dirty="0" smtClean="0"/>
              <a:t>: </a:t>
            </a:r>
            <a:r>
              <a:rPr lang="de-CH" dirty="0" err="1" smtClean="0"/>
              <a:t>Informe</a:t>
            </a:r>
            <a:r>
              <a:rPr lang="de-CH" dirty="0" smtClean="0"/>
              <a:t> BM 89754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7998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24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6119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Inventarios</a:t>
            </a:r>
          </a:p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93688" algn="l"/>
                <a:tab pos="758825" algn="l"/>
              </a:tabLst>
            </a:pPr>
            <a:r>
              <a:rPr lang="es-CO" sz="2400" b="1" kern="0" dirty="0" smtClean="0">
                <a:solidFill>
                  <a:srgbClr val="000000"/>
                </a:solidFill>
              </a:rPr>
              <a:t>Temas</a:t>
            </a:r>
            <a:endParaRPr lang="es-CO" sz="2400" b="1" kern="0" dirty="0">
              <a:solidFill>
                <a:srgbClr val="000000"/>
              </a:solidFill>
            </a:endParaRP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sz="2200" kern="0" dirty="0" smtClean="0">
                <a:solidFill>
                  <a:srgbClr val="000000"/>
                </a:solidFill>
              </a:rPr>
              <a:t>Definición:</a:t>
            </a:r>
          </a:p>
          <a:p>
            <a:pPr marL="774070" lvl="3" indent="-266700" defTabSz="914400" eaLnBrk="0" fontAlgn="base" hangingPunct="0"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sz="2200" kern="0" dirty="0" smtClean="0">
                <a:solidFill>
                  <a:srgbClr val="000000"/>
                </a:solidFill>
              </a:rPr>
              <a:t>en </a:t>
            </a:r>
            <a:r>
              <a:rPr lang="es-CO" sz="2200" kern="0" dirty="0">
                <a:solidFill>
                  <a:srgbClr val="000000"/>
                </a:solidFill>
              </a:rPr>
              <a:t>la forma de materiales o suministros, para ser consumidos en la producción, en la </a:t>
            </a:r>
            <a:r>
              <a:rPr lang="es-ES" sz="2200" kern="0" dirty="0">
                <a:solidFill>
                  <a:srgbClr val="000000"/>
                </a:solidFill>
              </a:rPr>
              <a:t>prestación de servicios o para la venta o distribución</a:t>
            </a:r>
          </a:p>
          <a:p>
            <a:pPr marL="774070" lvl="3" indent="-266700" defTabSz="914400" eaLnBrk="0" fontAlgn="base" hangingPunct="0"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sz="2200" kern="0" dirty="0">
                <a:solidFill>
                  <a:srgbClr val="000000"/>
                </a:solidFill>
              </a:rPr>
              <a:t>O en el proceso de </a:t>
            </a:r>
            <a:r>
              <a:rPr lang="es-CO" sz="2200" kern="0" dirty="0" smtClean="0">
                <a:solidFill>
                  <a:srgbClr val="000000"/>
                </a:solidFill>
              </a:rPr>
              <a:t>producción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sz="2400" kern="0" dirty="0" smtClean="0">
                <a:solidFill>
                  <a:srgbClr val="000000"/>
                </a:solidFill>
              </a:rPr>
              <a:t>Medición</a:t>
            </a:r>
            <a:endParaRPr lang="es-CO" sz="2400" kern="0" dirty="0">
              <a:solidFill>
                <a:srgbClr val="000000"/>
              </a:solidFill>
            </a:endParaRPr>
          </a:p>
          <a:p>
            <a:pPr marL="493713" lvl="3" indent="-215900" defTabSz="914400" eaLnBrk="0" fontAlgn="base" hangingPunct="0">
              <a:spcBef>
                <a:spcPts val="1300"/>
              </a:spcBef>
              <a:spcAft>
                <a:spcPct val="0"/>
              </a:spcAft>
              <a:buFontTx/>
              <a:buChar char="•"/>
              <a:tabLst>
                <a:tab pos="293688" algn="l"/>
                <a:tab pos="758825" algn="l"/>
              </a:tabLst>
            </a:pPr>
            <a:r>
              <a:rPr lang="es-ES" sz="2200" kern="0" dirty="0">
                <a:solidFill>
                  <a:srgbClr val="000000"/>
                </a:solidFill>
              </a:rPr>
              <a:t>al costo o al valor realizable neto ( el que sea menor)</a:t>
            </a:r>
          </a:p>
          <a:p>
            <a:pPr marL="493713" lvl="3" indent="-215900" defTabSz="914400" eaLnBrk="0" fontAlgn="base" hangingPunct="0">
              <a:spcBef>
                <a:spcPts val="1300"/>
              </a:spcBef>
              <a:spcAft>
                <a:spcPct val="0"/>
              </a:spcAft>
              <a:buFontTx/>
              <a:buChar char="•"/>
              <a:tabLst>
                <a:tab pos="293688" algn="l"/>
                <a:tab pos="758825" algn="l"/>
              </a:tabLst>
            </a:pPr>
            <a:r>
              <a:rPr lang="es-ES" sz="2200" kern="0" dirty="0">
                <a:solidFill>
                  <a:srgbClr val="000000"/>
                </a:solidFill>
              </a:rPr>
              <a:t>Al valor razonable en la fecha de adquisición, cuando se adquiere un inventario a través de una transacción sin Contraprestación</a:t>
            </a:r>
          </a:p>
          <a:p>
            <a:pPr marL="493713" lvl="3" indent="-215900" defTabSz="914400" eaLnBrk="0" fontAlgn="base" hangingPunct="0">
              <a:spcBef>
                <a:spcPts val="1300"/>
              </a:spcBef>
              <a:spcAft>
                <a:spcPct val="0"/>
              </a:spcAft>
              <a:buFontTx/>
              <a:buChar char="•"/>
              <a:tabLst>
                <a:tab pos="293688" algn="l"/>
                <a:tab pos="758825" algn="l"/>
              </a:tabLst>
            </a:pPr>
            <a:r>
              <a:rPr lang="es-CO" sz="2200" kern="0" dirty="0">
                <a:solidFill>
                  <a:srgbClr val="000000"/>
                </a:solidFill>
              </a:rPr>
              <a:t> </a:t>
            </a:r>
            <a:r>
              <a:rPr lang="en-US" sz="2200" kern="0" dirty="0" err="1">
                <a:solidFill>
                  <a:srgbClr val="000000"/>
                </a:solidFill>
              </a:rPr>
              <a:t>Fórmulas</a:t>
            </a:r>
            <a:r>
              <a:rPr lang="en-US" sz="2200" kern="0" dirty="0">
                <a:solidFill>
                  <a:srgbClr val="000000"/>
                </a:solidFill>
              </a:rPr>
              <a:t> del </a:t>
            </a:r>
            <a:r>
              <a:rPr lang="en-US" sz="2200" kern="0" dirty="0" err="1">
                <a:solidFill>
                  <a:srgbClr val="000000"/>
                </a:solidFill>
              </a:rPr>
              <a:t>costo</a:t>
            </a:r>
            <a:r>
              <a:rPr lang="en-US" sz="2200" kern="0" dirty="0">
                <a:solidFill>
                  <a:srgbClr val="000000"/>
                </a:solidFill>
              </a:rPr>
              <a:t>:</a:t>
            </a:r>
          </a:p>
          <a:p>
            <a:pPr marL="1190625" lvl="5" indent="-238125" defTabSz="914400" fontAlgn="base">
              <a:spcBef>
                <a:spcPts val="600"/>
              </a:spcBef>
              <a:spcAft>
                <a:spcPct val="0"/>
              </a:spcAft>
              <a:buFontTx/>
              <a:buChar char="-"/>
              <a:tabLst>
                <a:tab pos="293688" algn="l"/>
                <a:tab pos="758825" algn="l"/>
              </a:tabLst>
            </a:pPr>
            <a:r>
              <a:rPr lang="es-CO" sz="2200" kern="0" dirty="0">
                <a:solidFill>
                  <a:srgbClr val="000000"/>
                </a:solidFill>
              </a:rPr>
              <a:t>FIFO, costo promedio ponderado.</a:t>
            </a:r>
          </a:p>
          <a:p>
            <a:pPr marL="1190625" lvl="5" indent="-238125" defTabSz="914400" fontAlgn="base">
              <a:spcBef>
                <a:spcPts val="600"/>
              </a:spcBef>
              <a:spcAft>
                <a:spcPct val="0"/>
              </a:spcAft>
              <a:buFontTx/>
              <a:buChar char="-"/>
              <a:tabLst>
                <a:tab pos="293688" algn="l"/>
                <a:tab pos="758825" algn="l"/>
              </a:tabLst>
            </a:pPr>
            <a:r>
              <a:rPr lang="es-CO" sz="2200" kern="0" dirty="0">
                <a:solidFill>
                  <a:srgbClr val="000000"/>
                </a:solidFill>
              </a:rPr>
              <a:t>No permitido: LIFO u </a:t>
            </a:r>
            <a:r>
              <a:rPr lang="es-CO" sz="2200" kern="0" dirty="0" smtClean="0">
                <a:solidFill>
                  <a:srgbClr val="000000"/>
                </a:solidFill>
              </a:rPr>
              <a:t>otros</a:t>
            </a:r>
            <a:endParaRPr lang="es-ES" sz="2200" dirty="0" smtClean="0">
              <a:latin typeface="Arial" charset="0"/>
              <a:cs typeface="Times New Roman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Activos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53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25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5598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Bienes de Uso</a:t>
            </a:r>
          </a:p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93688" algn="l"/>
                <a:tab pos="758825" algn="l"/>
              </a:tabLst>
            </a:pPr>
            <a:r>
              <a:rPr lang="es-CO" sz="2400" b="1" kern="0" dirty="0" smtClean="0">
                <a:solidFill>
                  <a:srgbClr val="000000"/>
                </a:solidFill>
              </a:rPr>
              <a:t>Temas</a:t>
            </a:r>
            <a:endParaRPr lang="es-CO" sz="2400" b="1" kern="0" dirty="0">
              <a:solidFill>
                <a:srgbClr val="000000"/>
              </a:solidFill>
            </a:endParaRP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de-CH" sz="2200" kern="0" dirty="0" err="1" smtClean="0">
                <a:solidFill>
                  <a:srgbClr val="000000"/>
                </a:solidFill>
              </a:rPr>
              <a:t>Definición</a:t>
            </a:r>
            <a:r>
              <a:rPr lang="de-CH" sz="2200" kern="0" dirty="0" smtClean="0">
                <a:solidFill>
                  <a:srgbClr val="000000"/>
                </a:solidFill>
              </a:rPr>
              <a:t> 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Registro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 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Reconocimiento</a:t>
            </a:r>
            <a:endParaRPr lang="de-CH" sz="2200" kern="0" dirty="0" smtClean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Monto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minimo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 de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reconocimiento</a:t>
            </a:r>
            <a:endParaRPr lang="de-CH" sz="2200" kern="0" dirty="0" smtClean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Medición</a:t>
            </a:r>
            <a:endParaRPr lang="de-CH" sz="2200" kern="0" dirty="0" smtClean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774070" lvl="3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En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muchos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casos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: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Modelo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costo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 (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costo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 –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depreciación</a:t>
            </a:r>
            <a:r>
              <a:rPr lang="de-CH" sz="2200" kern="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acumuldada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)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Deterioro</a:t>
            </a:r>
            <a:endParaRPr lang="de-CH" sz="2200" kern="0" dirty="0" smtClean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774070" lvl="3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Identificación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 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materialidad</a:t>
            </a:r>
            <a:endParaRPr lang="de-CH" sz="2200" kern="0" dirty="0" smtClean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774070" lvl="3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Cálculo</a:t>
            </a:r>
            <a:endParaRPr lang="de-CH" sz="2200" kern="0" dirty="0" smtClean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Financiamiento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 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arrendamientos</a:t>
            </a:r>
            <a:r>
              <a:rPr lang="de-CH" sz="2200" kern="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financierios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,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concesiones</a:t>
            </a:r>
            <a:r>
              <a:rPr lang="de-CH" sz="2200" kern="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de-CH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de-CH" sz="2200" kern="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pasivos</a:t>
            </a:r>
            <a:endParaRPr lang="de-CH" sz="2200" kern="0" dirty="0" smtClean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774070" lvl="3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endParaRPr lang="de-CH" sz="2200" kern="0" dirty="0" smtClean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endParaRPr lang="es-CO" sz="2200" kern="0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Activos/Pasivos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015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26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444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Instrumentos financieros</a:t>
            </a:r>
          </a:p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93688" algn="l"/>
                <a:tab pos="758825" algn="l"/>
              </a:tabLst>
            </a:pPr>
            <a:r>
              <a:rPr lang="es-CO" sz="2400" b="1" kern="0" dirty="0" smtClean="0">
                <a:solidFill>
                  <a:srgbClr val="000000"/>
                </a:solidFill>
              </a:rPr>
              <a:t>Temas</a:t>
            </a:r>
            <a:endParaRPr lang="es-CO" sz="2400" b="1" kern="0" dirty="0">
              <a:solidFill>
                <a:srgbClr val="000000"/>
              </a:solidFill>
            </a:endParaRP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</a:rPr>
              <a:t>Definición/Identificación: Obligaciones contractuales (o parecidos soberanos)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</a:rPr>
              <a:t>Gestion de proyectos:</a:t>
            </a:r>
          </a:p>
          <a:p>
            <a:pPr marL="774070" lvl="3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</a:rPr>
              <a:t>Instrumentos comunes: Cuentas por cobrar, cuentas por pagar, prestamos </a:t>
            </a:r>
            <a:r>
              <a:rPr lang="es-ES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existen en muchas entidades</a:t>
            </a:r>
            <a:endParaRPr lang="es-ES" sz="2200" kern="0" dirty="0" smtClean="0">
              <a:solidFill>
                <a:srgbClr val="000000"/>
              </a:solidFill>
            </a:endParaRPr>
          </a:p>
          <a:p>
            <a:pPr marL="774070" lvl="3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</a:rPr>
              <a:t>Instrumentos complejos: deuda, derivados </a:t>
            </a:r>
            <a:r>
              <a:rPr lang="es-ES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limitado a pocas entidades especialicados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Propósito  clasificación  medición</a:t>
            </a:r>
            <a:endParaRPr lang="es-ES" sz="2200" kern="0" dirty="0" smtClean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Activos/Pasivos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055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27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329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Provisiones, contigentes</a:t>
            </a:r>
          </a:p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93688" algn="l"/>
                <a:tab pos="758825" algn="l"/>
              </a:tabLst>
            </a:pPr>
            <a:r>
              <a:rPr lang="es-CO" sz="2400" b="1" kern="0" dirty="0">
                <a:solidFill>
                  <a:srgbClr val="000000"/>
                </a:solidFill>
              </a:rPr>
              <a:t>Temas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>
                <a:solidFill>
                  <a:srgbClr val="000000"/>
                </a:solidFill>
              </a:rPr>
              <a:t>Definición/Identificación: Obligaciones </a:t>
            </a:r>
            <a:r>
              <a:rPr lang="es-ES" sz="2200" kern="0" dirty="0" smtClean="0">
                <a:solidFill>
                  <a:srgbClr val="000000"/>
                </a:solidFill>
              </a:rPr>
              <a:t>legales y implícitas</a:t>
            </a:r>
            <a:endParaRPr lang="es-ES" sz="2200" kern="0" dirty="0">
              <a:solidFill>
                <a:srgbClr val="000000"/>
              </a:solidFill>
            </a:endParaRP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</a:rPr>
              <a:t>Probabilidad y/o monto con incertidud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</a:rPr>
              <a:t>Medición: Posible salida de recursos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</a:rPr>
              <a:t>Tratamiento posterior: Uso para el propósito definido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</a:rPr>
              <a:t>Materialidad!</a:t>
            </a:r>
            <a:endParaRPr lang="es-ES" sz="2200" kern="0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Pasivos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081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28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2828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Transferiencias</a:t>
            </a:r>
          </a:p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93688" algn="l"/>
                <a:tab pos="758825" algn="l"/>
              </a:tabLst>
            </a:pPr>
            <a:r>
              <a:rPr lang="es-CO" sz="2400" b="1" kern="0" dirty="0">
                <a:solidFill>
                  <a:srgbClr val="000000"/>
                </a:solidFill>
              </a:rPr>
              <a:t>Temas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</a:rPr>
              <a:t>Control del activo: Reconocimiento del ingreso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</a:rPr>
              <a:t>Pero: Condición </a:t>
            </a:r>
            <a:r>
              <a:rPr lang="es-ES" sz="2200" kern="0" dirty="0">
                <a:solidFill>
                  <a:srgbClr val="000000"/>
                </a:solidFill>
              </a:rPr>
              <a:t>que conduce a una salida de </a:t>
            </a:r>
            <a:r>
              <a:rPr lang="es-ES" sz="2200" kern="0" dirty="0" smtClean="0">
                <a:solidFill>
                  <a:srgbClr val="000000"/>
                </a:solidFill>
              </a:rPr>
              <a:t>recursos? </a:t>
            </a:r>
            <a:r>
              <a:rPr lang="es-ES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pasivo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Medición posterior  cumplimiento con la condición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endParaRPr lang="es-ES" sz="2200" kern="0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Pasivos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813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29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490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Beneficios de empleados</a:t>
            </a:r>
          </a:p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93688" algn="l"/>
                <a:tab pos="758825" algn="l"/>
              </a:tabLst>
            </a:pPr>
            <a:r>
              <a:rPr lang="es-CO" sz="2400" b="1" kern="0" dirty="0">
                <a:solidFill>
                  <a:srgbClr val="000000"/>
                </a:solidFill>
              </a:rPr>
              <a:t>Temas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Identificación de beneficios a corto y a </a:t>
            </a:r>
            <a:r>
              <a:rPr lang="es-ES" sz="2200" kern="0" dirty="0">
                <a:solidFill>
                  <a:srgbClr val="000000"/>
                </a:solidFill>
                <a:sym typeface="Wingdings" panose="05000000000000000000" pitchFamily="2" charset="2"/>
              </a:rPr>
              <a:t>largo plazo  </a:t>
            </a:r>
            <a:r>
              <a:rPr lang="es-ES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normalmente directamente </a:t>
            </a:r>
            <a:r>
              <a:rPr lang="es-ES" sz="2200" kern="0" dirty="0">
                <a:solidFill>
                  <a:srgbClr val="000000"/>
                </a:solidFill>
                <a:sym typeface="Wingdings" panose="05000000000000000000" pitchFamily="2" charset="2"/>
              </a:rPr>
              <a:t>proporcionado por el </a:t>
            </a:r>
            <a:r>
              <a:rPr lang="es-ES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empleador (por ejemplo: vacaciones no tomadas, beneficios de salud ...)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Sustancia </a:t>
            </a:r>
            <a:r>
              <a:rPr lang="es-ES" sz="2200" kern="0" dirty="0">
                <a:solidFill>
                  <a:srgbClr val="000000"/>
                </a:solidFill>
                <a:sym typeface="Wingdings" panose="05000000000000000000" pitchFamily="2" charset="2"/>
              </a:rPr>
              <a:t>económica de los planes </a:t>
            </a:r>
            <a:r>
              <a:rPr lang="es-ES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post-empleo  cuestiones actuariales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ES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Pasivo puede ser muy significativo y resultar en un patrimonio negativo  no existe evidencia de reacciones negativos de los mercados, al contario</a:t>
            </a:r>
            <a:endParaRPr lang="es-ES" sz="2200" kern="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endParaRPr lang="es-ES" sz="2200" kern="0" dirty="0" smtClean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endParaRPr lang="es-ES" sz="2200" kern="0" dirty="0" smtClean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endParaRPr lang="es-ES" sz="2200" kern="0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Pasivos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637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3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4046160" y="2211992"/>
            <a:ext cx="5945329" cy="4182584"/>
            <a:chOff x="3344247" y="522824"/>
            <a:chExt cx="5945329" cy="4182584"/>
          </a:xfrm>
        </p:grpSpPr>
        <p:sp>
          <p:nvSpPr>
            <p:cNvPr id="14" name="Auf der gleichen Seite des Rechtecks liegende Ecken abrunden 13"/>
            <p:cNvSpPr/>
            <p:nvPr/>
          </p:nvSpPr>
          <p:spPr>
            <a:xfrm rot="5400000">
              <a:off x="4225620" y="-358549"/>
              <a:ext cx="4182584" cy="5945329"/>
            </a:xfrm>
            <a:prstGeom prst="round2SameRect">
              <a:avLst/>
            </a:prstGeom>
            <a:solidFill>
              <a:srgbClr val="005BAA">
                <a:alpha val="90000"/>
                <a:tint val="40000"/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rgbClr val="005BAA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Auf der gleichen Seite des Rechtecks liegende Ecken abrunden 4"/>
            <p:cNvSpPr/>
            <p:nvPr/>
          </p:nvSpPr>
          <p:spPr>
            <a:xfrm>
              <a:off x="3344248" y="727000"/>
              <a:ext cx="5741152" cy="3774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228600" lvl="1" indent="-22860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2400" b="1" kern="1200" noProof="0" dirty="0" smtClean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Cambio de normativo</a:t>
              </a:r>
              <a:r>
                <a:rPr lang="es-ES" sz="2400" kern="1200" noProof="0" dirty="0" smtClean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: Base legal, adopción de normas, desarrollo del manual</a:t>
              </a:r>
              <a:endParaRPr lang="es-ES" sz="2400" kern="1200" noProof="0" dirty="0">
                <a:solidFill>
                  <a:srgbClr val="000000"/>
                </a:solidFill>
                <a:latin typeface="Arial"/>
                <a:ea typeface="+mn-ea"/>
                <a:cs typeface="+mn-cs"/>
              </a:endParaRPr>
            </a:p>
            <a:p>
              <a:pPr marL="228600" lvl="1" indent="-22860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2400" b="1" kern="1200" noProof="0" dirty="0" smtClean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Configuración de los sistemas</a:t>
              </a:r>
              <a:r>
                <a:rPr lang="es-ES" sz="2400" kern="1200" noProof="0" dirty="0" smtClean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 (IT/ERP)</a:t>
              </a:r>
              <a:endParaRPr lang="es-ES" sz="2400" kern="1200" noProof="0" dirty="0">
                <a:solidFill>
                  <a:srgbClr val="000000"/>
                </a:solidFill>
                <a:latin typeface="Arial"/>
                <a:ea typeface="+mn-ea"/>
                <a:cs typeface="+mn-cs"/>
              </a:endParaRPr>
            </a:p>
            <a:p>
              <a:pPr marL="228600" lvl="1" indent="-22860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2400" b="1" dirty="0">
                  <a:solidFill>
                    <a:srgbClr val="000000"/>
                  </a:solidFill>
                </a:rPr>
                <a:t>R</a:t>
              </a:r>
              <a:r>
                <a:rPr lang="es-ES" sz="2400" b="1" kern="1200" dirty="0" smtClean="0">
                  <a:solidFill>
                    <a:srgbClr val="000000"/>
                  </a:solidFill>
                </a:rPr>
                <a:t>ecogida y el verificación de los datos</a:t>
              </a:r>
              <a:r>
                <a:rPr lang="es-ES" sz="2400" kern="1200" noProof="0" dirty="0" smtClean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, </a:t>
              </a:r>
              <a:r>
                <a:rPr lang="es-ES" sz="2400" kern="1200" dirty="0" smtClean="0">
                  <a:solidFill>
                    <a:srgbClr val="000000"/>
                  </a:solidFill>
                </a:rPr>
                <a:t>especialmente en las zonas no representó previamente (por ejemplo, registro de activos)</a:t>
              </a:r>
              <a:endParaRPr lang="es-ES" sz="2400" kern="1200" noProof="0" dirty="0">
                <a:solidFill>
                  <a:srgbClr val="000000"/>
                </a:solidFill>
                <a:latin typeface="Arial"/>
              </a:endParaRPr>
            </a:p>
            <a:p>
              <a:pPr marL="228600" lvl="1" indent="-22860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2400" b="1" kern="1200" noProof="0" dirty="0" smtClean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Verificación/auditoria</a:t>
              </a:r>
              <a:r>
                <a:rPr lang="es-ES" sz="2400" kern="1200" noProof="0" dirty="0" smtClean="0">
                  <a:solidFill>
                    <a:srgbClr val="000000"/>
                  </a:solidFill>
                  <a:latin typeface="Arial"/>
                </a:rPr>
                <a:t/>
              </a:r>
              <a:br>
                <a:rPr lang="es-ES" sz="2400" kern="1200" noProof="0" dirty="0" smtClean="0">
                  <a:solidFill>
                    <a:srgbClr val="000000"/>
                  </a:solidFill>
                  <a:latin typeface="Arial"/>
                </a:rPr>
              </a:br>
              <a:endParaRPr lang="es-ES" sz="2400" b="1" kern="1200" noProof="0" dirty="0">
                <a:solidFill>
                  <a:srgbClr val="000000"/>
                </a:solidFill>
                <a:latin typeface="Arial"/>
              </a:endParaRPr>
            </a:p>
            <a:p>
              <a:pPr marL="228600" lvl="1" indent="-22860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2400" b="1" kern="1200" dirty="0" smtClean="0">
                  <a:solidFill>
                    <a:srgbClr val="000000"/>
                  </a:solidFill>
                </a:rPr>
                <a:t>Transversal: </a:t>
              </a:r>
              <a:r>
                <a:rPr lang="es-ES" sz="2400" kern="1200" dirty="0" smtClean="0">
                  <a:solidFill>
                    <a:srgbClr val="000000"/>
                  </a:solidFill>
                </a:rPr>
                <a:t>Capacitación</a:t>
              </a:r>
              <a:endParaRPr lang="es-ES" sz="2400" kern="1200" noProof="0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1020449" y="1849873"/>
            <a:ext cx="3025710" cy="4906822"/>
            <a:chOff x="0" y="0"/>
            <a:chExt cx="3344247" cy="5228230"/>
          </a:xfrm>
        </p:grpSpPr>
        <p:sp>
          <p:nvSpPr>
            <p:cNvPr id="11" name="Abgerundetes Rechteck 10"/>
            <p:cNvSpPr/>
            <p:nvPr/>
          </p:nvSpPr>
          <p:spPr>
            <a:xfrm>
              <a:off x="0" y="0"/>
              <a:ext cx="3344247" cy="5228230"/>
            </a:xfrm>
            <a:prstGeom prst="roundRect">
              <a:avLst/>
            </a:prstGeom>
            <a:solidFill>
              <a:srgbClr val="005BAA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Abgerundetes Rechteck 6"/>
            <p:cNvSpPr/>
            <p:nvPr/>
          </p:nvSpPr>
          <p:spPr>
            <a:xfrm>
              <a:off x="163253" y="163253"/>
              <a:ext cx="3017741" cy="49017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kern="1200" dirty="0" smtClean="0"/>
                <a:t>La aplicación de las NICSP requiere</a:t>
              </a:r>
              <a:endParaRPr lang="de-CH" sz="2800" kern="1200" dirty="0">
                <a:solidFill>
                  <a:srgbClr val="FFFFFF"/>
                </a:solidFill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" name="Rechteck 3"/>
          <p:cNvSpPr/>
          <p:nvPr/>
        </p:nvSpPr>
        <p:spPr>
          <a:xfrm>
            <a:off x="368894" y="1243956"/>
            <a:ext cx="690124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</a:pPr>
            <a:r>
              <a:rPr lang="es-ES" sz="2400" b="1" dirty="0" smtClean="0">
                <a:solidFill>
                  <a:srgbClr val="0064A6"/>
                </a:solidFill>
              </a:rPr>
              <a:t>Elementos de un proyecto de implementación</a:t>
            </a:r>
            <a:endParaRPr lang="es-ES" sz="2400" b="1" dirty="0">
              <a:solidFill>
                <a:srgbClr val="012C59"/>
              </a:solidFill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381428" y="457338"/>
            <a:ext cx="9924621" cy="44627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r>
              <a:rPr lang="es-CO" sz="2800" dirty="0" smtClean="0">
                <a:solidFill>
                  <a:schemeClr val="bg1"/>
                </a:solidFill>
                <a:latin typeface="+mn-lt"/>
              </a:rPr>
              <a:t>Experiencia internacional</a:t>
            </a:r>
            <a:r>
              <a:rPr lang="de-CH" sz="2800" dirty="0" smtClean="0">
                <a:solidFill>
                  <a:schemeClr val="bg1"/>
                </a:solidFill>
                <a:latin typeface="+mn-lt"/>
              </a:rPr>
              <a:t> </a:t>
            </a:r>
            <a:endParaRPr lang="en-US" sz="2600" spc="30" dirty="0" smtClean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125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30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5491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sz="2200" b="1" kern="0" smtClean="0">
                <a:solidFill>
                  <a:srgbClr val="000000"/>
                </a:solidFill>
              </a:rPr>
              <a:t>Gestion </a:t>
            </a:r>
            <a:r>
              <a:rPr lang="es-CO" sz="2200" b="1" kern="0" dirty="0" smtClean="0">
                <a:solidFill>
                  <a:srgbClr val="000000"/>
                </a:solidFill>
              </a:rPr>
              <a:t>de proyectos</a:t>
            </a:r>
          </a:p>
          <a:p>
            <a:pPr marL="774070" lvl="3" indent="-266700" defTabSz="914400" eaLnBrk="0" fontAlgn="base" hangingPunct="0">
              <a:lnSpc>
                <a:spcPts val="3000"/>
              </a:lnSpc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sz="2200" kern="0" dirty="0" smtClean="0">
                <a:solidFill>
                  <a:srgbClr val="000000"/>
                </a:solidFill>
              </a:rPr>
              <a:t>Compenentes de proyecto (normativo, implementacion, TI, capacitación ...)</a:t>
            </a:r>
          </a:p>
          <a:p>
            <a:pPr marL="774070" lvl="3" indent="-266700" defTabSz="914400" eaLnBrk="0" fontAlgn="base" hangingPunct="0">
              <a:lnSpc>
                <a:spcPts val="3000"/>
              </a:lnSpc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sz="2200" kern="0" dirty="0" smtClean="0">
                <a:solidFill>
                  <a:srgbClr val="000000"/>
                </a:solidFill>
              </a:rPr>
              <a:t>Identificación de deficiencias al incio</a:t>
            </a:r>
          </a:p>
          <a:p>
            <a:pPr marL="276225" lvl="2" indent="-266700" defTabSz="914400" eaLnBrk="0" fontAlgn="base" hangingPunct="0">
              <a:lnSpc>
                <a:spcPts val="3000"/>
              </a:lnSpc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sz="2200" b="1" kern="0" dirty="0" smtClean="0">
                <a:solidFill>
                  <a:srgbClr val="000000"/>
                </a:solidFill>
              </a:rPr>
              <a:t>Proyecto normativo</a:t>
            </a:r>
          </a:p>
          <a:p>
            <a:pPr marL="774070" lvl="3" indent="-266700" defTabSz="914400" eaLnBrk="0" fontAlgn="base" hangingPunct="0">
              <a:lnSpc>
                <a:spcPts val="3000"/>
              </a:lnSpc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sz="2200" kern="0" dirty="0" smtClean="0">
                <a:solidFill>
                  <a:srgbClr val="000000"/>
                </a:solidFill>
              </a:rPr>
              <a:t>Directo u indirecto?</a:t>
            </a:r>
          </a:p>
          <a:p>
            <a:pPr marL="774070" lvl="3" indent="-266700" defTabSz="914400" eaLnBrk="0" fontAlgn="base" hangingPunct="0">
              <a:lnSpc>
                <a:spcPts val="3000"/>
              </a:lnSpc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sz="2200" kern="0" dirty="0" smtClean="0">
                <a:solidFill>
                  <a:srgbClr val="000000"/>
                </a:solidFill>
              </a:rPr>
              <a:t>Marco conceptual </a:t>
            </a:r>
            <a:r>
              <a:rPr lang="es-CO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Enfoque a los usarios, características cualitativas</a:t>
            </a:r>
            <a:endParaRPr lang="es-CO" sz="2200" kern="0" dirty="0" smtClean="0">
              <a:solidFill>
                <a:srgbClr val="000000"/>
              </a:solidFill>
            </a:endParaRPr>
          </a:p>
          <a:p>
            <a:pPr marL="774070" lvl="3" indent="-266700" defTabSz="914400" eaLnBrk="0" fontAlgn="base" hangingPunct="0">
              <a:lnSpc>
                <a:spcPts val="3000"/>
              </a:lnSpc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sz="2200" kern="0" dirty="0">
                <a:solidFill>
                  <a:srgbClr val="000000"/>
                </a:solidFill>
              </a:rPr>
              <a:t>P</a:t>
            </a:r>
            <a:r>
              <a:rPr lang="es-CO" sz="2200" kern="0" dirty="0" smtClean="0">
                <a:solidFill>
                  <a:srgbClr val="000000"/>
                </a:solidFill>
              </a:rPr>
              <a:t>royectos tematicos agrupados </a:t>
            </a:r>
            <a:r>
              <a:rPr lang="es-CO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juntos con entiades involucrados</a:t>
            </a:r>
          </a:p>
          <a:p>
            <a:pPr marL="774070" lvl="3" indent="-266700" defTabSz="914400" eaLnBrk="0" fontAlgn="base" hangingPunct="0">
              <a:lnSpc>
                <a:spcPts val="3000"/>
              </a:lnSpc>
              <a:spcBef>
                <a:spcPts val="13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93688" algn="l"/>
                <a:tab pos="758825" algn="l"/>
              </a:tabLst>
            </a:pPr>
            <a:r>
              <a:rPr lang="es-CO" sz="2200" kern="0" dirty="0" smtClean="0">
                <a:solidFill>
                  <a:srgbClr val="000000"/>
                </a:solidFill>
                <a:sym typeface="Wingdings" panose="05000000000000000000" pitchFamily="2" charset="2"/>
              </a:rPr>
              <a:t>NICSP: mucho sentido común, complejidad para entidades especializadas</a:t>
            </a:r>
            <a:endParaRPr lang="es-CO" sz="2200" kern="0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Experiencia adquirida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048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13 July 2013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4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dirty="0">
                <a:solidFill>
                  <a:srgbClr val="012C59"/>
                </a:solidFill>
              </a:rPr>
              <a:t>1307_colombia_congreso</a:t>
            </a:r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2715703274"/>
              </p:ext>
            </p:extLst>
          </p:nvPr>
        </p:nvGraphicFramePr>
        <p:xfrm>
          <a:off x="755174" y="1891352"/>
          <a:ext cx="9289577" cy="5228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81428" y="465034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r>
              <a:rPr lang="es-ES" sz="2800" dirty="0" smtClean="0">
                <a:solidFill>
                  <a:schemeClr val="bg1"/>
                </a:solidFill>
                <a:latin typeface="+mn-lt"/>
                <a:cs typeface="Arial"/>
              </a:rPr>
              <a:t>Experiencia internacional</a:t>
            </a:r>
            <a:endParaRPr lang="en-US" sz="2600" spc="3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34950" y="1216095"/>
            <a:ext cx="83756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rgbClr val="0064A6"/>
                </a:solidFill>
              </a:rPr>
              <a:t>Costo</a:t>
            </a:r>
            <a:endParaRPr lang="es-ES" sz="2400" b="1" dirty="0">
              <a:solidFill>
                <a:srgbClr val="0064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11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5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4046160" y="2211992"/>
            <a:ext cx="5945329" cy="4182584"/>
            <a:chOff x="3344247" y="522824"/>
            <a:chExt cx="5945329" cy="4182584"/>
          </a:xfrm>
        </p:grpSpPr>
        <p:sp>
          <p:nvSpPr>
            <p:cNvPr id="14" name="Auf der gleichen Seite des Rechtecks liegende Ecken abrunden 13"/>
            <p:cNvSpPr/>
            <p:nvPr/>
          </p:nvSpPr>
          <p:spPr>
            <a:xfrm rot="5400000">
              <a:off x="4225620" y="-358549"/>
              <a:ext cx="4182584" cy="5945329"/>
            </a:xfrm>
            <a:prstGeom prst="round2SameRect">
              <a:avLst/>
            </a:prstGeom>
            <a:solidFill>
              <a:srgbClr val="005BAA">
                <a:alpha val="90000"/>
                <a:tint val="40000"/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rgbClr val="005BAA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Auf der gleichen Seite des Rechtecks liegende Ecken abrunden 4"/>
            <p:cNvSpPr/>
            <p:nvPr/>
          </p:nvSpPr>
          <p:spPr>
            <a:xfrm>
              <a:off x="3344248" y="727000"/>
              <a:ext cx="5741152" cy="3774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228600" lvl="1" indent="-22860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2400" b="1" kern="1200" noProof="0" dirty="0" smtClean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Cambio de normativo</a:t>
              </a:r>
              <a:r>
                <a:rPr lang="es-ES" sz="2400" kern="1200" noProof="0" dirty="0" smtClean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: Base legal, adopción de normas, desarrollo del manual</a:t>
              </a:r>
            </a:p>
            <a:p>
              <a:pPr marL="228600" lvl="1" indent="-22860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ES" sz="2400" dirty="0">
                <a:solidFill>
                  <a:srgbClr val="000000"/>
                </a:solidFill>
                <a:latin typeface="Arial"/>
              </a:endParaRPr>
            </a:p>
            <a:p>
              <a:pPr marL="228600" lvl="1" indent="-22860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ES" sz="2400" kern="1200" noProof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endParaRPr>
            </a:p>
            <a:p>
              <a:pPr marL="228600" lvl="1" indent="-22860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ES" sz="2400" dirty="0">
                <a:solidFill>
                  <a:srgbClr val="000000"/>
                </a:solidFill>
                <a:latin typeface="Arial"/>
              </a:endParaRPr>
            </a:p>
            <a:p>
              <a:pPr marL="228600" lvl="1" indent="-22860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ES" sz="2400" kern="1200" noProof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endParaRPr>
            </a:p>
            <a:p>
              <a:pPr marL="228600" lvl="1" indent="-22860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ES" sz="2400" dirty="0">
                <a:solidFill>
                  <a:srgbClr val="000000"/>
                </a:solidFill>
                <a:latin typeface="Arial"/>
              </a:endParaRPr>
            </a:p>
            <a:p>
              <a:pPr marL="0" lvl="1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s-ES" sz="2400" kern="1200" noProof="0" dirty="0">
                <a:solidFill>
                  <a:srgbClr val="000000"/>
                </a:solidFill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1020449" y="1849873"/>
            <a:ext cx="3025710" cy="4906822"/>
            <a:chOff x="0" y="0"/>
            <a:chExt cx="3344247" cy="5228230"/>
          </a:xfrm>
        </p:grpSpPr>
        <p:sp>
          <p:nvSpPr>
            <p:cNvPr id="11" name="Abgerundetes Rechteck 10"/>
            <p:cNvSpPr/>
            <p:nvPr/>
          </p:nvSpPr>
          <p:spPr>
            <a:xfrm>
              <a:off x="0" y="0"/>
              <a:ext cx="3344247" cy="5228230"/>
            </a:xfrm>
            <a:prstGeom prst="roundRect">
              <a:avLst/>
            </a:prstGeom>
            <a:solidFill>
              <a:srgbClr val="005BAA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Abgerundetes Rechteck 6"/>
            <p:cNvSpPr/>
            <p:nvPr/>
          </p:nvSpPr>
          <p:spPr>
            <a:xfrm>
              <a:off x="163253" y="163253"/>
              <a:ext cx="3017741" cy="49017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kern="1200" dirty="0" smtClean="0"/>
                <a:t>La aplicación de las NICSP requiere</a:t>
              </a:r>
              <a:endParaRPr lang="de-CH" sz="2800" kern="1200" dirty="0">
                <a:solidFill>
                  <a:srgbClr val="FFFFFF"/>
                </a:solidFill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" name="Rechteck 3"/>
          <p:cNvSpPr/>
          <p:nvPr/>
        </p:nvSpPr>
        <p:spPr>
          <a:xfrm>
            <a:off x="368894" y="1243956"/>
            <a:ext cx="690124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</a:pPr>
            <a:r>
              <a:rPr lang="es-ES" sz="2400" b="1" dirty="0" smtClean="0">
                <a:solidFill>
                  <a:srgbClr val="0064A6"/>
                </a:solidFill>
              </a:rPr>
              <a:t>Elementos de un proyecto de implementación</a:t>
            </a:r>
            <a:endParaRPr lang="es-ES" sz="2400" b="1" dirty="0">
              <a:solidFill>
                <a:srgbClr val="012C59"/>
              </a:solidFill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381428" y="457338"/>
            <a:ext cx="9924621" cy="44627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r>
              <a:rPr lang="es-CO" sz="2800" dirty="0" smtClean="0">
                <a:solidFill>
                  <a:schemeClr val="bg1"/>
                </a:solidFill>
                <a:latin typeface="+mn-lt"/>
              </a:rPr>
              <a:t>Perspectivas de la regulación</a:t>
            </a:r>
            <a:r>
              <a:rPr lang="de-CH" sz="2800" dirty="0" smtClean="0">
                <a:solidFill>
                  <a:schemeClr val="bg1"/>
                </a:solidFill>
                <a:latin typeface="+mn-lt"/>
              </a:rPr>
              <a:t> </a:t>
            </a:r>
            <a:endParaRPr lang="en-US" sz="2600" spc="30" dirty="0" smtClean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887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4" name="Rectangle 2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marL="0" indent="-6350">
              <a:buNone/>
            </a:pPr>
            <a:r>
              <a:rPr lang="es-CL" altLang="de-DE" b="1" dirty="0" smtClean="0"/>
              <a:t>Implementación directa o indirecta?</a:t>
            </a:r>
            <a:endParaRPr lang="es-CL" altLang="de-DE" b="1" dirty="0"/>
          </a:p>
        </p:txBody>
      </p:sp>
      <p:sp>
        <p:nvSpPr>
          <p:cNvPr id="566288" name="Rectangle 1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CO" sz="2800" b="0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Perspectivas de la regulación</a:t>
            </a:r>
            <a:endParaRPr lang="de-DE" altLang="de-DE" dirty="0"/>
          </a:p>
        </p:txBody>
      </p:sp>
      <p:sp>
        <p:nvSpPr>
          <p:cNvPr id="5" name="AutoShape 4"/>
          <p:cNvSpPr>
            <a:spLocks noChangeAspect="1" noChangeArrowheads="1"/>
          </p:cNvSpPr>
          <p:nvPr/>
        </p:nvSpPr>
        <p:spPr bwMode="auto">
          <a:xfrm>
            <a:off x="1098550" y="2414588"/>
            <a:ext cx="7080250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648075" y="2697163"/>
            <a:ext cx="1557338" cy="425450"/>
          </a:xfrm>
          <a:prstGeom prst="rect">
            <a:avLst/>
          </a:prstGeom>
          <a:solidFill>
            <a:srgbClr val="99CCFF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defTabSz="1042988">
              <a:defRPr>
                <a:solidFill>
                  <a:schemeClr val="tx1"/>
                </a:solidFill>
                <a:latin typeface="Arial" charset="0"/>
              </a:defRPr>
            </a:lvl1pPr>
            <a:lvl2pPr defTabSz="1042988">
              <a:defRPr>
                <a:solidFill>
                  <a:schemeClr val="tx1"/>
                </a:solidFill>
                <a:latin typeface="Arial" charset="0"/>
              </a:defRPr>
            </a:lvl2pPr>
            <a:lvl3pPr defTabSz="1042988">
              <a:defRPr>
                <a:solidFill>
                  <a:schemeClr val="tx1"/>
                </a:solidFill>
                <a:latin typeface="Arial" charset="0"/>
              </a:defRPr>
            </a:lvl3pPr>
            <a:lvl4pPr defTabSz="1042988">
              <a:defRPr>
                <a:solidFill>
                  <a:schemeClr val="tx1"/>
                </a:solidFill>
                <a:latin typeface="Arial" charset="0"/>
              </a:defRPr>
            </a:lvl4pPr>
            <a:lvl5pPr defTabSz="1042988">
              <a:defRPr>
                <a:solidFill>
                  <a:schemeClr val="tx1"/>
                </a:solidFill>
                <a:latin typeface="Arial" charset="0"/>
              </a:defRPr>
            </a:lvl5pPr>
            <a:lvl6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r-FR" sz="1600" b="1" dirty="0" smtClean="0"/>
              <a:t>NICSP</a:t>
            </a:r>
            <a:endParaRPr lang="fr-FR" sz="1600" b="1" dirty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665288" y="3689350"/>
            <a:ext cx="1839912" cy="566738"/>
          </a:xfrm>
          <a:prstGeom prst="rect">
            <a:avLst/>
          </a:prstGeom>
          <a:solidFill>
            <a:srgbClr val="99CCFF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defTabSz="1042988">
              <a:defRPr>
                <a:solidFill>
                  <a:schemeClr val="tx1"/>
                </a:solidFill>
                <a:latin typeface="Arial" charset="0"/>
              </a:defRPr>
            </a:lvl1pPr>
            <a:lvl2pPr defTabSz="1042988">
              <a:defRPr>
                <a:solidFill>
                  <a:schemeClr val="tx1"/>
                </a:solidFill>
                <a:latin typeface="Arial" charset="0"/>
              </a:defRPr>
            </a:lvl2pPr>
            <a:lvl3pPr defTabSz="1042988">
              <a:defRPr>
                <a:solidFill>
                  <a:schemeClr val="tx1"/>
                </a:solidFill>
                <a:latin typeface="Arial" charset="0"/>
              </a:defRPr>
            </a:lvl3pPr>
            <a:lvl4pPr defTabSz="1042988">
              <a:defRPr>
                <a:solidFill>
                  <a:schemeClr val="tx1"/>
                </a:solidFill>
                <a:latin typeface="Arial" charset="0"/>
              </a:defRPr>
            </a:lvl4pPr>
            <a:lvl5pPr defTabSz="1042988">
              <a:defRPr>
                <a:solidFill>
                  <a:schemeClr val="tx1"/>
                </a:solidFill>
                <a:latin typeface="Arial" charset="0"/>
              </a:defRPr>
            </a:lvl5pPr>
            <a:lvl6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r-FR" sz="1400" b="1" dirty="0" err="1" smtClean="0"/>
              <a:t>Ley</a:t>
            </a:r>
            <a:r>
              <a:rPr lang="fr-FR" sz="1400" b="1" dirty="0" smtClean="0"/>
              <a:t> se </a:t>
            </a:r>
            <a:r>
              <a:rPr lang="fr-FR" sz="1400" b="1" dirty="0" err="1" smtClean="0"/>
              <a:t>refiere</a:t>
            </a:r>
            <a:r>
              <a:rPr lang="fr-FR" sz="1400" b="1" dirty="0" smtClean="0"/>
              <a:t> a las NICSP</a:t>
            </a:r>
            <a:endParaRPr lang="fr-FR" sz="14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487988" y="3689350"/>
            <a:ext cx="2125662" cy="77866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defTabSz="1042988">
              <a:defRPr>
                <a:solidFill>
                  <a:schemeClr val="tx1"/>
                </a:solidFill>
                <a:latin typeface="Arial" charset="0"/>
              </a:defRPr>
            </a:lvl1pPr>
            <a:lvl2pPr defTabSz="1042988">
              <a:defRPr>
                <a:solidFill>
                  <a:schemeClr val="tx1"/>
                </a:solidFill>
                <a:latin typeface="Arial" charset="0"/>
              </a:defRPr>
            </a:lvl2pPr>
            <a:lvl3pPr defTabSz="1042988">
              <a:defRPr>
                <a:solidFill>
                  <a:schemeClr val="tx1"/>
                </a:solidFill>
                <a:latin typeface="Arial" charset="0"/>
              </a:defRPr>
            </a:lvl3pPr>
            <a:lvl4pPr defTabSz="1042988">
              <a:defRPr>
                <a:solidFill>
                  <a:schemeClr val="tx1"/>
                </a:solidFill>
                <a:latin typeface="Arial" charset="0"/>
              </a:defRPr>
            </a:lvl4pPr>
            <a:lvl5pPr defTabSz="1042988">
              <a:defRPr>
                <a:solidFill>
                  <a:schemeClr val="tx1"/>
                </a:solidFill>
                <a:latin typeface="Arial" charset="0"/>
              </a:defRPr>
            </a:lvl5pPr>
            <a:lvl6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r-FR" sz="1400" b="1" dirty="0" err="1" smtClean="0"/>
              <a:t>Normas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nacionales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corresponden</a:t>
            </a:r>
            <a:r>
              <a:rPr lang="fr-FR" sz="1400" b="1" dirty="0" smtClean="0"/>
              <a:t> a las NICSP</a:t>
            </a:r>
            <a:endParaRPr lang="fr-FR" sz="1400" b="1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487988" y="4679950"/>
            <a:ext cx="2125662" cy="708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defTabSz="1042988">
              <a:defRPr>
                <a:solidFill>
                  <a:schemeClr val="tx1"/>
                </a:solidFill>
                <a:latin typeface="Arial" charset="0"/>
              </a:defRPr>
            </a:lvl1pPr>
            <a:lvl2pPr defTabSz="1042988">
              <a:defRPr>
                <a:solidFill>
                  <a:schemeClr val="tx1"/>
                </a:solidFill>
                <a:latin typeface="Arial" charset="0"/>
              </a:defRPr>
            </a:lvl2pPr>
            <a:lvl3pPr defTabSz="1042988">
              <a:defRPr>
                <a:solidFill>
                  <a:schemeClr val="tx1"/>
                </a:solidFill>
                <a:latin typeface="Arial" charset="0"/>
              </a:defRPr>
            </a:lvl3pPr>
            <a:lvl4pPr defTabSz="1042988">
              <a:defRPr>
                <a:solidFill>
                  <a:schemeClr val="tx1"/>
                </a:solidFill>
                <a:latin typeface="Arial" charset="0"/>
              </a:defRPr>
            </a:lvl4pPr>
            <a:lvl5pPr defTabSz="1042988">
              <a:defRPr>
                <a:solidFill>
                  <a:schemeClr val="tx1"/>
                </a:solidFill>
                <a:latin typeface="Arial" charset="0"/>
              </a:defRPr>
            </a:lvl5pPr>
            <a:lvl6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r-FR" sz="1400" b="1" dirty="0" err="1" smtClean="0"/>
              <a:t>Ley</a:t>
            </a:r>
            <a:r>
              <a:rPr lang="fr-FR" sz="1400" b="1" dirty="0" smtClean="0"/>
              <a:t> se </a:t>
            </a:r>
            <a:r>
              <a:rPr lang="fr-FR" sz="1400" b="1" dirty="0" err="1" smtClean="0"/>
              <a:t>refiere</a:t>
            </a:r>
            <a:r>
              <a:rPr lang="fr-FR" sz="1400" b="1" dirty="0" smtClean="0"/>
              <a:t> a las </a:t>
            </a:r>
            <a:r>
              <a:rPr lang="fr-FR" sz="1400" b="1" dirty="0" err="1" smtClean="0"/>
              <a:t>normas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nacionales</a:t>
            </a:r>
            <a:endParaRPr lang="fr-FR" sz="1400" b="1" dirty="0"/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590925" y="5530850"/>
            <a:ext cx="1785938" cy="566738"/>
          </a:xfrm>
          <a:prstGeom prst="rect">
            <a:avLst/>
          </a:prstGeom>
          <a:solidFill>
            <a:srgbClr val="99CCFF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defTabSz="1042988">
              <a:defRPr>
                <a:solidFill>
                  <a:schemeClr val="tx1"/>
                </a:solidFill>
                <a:latin typeface="Arial" charset="0"/>
              </a:defRPr>
            </a:lvl1pPr>
            <a:lvl2pPr defTabSz="1042988">
              <a:defRPr>
                <a:solidFill>
                  <a:schemeClr val="tx1"/>
                </a:solidFill>
                <a:latin typeface="Arial" charset="0"/>
              </a:defRPr>
            </a:lvl2pPr>
            <a:lvl3pPr defTabSz="1042988">
              <a:defRPr>
                <a:solidFill>
                  <a:schemeClr val="tx1"/>
                </a:solidFill>
                <a:latin typeface="Arial" charset="0"/>
              </a:defRPr>
            </a:lvl3pPr>
            <a:lvl4pPr defTabSz="1042988">
              <a:defRPr>
                <a:solidFill>
                  <a:schemeClr val="tx1"/>
                </a:solidFill>
                <a:latin typeface="Arial" charset="0"/>
              </a:defRPr>
            </a:lvl4pPr>
            <a:lvl5pPr defTabSz="1042988">
              <a:defRPr>
                <a:solidFill>
                  <a:schemeClr val="tx1"/>
                </a:solidFill>
                <a:latin typeface="Arial" charset="0"/>
              </a:defRPr>
            </a:lvl5pPr>
            <a:lvl6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r-FR" sz="1400" b="1" dirty="0" err="1" smtClean="0"/>
              <a:t>Manual</a:t>
            </a:r>
            <a:r>
              <a:rPr lang="fr-FR" sz="1400" b="1" dirty="0" smtClean="0"/>
              <a:t> de </a:t>
            </a:r>
            <a:r>
              <a:rPr lang="fr-FR" sz="1400" b="1" dirty="0" err="1" smtClean="0"/>
              <a:t>contabilidad</a:t>
            </a:r>
            <a:endParaRPr lang="fr-FR" sz="1400" b="1" dirty="0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648075" y="6380163"/>
            <a:ext cx="1557338" cy="566737"/>
          </a:xfrm>
          <a:prstGeom prst="rect">
            <a:avLst/>
          </a:prstGeom>
          <a:solidFill>
            <a:srgbClr val="99CCFF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defTabSz="1042988">
              <a:defRPr>
                <a:solidFill>
                  <a:schemeClr val="tx1"/>
                </a:solidFill>
                <a:latin typeface="Arial" charset="0"/>
              </a:defRPr>
            </a:lvl1pPr>
            <a:lvl2pPr defTabSz="1042988">
              <a:defRPr>
                <a:solidFill>
                  <a:schemeClr val="tx1"/>
                </a:solidFill>
                <a:latin typeface="Arial" charset="0"/>
              </a:defRPr>
            </a:lvl2pPr>
            <a:lvl3pPr defTabSz="1042988">
              <a:defRPr>
                <a:solidFill>
                  <a:schemeClr val="tx1"/>
                </a:solidFill>
                <a:latin typeface="Arial" charset="0"/>
              </a:defRPr>
            </a:lvl3pPr>
            <a:lvl4pPr defTabSz="1042988">
              <a:defRPr>
                <a:solidFill>
                  <a:schemeClr val="tx1"/>
                </a:solidFill>
                <a:latin typeface="Arial" charset="0"/>
              </a:defRPr>
            </a:lvl4pPr>
            <a:lvl5pPr defTabSz="1042988">
              <a:defRPr>
                <a:solidFill>
                  <a:schemeClr val="tx1"/>
                </a:solidFill>
                <a:latin typeface="Arial" charset="0"/>
              </a:defRPr>
            </a:lvl5pPr>
            <a:lvl6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r-FR" sz="1400" b="1" dirty="0" err="1" smtClean="0"/>
              <a:t>Implementación</a:t>
            </a:r>
            <a:endParaRPr lang="fr-FR" sz="1400" b="1" dirty="0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514600" y="3122613"/>
            <a:ext cx="1982788" cy="5667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4497388" y="3122613"/>
            <a:ext cx="1982787" cy="5667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6584950" y="4468018"/>
            <a:ext cx="0" cy="21193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2514600" y="4256088"/>
            <a:ext cx="1982788" cy="1274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 flipH="1">
            <a:off x="4497388" y="5387975"/>
            <a:ext cx="1982787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4497388" y="6097588"/>
            <a:ext cx="0" cy="282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7511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2"/>
          <p:cNvSpPr txBox="1">
            <a:spLocks/>
          </p:cNvSpPr>
          <p:nvPr/>
        </p:nvSpPr>
        <p:spPr>
          <a:xfrm>
            <a:off x="381428" y="1620391"/>
            <a:ext cx="10134171" cy="5183634"/>
          </a:xfrm>
          <a:prstGeom prst="rect">
            <a:avLst/>
          </a:prstGeom>
        </p:spPr>
        <p:txBody>
          <a:bodyPr lIns="0" tIns="0" rIns="0" bIns="0"/>
          <a:lstStyle>
            <a:lvl1pPr marL="198793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2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La </a:t>
            </a:r>
            <a:r>
              <a:rPr lang="es-ES" sz="2400" b="1" dirty="0">
                <a:solidFill>
                  <a:srgbClr val="0064A6"/>
                </a:solidFill>
                <a:cs typeface="Times New Roman" pitchFamily="18" charset="0"/>
              </a:rPr>
              <a:t>situación de convergencia internacional es diferente en el sector privado y el sector público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b="1" dirty="0" smtClean="0">
              <a:solidFill>
                <a:srgbClr val="0064A6"/>
              </a:solidFill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1588" lvl="2" indent="0">
              <a:buNone/>
            </a:pPr>
            <a:endParaRPr lang="en-US" sz="1800" dirty="0" smtClean="0"/>
          </a:p>
          <a:p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7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777101" y="2856478"/>
            <a:ext cx="9837854" cy="3699640"/>
            <a:chOff x="777101" y="2856478"/>
            <a:chExt cx="9837854" cy="3699640"/>
          </a:xfrm>
        </p:grpSpPr>
        <p:sp>
          <p:nvSpPr>
            <p:cNvPr id="10" name="Textfeld 9"/>
            <p:cNvSpPr txBox="1"/>
            <p:nvPr/>
          </p:nvSpPr>
          <p:spPr>
            <a:xfrm>
              <a:off x="1247564" y="2856478"/>
              <a:ext cx="2110208" cy="428490"/>
            </a:xfrm>
            <a:prstGeom prst="rect">
              <a:avLst/>
            </a:prstGeom>
            <a:noFill/>
          </p:spPr>
          <p:txBody>
            <a:bodyPr wrap="none" lIns="104306" tIns="52153" rIns="104306" bIns="52153" rtlCol="0">
              <a:spAutoFit/>
            </a:bodyPr>
            <a:lstStyle/>
            <a:p>
              <a:r>
                <a:rPr lang="es-CO" b="1" dirty="0" smtClean="0"/>
                <a:t>Sector Privado</a:t>
              </a:r>
              <a:endParaRPr lang="es-CO" b="1" dirty="0"/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6772487" y="2935569"/>
              <a:ext cx="2097384" cy="428490"/>
            </a:xfrm>
            <a:prstGeom prst="rect">
              <a:avLst/>
            </a:prstGeom>
            <a:noFill/>
          </p:spPr>
          <p:txBody>
            <a:bodyPr wrap="none" lIns="104306" tIns="52153" rIns="104306" bIns="52153" rtlCol="0">
              <a:spAutoFit/>
            </a:bodyPr>
            <a:lstStyle/>
            <a:p>
              <a:r>
                <a:rPr lang="es-CO" b="1" dirty="0" smtClean="0">
                  <a:solidFill>
                    <a:srgbClr val="000000"/>
                  </a:solidFill>
                </a:rPr>
                <a:t>Sector Público</a:t>
              </a:r>
              <a:endParaRPr lang="es-CO" b="1" dirty="0">
                <a:solidFill>
                  <a:srgbClr val="000000"/>
                </a:solidFill>
              </a:endParaRPr>
            </a:p>
          </p:txBody>
        </p:sp>
        <p:sp>
          <p:nvSpPr>
            <p:cNvPr id="12" name="Diagonal liegende Ecken des Rechtecks schneiden 11"/>
            <p:cNvSpPr/>
            <p:nvPr/>
          </p:nvSpPr>
          <p:spPr>
            <a:xfrm>
              <a:off x="846561" y="3843642"/>
              <a:ext cx="1425787" cy="693116"/>
            </a:xfrm>
            <a:prstGeom prst="snip2Diag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r>
                <a:rPr lang="de-CH" dirty="0" smtClean="0"/>
                <a:t>IFRS</a:t>
              </a:r>
              <a:endParaRPr lang="de-CH" dirty="0"/>
            </a:p>
          </p:txBody>
        </p:sp>
        <p:sp>
          <p:nvSpPr>
            <p:cNvPr id="14" name="Diagonal liegende Ecken des Rechtecks schneiden 13"/>
            <p:cNvSpPr/>
            <p:nvPr/>
          </p:nvSpPr>
          <p:spPr>
            <a:xfrm>
              <a:off x="2943986" y="3864646"/>
              <a:ext cx="1425787" cy="672112"/>
            </a:xfrm>
            <a:prstGeom prst="snip2Diag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r>
                <a:rPr lang="de-CH" sz="1800" dirty="0"/>
                <a:t>FRS «US-GAAP</a:t>
              </a:r>
              <a:r>
                <a:rPr lang="de-CH" dirty="0" smtClean="0"/>
                <a:t>»</a:t>
              </a:r>
              <a:endParaRPr lang="de-CH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feld 14"/>
                <p:cNvSpPr txBox="1"/>
                <p:nvPr/>
              </p:nvSpPr>
              <p:spPr>
                <a:xfrm>
                  <a:off x="2316903" y="3864646"/>
                  <a:ext cx="542470" cy="674711"/>
                </a:xfrm>
                <a:prstGeom prst="rect">
                  <a:avLst/>
                </a:prstGeom>
                <a:noFill/>
              </p:spPr>
              <p:txBody>
                <a:bodyPr wrap="none" lIns="104306" tIns="52153" rIns="104306" bIns="52153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CH" sz="370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?</m:t>
                        </m:r>
                      </m:oMath>
                    </m:oMathPara>
                  </a14:m>
                  <a:endParaRPr lang="de-CH" sz="37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4" name="Textfeld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6903" y="3864646"/>
                  <a:ext cx="542470" cy="67471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C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feld 15"/>
            <p:cNvSpPr txBox="1"/>
            <p:nvPr/>
          </p:nvSpPr>
          <p:spPr>
            <a:xfrm>
              <a:off x="777101" y="4788800"/>
              <a:ext cx="2095781" cy="1767318"/>
            </a:xfrm>
            <a:prstGeom prst="rect">
              <a:avLst/>
            </a:prstGeom>
            <a:noFill/>
          </p:spPr>
          <p:txBody>
            <a:bodyPr wrap="none" lIns="104306" tIns="52153" rIns="104306" bIns="52153" rtlCol="0">
              <a:spAutoFit/>
            </a:bodyPr>
            <a:lstStyle/>
            <a:p>
              <a:r>
                <a:rPr lang="de-CH" sz="1800" dirty="0">
                  <a:solidFill>
                    <a:srgbClr val="000000"/>
                  </a:solidFill>
                </a:rPr>
                <a:t>- </a:t>
              </a:r>
              <a:r>
                <a:rPr lang="es-CO" sz="1800" dirty="0" smtClean="0">
                  <a:solidFill>
                    <a:srgbClr val="000000"/>
                  </a:solidFill>
                </a:rPr>
                <a:t>Normas</a:t>
              </a:r>
              <a:br>
                <a:rPr lang="es-CO" sz="1800" dirty="0" smtClean="0">
                  <a:solidFill>
                    <a:srgbClr val="000000"/>
                  </a:solidFill>
                </a:rPr>
              </a:br>
              <a:r>
                <a:rPr lang="es-CO" sz="1800" dirty="0" smtClean="0">
                  <a:solidFill>
                    <a:srgbClr val="000000"/>
                  </a:solidFill>
                </a:rPr>
                <a:t>  nacionales A</a:t>
              </a:r>
              <a:br>
                <a:rPr lang="es-CO" sz="1800" dirty="0" smtClean="0">
                  <a:solidFill>
                    <a:srgbClr val="000000"/>
                  </a:solidFill>
                </a:rPr>
              </a:br>
              <a:r>
                <a:rPr lang="es-CO" sz="1800" dirty="0" smtClean="0">
                  <a:solidFill>
                    <a:srgbClr val="000000"/>
                  </a:solidFill>
                </a:rPr>
                <a:t>- Normas</a:t>
              </a:r>
              <a:br>
                <a:rPr lang="es-CO" sz="1800" dirty="0" smtClean="0">
                  <a:solidFill>
                    <a:srgbClr val="000000"/>
                  </a:solidFill>
                </a:rPr>
              </a:br>
              <a:r>
                <a:rPr lang="es-CO" sz="1800" dirty="0" smtClean="0">
                  <a:solidFill>
                    <a:srgbClr val="000000"/>
                  </a:solidFill>
                </a:rPr>
                <a:t>  nacionales B</a:t>
              </a:r>
              <a:br>
                <a:rPr lang="es-CO" sz="1800" dirty="0" smtClean="0">
                  <a:solidFill>
                    <a:srgbClr val="000000"/>
                  </a:solidFill>
                </a:rPr>
              </a:br>
              <a:r>
                <a:rPr lang="es-CO" sz="1800" dirty="0" smtClean="0">
                  <a:solidFill>
                    <a:srgbClr val="000000"/>
                  </a:solidFill>
                </a:rPr>
                <a:t>- ….</a:t>
              </a:r>
              <a:br>
                <a:rPr lang="es-CO" sz="1800" dirty="0" smtClean="0">
                  <a:solidFill>
                    <a:srgbClr val="000000"/>
                  </a:solidFill>
                </a:rPr>
              </a:br>
              <a:r>
                <a:rPr lang="es-CO" sz="1800" dirty="0" smtClean="0">
                  <a:solidFill>
                    <a:srgbClr val="000000"/>
                  </a:solidFill>
                </a:rPr>
                <a:t>o adopción directa</a:t>
              </a:r>
              <a:endParaRPr lang="es-CO" sz="1800" dirty="0">
                <a:solidFill>
                  <a:srgbClr val="000000"/>
                </a:solidFill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2868418" y="4788800"/>
              <a:ext cx="1672588" cy="936321"/>
            </a:xfrm>
            <a:prstGeom prst="rect">
              <a:avLst/>
            </a:prstGeom>
            <a:noFill/>
          </p:spPr>
          <p:txBody>
            <a:bodyPr wrap="none" lIns="104306" tIns="52153" rIns="104306" bIns="52153" rtlCol="0">
              <a:spAutoFit/>
            </a:bodyPr>
            <a:lstStyle/>
            <a:p>
              <a:r>
                <a:rPr lang="de-CH" sz="1800" dirty="0">
                  <a:solidFill>
                    <a:srgbClr val="000000"/>
                  </a:solidFill>
                </a:rPr>
                <a:t>- </a:t>
              </a:r>
              <a:r>
                <a:rPr lang="es-CO" sz="1800" dirty="0" smtClean="0">
                  <a:solidFill>
                    <a:srgbClr val="000000"/>
                  </a:solidFill>
                </a:rPr>
                <a:t>Normas</a:t>
              </a:r>
              <a:br>
                <a:rPr lang="es-CO" sz="1800" dirty="0" smtClean="0">
                  <a:solidFill>
                    <a:srgbClr val="000000"/>
                  </a:solidFill>
                </a:rPr>
              </a:br>
              <a:r>
                <a:rPr lang="es-CO" sz="1800" dirty="0" smtClean="0">
                  <a:solidFill>
                    <a:srgbClr val="000000"/>
                  </a:solidFill>
                </a:rPr>
                <a:t>  nacionales C</a:t>
              </a:r>
              <a:br>
                <a:rPr lang="es-CO" sz="1800" dirty="0" smtClean="0">
                  <a:solidFill>
                    <a:srgbClr val="000000"/>
                  </a:solidFill>
                </a:rPr>
              </a:br>
              <a:r>
                <a:rPr lang="es-CO" sz="1800" dirty="0" smtClean="0">
                  <a:solidFill>
                    <a:srgbClr val="000000"/>
                  </a:solidFill>
                </a:rPr>
                <a:t>- ….</a:t>
              </a:r>
              <a:endParaRPr lang="es-CO" sz="1800" dirty="0">
                <a:solidFill>
                  <a:srgbClr val="000000"/>
                </a:solidFill>
              </a:endParaRPr>
            </a:p>
          </p:txBody>
        </p:sp>
        <p:sp>
          <p:nvSpPr>
            <p:cNvPr id="18" name="Diagonal liegende Ecken des Rechtecks schneiden 17"/>
            <p:cNvSpPr/>
            <p:nvPr/>
          </p:nvSpPr>
          <p:spPr>
            <a:xfrm>
              <a:off x="6505152" y="3837275"/>
              <a:ext cx="1425787" cy="693116"/>
            </a:xfrm>
            <a:prstGeom prst="snip2Diag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r>
                <a:rPr lang="de-CH" dirty="0" smtClean="0"/>
                <a:t>IPSAS</a:t>
              </a:r>
              <a:endParaRPr lang="de-CH" dirty="0"/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6440913" y="4788800"/>
              <a:ext cx="1929068" cy="1490319"/>
            </a:xfrm>
            <a:prstGeom prst="rect">
              <a:avLst/>
            </a:prstGeom>
            <a:noFill/>
          </p:spPr>
          <p:txBody>
            <a:bodyPr wrap="none" lIns="104306" tIns="52153" rIns="104306" bIns="52153" rtlCol="0">
              <a:spAutoFit/>
            </a:bodyPr>
            <a:lstStyle/>
            <a:p>
              <a:r>
                <a:rPr lang="es-CO" sz="1800" dirty="0" smtClean="0">
                  <a:solidFill>
                    <a:srgbClr val="000000"/>
                  </a:solidFill>
                </a:rPr>
                <a:t>Adopción directa</a:t>
              </a:r>
              <a:br>
                <a:rPr lang="es-CO" sz="1800" dirty="0" smtClean="0">
                  <a:solidFill>
                    <a:srgbClr val="000000"/>
                  </a:solidFill>
                </a:rPr>
              </a:br>
              <a:r>
                <a:rPr lang="es-CO" sz="1800" dirty="0" smtClean="0">
                  <a:solidFill>
                    <a:srgbClr val="000000"/>
                  </a:solidFill>
                </a:rPr>
                <a:t>o</a:t>
              </a:r>
              <a:br>
                <a:rPr lang="es-CO" sz="1800" dirty="0" smtClean="0">
                  <a:solidFill>
                    <a:srgbClr val="000000"/>
                  </a:solidFill>
                </a:rPr>
              </a:br>
              <a:r>
                <a:rPr lang="es-CO" sz="1800" dirty="0" smtClean="0">
                  <a:solidFill>
                    <a:srgbClr val="000000"/>
                  </a:solidFill>
                </a:rPr>
                <a:t>- normas</a:t>
              </a:r>
              <a:br>
                <a:rPr lang="es-CO" sz="1800" dirty="0" smtClean="0">
                  <a:solidFill>
                    <a:srgbClr val="000000"/>
                  </a:solidFill>
                </a:rPr>
              </a:br>
              <a:r>
                <a:rPr lang="es-CO" sz="1800" dirty="0" smtClean="0">
                  <a:solidFill>
                    <a:srgbClr val="000000"/>
                  </a:solidFill>
                </a:rPr>
                <a:t>  nacionales </a:t>
              </a:r>
              <a:r>
                <a:rPr lang="de-CH" sz="1800" dirty="0" smtClean="0">
                  <a:solidFill>
                    <a:srgbClr val="000000"/>
                  </a:solidFill>
                </a:rPr>
                <a:t>A</a:t>
              </a:r>
              <a:r>
                <a:rPr lang="de-CH" sz="1800" dirty="0">
                  <a:solidFill>
                    <a:srgbClr val="000000"/>
                  </a:solidFill>
                </a:rPr>
                <a:t/>
              </a:r>
              <a:br>
                <a:rPr lang="de-CH" sz="1800" dirty="0">
                  <a:solidFill>
                    <a:srgbClr val="000000"/>
                  </a:solidFill>
                </a:rPr>
              </a:br>
              <a:r>
                <a:rPr lang="de-CH" sz="1800" dirty="0">
                  <a:solidFill>
                    <a:srgbClr val="000000"/>
                  </a:solidFill>
                </a:rPr>
                <a:t>- ….</a:t>
              </a: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8455054" y="4747745"/>
              <a:ext cx="2159901" cy="1490319"/>
            </a:xfrm>
            <a:prstGeom prst="rect">
              <a:avLst/>
            </a:prstGeom>
            <a:noFill/>
          </p:spPr>
          <p:txBody>
            <a:bodyPr wrap="none" lIns="104306" tIns="52153" rIns="104306" bIns="52153" rtlCol="0">
              <a:spAutoFit/>
            </a:bodyPr>
            <a:lstStyle/>
            <a:p>
              <a:r>
                <a:rPr lang="de-CH" sz="1800" dirty="0">
                  <a:solidFill>
                    <a:srgbClr val="000000"/>
                  </a:solidFill>
                </a:rPr>
                <a:t>- </a:t>
              </a:r>
              <a:r>
                <a:rPr lang="es-CO" sz="1800" dirty="0" smtClean="0">
                  <a:solidFill>
                    <a:srgbClr val="000000"/>
                  </a:solidFill>
                </a:rPr>
                <a:t>Normas</a:t>
              </a:r>
              <a:br>
                <a:rPr lang="es-CO" sz="1800" dirty="0" smtClean="0">
                  <a:solidFill>
                    <a:srgbClr val="000000"/>
                  </a:solidFill>
                </a:rPr>
              </a:br>
              <a:r>
                <a:rPr lang="es-CO" sz="1800" dirty="0" smtClean="0">
                  <a:solidFill>
                    <a:srgbClr val="000000"/>
                  </a:solidFill>
                </a:rPr>
                <a:t>  nacionales</a:t>
              </a:r>
              <a:br>
                <a:rPr lang="es-CO" sz="1800" dirty="0" smtClean="0">
                  <a:solidFill>
                    <a:srgbClr val="000000"/>
                  </a:solidFill>
                </a:rPr>
              </a:br>
              <a:r>
                <a:rPr lang="es-CO" sz="1800" dirty="0" smtClean="0">
                  <a:solidFill>
                    <a:srgbClr val="000000"/>
                  </a:solidFill>
                </a:rPr>
                <a:t>  SIN convergencia</a:t>
              </a:r>
            </a:p>
            <a:p>
              <a:r>
                <a:rPr lang="es-CO" sz="1800" dirty="0" smtClean="0">
                  <a:solidFill>
                    <a:srgbClr val="000000"/>
                  </a:solidFill>
                </a:rPr>
                <a:t>  sistemática</a:t>
              </a:r>
              <a:r>
                <a:rPr lang="de-CH" sz="1800" dirty="0">
                  <a:solidFill>
                    <a:srgbClr val="000000"/>
                  </a:solidFill>
                </a:rPr>
                <a:t/>
              </a:r>
              <a:br>
                <a:rPr lang="de-CH" sz="1800" dirty="0">
                  <a:solidFill>
                    <a:srgbClr val="000000"/>
                  </a:solidFill>
                </a:rPr>
              </a:br>
              <a:r>
                <a:rPr lang="de-CH" sz="1800" dirty="0">
                  <a:solidFill>
                    <a:srgbClr val="000000"/>
                  </a:solidFill>
                </a:rPr>
                <a:t>- ….</a:t>
              </a:r>
            </a:p>
          </p:txBody>
        </p:sp>
      </p:grp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Perspectivas de Regulación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135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8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381428" y="1397166"/>
            <a:ext cx="96769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b="1" dirty="0" smtClean="0">
                <a:solidFill>
                  <a:srgbClr val="0064A6"/>
                </a:solidFill>
                <a:cs typeface="Times New Roman" pitchFamily="18" charset="0"/>
              </a:rPr>
              <a:t>Las normas internacionales: NICSP</a:t>
            </a:r>
            <a:endParaRPr lang="es-ES" sz="2200" dirty="0" smtClean="0">
              <a:latin typeface="Arial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32 </a:t>
            </a:r>
            <a:r>
              <a:rPr lang="es-ES" sz="2200" dirty="0">
                <a:latin typeface="Arial" charset="0"/>
                <a:cs typeface="Times New Roman" pitchFamily="18" charset="0"/>
              </a:rPr>
              <a:t>normas (base devengado), 1 norma (base caja)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>
                <a:latin typeface="Arial" charset="0"/>
                <a:cs typeface="Times New Roman" pitchFamily="18" charset="0"/>
              </a:rPr>
              <a:t>Cubriendo todas las áreas de actividad de los gobiernos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>
                <a:latin typeface="Arial" charset="0"/>
                <a:cs typeface="Times New Roman" pitchFamily="18" charset="0"/>
              </a:rPr>
              <a:t>Convergencia en substancia con las </a:t>
            </a:r>
            <a:r>
              <a:rPr lang="es-ES" sz="2200" dirty="0" smtClean="0">
                <a:latin typeface="Arial" charset="0"/>
                <a:cs typeface="Times New Roman" pitchFamily="18" charset="0"/>
              </a:rPr>
              <a:t>NIIF/IFRS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dirty="0" smtClean="0">
                <a:latin typeface="Arial" charset="0"/>
                <a:cs typeface="Times New Roman" pitchFamily="18" charset="0"/>
              </a:rPr>
              <a:t>Todas </a:t>
            </a:r>
            <a:r>
              <a:rPr lang="es-ES" dirty="0">
                <a:latin typeface="Arial" charset="0"/>
                <a:cs typeface="Times New Roman" pitchFamily="18" charset="0"/>
              </a:rPr>
              <a:t>las NIIF/IFRS tienen relevancia para los </a:t>
            </a:r>
            <a:r>
              <a:rPr lang="es-ES" dirty="0" smtClean="0">
                <a:latin typeface="Arial" charset="0"/>
                <a:cs typeface="Times New Roman" pitchFamily="18" charset="0"/>
              </a:rPr>
              <a:t>gobiernos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dirty="0" smtClean="0">
                <a:latin typeface="Arial" charset="0"/>
                <a:cs typeface="Times New Roman" pitchFamily="18" charset="0"/>
              </a:rPr>
              <a:t>Desfase </a:t>
            </a:r>
            <a:r>
              <a:rPr lang="es-ES" dirty="0">
                <a:latin typeface="Arial" charset="0"/>
                <a:cs typeface="Times New Roman" pitchFamily="18" charset="0"/>
              </a:rPr>
              <a:t>de un año para cambios sin diferencias para el sector </a:t>
            </a:r>
            <a:r>
              <a:rPr lang="es-ES" dirty="0" smtClean="0">
                <a:latin typeface="Arial" charset="0"/>
                <a:cs typeface="Times New Roman" pitchFamily="18" charset="0"/>
              </a:rPr>
              <a:t>público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2200" dirty="0" smtClean="0">
                <a:latin typeface="Arial" charset="0"/>
                <a:cs typeface="Times New Roman" pitchFamily="18" charset="0"/>
              </a:rPr>
              <a:t>Normas </a:t>
            </a:r>
            <a:r>
              <a:rPr lang="es-ES" sz="2200" dirty="0">
                <a:latin typeface="Arial" charset="0"/>
                <a:cs typeface="Times New Roman" pitchFamily="18" charset="0"/>
              </a:rPr>
              <a:t>distintas para el sector </a:t>
            </a:r>
            <a:r>
              <a:rPr lang="es-ES" sz="2200" dirty="0" smtClean="0">
                <a:latin typeface="Arial" charset="0"/>
                <a:cs typeface="Times New Roman" pitchFamily="18" charset="0"/>
              </a:rPr>
              <a:t>público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1800" dirty="0" smtClean="0"/>
              <a:t>Divulgación </a:t>
            </a:r>
            <a:r>
              <a:rPr lang="es-ES" sz="1800" dirty="0"/>
              <a:t>de la información</a:t>
            </a:r>
            <a:r>
              <a:rPr lang="es-ES" sz="1800" dirty="0">
                <a:latin typeface="Arial" charset="0"/>
                <a:cs typeface="Times New Roman" pitchFamily="18" charset="0"/>
              </a:rPr>
              <a:t> sobre las estadísticas </a:t>
            </a:r>
            <a:r>
              <a:rPr lang="es-ES" sz="1800" dirty="0" smtClean="0">
                <a:latin typeface="Arial" charset="0"/>
                <a:cs typeface="Times New Roman" pitchFamily="18" charset="0"/>
              </a:rPr>
              <a:t>financiera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1800" dirty="0" smtClean="0"/>
              <a:t>Ingresos </a:t>
            </a:r>
            <a:r>
              <a:rPr lang="es-ES" sz="1800" dirty="0"/>
              <a:t>procedentes de transacciones sin consideración </a:t>
            </a:r>
            <a:r>
              <a:rPr lang="es-ES" sz="1800" dirty="0" smtClean="0"/>
              <a:t> </a:t>
            </a:r>
            <a:br>
              <a:rPr lang="es-ES" sz="1800" dirty="0" smtClean="0"/>
            </a:br>
            <a:r>
              <a:rPr lang="es-ES" sz="1800" dirty="0" smtClean="0"/>
              <a:t> </a:t>
            </a:r>
            <a:r>
              <a:rPr lang="es-ES" sz="1800" dirty="0" smtClean="0">
                <a:latin typeface="Arial" charset="0"/>
                <a:cs typeface="Times New Roman" pitchFamily="18" charset="0"/>
              </a:rPr>
              <a:t>(</a:t>
            </a:r>
            <a:r>
              <a:rPr lang="es-ES" sz="1800" dirty="0"/>
              <a:t>Subvenciones</a:t>
            </a:r>
            <a:r>
              <a:rPr lang="es-ES" sz="1800" dirty="0">
                <a:latin typeface="Arial" charset="0"/>
                <a:cs typeface="Times New Roman" pitchFamily="18" charset="0"/>
              </a:rPr>
              <a:t> y </a:t>
            </a:r>
            <a:r>
              <a:rPr lang="es-ES" sz="1800" dirty="0" smtClean="0">
                <a:latin typeface="Arial" charset="0"/>
                <a:cs typeface="Times New Roman" pitchFamily="18" charset="0"/>
              </a:rPr>
              <a:t>impuestos)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1800" dirty="0" smtClean="0">
                <a:latin typeface="Arial" charset="0"/>
                <a:cs typeface="Times New Roman" pitchFamily="18" charset="0"/>
              </a:rPr>
              <a:t>Presentaci</a:t>
            </a:r>
            <a:r>
              <a:rPr lang="es-ES" sz="1800" dirty="0" smtClean="0"/>
              <a:t>ó</a:t>
            </a:r>
            <a:r>
              <a:rPr lang="es-ES" sz="1800" dirty="0" smtClean="0">
                <a:latin typeface="Arial" charset="0"/>
                <a:cs typeface="Times New Roman" pitchFamily="18" charset="0"/>
              </a:rPr>
              <a:t>n </a:t>
            </a:r>
            <a:r>
              <a:rPr lang="es-ES" sz="1800" dirty="0">
                <a:latin typeface="Arial" charset="0"/>
                <a:cs typeface="Times New Roman" pitchFamily="18" charset="0"/>
              </a:rPr>
              <a:t>de informaci</a:t>
            </a:r>
            <a:r>
              <a:rPr lang="es-ES" sz="1800" dirty="0"/>
              <a:t>ó</a:t>
            </a:r>
            <a:r>
              <a:rPr lang="es-ES" sz="1800" dirty="0">
                <a:latin typeface="Arial" charset="0"/>
                <a:cs typeface="Times New Roman" pitchFamily="18" charset="0"/>
              </a:rPr>
              <a:t>n </a:t>
            </a:r>
            <a:r>
              <a:rPr lang="es-ES" sz="1800" dirty="0" smtClean="0">
                <a:latin typeface="Arial" charset="0"/>
                <a:cs typeface="Times New Roman" pitchFamily="18" charset="0"/>
              </a:rPr>
              <a:t>presupuestaria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s-ES" sz="1800" dirty="0" smtClean="0"/>
              <a:t>Las </a:t>
            </a:r>
            <a:r>
              <a:rPr lang="es-ES" sz="1800" dirty="0"/>
              <a:t>concesiones de servicios: Concedente</a:t>
            </a:r>
            <a:endParaRPr lang="es-ES" sz="180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Perspectivas de Regulación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700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7176925" y="7261868"/>
            <a:ext cx="831846" cy="138499"/>
          </a:xfrm>
        </p:spPr>
        <p:txBody>
          <a:bodyPr/>
          <a:lstStyle/>
          <a:p>
            <a:pPr algn="r"/>
            <a:fld id="{05F9AC53-F790-4868-97E7-45E3866EE614}" type="slidenum">
              <a:rPr lang="de-CH" smtClean="0"/>
              <a:pPr algn="r"/>
              <a:t>9</a:t>
            </a:fld>
            <a:r>
              <a:rPr lang="de-CH" smtClean="0"/>
              <a:t> </a:t>
            </a:r>
            <a:endParaRPr lang="de-CH" dirty="0"/>
          </a:p>
        </p:txBody>
      </p:sp>
      <p:sp>
        <p:nvSpPr>
          <p:cNvPr id="7" name="Textplatzhalter 6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grpSp>
        <p:nvGrpSpPr>
          <p:cNvPr id="23" name="Group 3"/>
          <p:cNvGrpSpPr>
            <a:grpSpLocks/>
          </p:cNvGrpSpPr>
          <p:nvPr/>
        </p:nvGrpSpPr>
        <p:grpSpPr bwMode="auto">
          <a:xfrm>
            <a:off x="-356447" y="4284716"/>
            <a:ext cx="4878864" cy="2436407"/>
            <a:chOff x="3072" y="2208"/>
            <a:chExt cx="2404" cy="1392"/>
          </a:xfrm>
        </p:grpSpPr>
        <p:grpSp>
          <p:nvGrpSpPr>
            <p:cNvPr id="30" name="Group 4"/>
            <p:cNvGrpSpPr>
              <a:grpSpLocks/>
            </p:cNvGrpSpPr>
            <p:nvPr/>
          </p:nvGrpSpPr>
          <p:grpSpPr bwMode="auto">
            <a:xfrm>
              <a:off x="3700" y="2208"/>
              <a:ext cx="1776" cy="1392"/>
              <a:chOff x="3700" y="2208"/>
              <a:chExt cx="1776" cy="1392"/>
            </a:xfrm>
          </p:grpSpPr>
          <p:sp>
            <p:nvSpPr>
              <p:cNvPr id="32" name="AutoShape 5"/>
              <p:cNvSpPr>
                <a:spLocks noChangeArrowheads="1"/>
              </p:cNvSpPr>
              <p:nvPr/>
            </p:nvSpPr>
            <p:spPr bwMode="auto">
              <a:xfrm>
                <a:off x="3700" y="2448"/>
                <a:ext cx="1776" cy="115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round/>
                <a:headEnd/>
                <a:tailEnd/>
              </a:ln>
              <a:scene3d>
                <a:camera prst="legacyObliqueTopLeft"/>
                <a:lightRig rig="legacyFlat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1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de-DE" dirty="0"/>
              </a:p>
            </p:txBody>
          </p:sp>
          <p:sp>
            <p:nvSpPr>
              <p:cNvPr id="33" name="Text Box 6"/>
              <p:cNvSpPr txBox="1">
                <a:spLocks noChangeArrowheads="1"/>
              </p:cNvSpPr>
              <p:nvPr/>
            </p:nvSpPr>
            <p:spPr bwMode="auto">
              <a:xfrm>
                <a:off x="3818" y="2208"/>
                <a:ext cx="1510" cy="7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endParaRPr lang="en-US" sz="2700" dirty="0">
                  <a:solidFill>
                    <a:schemeClr val="tx2"/>
                  </a:solidFill>
                </a:endParaRPr>
              </a:p>
              <a:p>
                <a:pPr algn="ctr" eaLnBrk="1" hangingPunct="1"/>
                <a:r>
                  <a:rPr lang="en-US" sz="2700" b="0" dirty="0">
                    <a:solidFill>
                      <a:srgbClr val="FFEA4B"/>
                    </a:solidFill>
                  </a:rPr>
                  <a:t>NICSP</a:t>
                </a:r>
                <a:endParaRPr lang="en-US" b="0" dirty="0" smtClean="0">
                  <a:solidFill>
                    <a:srgbClr val="FFEA4B"/>
                  </a:solidFill>
                </a:endParaRPr>
              </a:p>
              <a:p>
                <a:pPr algn="ctr" eaLnBrk="1" hangingPunct="1"/>
                <a:r>
                  <a:rPr lang="es-CO" sz="2700" b="0" dirty="0" smtClean="0">
                    <a:solidFill>
                      <a:srgbClr val="FFEA4B"/>
                    </a:solidFill>
                  </a:rPr>
                  <a:t>(</a:t>
                </a:r>
                <a:r>
                  <a:rPr lang="es-CO" b="0" dirty="0" smtClean="0">
                    <a:solidFill>
                      <a:srgbClr val="FFEA4B"/>
                    </a:solidFill>
                    <a:ea typeface="ヒラギノ角ゴ Pro W3" charset="0"/>
                    <a:cs typeface="ヒラギノ角ゴ Pro W3" charset="0"/>
                  </a:rPr>
                  <a:t>sector público</a:t>
                </a:r>
                <a:r>
                  <a:rPr lang="es-CO" sz="2700" b="0" dirty="0" smtClean="0">
                    <a:solidFill>
                      <a:srgbClr val="FFEA4B"/>
                    </a:solidFill>
                  </a:rPr>
                  <a:t>)</a:t>
                </a:r>
                <a:endParaRPr lang="es-CO" sz="2700" b="0" dirty="0">
                  <a:solidFill>
                    <a:srgbClr val="FFEA4B"/>
                  </a:solidFill>
                </a:endParaRPr>
              </a:p>
            </p:txBody>
          </p:sp>
        </p:grpSp>
        <p:sp>
          <p:nvSpPr>
            <p:cNvPr id="31" name="AutoShape 7"/>
            <p:cNvSpPr>
              <a:spLocks/>
            </p:cNvSpPr>
            <p:nvPr/>
          </p:nvSpPr>
          <p:spPr bwMode="auto">
            <a:xfrm>
              <a:off x="3072" y="2592"/>
              <a:ext cx="96" cy="816"/>
            </a:xfrm>
            <a:prstGeom prst="rightBrace">
              <a:avLst>
                <a:gd name="adj1" fmla="val 70833"/>
                <a:gd name="adj2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08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 sz="2700" dirty="0">
                <a:latin typeface="Times New Roman" charset="0"/>
              </a:endParaRPr>
            </a:p>
          </p:txBody>
        </p:sp>
      </p:grpSp>
      <p:grpSp>
        <p:nvGrpSpPr>
          <p:cNvPr id="24" name="Group 8"/>
          <p:cNvGrpSpPr>
            <a:grpSpLocks/>
          </p:cNvGrpSpPr>
          <p:nvPr/>
        </p:nvGrpSpPr>
        <p:grpSpPr bwMode="auto">
          <a:xfrm>
            <a:off x="-445558" y="1764295"/>
            <a:ext cx="5136917" cy="1666278"/>
            <a:chOff x="3168" y="720"/>
            <a:chExt cx="2208" cy="1152"/>
          </a:xfrm>
        </p:grpSpPr>
        <p:sp>
          <p:nvSpPr>
            <p:cNvPr id="27" name="AutoShape 9"/>
            <p:cNvSpPr>
              <a:spLocks noChangeArrowheads="1"/>
            </p:cNvSpPr>
            <p:nvPr/>
          </p:nvSpPr>
          <p:spPr bwMode="auto">
            <a:xfrm>
              <a:off x="3696" y="720"/>
              <a:ext cx="1680" cy="115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round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endParaRPr lang="de-DE"/>
            </a:p>
          </p:txBody>
        </p:sp>
        <p:sp>
          <p:nvSpPr>
            <p:cNvPr id="28" name="Rectangle 10"/>
            <p:cNvSpPr>
              <a:spLocks noChangeArrowheads="1"/>
            </p:cNvSpPr>
            <p:nvPr/>
          </p:nvSpPr>
          <p:spPr bwMode="auto">
            <a:xfrm>
              <a:off x="3696" y="816"/>
              <a:ext cx="1680" cy="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2700" dirty="0" smtClean="0">
                  <a:solidFill>
                    <a:srgbClr val="FFEA4B"/>
                  </a:solidFill>
                </a:rPr>
                <a:t>NIIF/IFRS</a:t>
              </a:r>
              <a:endParaRPr lang="en-US" sz="2700" dirty="0">
                <a:solidFill>
                  <a:srgbClr val="FFEA4B"/>
                </a:solidFill>
              </a:endParaRPr>
            </a:p>
            <a:p>
              <a:pPr algn="ctr"/>
              <a:r>
                <a:rPr lang="en-US" sz="2700" dirty="0" smtClean="0">
                  <a:solidFill>
                    <a:srgbClr val="FFEA4B"/>
                  </a:solidFill>
                </a:rPr>
                <a:t>(</a:t>
              </a:r>
              <a:r>
                <a:rPr lang="es-CO" sz="2400" dirty="0" smtClean="0">
                  <a:solidFill>
                    <a:srgbClr val="FFEA4B"/>
                  </a:solidFill>
                </a:rPr>
                <a:t>sector privado)</a:t>
              </a:r>
              <a:endParaRPr lang="es-CO" sz="2400" dirty="0">
                <a:solidFill>
                  <a:srgbClr val="FFEA4B"/>
                </a:solidFill>
              </a:endParaRPr>
            </a:p>
          </p:txBody>
        </p:sp>
        <p:sp>
          <p:nvSpPr>
            <p:cNvPr id="29" name="AutoShape 11"/>
            <p:cNvSpPr>
              <a:spLocks/>
            </p:cNvSpPr>
            <p:nvPr/>
          </p:nvSpPr>
          <p:spPr bwMode="auto">
            <a:xfrm>
              <a:off x="3168" y="864"/>
              <a:ext cx="96" cy="816"/>
            </a:xfrm>
            <a:prstGeom prst="rightBrace">
              <a:avLst>
                <a:gd name="adj1" fmla="val 70833"/>
                <a:gd name="adj2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08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 sz="2700">
                <a:latin typeface="Times New Roman" charset="0"/>
              </a:endParaRPr>
            </a:p>
          </p:txBody>
        </p:sp>
      </p:grpSp>
      <p:sp>
        <p:nvSpPr>
          <p:cNvPr id="25" name="Text Box 12"/>
          <p:cNvSpPr txBox="1">
            <a:spLocks noChangeArrowheads="1"/>
          </p:cNvSpPr>
          <p:nvPr/>
        </p:nvSpPr>
        <p:spPr bwMode="auto">
          <a:xfrm>
            <a:off x="4901142" y="3192534"/>
            <a:ext cx="4220080" cy="1397986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104306" tIns="52153" rIns="104306" bIns="52153">
            <a:spAutoFit/>
          </a:bodyPr>
          <a:lstStyle>
            <a:lvl1pPr marL="465138" indent="-3492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 typeface="Arial"/>
              <a:buChar char="•"/>
            </a:pPr>
            <a:r>
              <a:rPr lang="es-CO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+mn-lt"/>
              </a:rPr>
              <a:t>Terminología</a:t>
            </a:r>
          </a:p>
          <a:p>
            <a:pPr>
              <a:buFont typeface="Arial"/>
              <a:buChar char="•"/>
            </a:pPr>
            <a:r>
              <a:rPr lang="es-CO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+mn-lt"/>
              </a:rPr>
              <a:t>Orientación del sector público</a:t>
            </a:r>
          </a:p>
          <a:p>
            <a:pPr>
              <a:buFont typeface="Arial"/>
              <a:buChar char="•"/>
            </a:pPr>
            <a:r>
              <a:rPr lang="es-CO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+mn-lt"/>
              </a:rPr>
              <a:t>Temas del sector público</a:t>
            </a:r>
          </a:p>
          <a:p>
            <a:pPr>
              <a:buFont typeface="Arial"/>
              <a:buChar char="•"/>
            </a:pPr>
            <a:r>
              <a:rPr lang="es-CO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+mn-lt"/>
              </a:rPr>
              <a:t>Ejemplos del sector público</a:t>
            </a:r>
            <a:endParaRPr lang="es-CO" sz="2700" dirty="0">
              <a:ln>
                <a:solidFill>
                  <a:schemeClr val="accent1">
                    <a:lumMod val="75000"/>
                  </a:schemeClr>
                </a:solidFill>
              </a:ln>
              <a:latin typeface="+mn-lt"/>
            </a:endParaRPr>
          </a:p>
        </p:txBody>
      </p:sp>
      <p:sp>
        <p:nvSpPr>
          <p:cNvPr id="26" name="Bent Arrow 28"/>
          <p:cNvSpPr/>
          <p:nvPr/>
        </p:nvSpPr>
        <p:spPr>
          <a:xfrm rot="5400000">
            <a:off x="5468947" y="651625"/>
            <a:ext cx="1092182" cy="3653578"/>
          </a:xfrm>
          <a:prstGeom prst="ben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>
              <a:defRPr/>
            </a:pPr>
            <a:endParaRPr lang="en-CA" sz="2700">
              <a:solidFill>
                <a:schemeClr val="tx1"/>
              </a:solidFill>
            </a:endParaRPr>
          </a:p>
        </p:txBody>
      </p:sp>
      <p:sp>
        <p:nvSpPr>
          <p:cNvPr id="34" name="Bent Arrow 29"/>
          <p:cNvSpPr/>
          <p:nvPr/>
        </p:nvSpPr>
        <p:spPr>
          <a:xfrm rot="10800000">
            <a:off x="4099135" y="5544927"/>
            <a:ext cx="3742690" cy="1176196"/>
          </a:xfrm>
          <a:prstGeom prst="ben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>
              <a:defRPr/>
            </a:pPr>
            <a:endParaRPr lang="en-CA" sz="2700">
              <a:solidFill>
                <a:schemeClr val="tx1"/>
              </a:solidFill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381428" y="465032"/>
            <a:ext cx="9924621" cy="430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l" defTabSz="1042988" rtl="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6pPr>
            <a:lvl7pPr marL="9144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7pPr>
            <a:lvl8pPr marL="13716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8pPr>
            <a:lvl9pPr marL="1828800" algn="l" defTabSz="1042988" rtl="0" fontAlgn="base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0064A6"/>
                </a:solidFill>
                <a:latin typeface="Arial" pitchFamily="34" charset="0"/>
              </a:defRPr>
            </a:lvl9pPr>
          </a:lstStyle>
          <a:p>
            <a:pPr lvl="0" defTabSz="99569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Perspectivas de Regulación</a:t>
            </a:r>
            <a:endParaRPr lang="en-US" sz="2600" spc="30" dirty="0">
              <a:solidFill>
                <a:srgbClr val="FFFFFF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035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_SML_deutsch">
  <a:themeElements>
    <a:clrScheme name="SML">
      <a:dk1>
        <a:srgbClr val="002C59"/>
      </a:dk1>
      <a:lt1>
        <a:srgbClr val="FFFFFF"/>
      </a:lt1>
      <a:dk2>
        <a:srgbClr val="A5A5A5"/>
      </a:dk2>
      <a:lt2>
        <a:srgbClr val="FFFFFF"/>
      </a:lt2>
      <a:accent1>
        <a:srgbClr val="6FBAED"/>
      </a:accent1>
      <a:accent2>
        <a:srgbClr val="F5C513"/>
      </a:accent2>
      <a:accent3>
        <a:srgbClr val="3ACA36"/>
      </a:accent3>
      <a:accent4>
        <a:srgbClr val="F09530"/>
      </a:accent4>
      <a:accent5>
        <a:srgbClr val="2CE8FC"/>
      </a:accent5>
      <a:accent6>
        <a:srgbClr val="FF7C80"/>
      </a:accent6>
      <a:hlink>
        <a:srgbClr val="000000"/>
      </a:hlink>
      <a:folHlink>
        <a:srgbClr val="6FBAED"/>
      </a:folHlink>
    </a:clrScheme>
    <a:fontScheme name="zhaw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rgbClr val="101837"/>
            </a:gs>
            <a:gs pos="80000">
              <a:srgbClr val="004C83"/>
            </a:gs>
            <a:gs pos="100000">
              <a:srgbClr val="004C83"/>
            </a:gs>
          </a:gsLst>
          <a:lin ang="0" scaled="0"/>
        </a:gradFill>
        <a:ln w="127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PP_SML_deutsch</Template>
  <TotalTime>1</TotalTime>
  <Words>1424</Words>
  <Application>Microsoft Office PowerPoint</Application>
  <PresentationFormat>Custom</PresentationFormat>
  <Paragraphs>367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PP_SML_deutsch</vt:lpstr>
      <vt:lpstr> Reconocimiento de recursos financieros de pasivos y activos</vt:lpstr>
      <vt:lpstr>Sistema integrado</vt:lpstr>
      <vt:lpstr>PowerPoint Presentation</vt:lpstr>
      <vt:lpstr>PowerPoint Presentation</vt:lpstr>
      <vt:lpstr>PowerPoint Presentation</vt:lpstr>
      <vt:lpstr>Perspectivas de la regulación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ZHAW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Schmitt Anna (scit)</dc:creator>
  <cp:lastModifiedBy>Xiomara A. Morel</cp:lastModifiedBy>
  <cp:revision>119</cp:revision>
  <cp:lastPrinted>2014-03-19T08:01:24Z</cp:lastPrinted>
  <dcterms:created xsi:type="dcterms:W3CDTF">2014-03-12T10:23:31Z</dcterms:created>
  <dcterms:modified xsi:type="dcterms:W3CDTF">2014-11-03T20:17:21Z</dcterms:modified>
</cp:coreProperties>
</file>