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8" r:id="rId2"/>
    <p:sldMasterId id="2147483692" r:id="rId3"/>
  </p:sldMasterIdLst>
  <p:notesMasterIdLst>
    <p:notesMasterId r:id="rId17"/>
  </p:notesMasterIdLst>
  <p:handoutMasterIdLst>
    <p:handoutMasterId r:id="rId18"/>
  </p:handoutMasterIdLst>
  <p:sldIdLst>
    <p:sldId id="267" r:id="rId4"/>
    <p:sldId id="273" r:id="rId5"/>
    <p:sldId id="322" r:id="rId6"/>
    <p:sldId id="340" r:id="rId7"/>
    <p:sldId id="310" r:id="rId8"/>
    <p:sldId id="341" r:id="rId9"/>
    <p:sldId id="335" r:id="rId10"/>
    <p:sldId id="339" r:id="rId11"/>
    <p:sldId id="334" r:id="rId12"/>
    <p:sldId id="329" r:id="rId13"/>
    <p:sldId id="337" r:id="rId14"/>
    <p:sldId id="345" r:id="rId15"/>
    <p:sldId id="328" r:id="rId16"/>
  </p:sldIdLst>
  <p:sldSz cx="9144000" cy="6858000" type="screen4x3"/>
  <p:notesSz cx="7010400" cy="92964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6600"/>
    <a:srgbClr val="CC0000"/>
    <a:srgbClr val="FF0000"/>
    <a:srgbClr val="FF6600"/>
    <a:srgbClr val="336699"/>
    <a:srgbClr val="003366"/>
    <a:srgbClr val="646464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5" autoAdjust="0"/>
    <p:restoredTop sz="80719" autoAdjust="0"/>
  </p:normalViewPr>
  <p:slideViewPr>
    <p:cSldViewPr snapToGrid="0" snapToObjects="1">
      <p:cViewPr varScale="1">
        <p:scale>
          <a:sx n="63" d="100"/>
          <a:sy n="63" d="100"/>
        </p:scale>
        <p:origin x="182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F78392-4666-430B-85E8-57B531DC2534}" type="doc">
      <dgm:prSet loTypeId="urn:microsoft.com/office/officeart/2005/8/layout/cycle4#1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02CED078-1F91-4E52-BB8C-8DC12F259018}">
      <dgm:prSet phldrT="[Texto]" custT="1"/>
      <dgm:spPr/>
      <dgm:t>
        <a:bodyPr/>
        <a:lstStyle/>
        <a:p>
          <a:r>
            <a:rPr lang="es-CL" sz="1800" b="1" dirty="0" smtClean="0"/>
            <a:t>Devengo</a:t>
          </a:r>
        </a:p>
        <a:p>
          <a:r>
            <a:rPr lang="es-CL" sz="1800" b="1" dirty="0" smtClean="0"/>
            <a:t>de Impuestos</a:t>
          </a:r>
          <a:endParaRPr lang="es-CL" sz="1800" b="1" dirty="0"/>
        </a:p>
      </dgm:t>
    </dgm:pt>
    <dgm:pt modelId="{70256F60-E23D-452A-B3DD-2D0227FA0647}" type="parTrans" cxnId="{F0A45816-C9AE-486E-8806-732E90E95325}">
      <dgm:prSet/>
      <dgm:spPr/>
      <dgm:t>
        <a:bodyPr/>
        <a:lstStyle/>
        <a:p>
          <a:endParaRPr lang="es-CL"/>
        </a:p>
      </dgm:t>
    </dgm:pt>
    <dgm:pt modelId="{2907633D-8B96-4C2A-9C4F-2A1F9553B857}" type="sibTrans" cxnId="{F0A45816-C9AE-486E-8806-732E90E95325}">
      <dgm:prSet/>
      <dgm:spPr/>
      <dgm:t>
        <a:bodyPr/>
        <a:lstStyle/>
        <a:p>
          <a:endParaRPr lang="es-CL"/>
        </a:p>
      </dgm:t>
    </dgm:pt>
    <dgm:pt modelId="{6EBCF510-B2BE-422C-8882-5AA3702DB91A}">
      <dgm:prSet phldrT="[Texto]" custT="1"/>
      <dgm:spPr/>
      <dgm:t>
        <a:bodyPr/>
        <a:lstStyle/>
        <a:p>
          <a:r>
            <a:rPr lang="es-CL" sz="1600" dirty="0" smtClean="0"/>
            <a:t>Hecho Imponible</a:t>
          </a:r>
          <a:endParaRPr lang="es-CL" sz="1600" dirty="0"/>
        </a:p>
      </dgm:t>
    </dgm:pt>
    <dgm:pt modelId="{206016D6-26E1-470B-9C21-7EBC895D1779}" type="parTrans" cxnId="{5AB5BCD6-0137-4872-B0DC-A3CE894C22FD}">
      <dgm:prSet/>
      <dgm:spPr/>
      <dgm:t>
        <a:bodyPr/>
        <a:lstStyle/>
        <a:p>
          <a:endParaRPr lang="es-CL"/>
        </a:p>
      </dgm:t>
    </dgm:pt>
    <dgm:pt modelId="{FD393FF1-6EFC-4881-B562-69294AD99768}" type="sibTrans" cxnId="{5AB5BCD6-0137-4872-B0DC-A3CE894C22FD}">
      <dgm:prSet/>
      <dgm:spPr/>
      <dgm:t>
        <a:bodyPr/>
        <a:lstStyle/>
        <a:p>
          <a:endParaRPr lang="es-CL"/>
        </a:p>
      </dgm:t>
    </dgm:pt>
    <dgm:pt modelId="{68EFC622-760F-46A4-A74A-B7626BC75F2A}">
      <dgm:prSet phldrT="[Texto]" custT="1"/>
      <dgm:spPr/>
      <dgm:t>
        <a:bodyPr/>
        <a:lstStyle/>
        <a:p>
          <a:r>
            <a:rPr lang="es-CL" sz="2000" b="1" dirty="0" smtClean="0"/>
            <a:t>Pasivos post empleo</a:t>
          </a:r>
          <a:endParaRPr lang="es-CL" sz="2000" b="1" dirty="0"/>
        </a:p>
      </dgm:t>
    </dgm:pt>
    <dgm:pt modelId="{7E9F0AD0-0846-425B-ACC8-44B753075E2C}" type="parTrans" cxnId="{882DD69E-9A8C-4A35-BD19-C509978BAA97}">
      <dgm:prSet/>
      <dgm:spPr/>
      <dgm:t>
        <a:bodyPr/>
        <a:lstStyle/>
        <a:p>
          <a:endParaRPr lang="es-CL"/>
        </a:p>
      </dgm:t>
    </dgm:pt>
    <dgm:pt modelId="{5EF9BDB1-2D3F-462A-8669-CF6BE44CA9BD}" type="sibTrans" cxnId="{882DD69E-9A8C-4A35-BD19-C509978BAA97}">
      <dgm:prSet/>
      <dgm:spPr/>
      <dgm:t>
        <a:bodyPr/>
        <a:lstStyle/>
        <a:p>
          <a:endParaRPr lang="es-CL"/>
        </a:p>
      </dgm:t>
    </dgm:pt>
    <dgm:pt modelId="{81FD5706-AAB4-4694-892A-843348CFC790}">
      <dgm:prSet phldrT="[Texto]" custT="1"/>
      <dgm:spPr/>
      <dgm:t>
        <a:bodyPr/>
        <a:lstStyle/>
        <a:p>
          <a:r>
            <a:rPr lang="es-CL" sz="1800" b="1" dirty="0" smtClean="0"/>
            <a:t>Estados Financieros</a:t>
          </a:r>
        </a:p>
      </dgm:t>
    </dgm:pt>
    <dgm:pt modelId="{59E5CB8E-8921-444E-B63F-E7D25323B389}" type="parTrans" cxnId="{D7337CAF-7B17-4DBA-9873-6323574C60A5}">
      <dgm:prSet/>
      <dgm:spPr/>
      <dgm:t>
        <a:bodyPr/>
        <a:lstStyle/>
        <a:p>
          <a:endParaRPr lang="es-CL"/>
        </a:p>
      </dgm:t>
    </dgm:pt>
    <dgm:pt modelId="{87745BDA-9884-4497-AD4E-BDC390FD1B4B}" type="sibTrans" cxnId="{D7337CAF-7B17-4DBA-9873-6323574C60A5}">
      <dgm:prSet/>
      <dgm:spPr/>
      <dgm:t>
        <a:bodyPr/>
        <a:lstStyle/>
        <a:p>
          <a:endParaRPr lang="es-CL"/>
        </a:p>
      </dgm:t>
    </dgm:pt>
    <dgm:pt modelId="{CBAF31A4-558C-474E-A1FA-E9EF238BD0B4}">
      <dgm:prSet phldrT="[Texto]" custT="1"/>
      <dgm:spPr/>
      <dgm:t>
        <a:bodyPr/>
        <a:lstStyle/>
        <a:p>
          <a:r>
            <a:rPr lang="es-CL" sz="1600" dirty="0" smtClean="0"/>
            <a:t>Presentación al 31 de Diciembre de cada año</a:t>
          </a:r>
          <a:endParaRPr lang="es-CL" sz="1600" dirty="0"/>
        </a:p>
      </dgm:t>
    </dgm:pt>
    <dgm:pt modelId="{B53F5F2D-93DF-44E7-832D-DF5C0E82A9B6}" type="parTrans" cxnId="{78BBE784-F8B7-4FFD-BB51-A7830AFDCFD6}">
      <dgm:prSet/>
      <dgm:spPr/>
      <dgm:t>
        <a:bodyPr/>
        <a:lstStyle/>
        <a:p>
          <a:endParaRPr lang="es-CL"/>
        </a:p>
      </dgm:t>
    </dgm:pt>
    <dgm:pt modelId="{7D75C9F4-21C5-4CC5-91E3-D9BC1EDDB93F}" type="sibTrans" cxnId="{78BBE784-F8B7-4FFD-BB51-A7830AFDCFD6}">
      <dgm:prSet/>
      <dgm:spPr/>
      <dgm:t>
        <a:bodyPr/>
        <a:lstStyle/>
        <a:p>
          <a:endParaRPr lang="es-CL"/>
        </a:p>
      </dgm:t>
    </dgm:pt>
    <dgm:pt modelId="{9A62C2B7-9748-475D-B602-0AE270B2AEB2}">
      <dgm:prSet phldrT="[Texto]"/>
      <dgm:spPr/>
      <dgm:t>
        <a:bodyPr/>
        <a:lstStyle/>
        <a:p>
          <a:r>
            <a:rPr lang="es-CL" b="1" dirty="0" smtClean="0"/>
            <a:t>Provisiones y pasivos contingentes</a:t>
          </a:r>
          <a:endParaRPr lang="es-CL" b="1" dirty="0"/>
        </a:p>
      </dgm:t>
    </dgm:pt>
    <dgm:pt modelId="{D9B7419D-1BD0-451D-9E5F-CD710FB8C4A8}" type="parTrans" cxnId="{BA705CC4-036E-4BEA-BAB5-D0AC5E6D33CC}">
      <dgm:prSet/>
      <dgm:spPr/>
      <dgm:t>
        <a:bodyPr/>
        <a:lstStyle/>
        <a:p>
          <a:endParaRPr lang="es-CL"/>
        </a:p>
      </dgm:t>
    </dgm:pt>
    <dgm:pt modelId="{55E89324-303D-4835-8DD5-D54709C44A03}" type="sibTrans" cxnId="{BA705CC4-036E-4BEA-BAB5-D0AC5E6D33CC}">
      <dgm:prSet/>
      <dgm:spPr/>
      <dgm:t>
        <a:bodyPr/>
        <a:lstStyle/>
        <a:p>
          <a:endParaRPr lang="es-CL"/>
        </a:p>
      </dgm:t>
    </dgm:pt>
    <dgm:pt modelId="{2CDF93F4-A87E-4DBD-BF12-C0B105F67B4C}">
      <dgm:prSet phldrT="[Texto]" custT="1"/>
      <dgm:spPr/>
      <dgm:t>
        <a:bodyPr/>
        <a:lstStyle/>
        <a:p>
          <a:r>
            <a:rPr lang="es-CL" sz="1600" dirty="0" smtClean="0"/>
            <a:t>Levantamiento de información</a:t>
          </a:r>
          <a:endParaRPr lang="es-CL" sz="1600" dirty="0"/>
        </a:p>
      </dgm:t>
    </dgm:pt>
    <dgm:pt modelId="{238F9006-F0B8-41F9-9396-07577847256D}" type="parTrans" cxnId="{C22E71F4-15A7-463A-9511-27081A7C492C}">
      <dgm:prSet/>
      <dgm:spPr/>
      <dgm:t>
        <a:bodyPr/>
        <a:lstStyle/>
        <a:p>
          <a:endParaRPr lang="es-CL"/>
        </a:p>
      </dgm:t>
    </dgm:pt>
    <dgm:pt modelId="{5C9C2DFC-85B0-45C8-AB54-D6A67205FE58}" type="sibTrans" cxnId="{C22E71F4-15A7-463A-9511-27081A7C492C}">
      <dgm:prSet/>
      <dgm:spPr/>
      <dgm:t>
        <a:bodyPr/>
        <a:lstStyle/>
        <a:p>
          <a:endParaRPr lang="es-CL"/>
        </a:p>
      </dgm:t>
    </dgm:pt>
    <dgm:pt modelId="{F4AE8EEA-63E5-485C-9FB3-DEB33FEC60CF}">
      <dgm:prSet phldrT="[Texto]" custT="1"/>
      <dgm:spPr/>
      <dgm:t>
        <a:bodyPr/>
        <a:lstStyle/>
        <a:p>
          <a:endParaRPr lang="es-CL" sz="1600" dirty="0"/>
        </a:p>
      </dgm:t>
    </dgm:pt>
    <dgm:pt modelId="{C4B13FD4-DC3E-4142-894F-1AD5CB8F118F}" type="parTrans" cxnId="{67EF9201-E7B9-4291-ACA0-FF01899913F6}">
      <dgm:prSet/>
      <dgm:spPr/>
      <dgm:t>
        <a:bodyPr/>
        <a:lstStyle/>
        <a:p>
          <a:endParaRPr lang="es-CL"/>
        </a:p>
      </dgm:t>
    </dgm:pt>
    <dgm:pt modelId="{A80146C7-830D-43A0-A192-725489015F23}" type="sibTrans" cxnId="{67EF9201-E7B9-4291-ACA0-FF01899913F6}">
      <dgm:prSet/>
      <dgm:spPr/>
      <dgm:t>
        <a:bodyPr/>
        <a:lstStyle/>
        <a:p>
          <a:endParaRPr lang="es-CL"/>
        </a:p>
      </dgm:t>
    </dgm:pt>
    <dgm:pt modelId="{60DA7652-3B3B-4018-8707-5486D04A26A3}">
      <dgm:prSet phldrT="[Texto]" custT="1"/>
      <dgm:spPr/>
      <dgm:t>
        <a:bodyPr/>
        <a:lstStyle/>
        <a:p>
          <a:r>
            <a:rPr lang="es-CL" sz="1600" dirty="0" smtClean="0"/>
            <a:t>Propuesta metodológica</a:t>
          </a:r>
          <a:endParaRPr lang="es-CL" sz="1600" dirty="0"/>
        </a:p>
      </dgm:t>
    </dgm:pt>
    <dgm:pt modelId="{C5059D91-E4FF-47B1-B070-E799A8C4CFC9}" type="parTrans" cxnId="{4D2A587B-07CA-4449-A068-DD63E90DD880}">
      <dgm:prSet/>
      <dgm:spPr/>
      <dgm:t>
        <a:bodyPr/>
        <a:lstStyle/>
        <a:p>
          <a:endParaRPr lang="es-CL"/>
        </a:p>
      </dgm:t>
    </dgm:pt>
    <dgm:pt modelId="{FF264F7A-5CB5-457D-86C0-5FEFA53DC5A7}" type="sibTrans" cxnId="{4D2A587B-07CA-4449-A068-DD63E90DD880}">
      <dgm:prSet/>
      <dgm:spPr/>
      <dgm:t>
        <a:bodyPr/>
        <a:lstStyle/>
        <a:p>
          <a:endParaRPr lang="es-CL"/>
        </a:p>
      </dgm:t>
    </dgm:pt>
    <dgm:pt modelId="{08D665E8-0480-46CF-8A37-4AA8CA5285A8}">
      <dgm:prSet phldrT="[Texto]" custT="1"/>
      <dgm:spPr/>
      <dgm:t>
        <a:bodyPr/>
        <a:lstStyle/>
        <a:p>
          <a:r>
            <a:rPr lang="es-CL" sz="1600" dirty="0" smtClean="0"/>
            <a:t>Valorización</a:t>
          </a:r>
          <a:endParaRPr lang="es-CL" sz="1600" dirty="0"/>
        </a:p>
      </dgm:t>
    </dgm:pt>
    <dgm:pt modelId="{15C8065C-9926-4A27-A59C-2F3EE72F6296}" type="parTrans" cxnId="{2B7595BA-95FE-4DC3-AE6D-844E63971C37}">
      <dgm:prSet/>
      <dgm:spPr/>
      <dgm:t>
        <a:bodyPr/>
        <a:lstStyle/>
        <a:p>
          <a:endParaRPr lang="es-CL"/>
        </a:p>
      </dgm:t>
    </dgm:pt>
    <dgm:pt modelId="{1EE349BF-A22C-47C5-A87B-48BDD0376A3B}" type="sibTrans" cxnId="{2B7595BA-95FE-4DC3-AE6D-844E63971C37}">
      <dgm:prSet/>
      <dgm:spPr/>
      <dgm:t>
        <a:bodyPr/>
        <a:lstStyle/>
        <a:p>
          <a:endParaRPr lang="es-CL"/>
        </a:p>
      </dgm:t>
    </dgm:pt>
    <dgm:pt modelId="{B086F065-2AD1-415A-A83D-BF4D51240E89}">
      <dgm:prSet phldrT="[Texto]" custT="1"/>
      <dgm:spPr/>
      <dgm:t>
        <a:bodyPr/>
        <a:lstStyle/>
        <a:p>
          <a:r>
            <a:rPr lang="es-CL" sz="1600" dirty="0" smtClean="0"/>
            <a:t>Deterioro de cuentas por cobrar</a:t>
          </a:r>
          <a:endParaRPr lang="es-CL" sz="1600" dirty="0"/>
        </a:p>
      </dgm:t>
    </dgm:pt>
    <dgm:pt modelId="{F462AA77-B763-481B-BE47-475C729B2525}" type="parTrans" cxnId="{4A59133D-E276-475F-A5EA-A618B172EFD1}">
      <dgm:prSet/>
      <dgm:spPr/>
      <dgm:t>
        <a:bodyPr/>
        <a:lstStyle/>
        <a:p>
          <a:endParaRPr lang="es-CL"/>
        </a:p>
      </dgm:t>
    </dgm:pt>
    <dgm:pt modelId="{CE22608A-786E-4DAB-B81D-E768534A4C61}" type="sibTrans" cxnId="{4A59133D-E276-475F-A5EA-A618B172EFD1}">
      <dgm:prSet/>
      <dgm:spPr/>
      <dgm:t>
        <a:bodyPr/>
        <a:lstStyle/>
        <a:p>
          <a:endParaRPr lang="es-CL"/>
        </a:p>
      </dgm:t>
    </dgm:pt>
    <dgm:pt modelId="{6BE1CC0D-252B-43B8-9178-50675298028A}">
      <dgm:prSet phldrT="[Texto]" custT="1"/>
      <dgm:spPr/>
      <dgm:t>
        <a:bodyPr/>
        <a:lstStyle/>
        <a:p>
          <a:r>
            <a:rPr lang="es-CL" sz="1600" dirty="0" smtClean="0"/>
            <a:t>Valorización</a:t>
          </a:r>
          <a:endParaRPr lang="es-CL" sz="1600" dirty="0"/>
        </a:p>
      </dgm:t>
    </dgm:pt>
    <dgm:pt modelId="{3A929401-84D8-4B92-9891-A851840B8318}" type="parTrans" cxnId="{691CFF7D-71CA-4CBC-9A52-A207DB1D0ED2}">
      <dgm:prSet/>
      <dgm:spPr/>
      <dgm:t>
        <a:bodyPr/>
        <a:lstStyle/>
        <a:p>
          <a:endParaRPr lang="es-CL"/>
        </a:p>
      </dgm:t>
    </dgm:pt>
    <dgm:pt modelId="{5B91CC17-D01A-43A7-B540-63D834726559}" type="sibTrans" cxnId="{691CFF7D-71CA-4CBC-9A52-A207DB1D0ED2}">
      <dgm:prSet/>
      <dgm:spPr/>
      <dgm:t>
        <a:bodyPr/>
        <a:lstStyle/>
        <a:p>
          <a:endParaRPr lang="es-CL"/>
        </a:p>
      </dgm:t>
    </dgm:pt>
    <dgm:pt modelId="{E6720A0B-2E60-4980-BA1F-18667407DA1F}">
      <dgm:prSet phldrT="[Texto]" custT="1"/>
      <dgm:spPr/>
      <dgm:t>
        <a:bodyPr/>
        <a:lstStyle/>
        <a:p>
          <a:r>
            <a:rPr lang="es-CL" sz="1600" dirty="0" smtClean="0"/>
            <a:t>Valorización</a:t>
          </a:r>
          <a:endParaRPr lang="es-CL" sz="1600" dirty="0"/>
        </a:p>
      </dgm:t>
    </dgm:pt>
    <dgm:pt modelId="{3B2793EA-2602-47BD-946A-891A24F27FC5}" type="parTrans" cxnId="{C8141653-20D1-4024-9915-76EAE066AC3F}">
      <dgm:prSet/>
      <dgm:spPr/>
      <dgm:t>
        <a:bodyPr/>
        <a:lstStyle/>
        <a:p>
          <a:endParaRPr lang="es-CL"/>
        </a:p>
      </dgm:t>
    </dgm:pt>
    <dgm:pt modelId="{CCD65A49-B4B3-43DD-860B-47EFC65F6811}" type="sibTrans" cxnId="{C8141653-20D1-4024-9915-76EAE066AC3F}">
      <dgm:prSet/>
      <dgm:spPr/>
      <dgm:t>
        <a:bodyPr/>
        <a:lstStyle/>
        <a:p>
          <a:endParaRPr lang="es-CL"/>
        </a:p>
      </dgm:t>
    </dgm:pt>
    <dgm:pt modelId="{E78B4326-29CC-4E76-BABA-8F61E28A909E}">
      <dgm:prSet phldrT="[Texto]" custT="1"/>
      <dgm:spPr/>
      <dgm:t>
        <a:bodyPr/>
        <a:lstStyle/>
        <a:p>
          <a:r>
            <a:rPr lang="es-CL" sz="1600" dirty="0" smtClean="0"/>
            <a:t>Revelación</a:t>
          </a:r>
          <a:endParaRPr lang="es-CL" sz="1600" dirty="0"/>
        </a:p>
      </dgm:t>
    </dgm:pt>
    <dgm:pt modelId="{3E3475AE-9D94-4DDF-9B4D-CE3B01A3C79F}" type="parTrans" cxnId="{BED84A6B-0AA6-45E5-9593-FBC68E8DC6BE}">
      <dgm:prSet/>
      <dgm:spPr/>
      <dgm:t>
        <a:bodyPr/>
        <a:lstStyle/>
        <a:p>
          <a:endParaRPr lang="es-CL"/>
        </a:p>
      </dgm:t>
    </dgm:pt>
    <dgm:pt modelId="{78CA2046-4A12-4621-8AF5-DE49785D749E}" type="sibTrans" cxnId="{BED84A6B-0AA6-45E5-9593-FBC68E8DC6BE}">
      <dgm:prSet/>
      <dgm:spPr/>
      <dgm:t>
        <a:bodyPr/>
        <a:lstStyle/>
        <a:p>
          <a:endParaRPr lang="es-CL"/>
        </a:p>
      </dgm:t>
    </dgm:pt>
    <dgm:pt modelId="{CD076B5E-6A4D-434A-832D-0E023263A52E}" type="pres">
      <dgm:prSet presAssocID="{8BF78392-4666-430B-85E8-57B531DC253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7F3395BE-4B28-4D18-A4D4-D9E6D3A20099}" type="pres">
      <dgm:prSet presAssocID="{8BF78392-4666-430B-85E8-57B531DC2534}" presName="children" presStyleCnt="0"/>
      <dgm:spPr/>
      <dgm:t>
        <a:bodyPr/>
        <a:lstStyle/>
        <a:p>
          <a:endParaRPr lang="es-CL"/>
        </a:p>
      </dgm:t>
    </dgm:pt>
    <dgm:pt modelId="{0E123D0D-7B45-47D5-B655-B323F667D3A5}" type="pres">
      <dgm:prSet presAssocID="{8BF78392-4666-430B-85E8-57B531DC2534}" presName="child1group" presStyleCnt="0"/>
      <dgm:spPr/>
      <dgm:t>
        <a:bodyPr/>
        <a:lstStyle/>
        <a:p>
          <a:endParaRPr lang="es-CL"/>
        </a:p>
      </dgm:t>
    </dgm:pt>
    <dgm:pt modelId="{E8CB11AC-9F7C-4E31-BE85-3BDBD78CB111}" type="pres">
      <dgm:prSet presAssocID="{8BF78392-4666-430B-85E8-57B531DC2534}" presName="child1" presStyleLbl="bgAcc1" presStyleIdx="0" presStyleCnt="4" custScaleX="118755" custScaleY="115341" custLinFactNeighborX="-29316" custLinFactNeighborY="-30691"/>
      <dgm:spPr/>
      <dgm:t>
        <a:bodyPr/>
        <a:lstStyle/>
        <a:p>
          <a:endParaRPr lang="es-CL"/>
        </a:p>
      </dgm:t>
    </dgm:pt>
    <dgm:pt modelId="{4E7DA400-CC50-496B-9019-F2C173AD65B8}" type="pres">
      <dgm:prSet presAssocID="{8BF78392-4666-430B-85E8-57B531DC253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94BB380-FAFB-4024-BB6A-51C9956302B8}" type="pres">
      <dgm:prSet presAssocID="{8BF78392-4666-430B-85E8-57B531DC2534}" presName="child2group" presStyleCnt="0"/>
      <dgm:spPr/>
      <dgm:t>
        <a:bodyPr/>
        <a:lstStyle/>
        <a:p>
          <a:endParaRPr lang="es-CL"/>
        </a:p>
      </dgm:t>
    </dgm:pt>
    <dgm:pt modelId="{444E3EF9-3C5D-4867-8223-AE01E22742D0}" type="pres">
      <dgm:prSet presAssocID="{8BF78392-4666-430B-85E8-57B531DC2534}" presName="child2" presStyleLbl="bgAcc1" presStyleIdx="1" presStyleCnt="4" custScaleX="118755" custScaleY="115341" custLinFactNeighborX="26524"/>
      <dgm:spPr/>
      <dgm:t>
        <a:bodyPr/>
        <a:lstStyle/>
        <a:p>
          <a:endParaRPr lang="es-CL"/>
        </a:p>
      </dgm:t>
    </dgm:pt>
    <dgm:pt modelId="{F04B8B6E-0CF6-4704-AE59-229A8776BB38}" type="pres">
      <dgm:prSet presAssocID="{8BF78392-4666-430B-85E8-57B531DC253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84FA238-90B5-48E7-B266-7E5F22FF8EAB}" type="pres">
      <dgm:prSet presAssocID="{8BF78392-4666-430B-85E8-57B531DC2534}" presName="child3group" presStyleCnt="0"/>
      <dgm:spPr/>
      <dgm:t>
        <a:bodyPr/>
        <a:lstStyle/>
        <a:p>
          <a:endParaRPr lang="es-CL"/>
        </a:p>
      </dgm:t>
    </dgm:pt>
    <dgm:pt modelId="{CF85B1A4-FBA7-4945-A9FE-C56D456DAA90}" type="pres">
      <dgm:prSet presAssocID="{8BF78392-4666-430B-85E8-57B531DC2534}" presName="child3" presStyleLbl="bgAcc1" presStyleIdx="2" presStyleCnt="4" custScaleX="118755" custScaleY="115341" custLinFactNeighborX="28618"/>
      <dgm:spPr/>
      <dgm:t>
        <a:bodyPr/>
        <a:lstStyle/>
        <a:p>
          <a:endParaRPr lang="es-CL"/>
        </a:p>
      </dgm:t>
    </dgm:pt>
    <dgm:pt modelId="{BA43EF1F-BECE-48EE-80C8-95369F1E83CB}" type="pres">
      <dgm:prSet presAssocID="{8BF78392-4666-430B-85E8-57B531DC253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855A25F-FF7F-4F8D-8FCA-89DF3D1F2F35}" type="pres">
      <dgm:prSet presAssocID="{8BF78392-4666-430B-85E8-57B531DC2534}" presName="child4group" presStyleCnt="0"/>
      <dgm:spPr/>
      <dgm:t>
        <a:bodyPr/>
        <a:lstStyle/>
        <a:p>
          <a:endParaRPr lang="es-CL"/>
        </a:p>
      </dgm:t>
    </dgm:pt>
    <dgm:pt modelId="{DD705745-D3F5-49CE-8521-259B10F74C5D}" type="pres">
      <dgm:prSet presAssocID="{8BF78392-4666-430B-85E8-57B531DC2534}" presName="child4" presStyleLbl="bgAcc1" presStyleIdx="3" presStyleCnt="4" custScaleX="118755" custScaleY="115341" custLinFactNeighborX="-28618"/>
      <dgm:spPr/>
      <dgm:t>
        <a:bodyPr/>
        <a:lstStyle/>
        <a:p>
          <a:endParaRPr lang="es-CL"/>
        </a:p>
      </dgm:t>
    </dgm:pt>
    <dgm:pt modelId="{24DE1553-543F-4307-A857-DB2B0E4BC6BC}" type="pres">
      <dgm:prSet presAssocID="{8BF78392-4666-430B-85E8-57B531DC253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F66FDF1-658A-41F8-B920-7D93E7E27B08}" type="pres">
      <dgm:prSet presAssocID="{8BF78392-4666-430B-85E8-57B531DC2534}" presName="childPlaceholder" presStyleCnt="0"/>
      <dgm:spPr/>
      <dgm:t>
        <a:bodyPr/>
        <a:lstStyle/>
        <a:p>
          <a:endParaRPr lang="es-CL"/>
        </a:p>
      </dgm:t>
    </dgm:pt>
    <dgm:pt modelId="{978A504E-9C7D-41B6-AF58-5F0C5F38CCC5}" type="pres">
      <dgm:prSet presAssocID="{8BF78392-4666-430B-85E8-57B531DC2534}" presName="circle" presStyleCnt="0"/>
      <dgm:spPr/>
      <dgm:t>
        <a:bodyPr/>
        <a:lstStyle/>
        <a:p>
          <a:endParaRPr lang="es-CL"/>
        </a:p>
      </dgm:t>
    </dgm:pt>
    <dgm:pt modelId="{B9BD5308-C68B-4953-967F-968EFD732F0D}" type="pres">
      <dgm:prSet presAssocID="{8BF78392-4666-430B-85E8-57B531DC2534}" presName="quadrant1" presStyleLbl="node1" presStyleIdx="0" presStyleCnt="4" custLinFactNeighborX="-3980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9248351-258A-4893-ABD3-5CEED2EC0D3A}" type="pres">
      <dgm:prSet presAssocID="{8BF78392-4666-430B-85E8-57B531DC2534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E5B358A-434B-489F-896C-17255140DCFF}" type="pres">
      <dgm:prSet presAssocID="{8BF78392-4666-430B-85E8-57B531DC2534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340F888-14B8-4722-A5ED-43243AE0717A}" type="pres">
      <dgm:prSet presAssocID="{8BF78392-4666-430B-85E8-57B531DC2534}" presName="quadrant4" presStyleLbl="node1" presStyleIdx="3" presStyleCnt="4" custLinFactNeighborX="-6367" custLinFactNeighborY="796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F8A035A-8EF6-4D87-8186-D33BB5412083}" type="pres">
      <dgm:prSet presAssocID="{8BF78392-4666-430B-85E8-57B531DC2534}" presName="quadrantPlaceholder" presStyleCnt="0"/>
      <dgm:spPr/>
      <dgm:t>
        <a:bodyPr/>
        <a:lstStyle/>
        <a:p>
          <a:endParaRPr lang="es-CL"/>
        </a:p>
      </dgm:t>
    </dgm:pt>
    <dgm:pt modelId="{B2F4D5D1-EE77-4688-A5D1-FD393EB59F10}" type="pres">
      <dgm:prSet presAssocID="{8BF78392-4666-430B-85E8-57B531DC2534}" presName="center1" presStyleLbl="fgShp" presStyleIdx="0" presStyleCnt="2" custScaleX="145337" custScaleY="143101" custLinFactNeighborX="-4530"/>
      <dgm:spPr>
        <a:solidFill>
          <a:srgbClr val="0070C0"/>
        </a:solidFill>
      </dgm:spPr>
      <dgm:t>
        <a:bodyPr/>
        <a:lstStyle/>
        <a:p>
          <a:endParaRPr lang="es-CL"/>
        </a:p>
      </dgm:t>
    </dgm:pt>
    <dgm:pt modelId="{01EE41D3-E4B3-4B6E-9F5A-0B5F78BD8701}" type="pres">
      <dgm:prSet presAssocID="{8BF78392-4666-430B-85E8-57B531DC2534}" presName="center2" presStyleLbl="fgShp" presStyleIdx="1" presStyleCnt="2" custScaleX="145337" custScaleY="143101" custLinFactNeighborX="-4530"/>
      <dgm:spPr>
        <a:solidFill>
          <a:srgbClr val="0070C0"/>
        </a:solidFill>
      </dgm:spPr>
      <dgm:t>
        <a:bodyPr/>
        <a:lstStyle/>
        <a:p>
          <a:endParaRPr lang="es-CL"/>
        </a:p>
      </dgm:t>
    </dgm:pt>
  </dgm:ptLst>
  <dgm:cxnLst>
    <dgm:cxn modelId="{FE7107B2-18F6-4962-93D2-D0CC70CC721C}" type="presOf" srcId="{81FD5706-AAB4-4694-892A-843348CFC790}" destId="{FE5B358A-434B-489F-896C-17255140DCFF}" srcOrd="0" destOrd="0" presId="urn:microsoft.com/office/officeart/2005/8/layout/cycle4#1"/>
    <dgm:cxn modelId="{5AB5BCD6-0137-4872-B0DC-A3CE894C22FD}" srcId="{02CED078-1F91-4E52-BB8C-8DC12F259018}" destId="{6EBCF510-B2BE-422C-8882-5AA3702DB91A}" srcOrd="0" destOrd="0" parTransId="{206016D6-26E1-470B-9C21-7EBC895D1779}" sibTransId="{FD393FF1-6EFC-4881-B562-69294AD99768}"/>
    <dgm:cxn modelId="{23FECCE4-4B80-4080-BFA5-FB3E3B3C4E0E}" type="presOf" srcId="{E78B4326-29CC-4E76-BABA-8F61E28A909E}" destId="{24DE1553-543F-4307-A857-DB2B0E4BC6BC}" srcOrd="1" destOrd="2" presId="urn:microsoft.com/office/officeart/2005/8/layout/cycle4#1"/>
    <dgm:cxn modelId="{4DBC9781-64D7-4394-8841-E9A86E2E1058}" type="presOf" srcId="{E6720A0B-2E60-4980-BA1F-18667407DA1F}" destId="{F04B8B6E-0CF6-4704-AE59-229A8776BB38}" srcOrd="1" destOrd="1" presId="urn:microsoft.com/office/officeart/2005/8/layout/cycle4#1"/>
    <dgm:cxn modelId="{D42C9DD6-2217-496B-AF7E-BEFFCFAE743B}" type="presOf" srcId="{CBAF31A4-558C-474E-A1FA-E9EF238BD0B4}" destId="{CF85B1A4-FBA7-4945-A9FE-C56D456DAA90}" srcOrd="0" destOrd="0" presId="urn:microsoft.com/office/officeart/2005/8/layout/cycle4#1"/>
    <dgm:cxn modelId="{BA705CC4-036E-4BEA-BAB5-D0AC5E6D33CC}" srcId="{8BF78392-4666-430B-85E8-57B531DC2534}" destId="{9A62C2B7-9748-475D-B602-0AE270B2AEB2}" srcOrd="3" destOrd="0" parTransId="{D9B7419D-1BD0-451D-9E5F-CD710FB8C4A8}" sibTransId="{55E89324-303D-4835-8DD5-D54709C44A03}"/>
    <dgm:cxn modelId="{691CFF7D-71CA-4CBC-9A52-A207DB1D0ED2}" srcId="{9A62C2B7-9748-475D-B602-0AE270B2AEB2}" destId="{6BE1CC0D-252B-43B8-9178-50675298028A}" srcOrd="1" destOrd="0" parTransId="{3A929401-84D8-4B92-9891-A851840B8318}" sibTransId="{5B91CC17-D01A-43A7-B540-63D834726559}"/>
    <dgm:cxn modelId="{69E217CF-BD76-4924-9570-8E6319371C14}" type="presOf" srcId="{E78B4326-29CC-4E76-BABA-8F61E28A909E}" destId="{DD705745-D3F5-49CE-8521-259B10F74C5D}" srcOrd="0" destOrd="2" presId="urn:microsoft.com/office/officeart/2005/8/layout/cycle4#1"/>
    <dgm:cxn modelId="{97D9387E-9313-43C9-B48C-77017874D1B4}" type="presOf" srcId="{08D665E8-0480-46CF-8A37-4AA8CA5285A8}" destId="{4E7DA400-CC50-496B-9019-F2C173AD65B8}" srcOrd="1" destOrd="1" presId="urn:microsoft.com/office/officeart/2005/8/layout/cycle4#1"/>
    <dgm:cxn modelId="{416D5FD4-465D-4B28-B012-3742912871B5}" type="presOf" srcId="{F4AE8EEA-63E5-485C-9FB3-DEB33FEC60CF}" destId="{F04B8B6E-0CF6-4704-AE59-229A8776BB38}" srcOrd="1" destOrd="2" presId="urn:microsoft.com/office/officeart/2005/8/layout/cycle4#1"/>
    <dgm:cxn modelId="{844DCB9F-49B8-42F4-8E4E-75E23DC0F908}" type="presOf" srcId="{CBAF31A4-558C-474E-A1FA-E9EF238BD0B4}" destId="{BA43EF1F-BECE-48EE-80C8-95369F1E83CB}" srcOrd="1" destOrd="0" presId="urn:microsoft.com/office/officeart/2005/8/layout/cycle4#1"/>
    <dgm:cxn modelId="{9FEDD6C6-0669-4305-A51D-8A46CFB0243F}" type="presOf" srcId="{6BE1CC0D-252B-43B8-9178-50675298028A}" destId="{DD705745-D3F5-49CE-8521-259B10F74C5D}" srcOrd="0" destOrd="1" presId="urn:microsoft.com/office/officeart/2005/8/layout/cycle4#1"/>
    <dgm:cxn modelId="{C22E71F4-15A7-463A-9511-27081A7C492C}" srcId="{9A62C2B7-9748-475D-B602-0AE270B2AEB2}" destId="{2CDF93F4-A87E-4DBD-BF12-C0B105F67B4C}" srcOrd="0" destOrd="0" parTransId="{238F9006-F0B8-41F9-9396-07577847256D}" sibTransId="{5C9C2DFC-85B0-45C8-AB54-D6A67205FE58}"/>
    <dgm:cxn modelId="{882D1B45-0E79-4529-ABF2-B4DA758EF5B8}" type="presOf" srcId="{08D665E8-0480-46CF-8A37-4AA8CA5285A8}" destId="{E8CB11AC-9F7C-4E31-BE85-3BDBD78CB111}" srcOrd="0" destOrd="1" presId="urn:microsoft.com/office/officeart/2005/8/layout/cycle4#1"/>
    <dgm:cxn modelId="{D7337CAF-7B17-4DBA-9873-6323574C60A5}" srcId="{8BF78392-4666-430B-85E8-57B531DC2534}" destId="{81FD5706-AAB4-4694-892A-843348CFC790}" srcOrd="2" destOrd="0" parTransId="{59E5CB8E-8921-444E-B63F-E7D25323B389}" sibTransId="{87745BDA-9884-4497-AD4E-BDC390FD1B4B}"/>
    <dgm:cxn modelId="{4EA644F4-F118-428C-8E67-E9C858326C67}" type="presOf" srcId="{F4AE8EEA-63E5-485C-9FB3-DEB33FEC60CF}" destId="{444E3EF9-3C5D-4867-8223-AE01E22742D0}" srcOrd="0" destOrd="2" presId="urn:microsoft.com/office/officeart/2005/8/layout/cycle4#1"/>
    <dgm:cxn modelId="{FE673C9D-2A54-4DC6-A1FF-0D6EFC184F0E}" type="presOf" srcId="{E6720A0B-2E60-4980-BA1F-18667407DA1F}" destId="{444E3EF9-3C5D-4867-8223-AE01E22742D0}" srcOrd="0" destOrd="1" presId="urn:microsoft.com/office/officeart/2005/8/layout/cycle4#1"/>
    <dgm:cxn modelId="{54E288D2-A1D6-425F-9840-4F9877061225}" type="presOf" srcId="{6EBCF510-B2BE-422C-8882-5AA3702DB91A}" destId="{4E7DA400-CC50-496B-9019-F2C173AD65B8}" srcOrd="1" destOrd="0" presId="urn:microsoft.com/office/officeart/2005/8/layout/cycle4#1"/>
    <dgm:cxn modelId="{D80EE10F-2D5E-4417-88D2-B9EBBA3EE9D8}" type="presOf" srcId="{6EBCF510-B2BE-422C-8882-5AA3702DB91A}" destId="{E8CB11AC-9F7C-4E31-BE85-3BDBD78CB111}" srcOrd="0" destOrd="0" presId="urn:microsoft.com/office/officeart/2005/8/layout/cycle4#1"/>
    <dgm:cxn modelId="{4A59133D-E276-475F-A5EA-A618B172EFD1}" srcId="{02CED078-1F91-4E52-BB8C-8DC12F259018}" destId="{B086F065-2AD1-415A-A83D-BF4D51240E89}" srcOrd="2" destOrd="0" parTransId="{F462AA77-B763-481B-BE47-475C729B2525}" sibTransId="{CE22608A-786E-4DAB-B81D-E768534A4C61}"/>
    <dgm:cxn modelId="{99EDA030-C3C9-42AA-B2A3-C9D2CE4A7761}" type="presOf" srcId="{60DA7652-3B3B-4018-8707-5486D04A26A3}" destId="{444E3EF9-3C5D-4867-8223-AE01E22742D0}" srcOrd="0" destOrd="0" presId="urn:microsoft.com/office/officeart/2005/8/layout/cycle4#1"/>
    <dgm:cxn modelId="{1EF235C4-C310-4E82-96BA-A1C6962F8293}" type="presOf" srcId="{B086F065-2AD1-415A-A83D-BF4D51240E89}" destId="{E8CB11AC-9F7C-4E31-BE85-3BDBD78CB111}" srcOrd="0" destOrd="2" presId="urn:microsoft.com/office/officeart/2005/8/layout/cycle4#1"/>
    <dgm:cxn modelId="{0B004274-3F7E-4C66-9B06-D72F3F66296D}" type="presOf" srcId="{6BE1CC0D-252B-43B8-9178-50675298028A}" destId="{24DE1553-543F-4307-A857-DB2B0E4BC6BC}" srcOrd="1" destOrd="1" presId="urn:microsoft.com/office/officeart/2005/8/layout/cycle4#1"/>
    <dgm:cxn modelId="{F0A45816-C9AE-486E-8806-732E90E95325}" srcId="{8BF78392-4666-430B-85E8-57B531DC2534}" destId="{02CED078-1F91-4E52-BB8C-8DC12F259018}" srcOrd="0" destOrd="0" parTransId="{70256F60-E23D-452A-B3DD-2D0227FA0647}" sibTransId="{2907633D-8B96-4C2A-9C4F-2A1F9553B857}"/>
    <dgm:cxn modelId="{6D40A27F-9DDD-419D-8145-94F93E21EA96}" type="presOf" srcId="{2CDF93F4-A87E-4DBD-BF12-C0B105F67B4C}" destId="{24DE1553-543F-4307-A857-DB2B0E4BC6BC}" srcOrd="1" destOrd="0" presId="urn:microsoft.com/office/officeart/2005/8/layout/cycle4#1"/>
    <dgm:cxn modelId="{C177EB74-F877-4D39-9A4E-E335971DA307}" type="presOf" srcId="{68EFC622-760F-46A4-A74A-B7626BC75F2A}" destId="{59248351-258A-4893-ABD3-5CEED2EC0D3A}" srcOrd="0" destOrd="0" presId="urn:microsoft.com/office/officeart/2005/8/layout/cycle4#1"/>
    <dgm:cxn modelId="{6A226376-7C7E-462F-BE39-F8992DD29A57}" type="presOf" srcId="{B086F065-2AD1-415A-A83D-BF4D51240E89}" destId="{4E7DA400-CC50-496B-9019-F2C173AD65B8}" srcOrd="1" destOrd="2" presId="urn:microsoft.com/office/officeart/2005/8/layout/cycle4#1"/>
    <dgm:cxn modelId="{9DB51591-EFE1-4A52-B466-D553C2FAB6F1}" type="presOf" srcId="{9A62C2B7-9748-475D-B602-0AE270B2AEB2}" destId="{6340F888-14B8-4722-A5ED-43243AE0717A}" srcOrd="0" destOrd="0" presId="urn:microsoft.com/office/officeart/2005/8/layout/cycle4#1"/>
    <dgm:cxn modelId="{BED84A6B-0AA6-45E5-9593-FBC68E8DC6BE}" srcId="{9A62C2B7-9748-475D-B602-0AE270B2AEB2}" destId="{E78B4326-29CC-4E76-BABA-8F61E28A909E}" srcOrd="2" destOrd="0" parTransId="{3E3475AE-9D94-4DDF-9B4D-CE3B01A3C79F}" sibTransId="{78CA2046-4A12-4621-8AF5-DE49785D749E}"/>
    <dgm:cxn modelId="{67EF9201-E7B9-4291-ACA0-FF01899913F6}" srcId="{68EFC622-760F-46A4-A74A-B7626BC75F2A}" destId="{F4AE8EEA-63E5-485C-9FB3-DEB33FEC60CF}" srcOrd="2" destOrd="0" parTransId="{C4B13FD4-DC3E-4142-894F-1AD5CB8F118F}" sibTransId="{A80146C7-830D-43A0-A192-725489015F23}"/>
    <dgm:cxn modelId="{78BBE784-F8B7-4FFD-BB51-A7830AFDCFD6}" srcId="{81FD5706-AAB4-4694-892A-843348CFC790}" destId="{CBAF31A4-558C-474E-A1FA-E9EF238BD0B4}" srcOrd="0" destOrd="0" parTransId="{B53F5F2D-93DF-44E7-832D-DF5C0E82A9B6}" sibTransId="{7D75C9F4-21C5-4CC5-91E3-D9BC1EDDB93F}"/>
    <dgm:cxn modelId="{4D2A587B-07CA-4449-A068-DD63E90DD880}" srcId="{68EFC622-760F-46A4-A74A-B7626BC75F2A}" destId="{60DA7652-3B3B-4018-8707-5486D04A26A3}" srcOrd="0" destOrd="0" parTransId="{C5059D91-E4FF-47B1-B070-E799A8C4CFC9}" sibTransId="{FF264F7A-5CB5-457D-86C0-5FEFA53DC5A7}"/>
    <dgm:cxn modelId="{DA780833-7C3E-4B1B-85F7-A8F6B7F3291A}" type="presOf" srcId="{02CED078-1F91-4E52-BB8C-8DC12F259018}" destId="{B9BD5308-C68B-4953-967F-968EFD732F0D}" srcOrd="0" destOrd="0" presId="urn:microsoft.com/office/officeart/2005/8/layout/cycle4#1"/>
    <dgm:cxn modelId="{C8141653-20D1-4024-9915-76EAE066AC3F}" srcId="{68EFC622-760F-46A4-A74A-B7626BC75F2A}" destId="{E6720A0B-2E60-4980-BA1F-18667407DA1F}" srcOrd="1" destOrd="0" parTransId="{3B2793EA-2602-47BD-946A-891A24F27FC5}" sibTransId="{CCD65A49-B4B3-43DD-860B-47EFC65F6811}"/>
    <dgm:cxn modelId="{B2473985-6FED-4220-833D-F86F87326903}" type="presOf" srcId="{8BF78392-4666-430B-85E8-57B531DC2534}" destId="{CD076B5E-6A4D-434A-832D-0E023263A52E}" srcOrd="0" destOrd="0" presId="urn:microsoft.com/office/officeart/2005/8/layout/cycle4#1"/>
    <dgm:cxn modelId="{882DD69E-9A8C-4A35-BD19-C509978BAA97}" srcId="{8BF78392-4666-430B-85E8-57B531DC2534}" destId="{68EFC622-760F-46A4-A74A-B7626BC75F2A}" srcOrd="1" destOrd="0" parTransId="{7E9F0AD0-0846-425B-ACC8-44B753075E2C}" sibTransId="{5EF9BDB1-2D3F-462A-8669-CF6BE44CA9BD}"/>
    <dgm:cxn modelId="{2B7595BA-95FE-4DC3-AE6D-844E63971C37}" srcId="{02CED078-1F91-4E52-BB8C-8DC12F259018}" destId="{08D665E8-0480-46CF-8A37-4AA8CA5285A8}" srcOrd="1" destOrd="0" parTransId="{15C8065C-9926-4A27-A59C-2F3EE72F6296}" sibTransId="{1EE349BF-A22C-47C5-A87B-48BDD0376A3B}"/>
    <dgm:cxn modelId="{04ADF090-812C-4E60-B2E1-0F522CA04C92}" type="presOf" srcId="{2CDF93F4-A87E-4DBD-BF12-C0B105F67B4C}" destId="{DD705745-D3F5-49CE-8521-259B10F74C5D}" srcOrd="0" destOrd="0" presId="urn:microsoft.com/office/officeart/2005/8/layout/cycle4#1"/>
    <dgm:cxn modelId="{DE35A684-7486-4E0F-9A50-CB266AD7E6E1}" type="presOf" srcId="{60DA7652-3B3B-4018-8707-5486D04A26A3}" destId="{F04B8B6E-0CF6-4704-AE59-229A8776BB38}" srcOrd="1" destOrd="0" presId="urn:microsoft.com/office/officeart/2005/8/layout/cycle4#1"/>
    <dgm:cxn modelId="{31D0804F-6CF4-46A8-8C5B-665A7CD9A8AE}" type="presParOf" srcId="{CD076B5E-6A4D-434A-832D-0E023263A52E}" destId="{7F3395BE-4B28-4D18-A4D4-D9E6D3A20099}" srcOrd="0" destOrd="0" presId="urn:microsoft.com/office/officeart/2005/8/layout/cycle4#1"/>
    <dgm:cxn modelId="{21460D25-03EA-44C9-A4EE-0EBBF1CD6B15}" type="presParOf" srcId="{7F3395BE-4B28-4D18-A4D4-D9E6D3A20099}" destId="{0E123D0D-7B45-47D5-B655-B323F667D3A5}" srcOrd="0" destOrd="0" presId="urn:microsoft.com/office/officeart/2005/8/layout/cycle4#1"/>
    <dgm:cxn modelId="{A757B62A-8E0C-481E-A7DD-6A203D173841}" type="presParOf" srcId="{0E123D0D-7B45-47D5-B655-B323F667D3A5}" destId="{E8CB11AC-9F7C-4E31-BE85-3BDBD78CB111}" srcOrd="0" destOrd="0" presId="urn:microsoft.com/office/officeart/2005/8/layout/cycle4#1"/>
    <dgm:cxn modelId="{72B8138F-942D-4055-9013-C761AB3715B5}" type="presParOf" srcId="{0E123D0D-7B45-47D5-B655-B323F667D3A5}" destId="{4E7DA400-CC50-496B-9019-F2C173AD65B8}" srcOrd="1" destOrd="0" presId="urn:microsoft.com/office/officeart/2005/8/layout/cycle4#1"/>
    <dgm:cxn modelId="{23CBDEA1-0372-4B64-8CED-D402A5E065B0}" type="presParOf" srcId="{7F3395BE-4B28-4D18-A4D4-D9E6D3A20099}" destId="{F94BB380-FAFB-4024-BB6A-51C9956302B8}" srcOrd="1" destOrd="0" presId="urn:microsoft.com/office/officeart/2005/8/layout/cycle4#1"/>
    <dgm:cxn modelId="{892764DB-23A6-457D-A1D5-21C87C349A4E}" type="presParOf" srcId="{F94BB380-FAFB-4024-BB6A-51C9956302B8}" destId="{444E3EF9-3C5D-4867-8223-AE01E22742D0}" srcOrd="0" destOrd="0" presId="urn:microsoft.com/office/officeart/2005/8/layout/cycle4#1"/>
    <dgm:cxn modelId="{CE525BA8-194C-4118-92CA-C501EBF0C1FF}" type="presParOf" srcId="{F94BB380-FAFB-4024-BB6A-51C9956302B8}" destId="{F04B8B6E-0CF6-4704-AE59-229A8776BB38}" srcOrd="1" destOrd="0" presId="urn:microsoft.com/office/officeart/2005/8/layout/cycle4#1"/>
    <dgm:cxn modelId="{E62DC24E-9B4A-4D42-B778-489CD30F15A1}" type="presParOf" srcId="{7F3395BE-4B28-4D18-A4D4-D9E6D3A20099}" destId="{984FA238-90B5-48E7-B266-7E5F22FF8EAB}" srcOrd="2" destOrd="0" presId="urn:microsoft.com/office/officeart/2005/8/layout/cycle4#1"/>
    <dgm:cxn modelId="{4FAB0ECB-6B50-4967-AF1C-E50816DFC118}" type="presParOf" srcId="{984FA238-90B5-48E7-B266-7E5F22FF8EAB}" destId="{CF85B1A4-FBA7-4945-A9FE-C56D456DAA90}" srcOrd="0" destOrd="0" presId="urn:microsoft.com/office/officeart/2005/8/layout/cycle4#1"/>
    <dgm:cxn modelId="{FD32076D-C435-4E81-BA6D-C5B76964C260}" type="presParOf" srcId="{984FA238-90B5-48E7-B266-7E5F22FF8EAB}" destId="{BA43EF1F-BECE-48EE-80C8-95369F1E83CB}" srcOrd="1" destOrd="0" presId="urn:microsoft.com/office/officeart/2005/8/layout/cycle4#1"/>
    <dgm:cxn modelId="{67378034-93C7-4B54-B486-F7DC50437561}" type="presParOf" srcId="{7F3395BE-4B28-4D18-A4D4-D9E6D3A20099}" destId="{4855A25F-FF7F-4F8D-8FCA-89DF3D1F2F35}" srcOrd="3" destOrd="0" presId="urn:microsoft.com/office/officeart/2005/8/layout/cycle4#1"/>
    <dgm:cxn modelId="{3AB48610-BB6E-43D4-A608-4FB858449B98}" type="presParOf" srcId="{4855A25F-FF7F-4F8D-8FCA-89DF3D1F2F35}" destId="{DD705745-D3F5-49CE-8521-259B10F74C5D}" srcOrd="0" destOrd="0" presId="urn:microsoft.com/office/officeart/2005/8/layout/cycle4#1"/>
    <dgm:cxn modelId="{34288061-7B44-4F6C-B2B3-ECC220F3A0EE}" type="presParOf" srcId="{4855A25F-FF7F-4F8D-8FCA-89DF3D1F2F35}" destId="{24DE1553-543F-4307-A857-DB2B0E4BC6BC}" srcOrd="1" destOrd="0" presId="urn:microsoft.com/office/officeart/2005/8/layout/cycle4#1"/>
    <dgm:cxn modelId="{24413A8F-AF53-45D6-8C65-FD6A54B612AE}" type="presParOf" srcId="{7F3395BE-4B28-4D18-A4D4-D9E6D3A20099}" destId="{6F66FDF1-658A-41F8-B920-7D93E7E27B08}" srcOrd="4" destOrd="0" presId="urn:microsoft.com/office/officeart/2005/8/layout/cycle4#1"/>
    <dgm:cxn modelId="{306B74F6-A645-456F-BCD2-0FE3E05CD11A}" type="presParOf" srcId="{CD076B5E-6A4D-434A-832D-0E023263A52E}" destId="{978A504E-9C7D-41B6-AF58-5F0C5F38CCC5}" srcOrd="1" destOrd="0" presId="urn:microsoft.com/office/officeart/2005/8/layout/cycle4#1"/>
    <dgm:cxn modelId="{BC536FD4-493A-4E3C-8207-10D59B0D0FAE}" type="presParOf" srcId="{978A504E-9C7D-41B6-AF58-5F0C5F38CCC5}" destId="{B9BD5308-C68B-4953-967F-968EFD732F0D}" srcOrd="0" destOrd="0" presId="urn:microsoft.com/office/officeart/2005/8/layout/cycle4#1"/>
    <dgm:cxn modelId="{B743198A-83A7-49D4-9F57-DE90D4C0AA62}" type="presParOf" srcId="{978A504E-9C7D-41B6-AF58-5F0C5F38CCC5}" destId="{59248351-258A-4893-ABD3-5CEED2EC0D3A}" srcOrd="1" destOrd="0" presId="urn:microsoft.com/office/officeart/2005/8/layout/cycle4#1"/>
    <dgm:cxn modelId="{EF6A7B8D-56B6-4F31-9E9F-42C18394FEDB}" type="presParOf" srcId="{978A504E-9C7D-41B6-AF58-5F0C5F38CCC5}" destId="{FE5B358A-434B-489F-896C-17255140DCFF}" srcOrd="2" destOrd="0" presId="urn:microsoft.com/office/officeart/2005/8/layout/cycle4#1"/>
    <dgm:cxn modelId="{33992F68-CD36-4FEC-BE4E-EEF313BB44D1}" type="presParOf" srcId="{978A504E-9C7D-41B6-AF58-5F0C5F38CCC5}" destId="{6340F888-14B8-4722-A5ED-43243AE0717A}" srcOrd="3" destOrd="0" presId="urn:microsoft.com/office/officeart/2005/8/layout/cycle4#1"/>
    <dgm:cxn modelId="{622D8F70-A267-4FCB-9A75-13498882F84A}" type="presParOf" srcId="{978A504E-9C7D-41B6-AF58-5F0C5F38CCC5}" destId="{AF8A035A-8EF6-4D87-8186-D33BB5412083}" srcOrd="4" destOrd="0" presId="urn:microsoft.com/office/officeart/2005/8/layout/cycle4#1"/>
    <dgm:cxn modelId="{E0860274-0954-4F3E-875D-9DE1798CB1CF}" type="presParOf" srcId="{CD076B5E-6A4D-434A-832D-0E023263A52E}" destId="{B2F4D5D1-EE77-4688-A5D1-FD393EB59F10}" srcOrd="2" destOrd="0" presId="urn:microsoft.com/office/officeart/2005/8/layout/cycle4#1"/>
    <dgm:cxn modelId="{EC75A46A-D3E7-4811-82A0-1F9C03E50D9D}" type="presParOf" srcId="{CD076B5E-6A4D-434A-832D-0E023263A52E}" destId="{01EE41D3-E4B3-4B6E-9F5A-0B5F78BD8701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F78392-4666-430B-85E8-57B531DC2534}" type="doc">
      <dgm:prSet loTypeId="urn:microsoft.com/office/officeart/2005/8/layout/cycle4#2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02CED078-1F91-4E52-BB8C-8DC12F259018}">
      <dgm:prSet phldrT="[Texto]" custT="1"/>
      <dgm:spPr/>
      <dgm:t>
        <a:bodyPr lIns="0" rIns="0" anchor="t"/>
        <a:lstStyle/>
        <a:p>
          <a:pPr algn="l"/>
          <a:endParaRPr lang="es-CL" sz="1800" b="1" dirty="0" smtClean="0"/>
        </a:p>
        <a:p>
          <a:pPr algn="l"/>
          <a:r>
            <a:rPr lang="es-CL" sz="1800" b="1" dirty="0" smtClean="0"/>
            <a:t>Infraestructura</a:t>
          </a:r>
          <a:endParaRPr lang="es-CL" sz="1800" b="1" dirty="0"/>
        </a:p>
      </dgm:t>
    </dgm:pt>
    <dgm:pt modelId="{70256F60-E23D-452A-B3DD-2D0227FA0647}" type="parTrans" cxnId="{F0A45816-C9AE-486E-8806-732E90E95325}">
      <dgm:prSet/>
      <dgm:spPr/>
      <dgm:t>
        <a:bodyPr/>
        <a:lstStyle/>
        <a:p>
          <a:endParaRPr lang="es-CL"/>
        </a:p>
      </dgm:t>
    </dgm:pt>
    <dgm:pt modelId="{2907633D-8B96-4C2A-9C4F-2A1F9553B857}" type="sibTrans" cxnId="{F0A45816-C9AE-486E-8806-732E90E95325}">
      <dgm:prSet/>
      <dgm:spPr/>
      <dgm:t>
        <a:bodyPr/>
        <a:lstStyle/>
        <a:p>
          <a:endParaRPr lang="es-CL"/>
        </a:p>
      </dgm:t>
    </dgm:pt>
    <dgm:pt modelId="{6EBCF510-B2BE-422C-8882-5AA3702DB91A}">
      <dgm:prSet phldrT="[Texto]" custT="1"/>
      <dgm:spPr/>
      <dgm:t>
        <a:bodyPr/>
        <a:lstStyle/>
        <a:p>
          <a:r>
            <a:rPr lang="es-CL" sz="1600" dirty="0" smtClean="0"/>
            <a:t>Recopilación de información</a:t>
          </a:r>
          <a:endParaRPr lang="es-CL" sz="1600" dirty="0"/>
        </a:p>
      </dgm:t>
    </dgm:pt>
    <dgm:pt modelId="{206016D6-26E1-470B-9C21-7EBC895D1779}" type="parTrans" cxnId="{5AB5BCD6-0137-4872-B0DC-A3CE894C22FD}">
      <dgm:prSet/>
      <dgm:spPr/>
      <dgm:t>
        <a:bodyPr/>
        <a:lstStyle/>
        <a:p>
          <a:endParaRPr lang="es-CL"/>
        </a:p>
      </dgm:t>
    </dgm:pt>
    <dgm:pt modelId="{FD393FF1-6EFC-4881-B562-69294AD99768}" type="sibTrans" cxnId="{5AB5BCD6-0137-4872-B0DC-A3CE894C22FD}">
      <dgm:prSet/>
      <dgm:spPr/>
      <dgm:t>
        <a:bodyPr/>
        <a:lstStyle/>
        <a:p>
          <a:endParaRPr lang="es-CL"/>
        </a:p>
      </dgm:t>
    </dgm:pt>
    <dgm:pt modelId="{68EFC622-760F-46A4-A74A-B7626BC75F2A}">
      <dgm:prSet phldrT="[Texto]" custT="1"/>
      <dgm:spPr/>
      <dgm:t>
        <a:bodyPr/>
        <a:lstStyle/>
        <a:p>
          <a:r>
            <a:rPr lang="es-CL" sz="1800" b="1" dirty="0" smtClean="0"/>
            <a:t>Patrimonio Histórico , Artístico y/ o Cultural </a:t>
          </a:r>
          <a:endParaRPr lang="es-CL" sz="1800" b="1" dirty="0"/>
        </a:p>
      </dgm:t>
    </dgm:pt>
    <dgm:pt modelId="{7E9F0AD0-0846-425B-ACC8-44B753075E2C}" type="parTrans" cxnId="{882DD69E-9A8C-4A35-BD19-C509978BAA97}">
      <dgm:prSet/>
      <dgm:spPr/>
      <dgm:t>
        <a:bodyPr/>
        <a:lstStyle/>
        <a:p>
          <a:endParaRPr lang="es-CL"/>
        </a:p>
      </dgm:t>
    </dgm:pt>
    <dgm:pt modelId="{5EF9BDB1-2D3F-462A-8669-CF6BE44CA9BD}" type="sibTrans" cxnId="{882DD69E-9A8C-4A35-BD19-C509978BAA97}">
      <dgm:prSet/>
      <dgm:spPr/>
      <dgm:t>
        <a:bodyPr/>
        <a:lstStyle/>
        <a:p>
          <a:endParaRPr lang="es-CL"/>
        </a:p>
      </dgm:t>
    </dgm:pt>
    <dgm:pt modelId="{81FD5706-AAB4-4694-892A-843348CFC790}">
      <dgm:prSet phldrT="[Texto]" custT="1"/>
      <dgm:spPr/>
      <dgm:t>
        <a:bodyPr/>
        <a:lstStyle/>
        <a:p>
          <a:r>
            <a:rPr lang="es-CL" sz="1800" b="1" dirty="0" smtClean="0"/>
            <a:t>Deterioro</a:t>
          </a:r>
          <a:endParaRPr lang="es-CL" sz="1800" b="1" dirty="0"/>
        </a:p>
      </dgm:t>
    </dgm:pt>
    <dgm:pt modelId="{59E5CB8E-8921-444E-B63F-E7D25323B389}" type="parTrans" cxnId="{D7337CAF-7B17-4DBA-9873-6323574C60A5}">
      <dgm:prSet/>
      <dgm:spPr/>
      <dgm:t>
        <a:bodyPr/>
        <a:lstStyle/>
        <a:p>
          <a:endParaRPr lang="es-CL"/>
        </a:p>
      </dgm:t>
    </dgm:pt>
    <dgm:pt modelId="{87745BDA-9884-4497-AD4E-BDC390FD1B4B}" type="sibTrans" cxnId="{D7337CAF-7B17-4DBA-9873-6323574C60A5}">
      <dgm:prSet/>
      <dgm:spPr/>
      <dgm:t>
        <a:bodyPr/>
        <a:lstStyle/>
        <a:p>
          <a:endParaRPr lang="es-CL"/>
        </a:p>
      </dgm:t>
    </dgm:pt>
    <dgm:pt modelId="{CBAF31A4-558C-474E-A1FA-E9EF238BD0B4}">
      <dgm:prSet phldrT="[Texto]" custT="1"/>
      <dgm:spPr/>
      <dgm:t>
        <a:bodyPr/>
        <a:lstStyle/>
        <a:p>
          <a:r>
            <a:rPr lang="es-CL" sz="1600" dirty="0" smtClean="0"/>
            <a:t>Metodología de cálculo</a:t>
          </a:r>
          <a:endParaRPr lang="es-CL" sz="1600" dirty="0"/>
        </a:p>
      </dgm:t>
    </dgm:pt>
    <dgm:pt modelId="{B53F5F2D-93DF-44E7-832D-DF5C0E82A9B6}" type="parTrans" cxnId="{78BBE784-F8B7-4FFD-BB51-A7830AFDCFD6}">
      <dgm:prSet/>
      <dgm:spPr/>
      <dgm:t>
        <a:bodyPr/>
        <a:lstStyle/>
        <a:p>
          <a:endParaRPr lang="es-CL"/>
        </a:p>
      </dgm:t>
    </dgm:pt>
    <dgm:pt modelId="{7D75C9F4-21C5-4CC5-91E3-D9BC1EDDB93F}" type="sibTrans" cxnId="{78BBE784-F8B7-4FFD-BB51-A7830AFDCFD6}">
      <dgm:prSet/>
      <dgm:spPr/>
      <dgm:t>
        <a:bodyPr/>
        <a:lstStyle/>
        <a:p>
          <a:endParaRPr lang="es-CL"/>
        </a:p>
      </dgm:t>
    </dgm:pt>
    <dgm:pt modelId="{9A62C2B7-9748-475D-B602-0AE270B2AEB2}">
      <dgm:prSet phldrT="[Texto]"/>
      <dgm:spPr/>
      <dgm:t>
        <a:bodyPr/>
        <a:lstStyle/>
        <a:p>
          <a:r>
            <a:rPr lang="es-CL" b="1" dirty="0" smtClean="0"/>
            <a:t>Concesiones</a:t>
          </a:r>
          <a:endParaRPr lang="es-CL" b="1" dirty="0"/>
        </a:p>
      </dgm:t>
    </dgm:pt>
    <dgm:pt modelId="{D9B7419D-1BD0-451D-9E5F-CD710FB8C4A8}" type="parTrans" cxnId="{BA705CC4-036E-4BEA-BAB5-D0AC5E6D33CC}">
      <dgm:prSet/>
      <dgm:spPr/>
      <dgm:t>
        <a:bodyPr/>
        <a:lstStyle/>
        <a:p>
          <a:endParaRPr lang="es-CL"/>
        </a:p>
      </dgm:t>
    </dgm:pt>
    <dgm:pt modelId="{55E89324-303D-4835-8DD5-D54709C44A03}" type="sibTrans" cxnId="{BA705CC4-036E-4BEA-BAB5-D0AC5E6D33CC}">
      <dgm:prSet/>
      <dgm:spPr/>
      <dgm:t>
        <a:bodyPr/>
        <a:lstStyle/>
        <a:p>
          <a:endParaRPr lang="es-CL"/>
        </a:p>
      </dgm:t>
    </dgm:pt>
    <dgm:pt modelId="{B544AD62-1C2A-42BA-AD4E-0285A54C5B9E}">
      <dgm:prSet phldrT="[Texto]" custT="1"/>
      <dgm:spPr/>
      <dgm:t>
        <a:bodyPr/>
        <a:lstStyle/>
        <a:p>
          <a:r>
            <a:rPr lang="es-CL" sz="1600" dirty="0" smtClean="0"/>
            <a:t>Valorización</a:t>
          </a:r>
          <a:endParaRPr lang="es-CL" sz="1600" dirty="0"/>
        </a:p>
      </dgm:t>
    </dgm:pt>
    <dgm:pt modelId="{8E0D4C03-B843-401C-8FBF-E80F2DCC7D46}" type="parTrans" cxnId="{E3C4ED5D-6EC9-463D-9E4A-90ED3BC12C6E}">
      <dgm:prSet/>
      <dgm:spPr/>
      <dgm:t>
        <a:bodyPr/>
        <a:lstStyle/>
        <a:p>
          <a:endParaRPr lang="es-CL"/>
        </a:p>
      </dgm:t>
    </dgm:pt>
    <dgm:pt modelId="{CE5CC92D-E206-4492-B928-29FCF47C3A09}" type="sibTrans" cxnId="{E3C4ED5D-6EC9-463D-9E4A-90ED3BC12C6E}">
      <dgm:prSet/>
      <dgm:spPr/>
      <dgm:t>
        <a:bodyPr/>
        <a:lstStyle/>
        <a:p>
          <a:endParaRPr lang="es-CL"/>
        </a:p>
      </dgm:t>
    </dgm:pt>
    <dgm:pt modelId="{685972F5-F34A-4313-9F8E-D1D8E656877C}">
      <dgm:prSet phldrT="[Texto]" custT="1"/>
      <dgm:spPr/>
      <dgm:t>
        <a:bodyPr/>
        <a:lstStyle/>
        <a:p>
          <a:r>
            <a:rPr lang="es-CL" sz="1600" dirty="0" smtClean="0"/>
            <a:t>Depreciación</a:t>
          </a:r>
          <a:endParaRPr lang="es-CL" sz="1600" dirty="0"/>
        </a:p>
      </dgm:t>
    </dgm:pt>
    <dgm:pt modelId="{EFBAA6B9-F429-4EAE-97A9-2A6E046C80EA}" type="parTrans" cxnId="{55BC4A75-1997-489A-B8F7-C1DD1CA00450}">
      <dgm:prSet/>
      <dgm:spPr/>
      <dgm:t>
        <a:bodyPr/>
        <a:lstStyle/>
        <a:p>
          <a:endParaRPr lang="es-CL"/>
        </a:p>
      </dgm:t>
    </dgm:pt>
    <dgm:pt modelId="{BF446473-4E69-47E0-A6EC-AF6ADF70772B}" type="sibTrans" cxnId="{55BC4A75-1997-489A-B8F7-C1DD1CA00450}">
      <dgm:prSet/>
      <dgm:spPr/>
      <dgm:t>
        <a:bodyPr/>
        <a:lstStyle/>
        <a:p>
          <a:endParaRPr lang="es-CL"/>
        </a:p>
      </dgm:t>
    </dgm:pt>
    <dgm:pt modelId="{244BD538-519B-4204-BB1F-D67BA2337F9A}">
      <dgm:prSet phldrT="[Texto]" custT="1"/>
      <dgm:spPr/>
      <dgm:t>
        <a:bodyPr/>
        <a:lstStyle/>
        <a:p>
          <a:r>
            <a:rPr lang="es-CL" sz="1600" dirty="0" smtClean="0"/>
            <a:t>Deterioro</a:t>
          </a:r>
          <a:endParaRPr lang="es-CL" sz="1600" dirty="0"/>
        </a:p>
      </dgm:t>
    </dgm:pt>
    <dgm:pt modelId="{9B1802AE-C0A5-46A7-9D6F-2B1A71DBA6F5}" type="parTrans" cxnId="{B7B21CC8-1E61-4123-A957-D25F8DCE3EB6}">
      <dgm:prSet/>
      <dgm:spPr/>
      <dgm:t>
        <a:bodyPr/>
        <a:lstStyle/>
        <a:p>
          <a:endParaRPr lang="es-CL"/>
        </a:p>
      </dgm:t>
    </dgm:pt>
    <dgm:pt modelId="{23ED4F21-771B-46FD-AC82-B63B08FBE1A8}" type="sibTrans" cxnId="{B7B21CC8-1E61-4123-A957-D25F8DCE3EB6}">
      <dgm:prSet/>
      <dgm:spPr/>
      <dgm:t>
        <a:bodyPr/>
        <a:lstStyle/>
        <a:p>
          <a:endParaRPr lang="es-CL"/>
        </a:p>
      </dgm:t>
    </dgm:pt>
    <dgm:pt modelId="{F4AE8EEA-63E5-485C-9FB3-DEB33FEC60CF}">
      <dgm:prSet phldrT="[Texto]" custT="1"/>
      <dgm:spPr/>
      <dgm:t>
        <a:bodyPr/>
        <a:lstStyle/>
        <a:p>
          <a:pPr marL="171450" indent="0"/>
          <a:endParaRPr lang="es-CL" sz="1600" dirty="0"/>
        </a:p>
      </dgm:t>
    </dgm:pt>
    <dgm:pt modelId="{C4B13FD4-DC3E-4142-894F-1AD5CB8F118F}" type="parTrans" cxnId="{67EF9201-E7B9-4291-ACA0-FF01899913F6}">
      <dgm:prSet/>
      <dgm:spPr/>
      <dgm:t>
        <a:bodyPr/>
        <a:lstStyle/>
        <a:p>
          <a:endParaRPr lang="es-CL"/>
        </a:p>
      </dgm:t>
    </dgm:pt>
    <dgm:pt modelId="{A80146C7-830D-43A0-A192-725489015F23}" type="sibTrans" cxnId="{67EF9201-E7B9-4291-ACA0-FF01899913F6}">
      <dgm:prSet/>
      <dgm:spPr/>
      <dgm:t>
        <a:bodyPr/>
        <a:lstStyle/>
        <a:p>
          <a:endParaRPr lang="es-CL"/>
        </a:p>
      </dgm:t>
    </dgm:pt>
    <dgm:pt modelId="{60DA7652-3B3B-4018-8707-5486D04A26A3}">
      <dgm:prSet phldrT="[Texto]" custT="1"/>
      <dgm:spPr/>
      <dgm:t>
        <a:bodyPr/>
        <a:lstStyle/>
        <a:p>
          <a:pPr marL="0" indent="0"/>
          <a:r>
            <a:rPr lang="es-CL" sz="1600" dirty="0" smtClean="0"/>
            <a:t>Levantamiento de información</a:t>
          </a:r>
          <a:endParaRPr lang="es-CL" sz="1600" dirty="0"/>
        </a:p>
      </dgm:t>
    </dgm:pt>
    <dgm:pt modelId="{C5059D91-E4FF-47B1-B070-E799A8C4CFC9}" type="parTrans" cxnId="{4D2A587B-07CA-4449-A068-DD63E90DD880}">
      <dgm:prSet/>
      <dgm:spPr/>
      <dgm:t>
        <a:bodyPr/>
        <a:lstStyle/>
        <a:p>
          <a:endParaRPr lang="es-CL"/>
        </a:p>
      </dgm:t>
    </dgm:pt>
    <dgm:pt modelId="{FF264F7A-5CB5-457D-86C0-5FEFA53DC5A7}" type="sibTrans" cxnId="{4D2A587B-07CA-4449-A068-DD63E90DD880}">
      <dgm:prSet/>
      <dgm:spPr/>
      <dgm:t>
        <a:bodyPr/>
        <a:lstStyle/>
        <a:p>
          <a:endParaRPr lang="es-CL"/>
        </a:p>
      </dgm:t>
    </dgm:pt>
    <dgm:pt modelId="{EF62ACE6-9778-423E-87FC-5167BFAA5E44}">
      <dgm:prSet phldrT="[Texto]" custT="1"/>
      <dgm:spPr/>
      <dgm:t>
        <a:bodyPr/>
        <a:lstStyle/>
        <a:p>
          <a:pPr marL="0" indent="0"/>
          <a:r>
            <a:rPr lang="es-CL" sz="1600" dirty="0" smtClean="0"/>
            <a:t>Control de bienes</a:t>
          </a:r>
          <a:endParaRPr lang="es-CL" sz="1600" dirty="0"/>
        </a:p>
      </dgm:t>
    </dgm:pt>
    <dgm:pt modelId="{7760B3A5-1850-4419-A145-961A333ACEC9}" type="parTrans" cxnId="{132E1098-D12E-4CEC-AFB2-A08EDC884D6F}">
      <dgm:prSet/>
      <dgm:spPr/>
      <dgm:t>
        <a:bodyPr/>
        <a:lstStyle/>
        <a:p>
          <a:endParaRPr lang="es-CL"/>
        </a:p>
      </dgm:t>
    </dgm:pt>
    <dgm:pt modelId="{2E40DBA5-1D00-4837-A020-FC3240CAAEED}" type="sibTrans" cxnId="{132E1098-D12E-4CEC-AFB2-A08EDC884D6F}">
      <dgm:prSet/>
      <dgm:spPr/>
      <dgm:t>
        <a:bodyPr/>
        <a:lstStyle/>
        <a:p>
          <a:endParaRPr lang="es-CL"/>
        </a:p>
      </dgm:t>
    </dgm:pt>
    <dgm:pt modelId="{D695D285-9E7B-4ED3-91CF-E50834CCCE9B}">
      <dgm:prSet phldrT="[Texto]" custT="1"/>
      <dgm:spPr/>
      <dgm:t>
        <a:bodyPr/>
        <a:lstStyle/>
        <a:p>
          <a:pPr marL="0" indent="0"/>
          <a:r>
            <a:rPr lang="es-CL" sz="1600" dirty="0" smtClean="0"/>
            <a:t>Valorización</a:t>
          </a:r>
          <a:endParaRPr lang="es-CL" sz="1600" dirty="0"/>
        </a:p>
      </dgm:t>
    </dgm:pt>
    <dgm:pt modelId="{59B254EB-42F7-4ACF-B982-B0D16B465129}" type="parTrans" cxnId="{BA608CDB-BF7A-447F-8FD8-B2E3B5E226DB}">
      <dgm:prSet/>
      <dgm:spPr/>
      <dgm:t>
        <a:bodyPr/>
        <a:lstStyle/>
        <a:p>
          <a:endParaRPr lang="es-CL"/>
        </a:p>
      </dgm:t>
    </dgm:pt>
    <dgm:pt modelId="{E0ED5D7E-AFB9-431D-ADE3-F86215243686}" type="sibTrans" cxnId="{BA608CDB-BF7A-447F-8FD8-B2E3B5E226DB}">
      <dgm:prSet/>
      <dgm:spPr/>
      <dgm:t>
        <a:bodyPr/>
        <a:lstStyle/>
        <a:p>
          <a:endParaRPr lang="es-CL"/>
        </a:p>
      </dgm:t>
    </dgm:pt>
    <dgm:pt modelId="{55328B8D-7BF1-4BBA-8A27-A51F98ABD0E0}">
      <dgm:prSet phldrT="[Texto]" custT="1"/>
      <dgm:spPr/>
      <dgm:t>
        <a:bodyPr/>
        <a:lstStyle/>
        <a:p>
          <a:r>
            <a:rPr lang="es-CL" sz="1600" dirty="0" smtClean="0"/>
            <a:t>Indicios de deterioro</a:t>
          </a:r>
          <a:endParaRPr lang="es-CL" sz="1600" dirty="0"/>
        </a:p>
      </dgm:t>
    </dgm:pt>
    <dgm:pt modelId="{560CE729-5C88-4237-9214-9B24917DD22A}" type="parTrans" cxnId="{2A7350E9-DB78-4DB8-A535-0558E691F1DE}">
      <dgm:prSet/>
      <dgm:spPr/>
      <dgm:t>
        <a:bodyPr/>
        <a:lstStyle/>
        <a:p>
          <a:endParaRPr lang="es-CL"/>
        </a:p>
      </dgm:t>
    </dgm:pt>
    <dgm:pt modelId="{E8AA5BD5-4490-4192-8312-FA8DEADCC35F}" type="sibTrans" cxnId="{2A7350E9-DB78-4DB8-A535-0558E691F1DE}">
      <dgm:prSet/>
      <dgm:spPr/>
      <dgm:t>
        <a:bodyPr/>
        <a:lstStyle/>
        <a:p>
          <a:endParaRPr lang="es-CL"/>
        </a:p>
      </dgm:t>
    </dgm:pt>
    <dgm:pt modelId="{CD076B5E-6A4D-434A-832D-0E023263A52E}" type="pres">
      <dgm:prSet presAssocID="{8BF78392-4666-430B-85E8-57B531DC253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7F3395BE-4B28-4D18-A4D4-D9E6D3A20099}" type="pres">
      <dgm:prSet presAssocID="{8BF78392-4666-430B-85E8-57B531DC2534}" presName="children" presStyleCnt="0"/>
      <dgm:spPr/>
      <dgm:t>
        <a:bodyPr/>
        <a:lstStyle/>
        <a:p>
          <a:endParaRPr lang="es-CL"/>
        </a:p>
      </dgm:t>
    </dgm:pt>
    <dgm:pt modelId="{0E123D0D-7B45-47D5-B655-B323F667D3A5}" type="pres">
      <dgm:prSet presAssocID="{8BF78392-4666-430B-85E8-57B531DC2534}" presName="child1group" presStyleCnt="0"/>
      <dgm:spPr/>
      <dgm:t>
        <a:bodyPr/>
        <a:lstStyle/>
        <a:p>
          <a:endParaRPr lang="es-CL"/>
        </a:p>
      </dgm:t>
    </dgm:pt>
    <dgm:pt modelId="{E8CB11AC-9F7C-4E31-BE85-3BDBD78CB111}" type="pres">
      <dgm:prSet presAssocID="{8BF78392-4666-430B-85E8-57B531DC2534}" presName="child1" presStyleLbl="bgAcc1" presStyleIdx="0" presStyleCnt="3" custScaleX="118755" custScaleY="115341" custLinFactY="8034" custLinFactNeighborX="-33292" custLinFactNeighborY="100000"/>
      <dgm:spPr/>
      <dgm:t>
        <a:bodyPr/>
        <a:lstStyle/>
        <a:p>
          <a:endParaRPr lang="es-CL"/>
        </a:p>
      </dgm:t>
    </dgm:pt>
    <dgm:pt modelId="{4E7DA400-CC50-496B-9019-F2C173AD65B8}" type="pres">
      <dgm:prSet presAssocID="{8BF78392-4666-430B-85E8-57B531DC2534}" presName="child1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94BB380-FAFB-4024-BB6A-51C9956302B8}" type="pres">
      <dgm:prSet presAssocID="{8BF78392-4666-430B-85E8-57B531DC2534}" presName="child2group" presStyleCnt="0"/>
      <dgm:spPr/>
      <dgm:t>
        <a:bodyPr/>
        <a:lstStyle/>
        <a:p>
          <a:endParaRPr lang="es-CL"/>
        </a:p>
      </dgm:t>
    </dgm:pt>
    <dgm:pt modelId="{444E3EF9-3C5D-4867-8223-AE01E22742D0}" type="pres">
      <dgm:prSet presAssocID="{8BF78392-4666-430B-85E8-57B531DC2534}" presName="child2" presStyleLbl="bgAcc1" presStyleIdx="1" presStyleCnt="3" custScaleX="118755" custScaleY="115341" custLinFactNeighborX="26524"/>
      <dgm:spPr/>
      <dgm:t>
        <a:bodyPr/>
        <a:lstStyle/>
        <a:p>
          <a:endParaRPr lang="es-CL"/>
        </a:p>
      </dgm:t>
    </dgm:pt>
    <dgm:pt modelId="{F04B8B6E-0CF6-4704-AE59-229A8776BB38}" type="pres">
      <dgm:prSet presAssocID="{8BF78392-4666-430B-85E8-57B531DC2534}" presName="child2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84FA238-90B5-48E7-B266-7E5F22FF8EAB}" type="pres">
      <dgm:prSet presAssocID="{8BF78392-4666-430B-85E8-57B531DC2534}" presName="child3group" presStyleCnt="0"/>
      <dgm:spPr/>
      <dgm:t>
        <a:bodyPr/>
        <a:lstStyle/>
        <a:p>
          <a:endParaRPr lang="es-CL"/>
        </a:p>
      </dgm:t>
    </dgm:pt>
    <dgm:pt modelId="{CF85B1A4-FBA7-4945-A9FE-C56D456DAA90}" type="pres">
      <dgm:prSet presAssocID="{8BF78392-4666-430B-85E8-57B531DC2534}" presName="child3" presStyleLbl="bgAcc1" presStyleIdx="2" presStyleCnt="3" custScaleX="118755" custScaleY="115341" custLinFactNeighborX="28618"/>
      <dgm:spPr/>
      <dgm:t>
        <a:bodyPr/>
        <a:lstStyle/>
        <a:p>
          <a:endParaRPr lang="es-CL"/>
        </a:p>
      </dgm:t>
    </dgm:pt>
    <dgm:pt modelId="{BA43EF1F-BECE-48EE-80C8-95369F1E83CB}" type="pres">
      <dgm:prSet presAssocID="{8BF78392-4666-430B-85E8-57B531DC2534}" presName="child3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F66FDF1-658A-41F8-B920-7D93E7E27B08}" type="pres">
      <dgm:prSet presAssocID="{8BF78392-4666-430B-85E8-57B531DC2534}" presName="childPlaceholder" presStyleCnt="0"/>
      <dgm:spPr/>
      <dgm:t>
        <a:bodyPr/>
        <a:lstStyle/>
        <a:p>
          <a:endParaRPr lang="es-CL"/>
        </a:p>
      </dgm:t>
    </dgm:pt>
    <dgm:pt modelId="{978A504E-9C7D-41B6-AF58-5F0C5F38CCC5}" type="pres">
      <dgm:prSet presAssocID="{8BF78392-4666-430B-85E8-57B531DC2534}" presName="circle" presStyleCnt="0"/>
      <dgm:spPr/>
      <dgm:t>
        <a:bodyPr/>
        <a:lstStyle/>
        <a:p>
          <a:endParaRPr lang="es-CL"/>
        </a:p>
      </dgm:t>
    </dgm:pt>
    <dgm:pt modelId="{B9BD5308-C68B-4953-967F-968EFD732F0D}" type="pres">
      <dgm:prSet presAssocID="{8BF78392-4666-430B-85E8-57B531DC2534}" presName="quadrant1" presStyleLbl="node1" presStyleIdx="0" presStyleCnt="4" custLinFactNeighborX="-3980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9248351-258A-4893-ABD3-5CEED2EC0D3A}" type="pres">
      <dgm:prSet presAssocID="{8BF78392-4666-430B-85E8-57B531DC2534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E5B358A-434B-489F-896C-17255140DCFF}" type="pres">
      <dgm:prSet presAssocID="{8BF78392-4666-430B-85E8-57B531DC2534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340F888-14B8-4722-A5ED-43243AE0717A}" type="pres">
      <dgm:prSet presAssocID="{8BF78392-4666-430B-85E8-57B531DC2534}" presName="quadrant4" presStyleLbl="node1" presStyleIdx="3" presStyleCnt="4" custLinFactNeighborX="-6367" custLinFactNeighborY="796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F8A035A-8EF6-4D87-8186-D33BB5412083}" type="pres">
      <dgm:prSet presAssocID="{8BF78392-4666-430B-85E8-57B531DC2534}" presName="quadrantPlaceholder" presStyleCnt="0"/>
      <dgm:spPr/>
      <dgm:t>
        <a:bodyPr/>
        <a:lstStyle/>
        <a:p>
          <a:endParaRPr lang="es-CL"/>
        </a:p>
      </dgm:t>
    </dgm:pt>
    <dgm:pt modelId="{B2F4D5D1-EE77-4688-A5D1-FD393EB59F10}" type="pres">
      <dgm:prSet presAssocID="{8BF78392-4666-430B-85E8-57B531DC2534}" presName="center1" presStyleLbl="fgShp" presStyleIdx="0" presStyleCnt="2" custScaleX="145337" custScaleY="139324" custLinFactNeighborX="-4530"/>
      <dgm:spPr>
        <a:solidFill>
          <a:srgbClr val="0070C0"/>
        </a:solidFill>
      </dgm:spPr>
      <dgm:t>
        <a:bodyPr/>
        <a:lstStyle/>
        <a:p>
          <a:endParaRPr lang="es-CL"/>
        </a:p>
      </dgm:t>
    </dgm:pt>
    <dgm:pt modelId="{01EE41D3-E4B3-4B6E-9F5A-0B5F78BD8701}" type="pres">
      <dgm:prSet presAssocID="{8BF78392-4666-430B-85E8-57B531DC2534}" presName="center2" presStyleLbl="fgShp" presStyleIdx="1" presStyleCnt="2" custScaleX="145337" custScaleY="139324" custLinFactNeighborX="-4530"/>
      <dgm:spPr>
        <a:solidFill>
          <a:srgbClr val="0070C0"/>
        </a:solidFill>
      </dgm:spPr>
      <dgm:t>
        <a:bodyPr/>
        <a:lstStyle/>
        <a:p>
          <a:endParaRPr lang="es-CL"/>
        </a:p>
      </dgm:t>
    </dgm:pt>
  </dgm:ptLst>
  <dgm:cxnLst>
    <dgm:cxn modelId="{5AB5BCD6-0137-4872-B0DC-A3CE894C22FD}" srcId="{02CED078-1F91-4E52-BB8C-8DC12F259018}" destId="{6EBCF510-B2BE-422C-8882-5AA3702DB91A}" srcOrd="0" destOrd="0" parTransId="{206016D6-26E1-470B-9C21-7EBC895D1779}" sibTransId="{FD393FF1-6EFC-4881-B562-69294AD99768}"/>
    <dgm:cxn modelId="{21B2BDDF-5178-482A-AD91-7EFD25C4C9C0}" type="presOf" srcId="{685972F5-F34A-4313-9F8E-D1D8E656877C}" destId="{E8CB11AC-9F7C-4E31-BE85-3BDBD78CB111}" srcOrd="0" destOrd="2" presId="urn:microsoft.com/office/officeart/2005/8/layout/cycle4#2"/>
    <dgm:cxn modelId="{42FAF93C-7A76-437F-A14B-DED872E008A1}" type="presOf" srcId="{68EFC622-760F-46A4-A74A-B7626BC75F2A}" destId="{59248351-258A-4893-ABD3-5CEED2EC0D3A}" srcOrd="0" destOrd="0" presId="urn:microsoft.com/office/officeart/2005/8/layout/cycle4#2"/>
    <dgm:cxn modelId="{BA705CC4-036E-4BEA-BAB5-D0AC5E6D33CC}" srcId="{8BF78392-4666-430B-85E8-57B531DC2534}" destId="{9A62C2B7-9748-475D-B602-0AE270B2AEB2}" srcOrd="3" destOrd="0" parTransId="{D9B7419D-1BD0-451D-9E5F-CD710FB8C4A8}" sibTransId="{55E89324-303D-4835-8DD5-D54709C44A03}"/>
    <dgm:cxn modelId="{D5145FC5-2D8E-419A-AEA5-9873729B92A6}" type="presOf" srcId="{EF62ACE6-9778-423E-87FC-5167BFAA5E44}" destId="{F04B8B6E-0CF6-4704-AE59-229A8776BB38}" srcOrd="1" destOrd="1" presId="urn:microsoft.com/office/officeart/2005/8/layout/cycle4#2"/>
    <dgm:cxn modelId="{74CE0B92-78C7-4463-A55C-19F242D01EE3}" type="presOf" srcId="{55328B8D-7BF1-4BBA-8A27-A51F98ABD0E0}" destId="{CF85B1A4-FBA7-4945-A9FE-C56D456DAA90}" srcOrd="0" destOrd="1" presId="urn:microsoft.com/office/officeart/2005/8/layout/cycle4#2"/>
    <dgm:cxn modelId="{66626718-1106-4057-B9FA-9279E67A473F}" type="presOf" srcId="{9A62C2B7-9748-475D-B602-0AE270B2AEB2}" destId="{6340F888-14B8-4722-A5ED-43243AE0717A}" srcOrd="0" destOrd="0" presId="urn:microsoft.com/office/officeart/2005/8/layout/cycle4#2"/>
    <dgm:cxn modelId="{25A5BAF0-3C17-4EB7-8C05-66A3B29B0C48}" type="presOf" srcId="{02CED078-1F91-4E52-BB8C-8DC12F259018}" destId="{B9BD5308-C68B-4953-967F-968EFD732F0D}" srcOrd="0" destOrd="0" presId="urn:microsoft.com/office/officeart/2005/8/layout/cycle4#2"/>
    <dgm:cxn modelId="{A0DECD8D-1C04-4C96-8562-6E2F3060CABF}" type="presOf" srcId="{CBAF31A4-558C-474E-A1FA-E9EF238BD0B4}" destId="{BA43EF1F-BECE-48EE-80C8-95369F1E83CB}" srcOrd="1" destOrd="0" presId="urn:microsoft.com/office/officeart/2005/8/layout/cycle4#2"/>
    <dgm:cxn modelId="{132E1098-D12E-4CEC-AFB2-A08EDC884D6F}" srcId="{68EFC622-760F-46A4-A74A-B7626BC75F2A}" destId="{EF62ACE6-9778-423E-87FC-5167BFAA5E44}" srcOrd="1" destOrd="0" parTransId="{7760B3A5-1850-4419-A145-961A333ACEC9}" sibTransId="{2E40DBA5-1D00-4837-A020-FC3240CAAEED}"/>
    <dgm:cxn modelId="{1E6FA6B8-0241-4BCB-9DC8-FD1B17BAE9A5}" type="presOf" srcId="{B544AD62-1C2A-42BA-AD4E-0285A54C5B9E}" destId="{4E7DA400-CC50-496B-9019-F2C173AD65B8}" srcOrd="1" destOrd="1" presId="urn:microsoft.com/office/officeart/2005/8/layout/cycle4#2"/>
    <dgm:cxn modelId="{D7337CAF-7B17-4DBA-9873-6323574C60A5}" srcId="{8BF78392-4666-430B-85E8-57B531DC2534}" destId="{81FD5706-AAB4-4694-892A-843348CFC790}" srcOrd="2" destOrd="0" parTransId="{59E5CB8E-8921-444E-B63F-E7D25323B389}" sibTransId="{87745BDA-9884-4497-AD4E-BDC390FD1B4B}"/>
    <dgm:cxn modelId="{F323C8E6-42EA-4D49-A97B-337333715BD8}" type="presOf" srcId="{D695D285-9E7B-4ED3-91CF-E50834CCCE9B}" destId="{F04B8B6E-0CF6-4704-AE59-229A8776BB38}" srcOrd="1" destOrd="2" presId="urn:microsoft.com/office/officeart/2005/8/layout/cycle4#2"/>
    <dgm:cxn modelId="{0784EFED-C957-44D5-A7DB-7AE2C68D1B9C}" type="presOf" srcId="{EF62ACE6-9778-423E-87FC-5167BFAA5E44}" destId="{444E3EF9-3C5D-4867-8223-AE01E22742D0}" srcOrd="0" destOrd="1" presId="urn:microsoft.com/office/officeart/2005/8/layout/cycle4#2"/>
    <dgm:cxn modelId="{CB199866-3EB4-4757-9054-9803004D9CFA}" type="presOf" srcId="{D695D285-9E7B-4ED3-91CF-E50834CCCE9B}" destId="{444E3EF9-3C5D-4867-8223-AE01E22742D0}" srcOrd="0" destOrd="2" presId="urn:microsoft.com/office/officeart/2005/8/layout/cycle4#2"/>
    <dgm:cxn modelId="{87B11BA1-BAD5-48C7-A7E0-00EF6C000A67}" type="presOf" srcId="{244BD538-519B-4204-BB1F-D67BA2337F9A}" destId="{4E7DA400-CC50-496B-9019-F2C173AD65B8}" srcOrd="1" destOrd="3" presId="urn:microsoft.com/office/officeart/2005/8/layout/cycle4#2"/>
    <dgm:cxn modelId="{3A3CE6E3-4449-4DDC-96DB-746C0E0C0E87}" type="presOf" srcId="{244BD538-519B-4204-BB1F-D67BA2337F9A}" destId="{E8CB11AC-9F7C-4E31-BE85-3BDBD78CB111}" srcOrd="0" destOrd="3" presId="urn:microsoft.com/office/officeart/2005/8/layout/cycle4#2"/>
    <dgm:cxn modelId="{BD8829F6-0FCD-48F1-A034-EB6539A95291}" type="presOf" srcId="{685972F5-F34A-4313-9F8E-D1D8E656877C}" destId="{4E7DA400-CC50-496B-9019-F2C173AD65B8}" srcOrd="1" destOrd="2" presId="urn:microsoft.com/office/officeart/2005/8/layout/cycle4#2"/>
    <dgm:cxn modelId="{3FEBC1E2-0A33-4F7E-8A58-EFEF141C2018}" type="presOf" srcId="{6EBCF510-B2BE-422C-8882-5AA3702DB91A}" destId="{E8CB11AC-9F7C-4E31-BE85-3BDBD78CB111}" srcOrd="0" destOrd="0" presId="urn:microsoft.com/office/officeart/2005/8/layout/cycle4#2"/>
    <dgm:cxn modelId="{88B5AC28-9678-45C1-AE04-BB6740F595C4}" type="presOf" srcId="{F4AE8EEA-63E5-485C-9FB3-DEB33FEC60CF}" destId="{F04B8B6E-0CF6-4704-AE59-229A8776BB38}" srcOrd="1" destOrd="3" presId="urn:microsoft.com/office/officeart/2005/8/layout/cycle4#2"/>
    <dgm:cxn modelId="{18266D5A-C9EF-4175-9284-26FC93A9C0EB}" type="presOf" srcId="{B544AD62-1C2A-42BA-AD4E-0285A54C5B9E}" destId="{E8CB11AC-9F7C-4E31-BE85-3BDBD78CB111}" srcOrd="0" destOrd="1" presId="urn:microsoft.com/office/officeart/2005/8/layout/cycle4#2"/>
    <dgm:cxn modelId="{DEB708B6-886C-40D0-937B-6F3CAF48468A}" type="presOf" srcId="{55328B8D-7BF1-4BBA-8A27-A51F98ABD0E0}" destId="{BA43EF1F-BECE-48EE-80C8-95369F1E83CB}" srcOrd="1" destOrd="1" presId="urn:microsoft.com/office/officeart/2005/8/layout/cycle4#2"/>
    <dgm:cxn modelId="{09D92F6E-0893-4734-98CF-87125F579108}" type="presOf" srcId="{60DA7652-3B3B-4018-8707-5486D04A26A3}" destId="{444E3EF9-3C5D-4867-8223-AE01E22742D0}" srcOrd="0" destOrd="0" presId="urn:microsoft.com/office/officeart/2005/8/layout/cycle4#2"/>
    <dgm:cxn modelId="{E3C4ED5D-6EC9-463D-9E4A-90ED3BC12C6E}" srcId="{02CED078-1F91-4E52-BB8C-8DC12F259018}" destId="{B544AD62-1C2A-42BA-AD4E-0285A54C5B9E}" srcOrd="1" destOrd="0" parTransId="{8E0D4C03-B843-401C-8FBF-E80F2DCC7D46}" sibTransId="{CE5CC92D-E206-4492-B928-29FCF47C3A09}"/>
    <dgm:cxn modelId="{6CBC2AD3-90B8-4EE2-88F9-686A443F2FF7}" type="presOf" srcId="{81FD5706-AAB4-4694-892A-843348CFC790}" destId="{FE5B358A-434B-489F-896C-17255140DCFF}" srcOrd="0" destOrd="0" presId="urn:microsoft.com/office/officeart/2005/8/layout/cycle4#2"/>
    <dgm:cxn modelId="{F0A45816-C9AE-486E-8806-732E90E95325}" srcId="{8BF78392-4666-430B-85E8-57B531DC2534}" destId="{02CED078-1F91-4E52-BB8C-8DC12F259018}" srcOrd="0" destOrd="0" parTransId="{70256F60-E23D-452A-B3DD-2D0227FA0647}" sibTransId="{2907633D-8B96-4C2A-9C4F-2A1F9553B857}"/>
    <dgm:cxn modelId="{352DA568-130A-420B-A458-A2FFCD60E21B}" type="presOf" srcId="{F4AE8EEA-63E5-485C-9FB3-DEB33FEC60CF}" destId="{444E3EF9-3C5D-4867-8223-AE01E22742D0}" srcOrd="0" destOrd="3" presId="urn:microsoft.com/office/officeart/2005/8/layout/cycle4#2"/>
    <dgm:cxn modelId="{67EF9201-E7B9-4291-ACA0-FF01899913F6}" srcId="{68EFC622-760F-46A4-A74A-B7626BC75F2A}" destId="{F4AE8EEA-63E5-485C-9FB3-DEB33FEC60CF}" srcOrd="3" destOrd="0" parTransId="{C4B13FD4-DC3E-4142-894F-1AD5CB8F118F}" sibTransId="{A80146C7-830D-43A0-A192-725489015F23}"/>
    <dgm:cxn modelId="{289525A3-0C8D-45F1-9B14-17F6E6276B2E}" type="presOf" srcId="{8BF78392-4666-430B-85E8-57B531DC2534}" destId="{CD076B5E-6A4D-434A-832D-0E023263A52E}" srcOrd="0" destOrd="0" presId="urn:microsoft.com/office/officeart/2005/8/layout/cycle4#2"/>
    <dgm:cxn modelId="{78BBE784-F8B7-4FFD-BB51-A7830AFDCFD6}" srcId="{81FD5706-AAB4-4694-892A-843348CFC790}" destId="{CBAF31A4-558C-474E-A1FA-E9EF238BD0B4}" srcOrd="0" destOrd="0" parTransId="{B53F5F2D-93DF-44E7-832D-DF5C0E82A9B6}" sibTransId="{7D75C9F4-21C5-4CC5-91E3-D9BC1EDDB93F}"/>
    <dgm:cxn modelId="{4D2A587B-07CA-4449-A068-DD63E90DD880}" srcId="{68EFC622-760F-46A4-A74A-B7626BC75F2A}" destId="{60DA7652-3B3B-4018-8707-5486D04A26A3}" srcOrd="0" destOrd="0" parTransId="{C5059D91-E4FF-47B1-B070-E799A8C4CFC9}" sibTransId="{FF264F7A-5CB5-457D-86C0-5FEFA53DC5A7}"/>
    <dgm:cxn modelId="{B7B21CC8-1E61-4123-A957-D25F8DCE3EB6}" srcId="{02CED078-1F91-4E52-BB8C-8DC12F259018}" destId="{244BD538-519B-4204-BB1F-D67BA2337F9A}" srcOrd="3" destOrd="0" parTransId="{9B1802AE-C0A5-46A7-9D6F-2B1A71DBA6F5}" sibTransId="{23ED4F21-771B-46FD-AC82-B63B08FBE1A8}"/>
    <dgm:cxn modelId="{882DD69E-9A8C-4A35-BD19-C509978BAA97}" srcId="{8BF78392-4666-430B-85E8-57B531DC2534}" destId="{68EFC622-760F-46A4-A74A-B7626BC75F2A}" srcOrd="1" destOrd="0" parTransId="{7E9F0AD0-0846-425B-ACC8-44B753075E2C}" sibTransId="{5EF9BDB1-2D3F-462A-8669-CF6BE44CA9BD}"/>
    <dgm:cxn modelId="{55BC4A75-1997-489A-B8F7-C1DD1CA00450}" srcId="{02CED078-1F91-4E52-BB8C-8DC12F259018}" destId="{685972F5-F34A-4313-9F8E-D1D8E656877C}" srcOrd="2" destOrd="0" parTransId="{EFBAA6B9-F429-4EAE-97A9-2A6E046C80EA}" sibTransId="{BF446473-4E69-47E0-A6EC-AF6ADF70772B}"/>
    <dgm:cxn modelId="{BA608CDB-BF7A-447F-8FD8-B2E3B5E226DB}" srcId="{68EFC622-760F-46A4-A74A-B7626BC75F2A}" destId="{D695D285-9E7B-4ED3-91CF-E50834CCCE9B}" srcOrd="2" destOrd="0" parTransId="{59B254EB-42F7-4ACF-B982-B0D16B465129}" sibTransId="{E0ED5D7E-AFB9-431D-ADE3-F86215243686}"/>
    <dgm:cxn modelId="{D9F6A134-7E6B-4240-96EF-D3AAD092D4E6}" type="presOf" srcId="{6EBCF510-B2BE-422C-8882-5AA3702DB91A}" destId="{4E7DA400-CC50-496B-9019-F2C173AD65B8}" srcOrd="1" destOrd="0" presId="urn:microsoft.com/office/officeart/2005/8/layout/cycle4#2"/>
    <dgm:cxn modelId="{2A7350E9-DB78-4DB8-A535-0558E691F1DE}" srcId="{81FD5706-AAB4-4694-892A-843348CFC790}" destId="{55328B8D-7BF1-4BBA-8A27-A51F98ABD0E0}" srcOrd="1" destOrd="0" parTransId="{560CE729-5C88-4237-9214-9B24917DD22A}" sibTransId="{E8AA5BD5-4490-4192-8312-FA8DEADCC35F}"/>
    <dgm:cxn modelId="{55B8D07D-4250-4F1B-A338-59E5ED071F1D}" type="presOf" srcId="{60DA7652-3B3B-4018-8707-5486D04A26A3}" destId="{F04B8B6E-0CF6-4704-AE59-229A8776BB38}" srcOrd="1" destOrd="0" presId="urn:microsoft.com/office/officeart/2005/8/layout/cycle4#2"/>
    <dgm:cxn modelId="{65D161CC-DDBA-4988-B47C-93F526E04D0F}" type="presOf" srcId="{CBAF31A4-558C-474E-A1FA-E9EF238BD0B4}" destId="{CF85B1A4-FBA7-4945-A9FE-C56D456DAA90}" srcOrd="0" destOrd="0" presId="urn:microsoft.com/office/officeart/2005/8/layout/cycle4#2"/>
    <dgm:cxn modelId="{816BEF1D-C8A8-4F2E-AA86-520D8808179F}" type="presParOf" srcId="{CD076B5E-6A4D-434A-832D-0E023263A52E}" destId="{7F3395BE-4B28-4D18-A4D4-D9E6D3A20099}" srcOrd="0" destOrd="0" presId="urn:microsoft.com/office/officeart/2005/8/layout/cycle4#2"/>
    <dgm:cxn modelId="{0B2A435B-C6BC-4213-9D25-B88FC3D1EAD8}" type="presParOf" srcId="{7F3395BE-4B28-4D18-A4D4-D9E6D3A20099}" destId="{0E123D0D-7B45-47D5-B655-B323F667D3A5}" srcOrd="0" destOrd="0" presId="urn:microsoft.com/office/officeart/2005/8/layout/cycle4#2"/>
    <dgm:cxn modelId="{E59C5FD6-74C1-4764-8006-782C4BADFE93}" type="presParOf" srcId="{0E123D0D-7B45-47D5-B655-B323F667D3A5}" destId="{E8CB11AC-9F7C-4E31-BE85-3BDBD78CB111}" srcOrd="0" destOrd="0" presId="urn:microsoft.com/office/officeart/2005/8/layout/cycle4#2"/>
    <dgm:cxn modelId="{FB8ABC07-7D1E-441C-9F80-56D1E218B961}" type="presParOf" srcId="{0E123D0D-7B45-47D5-B655-B323F667D3A5}" destId="{4E7DA400-CC50-496B-9019-F2C173AD65B8}" srcOrd="1" destOrd="0" presId="urn:microsoft.com/office/officeart/2005/8/layout/cycle4#2"/>
    <dgm:cxn modelId="{478E82E0-D82D-4B09-BAA6-61420CBC5778}" type="presParOf" srcId="{7F3395BE-4B28-4D18-A4D4-D9E6D3A20099}" destId="{F94BB380-FAFB-4024-BB6A-51C9956302B8}" srcOrd="1" destOrd="0" presId="urn:microsoft.com/office/officeart/2005/8/layout/cycle4#2"/>
    <dgm:cxn modelId="{21F37C6B-686D-4441-9836-27703DDC1152}" type="presParOf" srcId="{F94BB380-FAFB-4024-BB6A-51C9956302B8}" destId="{444E3EF9-3C5D-4867-8223-AE01E22742D0}" srcOrd="0" destOrd="0" presId="urn:microsoft.com/office/officeart/2005/8/layout/cycle4#2"/>
    <dgm:cxn modelId="{C5CEF3A2-B9ED-4479-99F2-8EE4011F2E62}" type="presParOf" srcId="{F94BB380-FAFB-4024-BB6A-51C9956302B8}" destId="{F04B8B6E-0CF6-4704-AE59-229A8776BB38}" srcOrd="1" destOrd="0" presId="urn:microsoft.com/office/officeart/2005/8/layout/cycle4#2"/>
    <dgm:cxn modelId="{5F5C4A79-2623-4FB5-B132-97D89B1ADFD2}" type="presParOf" srcId="{7F3395BE-4B28-4D18-A4D4-D9E6D3A20099}" destId="{984FA238-90B5-48E7-B266-7E5F22FF8EAB}" srcOrd="2" destOrd="0" presId="urn:microsoft.com/office/officeart/2005/8/layout/cycle4#2"/>
    <dgm:cxn modelId="{7F601B55-1668-48FB-991A-FFF0600B5303}" type="presParOf" srcId="{984FA238-90B5-48E7-B266-7E5F22FF8EAB}" destId="{CF85B1A4-FBA7-4945-A9FE-C56D456DAA90}" srcOrd="0" destOrd="0" presId="urn:microsoft.com/office/officeart/2005/8/layout/cycle4#2"/>
    <dgm:cxn modelId="{932AC00C-ECD1-4199-83F7-7EE36C73C25A}" type="presParOf" srcId="{984FA238-90B5-48E7-B266-7E5F22FF8EAB}" destId="{BA43EF1F-BECE-48EE-80C8-95369F1E83CB}" srcOrd="1" destOrd="0" presId="urn:microsoft.com/office/officeart/2005/8/layout/cycle4#2"/>
    <dgm:cxn modelId="{EA1868CC-A199-463E-9726-8E6598CEADA1}" type="presParOf" srcId="{7F3395BE-4B28-4D18-A4D4-D9E6D3A20099}" destId="{6F66FDF1-658A-41F8-B920-7D93E7E27B08}" srcOrd="3" destOrd="0" presId="urn:microsoft.com/office/officeart/2005/8/layout/cycle4#2"/>
    <dgm:cxn modelId="{398653A7-4D6C-4C27-B869-5995494F48CE}" type="presParOf" srcId="{CD076B5E-6A4D-434A-832D-0E023263A52E}" destId="{978A504E-9C7D-41B6-AF58-5F0C5F38CCC5}" srcOrd="1" destOrd="0" presId="urn:microsoft.com/office/officeart/2005/8/layout/cycle4#2"/>
    <dgm:cxn modelId="{D46BAA45-319B-46B5-AC37-FA0D435F964D}" type="presParOf" srcId="{978A504E-9C7D-41B6-AF58-5F0C5F38CCC5}" destId="{B9BD5308-C68B-4953-967F-968EFD732F0D}" srcOrd="0" destOrd="0" presId="urn:microsoft.com/office/officeart/2005/8/layout/cycle4#2"/>
    <dgm:cxn modelId="{C83AAEEB-CA4B-481C-A7DF-D3940A995168}" type="presParOf" srcId="{978A504E-9C7D-41B6-AF58-5F0C5F38CCC5}" destId="{59248351-258A-4893-ABD3-5CEED2EC0D3A}" srcOrd="1" destOrd="0" presId="urn:microsoft.com/office/officeart/2005/8/layout/cycle4#2"/>
    <dgm:cxn modelId="{CD3C7E09-CDFD-470D-B7C6-03FB33B8105F}" type="presParOf" srcId="{978A504E-9C7D-41B6-AF58-5F0C5F38CCC5}" destId="{FE5B358A-434B-489F-896C-17255140DCFF}" srcOrd="2" destOrd="0" presId="urn:microsoft.com/office/officeart/2005/8/layout/cycle4#2"/>
    <dgm:cxn modelId="{2580CA9D-5742-4B2A-92FE-84A93536ECC9}" type="presParOf" srcId="{978A504E-9C7D-41B6-AF58-5F0C5F38CCC5}" destId="{6340F888-14B8-4722-A5ED-43243AE0717A}" srcOrd="3" destOrd="0" presId="urn:microsoft.com/office/officeart/2005/8/layout/cycle4#2"/>
    <dgm:cxn modelId="{B5E1A0E8-68E1-4C45-B3AB-4932233A0FB4}" type="presParOf" srcId="{978A504E-9C7D-41B6-AF58-5F0C5F38CCC5}" destId="{AF8A035A-8EF6-4D87-8186-D33BB5412083}" srcOrd="4" destOrd="0" presId="urn:microsoft.com/office/officeart/2005/8/layout/cycle4#2"/>
    <dgm:cxn modelId="{67283855-0A3F-4D91-A786-8B044AD1A08D}" type="presParOf" srcId="{CD076B5E-6A4D-434A-832D-0E023263A52E}" destId="{B2F4D5D1-EE77-4688-A5D1-FD393EB59F10}" srcOrd="2" destOrd="0" presId="urn:microsoft.com/office/officeart/2005/8/layout/cycle4#2"/>
    <dgm:cxn modelId="{DFC7AA9E-DC51-4FC0-B0D2-FAB413AED97A}" type="presParOf" srcId="{CD076B5E-6A4D-434A-832D-0E023263A52E}" destId="{01EE41D3-E4B3-4B6E-9F5A-0B5F78BD8701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7E968D-F00D-48CF-A7BB-530A7D8B016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286C52A-239A-44DC-8D68-E386D0150677}">
      <dgm:prSet phldrT="[Texto]"/>
      <dgm:spPr/>
      <dgm:t>
        <a:bodyPr/>
        <a:lstStyle/>
        <a:p>
          <a:pPr algn="ctr"/>
          <a:r>
            <a:rPr lang="es-CL" b="1" dirty="0" smtClean="0"/>
            <a:t>Seminario – Taller NICSP en acción: Fortaleciendo el Activo Fijo</a:t>
          </a:r>
          <a:endParaRPr lang="es-CL" b="1" dirty="0"/>
        </a:p>
      </dgm:t>
    </dgm:pt>
    <dgm:pt modelId="{ABED8FFE-32C2-4807-84F9-DF90E1DAF39F}" type="parTrans" cxnId="{AE744564-B70F-4199-9F90-8CB275BA5E70}">
      <dgm:prSet/>
      <dgm:spPr/>
      <dgm:t>
        <a:bodyPr/>
        <a:lstStyle/>
        <a:p>
          <a:endParaRPr lang="es-CL"/>
        </a:p>
      </dgm:t>
    </dgm:pt>
    <dgm:pt modelId="{66D64946-38F4-44F9-AFE0-F93BBF1E75AD}" type="sibTrans" cxnId="{AE744564-B70F-4199-9F90-8CB275BA5E70}">
      <dgm:prSet/>
      <dgm:spPr/>
      <dgm:t>
        <a:bodyPr/>
        <a:lstStyle/>
        <a:p>
          <a:endParaRPr lang="es-CL"/>
        </a:p>
      </dgm:t>
    </dgm:pt>
    <dgm:pt modelId="{A06066E7-2028-42C5-BC7D-C989AB003020}">
      <dgm:prSet phldrT="[Texto]"/>
      <dgm:spPr/>
      <dgm:t>
        <a:bodyPr/>
        <a:lstStyle/>
        <a:p>
          <a:pPr algn="ctr"/>
          <a:r>
            <a:rPr lang="es-CL" b="0" dirty="0" smtClean="0"/>
            <a:t>Compromisos de los servicios a elaborar un </a:t>
          </a:r>
          <a:r>
            <a:rPr lang="es-CL" b="1" dirty="0" smtClean="0"/>
            <a:t>Plan de Trabajo sobre el Activo Fijo</a:t>
          </a:r>
          <a:endParaRPr lang="es-CL" b="1" dirty="0"/>
        </a:p>
      </dgm:t>
    </dgm:pt>
    <dgm:pt modelId="{1BE05AAB-018E-4A9F-B63C-6C232BF6267A}" type="parTrans" cxnId="{9648A95F-2D40-41F9-AA8C-CFEB278F7478}">
      <dgm:prSet/>
      <dgm:spPr/>
      <dgm:t>
        <a:bodyPr/>
        <a:lstStyle/>
        <a:p>
          <a:endParaRPr lang="es-CL"/>
        </a:p>
      </dgm:t>
    </dgm:pt>
    <dgm:pt modelId="{03F8EA50-44D1-404B-A289-C6C6DD55B4C7}" type="sibTrans" cxnId="{9648A95F-2D40-41F9-AA8C-CFEB278F7478}">
      <dgm:prSet/>
      <dgm:spPr/>
      <dgm:t>
        <a:bodyPr/>
        <a:lstStyle/>
        <a:p>
          <a:endParaRPr lang="es-CL"/>
        </a:p>
      </dgm:t>
    </dgm:pt>
    <dgm:pt modelId="{DFC46C67-7D16-4EA0-A070-490389A418B5}">
      <dgm:prSet phldrT="[Texto]"/>
      <dgm:spPr/>
      <dgm:t>
        <a:bodyPr/>
        <a:lstStyle/>
        <a:p>
          <a:pPr algn="ctr"/>
          <a:r>
            <a:rPr lang="es-CL" b="1" dirty="0" smtClean="0"/>
            <a:t>Hacer las regularizaciones correspondientes </a:t>
          </a:r>
          <a:r>
            <a:rPr lang="es-CL" b="0" dirty="0" smtClean="0"/>
            <a:t>en materia de activo fijo</a:t>
          </a:r>
          <a:endParaRPr lang="es-CL" b="0" dirty="0"/>
        </a:p>
      </dgm:t>
    </dgm:pt>
    <dgm:pt modelId="{D4156560-8C58-4EBA-A7B9-B509D6D3B2C5}" type="parTrans" cxnId="{E4296422-E137-4D3D-9EE7-728087ED1E71}">
      <dgm:prSet/>
      <dgm:spPr/>
      <dgm:t>
        <a:bodyPr/>
        <a:lstStyle/>
        <a:p>
          <a:endParaRPr lang="es-CL"/>
        </a:p>
      </dgm:t>
    </dgm:pt>
    <dgm:pt modelId="{27E0BC00-33AF-4A73-8B2F-102ECB5828C9}" type="sibTrans" cxnId="{E4296422-E137-4D3D-9EE7-728087ED1E71}">
      <dgm:prSet/>
      <dgm:spPr/>
      <dgm:t>
        <a:bodyPr/>
        <a:lstStyle/>
        <a:p>
          <a:endParaRPr lang="es-CL"/>
        </a:p>
      </dgm:t>
    </dgm:pt>
    <dgm:pt modelId="{5C1A839D-AC52-419F-AAE3-82715819845D}" type="pres">
      <dgm:prSet presAssocID="{A37E968D-F00D-48CF-A7BB-530A7D8B0165}" presName="arrowDiagram" presStyleCnt="0">
        <dgm:presLayoutVars>
          <dgm:chMax val="5"/>
          <dgm:dir/>
          <dgm:resizeHandles val="exact"/>
        </dgm:presLayoutVars>
      </dgm:prSet>
      <dgm:spPr/>
    </dgm:pt>
    <dgm:pt modelId="{05872702-2D21-4287-A93D-A405053A7198}" type="pres">
      <dgm:prSet presAssocID="{A37E968D-F00D-48CF-A7BB-530A7D8B0165}" presName="arrow" presStyleLbl="bgShp" presStyleIdx="0" presStyleCnt="1" custAng="21047350" custScaleX="109982" custScaleY="66750" custLinFactNeighborX="-11815" custLinFactNeighborY="3466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3F3246CB-EB2E-402D-A477-0D460014DAEF}" type="pres">
      <dgm:prSet presAssocID="{A37E968D-F00D-48CF-A7BB-530A7D8B0165}" presName="arrowDiagram3" presStyleCnt="0"/>
      <dgm:spPr/>
    </dgm:pt>
    <dgm:pt modelId="{833939FD-B156-4F7A-9968-6D0CE387155C}" type="pres">
      <dgm:prSet presAssocID="{F286C52A-239A-44DC-8D68-E386D0150677}" presName="bullet3a" presStyleLbl="node1" presStyleIdx="0" presStyleCnt="3" custLinFactX="-188747" custLinFactY="69020" custLinFactNeighborX="-200000" custLinFactNeighborY="100000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5B08176A-1A41-4BB8-BACB-63833184C181}" type="pres">
      <dgm:prSet presAssocID="{F286C52A-239A-44DC-8D68-E386D0150677}" presName="textBox3a" presStyleLbl="revTx" presStyleIdx="0" presStyleCnt="3" custLinFactNeighborX="-35377" custLinFactNeighborY="25141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37B4C20-FDDD-488A-A781-7B90C4C52B73}" type="pres">
      <dgm:prSet presAssocID="{A06066E7-2028-42C5-BC7D-C989AB003020}" presName="bullet3b" presStyleLbl="node1" presStyleIdx="1" presStyleCnt="3" custScaleX="73147" custScaleY="73169" custLinFactX="-99585" custLinFactY="12201" custLinFactNeighborX="-100000" custLinFactNeighborY="100000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701C7AB8-E4DF-4C5E-A582-4DE0219CE192}" type="pres">
      <dgm:prSet presAssocID="{A06066E7-2028-42C5-BC7D-C989AB003020}" presName="textBox3b" presStyleLbl="revTx" presStyleIdx="1" presStyleCnt="3" custScaleY="62775" custLinFactNeighborX="-23145" custLinFactNeighborY="-258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777DF0A-C982-4F7C-860F-DF669887E1CE}" type="pres">
      <dgm:prSet presAssocID="{DFC46C67-7D16-4EA0-A070-490389A418B5}" presName="bullet3c" presStyleLbl="node1" presStyleIdx="2" presStyleCnt="3" custScaleX="75410" custScaleY="77524" custLinFactNeighborX="-42819" custLinFactNeighborY="27273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87E6598D-5CE9-41C9-8811-803293AD6AF7}" type="pres">
      <dgm:prSet presAssocID="{DFC46C67-7D16-4EA0-A070-490389A418B5}" presName="textBox3c" presStyleLbl="revTx" presStyleIdx="2" presStyleCnt="3" custScaleY="51304" custLinFactNeighborX="-16830" custLinFactNeighborY="-9341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9648A95F-2D40-41F9-AA8C-CFEB278F7478}" srcId="{A37E968D-F00D-48CF-A7BB-530A7D8B0165}" destId="{A06066E7-2028-42C5-BC7D-C989AB003020}" srcOrd="1" destOrd="0" parTransId="{1BE05AAB-018E-4A9F-B63C-6C232BF6267A}" sibTransId="{03F8EA50-44D1-404B-A289-C6C6DD55B4C7}"/>
    <dgm:cxn modelId="{3C3D7F73-C774-406A-8070-DA4AC25507B6}" type="presOf" srcId="{DFC46C67-7D16-4EA0-A070-490389A418B5}" destId="{87E6598D-5CE9-41C9-8811-803293AD6AF7}" srcOrd="0" destOrd="0" presId="urn:microsoft.com/office/officeart/2005/8/layout/arrow2"/>
    <dgm:cxn modelId="{C9D05309-0599-415E-85EE-1CC76546C9C1}" type="presOf" srcId="{F286C52A-239A-44DC-8D68-E386D0150677}" destId="{5B08176A-1A41-4BB8-BACB-63833184C181}" srcOrd="0" destOrd="0" presId="urn:microsoft.com/office/officeart/2005/8/layout/arrow2"/>
    <dgm:cxn modelId="{BF82D2C7-3C64-45BD-982B-067A4C7008D1}" type="presOf" srcId="{A37E968D-F00D-48CF-A7BB-530A7D8B0165}" destId="{5C1A839D-AC52-419F-AAE3-82715819845D}" srcOrd="0" destOrd="0" presId="urn:microsoft.com/office/officeart/2005/8/layout/arrow2"/>
    <dgm:cxn modelId="{AE744564-B70F-4199-9F90-8CB275BA5E70}" srcId="{A37E968D-F00D-48CF-A7BB-530A7D8B0165}" destId="{F286C52A-239A-44DC-8D68-E386D0150677}" srcOrd="0" destOrd="0" parTransId="{ABED8FFE-32C2-4807-84F9-DF90E1DAF39F}" sibTransId="{66D64946-38F4-44F9-AFE0-F93BBF1E75AD}"/>
    <dgm:cxn modelId="{E4296422-E137-4D3D-9EE7-728087ED1E71}" srcId="{A37E968D-F00D-48CF-A7BB-530A7D8B0165}" destId="{DFC46C67-7D16-4EA0-A070-490389A418B5}" srcOrd="2" destOrd="0" parTransId="{D4156560-8C58-4EBA-A7B9-B509D6D3B2C5}" sibTransId="{27E0BC00-33AF-4A73-8B2F-102ECB5828C9}"/>
    <dgm:cxn modelId="{46E79538-5BBE-4342-9064-32C83E39E9B5}" type="presOf" srcId="{A06066E7-2028-42C5-BC7D-C989AB003020}" destId="{701C7AB8-E4DF-4C5E-A582-4DE0219CE192}" srcOrd="0" destOrd="0" presId="urn:microsoft.com/office/officeart/2005/8/layout/arrow2"/>
    <dgm:cxn modelId="{BE1032F6-D3A8-4167-9160-911661975EAE}" type="presParOf" srcId="{5C1A839D-AC52-419F-AAE3-82715819845D}" destId="{05872702-2D21-4287-A93D-A405053A7198}" srcOrd="0" destOrd="0" presId="urn:microsoft.com/office/officeart/2005/8/layout/arrow2"/>
    <dgm:cxn modelId="{7F4154DD-EF48-4445-BD68-6B254C3147FC}" type="presParOf" srcId="{5C1A839D-AC52-419F-AAE3-82715819845D}" destId="{3F3246CB-EB2E-402D-A477-0D460014DAEF}" srcOrd="1" destOrd="0" presId="urn:microsoft.com/office/officeart/2005/8/layout/arrow2"/>
    <dgm:cxn modelId="{0CE79157-F87D-4403-B58D-57028573EF9B}" type="presParOf" srcId="{3F3246CB-EB2E-402D-A477-0D460014DAEF}" destId="{833939FD-B156-4F7A-9968-6D0CE387155C}" srcOrd="0" destOrd="0" presId="urn:microsoft.com/office/officeart/2005/8/layout/arrow2"/>
    <dgm:cxn modelId="{22669AAD-CF72-4F1A-A264-3B17C9C2E17B}" type="presParOf" srcId="{3F3246CB-EB2E-402D-A477-0D460014DAEF}" destId="{5B08176A-1A41-4BB8-BACB-63833184C181}" srcOrd="1" destOrd="0" presId="urn:microsoft.com/office/officeart/2005/8/layout/arrow2"/>
    <dgm:cxn modelId="{CD964AA4-8CA6-46EE-B696-3EEC19A61A10}" type="presParOf" srcId="{3F3246CB-EB2E-402D-A477-0D460014DAEF}" destId="{D37B4C20-FDDD-488A-A781-7B90C4C52B73}" srcOrd="2" destOrd="0" presId="urn:microsoft.com/office/officeart/2005/8/layout/arrow2"/>
    <dgm:cxn modelId="{A2A5541F-F328-40F7-A9F0-D30FDA59E5B4}" type="presParOf" srcId="{3F3246CB-EB2E-402D-A477-0D460014DAEF}" destId="{701C7AB8-E4DF-4C5E-A582-4DE0219CE192}" srcOrd="3" destOrd="0" presId="urn:microsoft.com/office/officeart/2005/8/layout/arrow2"/>
    <dgm:cxn modelId="{58D1015A-FD8A-456A-975F-C091B815528E}" type="presParOf" srcId="{3F3246CB-EB2E-402D-A477-0D460014DAEF}" destId="{5777DF0A-C982-4F7C-860F-DF669887E1CE}" srcOrd="4" destOrd="0" presId="urn:microsoft.com/office/officeart/2005/8/layout/arrow2"/>
    <dgm:cxn modelId="{E590BE77-CAE0-4EBF-A994-D17FF9EBFC89}" type="presParOf" srcId="{3F3246CB-EB2E-402D-A477-0D460014DAEF}" destId="{87E6598D-5CE9-41C9-8811-803293AD6AF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5B1A4-FBA7-4945-A9FE-C56D456DAA90}">
      <dsp:nvSpPr>
        <dsp:cNvPr id="0" name=""/>
        <dsp:cNvSpPr/>
      </dsp:nvSpPr>
      <dsp:spPr>
        <a:xfrm>
          <a:off x="5525549" y="3051282"/>
          <a:ext cx="2730981" cy="17181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Presentación al 31 de Diciembre de cada año</a:t>
          </a:r>
          <a:endParaRPr lang="es-CL" sz="1600" kern="1200" dirty="0"/>
        </a:p>
      </dsp:txBody>
      <dsp:txXfrm>
        <a:off x="6382587" y="3518575"/>
        <a:ext cx="1836201" cy="1213163"/>
      </dsp:txXfrm>
    </dsp:sp>
    <dsp:sp modelId="{DD705745-D3F5-49CE-8521-259B10F74C5D}">
      <dsp:nvSpPr>
        <dsp:cNvPr id="0" name=""/>
        <dsp:cNvSpPr/>
      </dsp:nvSpPr>
      <dsp:spPr>
        <a:xfrm>
          <a:off x="457201" y="3051282"/>
          <a:ext cx="2730981" cy="17181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Levantamiento de información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Valorización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Revelación</a:t>
          </a:r>
          <a:endParaRPr lang="es-CL" sz="1600" kern="1200" dirty="0"/>
        </a:p>
      </dsp:txBody>
      <dsp:txXfrm>
        <a:off x="494944" y="3518575"/>
        <a:ext cx="1836201" cy="1213163"/>
      </dsp:txXfrm>
    </dsp:sp>
    <dsp:sp modelId="{444E3EF9-3C5D-4867-8223-AE01E22742D0}">
      <dsp:nvSpPr>
        <dsp:cNvPr id="0" name=""/>
        <dsp:cNvSpPr/>
      </dsp:nvSpPr>
      <dsp:spPr>
        <a:xfrm>
          <a:off x="5477394" y="-114265"/>
          <a:ext cx="2730981" cy="17181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Propuesta metodológica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Valorización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L" sz="1600" kern="1200" dirty="0"/>
        </a:p>
      </dsp:txBody>
      <dsp:txXfrm>
        <a:off x="6334431" y="-76522"/>
        <a:ext cx="1836201" cy="1213163"/>
      </dsp:txXfrm>
    </dsp:sp>
    <dsp:sp modelId="{E8CB11AC-9F7C-4E31-BE85-3BDBD78CB111}">
      <dsp:nvSpPr>
        <dsp:cNvPr id="0" name=""/>
        <dsp:cNvSpPr/>
      </dsp:nvSpPr>
      <dsp:spPr>
        <a:xfrm>
          <a:off x="441149" y="-114265"/>
          <a:ext cx="2730981" cy="17181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Hecho Imponible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Valorización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Deterioro de cuentas por cobrar</a:t>
          </a:r>
          <a:endParaRPr lang="es-CL" sz="1600" kern="1200" dirty="0"/>
        </a:p>
      </dsp:txBody>
      <dsp:txXfrm>
        <a:off x="478892" y="-76522"/>
        <a:ext cx="1836201" cy="1213163"/>
      </dsp:txXfrm>
    </dsp:sp>
    <dsp:sp modelId="{B9BD5308-C68B-4953-967F-968EFD732F0D}">
      <dsp:nvSpPr>
        <dsp:cNvPr id="0" name=""/>
        <dsp:cNvSpPr/>
      </dsp:nvSpPr>
      <dsp:spPr>
        <a:xfrm>
          <a:off x="2214380" y="265347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/>
            <a:t>Devengo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/>
            <a:t>de Impuestos</a:t>
          </a:r>
          <a:endParaRPr lang="es-CL" sz="1800" b="1" kern="1200" dirty="0"/>
        </a:p>
      </dsp:txBody>
      <dsp:txXfrm>
        <a:off x="2804767" y="855734"/>
        <a:ext cx="1425321" cy="1425321"/>
      </dsp:txXfrm>
    </dsp:sp>
    <dsp:sp modelId="{59248351-258A-4893-ABD3-5CEED2EC0D3A}">
      <dsp:nvSpPr>
        <dsp:cNvPr id="0" name=""/>
        <dsp:cNvSpPr/>
      </dsp:nvSpPr>
      <dsp:spPr>
        <a:xfrm rot="5400000">
          <a:off x="4403418" y="265347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/>
            <a:t>Pasivos post empleo</a:t>
          </a:r>
          <a:endParaRPr lang="es-CL" sz="2000" b="1" kern="1200" dirty="0"/>
        </a:p>
      </dsp:txBody>
      <dsp:txXfrm rot="-5400000">
        <a:off x="4403418" y="855734"/>
        <a:ext cx="1425321" cy="1425321"/>
      </dsp:txXfrm>
    </dsp:sp>
    <dsp:sp modelId="{FE5B358A-434B-489F-896C-17255140DCFF}">
      <dsp:nvSpPr>
        <dsp:cNvPr id="0" name=""/>
        <dsp:cNvSpPr/>
      </dsp:nvSpPr>
      <dsp:spPr>
        <a:xfrm rot="10800000">
          <a:off x="4403418" y="2374160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/>
            <a:t>Estados Financieros</a:t>
          </a:r>
        </a:p>
      </dsp:txBody>
      <dsp:txXfrm rot="10800000">
        <a:off x="4403418" y="2374160"/>
        <a:ext cx="1425321" cy="1425321"/>
      </dsp:txXfrm>
    </dsp:sp>
    <dsp:sp modelId="{6340F888-14B8-4722-A5ED-43243AE0717A}">
      <dsp:nvSpPr>
        <dsp:cNvPr id="0" name=""/>
        <dsp:cNvSpPr/>
      </dsp:nvSpPr>
      <dsp:spPr>
        <a:xfrm rot="16200000">
          <a:off x="2166265" y="2390205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700" b="1" kern="1200" dirty="0" smtClean="0"/>
            <a:t>Provisiones y pasivos contingentes</a:t>
          </a:r>
          <a:endParaRPr lang="es-CL" sz="1700" b="1" kern="1200" dirty="0"/>
        </a:p>
      </dsp:txBody>
      <dsp:txXfrm rot="5400000">
        <a:off x="2756652" y="2390205"/>
        <a:ext cx="1425321" cy="1425321"/>
      </dsp:txXfrm>
    </dsp:sp>
    <dsp:sp modelId="{B2F4D5D1-EE77-4688-A5D1-FD393EB59F10}">
      <dsp:nvSpPr>
        <dsp:cNvPr id="0" name=""/>
        <dsp:cNvSpPr/>
      </dsp:nvSpPr>
      <dsp:spPr>
        <a:xfrm>
          <a:off x="3819599" y="1778220"/>
          <a:ext cx="1011480" cy="866016"/>
        </a:xfrm>
        <a:prstGeom prst="circularArrow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1EE41D3-E4B3-4B6E-9F5A-0B5F78BD8701}">
      <dsp:nvSpPr>
        <dsp:cNvPr id="0" name=""/>
        <dsp:cNvSpPr/>
      </dsp:nvSpPr>
      <dsp:spPr>
        <a:xfrm rot="10800000">
          <a:off x="3819599" y="2010980"/>
          <a:ext cx="1011480" cy="866016"/>
        </a:xfrm>
        <a:prstGeom prst="circularArrow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5B1A4-FBA7-4945-A9FE-C56D456DAA90}">
      <dsp:nvSpPr>
        <dsp:cNvPr id="0" name=""/>
        <dsp:cNvSpPr/>
      </dsp:nvSpPr>
      <dsp:spPr>
        <a:xfrm>
          <a:off x="5525549" y="3051282"/>
          <a:ext cx="2730981" cy="17181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Metodología de cálculo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Indicios de deterioro</a:t>
          </a:r>
          <a:endParaRPr lang="es-CL" sz="1600" kern="1200" dirty="0"/>
        </a:p>
      </dsp:txBody>
      <dsp:txXfrm>
        <a:off x="6382587" y="3518575"/>
        <a:ext cx="1836201" cy="1213163"/>
      </dsp:txXfrm>
    </dsp:sp>
    <dsp:sp modelId="{444E3EF9-3C5D-4867-8223-AE01E22742D0}">
      <dsp:nvSpPr>
        <dsp:cNvPr id="0" name=""/>
        <dsp:cNvSpPr/>
      </dsp:nvSpPr>
      <dsp:spPr>
        <a:xfrm>
          <a:off x="5477394" y="-114265"/>
          <a:ext cx="2730981" cy="17181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Levantamiento de información</a:t>
          </a:r>
          <a:endParaRPr lang="es-C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Control de bienes</a:t>
          </a:r>
          <a:endParaRPr lang="es-C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Valorización</a:t>
          </a:r>
          <a:endParaRPr lang="es-CL" sz="1600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L" sz="1600" kern="1200" dirty="0"/>
        </a:p>
      </dsp:txBody>
      <dsp:txXfrm>
        <a:off x="6334431" y="-76522"/>
        <a:ext cx="1836201" cy="1213163"/>
      </dsp:txXfrm>
    </dsp:sp>
    <dsp:sp modelId="{E8CB11AC-9F7C-4E31-BE85-3BDBD78CB111}">
      <dsp:nvSpPr>
        <dsp:cNvPr id="0" name=""/>
        <dsp:cNvSpPr/>
      </dsp:nvSpPr>
      <dsp:spPr>
        <a:xfrm>
          <a:off x="349714" y="1495084"/>
          <a:ext cx="2730981" cy="17181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Recopilación de información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Valorización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Depreciación</a:t>
          </a:r>
          <a:endParaRPr lang="es-C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kern="1200" dirty="0" smtClean="0"/>
            <a:t>Deterioro</a:t>
          </a:r>
          <a:endParaRPr lang="es-CL" sz="1600" kern="1200" dirty="0"/>
        </a:p>
      </dsp:txBody>
      <dsp:txXfrm>
        <a:off x="387457" y="1532827"/>
        <a:ext cx="1836201" cy="1213163"/>
      </dsp:txXfrm>
    </dsp:sp>
    <dsp:sp modelId="{B9BD5308-C68B-4953-967F-968EFD732F0D}">
      <dsp:nvSpPr>
        <dsp:cNvPr id="0" name=""/>
        <dsp:cNvSpPr/>
      </dsp:nvSpPr>
      <dsp:spPr>
        <a:xfrm>
          <a:off x="2214380" y="265347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800" b="1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/>
            <a:t>Infraestructura</a:t>
          </a:r>
          <a:endParaRPr lang="es-CL" sz="1800" b="1" kern="1200" dirty="0"/>
        </a:p>
      </dsp:txBody>
      <dsp:txXfrm>
        <a:off x="2804767" y="855734"/>
        <a:ext cx="1425321" cy="1425321"/>
      </dsp:txXfrm>
    </dsp:sp>
    <dsp:sp modelId="{59248351-258A-4893-ABD3-5CEED2EC0D3A}">
      <dsp:nvSpPr>
        <dsp:cNvPr id="0" name=""/>
        <dsp:cNvSpPr/>
      </dsp:nvSpPr>
      <dsp:spPr>
        <a:xfrm rot="5400000">
          <a:off x="4403418" y="265347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/>
            <a:t>Patrimonio Histórico , Artístico y/ o Cultural </a:t>
          </a:r>
          <a:endParaRPr lang="es-CL" sz="1800" b="1" kern="1200" dirty="0"/>
        </a:p>
      </dsp:txBody>
      <dsp:txXfrm rot="-5400000">
        <a:off x="4403418" y="855734"/>
        <a:ext cx="1425321" cy="1425321"/>
      </dsp:txXfrm>
    </dsp:sp>
    <dsp:sp modelId="{FE5B358A-434B-489F-896C-17255140DCFF}">
      <dsp:nvSpPr>
        <dsp:cNvPr id="0" name=""/>
        <dsp:cNvSpPr/>
      </dsp:nvSpPr>
      <dsp:spPr>
        <a:xfrm rot="10800000">
          <a:off x="4403418" y="2374160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/>
            <a:t>Deterioro</a:t>
          </a:r>
          <a:endParaRPr lang="es-CL" sz="1800" b="1" kern="1200" dirty="0"/>
        </a:p>
      </dsp:txBody>
      <dsp:txXfrm rot="10800000">
        <a:off x="4403418" y="2374160"/>
        <a:ext cx="1425321" cy="1425321"/>
      </dsp:txXfrm>
    </dsp:sp>
    <dsp:sp modelId="{6340F888-14B8-4722-A5ED-43243AE0717A}">
      <dsp:nvSpPr>
        <dsp:cNvPr id="0" name=""/>
        <dsp:cNvSpPr/>
      </dsp:nvSpPr>
      <dsp:spPr>
        <a:xfrm rot="16200000">
          <a:off x="2166265" y="2390205"/>
          <a:ext cx="2015708" cy="2015708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700" b="1" kern="1200" dirty="0" smtClean="0"/>
            <a:t>Concesiones</a:t>
          </a:r>
          <a:endParaRPr lang="es-CL" sz="1700" b="1" kern="1200" dirty="0"/>
        </a:p>
      </dsp:txBody>
      <dsp:txXfrm rot="5400000">
        <a:off x="2756652" y="2390205"/>
        <a:ext cx="1425321" cy="1425321"/>
      </dsp:txXfrm>
    </dsp:sp>
    <dsp:sp modelId="{B2F4D5D1-EE77-4688-A5D1-FD393EB59F10}">
      <dsp:nvSpPr>
        <dsp:cNvPr id="0" name=""/>
        <dsp:cNvSpPr/>
      </dsp:nvSpPr>
      <dsp:spPr>
        <a:xfrm>
          <a:off x="3819599" y="1789648"/>
          <a:ext cx="1011480" cy="843158"/>
        </a:xfrm>
        <a:prstGeom prst="circularArrow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1EE41D3-E4B3-4B6E-9F5A-0B5F78BD8701}">
      <dsp:nvSpPr>
        <dsp:cNvPr id="0" name=""/>
        <dsp:cNvSpPr/>
      </dsp:nvSpPr>
      <dsp:spPr>
        <a:xfrm rot="10800000">
          <a:off x="3819599" y="2022409"/>
          <a:ext cx="1011480" cy="843158"/>
        </a:xfrm>
        <a:prstGeom prst="circularArrow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72702-2D21-4287-A93D-A405053A7198}">
      <dsp:nvSpPr>
        <dsp:cNvPr id="0" name=""/>
        <dsp:cNvSpPr/>
      </dsp:nvSpPr>
      <dsp:spPr>
        <a:xfrm rot="21047350">
          <a:off x="171004" y="478678"/>
          <a:ext cx="7151469" cy="271271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939FD-B156-4F7A-9968-6D0CE387155C}">
      <dsp:nvSpPr>
        <dsp:cNvPr id="0" name=""/>
        <dsp:cNvSpPr/>
      </dsp:nvSpPr>
      <dsp:spPr>
        <a:xfrm>
          <a:off x="1424783" y="2752902"/>
          <a:ext cx="169062" cy="16906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8176A-1A41-4BB8-BACB-63833184C181}">
      <dsp:nvSpPr>
        <dsp:cNvPr id="0" name=""/>
        <dsp:cNvSpPr/>
      </dsp:nvSpPr>
      <dsp:spPr>
        <a:xfrm>
          <a:off x="1630557" y="2846964"/>
          <a:ext cx="1515059" cy="1174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83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/>
            <a:t>Seminario – Taller NICSP en acción: Fortaleciendo el Activo Fijo</a:t>
          </a:r>
          <a:endParaRPr lang="es-CL" sz="1400" b="1" kern="1200" dirty="0"/>
        </a:p>
      </dsp:txBody>
      <dsp:txXfrm>
        <a:off x="1630557" y="2846964"/>
        <a:ext cx="1515059" cy="1174496"/>
      </dsp:txXfrm>
    </dsp:sp>
    <dsp:sp modelId="{D37B4C20-FDDD-488A-A781-7B90C4C52B73}">
      <dsp:nvSpPr>
        <dsp:cNvPr id="0" name=""/>
        <dsp:cNvSpPr/>
      </dsp:nvSpPr>
      <dsp:spPr>
        <a:xfrm>
          <a:off x="3005385" y="1746457"/>
          <a:ext cx="223546" cy="223613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1C7AB8-E4DF-4C5E-A582-4DE0219CE192}">
      <dsp:nvSpPr>
        <dsp:cNvPr id="0" name=""/>
        <dsp:cNvSpPr/>
      </dsp:nvSpPr>
      <dsp:spPr>
        <a:xfrm>
          <a:off x="3365920" y="1869702"/>
          <a:ext cx="1560576" cy="1387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8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0" kern="1200" dirty="0" smtClean="0"/>
            <a:t>Compromisos de los servicios a elaborar un </a:t>
          </a:r>
          <a:r>
            <a:rPr lang="es-CL" sz="1400" b="1" kern="1200" dirty="0" smtClean="0"/>
            <a:t>Plan de Trabajo sobre el Activo Fijo</a:t>
          </a:r>
          <a:endParaRPr lang="es-CL" sz="1400" b="1" kern="1200" dirty="0"/>
        </a:p>
      </dsp:txBody>
      <dsp:txXfrm>
        <a:off x="3365920" y="1869702"/>
        <a:ext cx="1560576" cy="1387839"/>
      </dsp:txXfrm>
    </dsp:sp>
    <dsp:sp modelId="{5777DF0A-C982-4F7C-860F-DF669887E1CE}">
      <dsp:nvSpPr>
        <dsp:cNvPr id="0" name=""/>
        <dsp:cNvSpPr/>
      </dsp:nvSpPr>
      <dsp:spPr>
        <a:xfrm>
          <a:off x="5239960" y="853141"/>
          <a:ext cx="318724" cy="327659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6598D-5CE9-41C9-8811-803293AD6AF7}">
      <dsp:nvSpPr>
        <dsp:cNvPr id="0" name=""/>
        <dsp:cNvSpPr/>
      </dsp:nvSpPr>
      <dsp:spPr>
        <a:xfrm>
          <a:off x="5317655" y="1325569"/>
          <a:ext cx="1560576" cy="1449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957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b="1" kern="1200" dirty="0" smtClean="0"/>
            <a:t>Hacer las regularizaciones correspondientes </a:t>
          </a:r>
          <a:r>
            <a:rPr lang="es-CL" sz="1400" b="0" kern="1200" dirty="0" smtClean="0"/>
            <a:t>en materia de activo fijo</a:t>
          </a:r>
          <a:endParaRPr lang="es-CL" sz="1400" b="0" kern="1200" dirty="0"/>
        </a:p>
      </dsp:txBody>
      <dsp:txXfrm>
        <a:off x="5317655" y="1325569"/>
        <a:ext cx="1560576" cy="1449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l">
              <a:defRPr sz="14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r">
              <a:defRPr sz="1400"/>
            </a:lvl1pPr>
          </a:lstStyle>
          <a:p>
            <a:fld id="{68531F43-77B2-46DF-9452-BEE65714FC41}" type="datetimeFigureOut">
              <a:rPr lang="es-CL" smtClean="0"/>
              <a:pPr/>
              <a:t>07-11-2014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l">
              <a:defRPr sz="1400"/>
            </a:lvl1pPr>
          </a:lstStyle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r">
              <a:defRPr sz="1400"/>
            </a:lvl1pPr>
          </a:lstStyle>
          <a:p>
            <a:fld id="{41CF1EA8-4CFB-4B39-8181-1A008A91E38A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498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l">
              <a:defRPr sz="1400"/>
            </a:lvl1pPr>
          </a:lstStyle>
          <a:p>
            <a:endParaRPr lang="es-CL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r">
              <a:defRPr sz="1400"/>
            </a:lvl1pPr>
          </a:lstStyle>
          <a:p>
            <a:fld id="{9768D9A7-A424-464E-A624-503A6E3086C6}" type="datetimeFigureOut">
              <a:rPr lang="es-CL" smtClean="0"/>
              <a:pPr/>
              <a:t>07-11-2014</a:t>
            </a:fld>
            <a:endParaRPr lang="es-CL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3629" tIns="51814" rIns="103629" bIns="51814" rtlCol="0" anchor="ctr"/>
          <a:lstStyle/>
          <a:p>
            <a:endParaRPr lang="es-CL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103629" tIns="51814" rIns="103629" bIns="51814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l">
              <a:defRPr sz="1400"/>
            </a:lvl1pPr>
          </a:lstStyle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r">
              <a:defRPr sz="1400"/>
            </a:lvl1pPr>
          </a:lstStyle>
          <a:p>
            <a:fld id="{1D985E97-FBAC-4E40-9D2D-E6FE5D2867D6}" type="slidenum">
              <a:rPr lang="es-CL" smtClean="0"/>
              <a:pPr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1763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E97-FBAC-4E40-9D2D-E6FE5D2867D6}" type="slidenum">
              <a:rPr lang="es-CL" smtClean="0"/>
              <a:pPr/>
              <a:t>2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68954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E97-FBAC-4E40-9D2D-E6FE5D2867D6}" type="slidenum">
              <a:rPr lang="es-CL" smtClean="0"/>
              <a:pPr/>
              <a:t>3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43509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de la dictación del decreto ley N° 1.263 en 1975 que establece el marco por el cual se regula la administración financiera del Estado, se inicia un proceso gradual de implantación de un sistema de contabilidad destinado a entregar información sobre la situación económica, financiera y presupuestaria a los distintos niveles del sector público. </a:t>
            </a:r>
          </a:p>
          <a:p>
            <a:r>
              <a:rPr lang="es-C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un lapso de tres años, se diseñan e implementan los subsistemas para registrar y controlar la ejecución del presupuesto, los fondos, los bienes de uso, la deuda pública y otras operaciones fiscales, los cuales operan separadamente en base a partida simple.</a:t>
            </a:r>
          </a:p>
          <a:p>
            <a:r>
              <a:rPr lang="es-C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 ese período, la base contable de devengo se establece  por primera vez para registrar las transacciones de ingresos y gastos correspondientes a la ejecución del presupuesto del sector público con sus efectos patrimoniales en los subsistemas correspondientes.</a:t>
            </a:r>
          </a:p>
          <a:p>
            <a:r>
              <a:rPr lang="es-C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Posteriormente, en 1985, se completa un ciclo en el desarrollo del sistema de contabilidad pública, con la integración de los subsistemas mencionados mediante la aplicación del concepto de dualidad económica o partida doble.</a:t>
            </a:r>
          </a:p>
          <a:p>
            <a:r>
              <a:rPr lang="es-C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esa oportunidad, se establecen los principios de contabilidad, entre ellos, la aplicación de la base contable de devengo a todas las transacciones del sector público, manteniéndose en los cambios a la normativa contable efectuados en 1992 y en el última versión emitida el 2005, vigente a la fecha.</a:t>
            </a:r>
          </a:p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E97-FBAC-4E40-9D2D-E6FE5D2867D6}" type="slidenum">
              <a:rPr lang="es-CL" smtClean="0"/>
              <a:pPr/>
              <a:t>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21466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E97-FBAC-4E40-9D2D-E6FE5D2867D6}" type="slidenum">
              <a:rPr lang="es-CL" smtClean="0"/>
              <a:pPr/>
              <a:t>9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55848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dirty="0" smtClean="0">
                <a:solidFill>
                  <a:schemeClr val="tx1"/>
                </a:solidFill>
              </a:rPr>
              <a:t>Bajo norma contable actual, el activo fijo reconocido del gobierno central alcanza a los </a:t>
            </a:r>
            <a:r>
              <a:rPr lang="es-CL" b="1" dirty="0" smtClean="0">
                <a:solidFill>
                  <a:schemeClr val="tx1"/>
                </a:solidFill>
              </a:rPr>
              <a:t>US$ 21.047 millones</a:t>
            </a:r>
            <a:r>
              <a:rPr lang="es-CL" dirty="0" smtClean="0">
                <a:solidFill>
                  <a:schemeClr val="tx1"/>
                </a:solidFill>
              </a:rPr>
              <a:t>.</a:t>
            </a:r>
          </a:p>
          <a:p>
            <a:endParaRPr lang="es-CL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dirty="0" smtClean="0">
                <a:solidFill>
                  <a:schemeClr val="tx1"/>
                </a:solidFill>
              </a:rPr>
              <a:t>Si se consideran sólo los últimos 5 años de inversión en infraestructura no reconocida, ésta aumentaría el valor a declarar de los activos en más de </a:t>
            </a:r>
            <a:r>
              <a:rPr lang="es-CL" b="1" dirty="0" smtClean="0">
                <a:solidFill>
                  <a:schemeClr val="tx1"/>
                </a:solidFill>
              </a:rPr>
              <a:t>US$ 12.420 millones</a:t>
            </a:r>
            <a:endParaRPr lang="es-CL" dirty="0" smtClean="0">
              <a:solidFill>
                <a:schemeClr val="tx1"/>
              </a:solidFill>
            </a:endParaRPr>
          </a:p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E97-FBAC-4E40-9D2D-E6FE5D2867D6}" type="slidenum">
              <a:rPr lang="es-CL" smtClean="0"/>
              <a:pPr/>
              <a:t>10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5675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ontraloriachile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hyperlink" Target="http://www.youtube.com/user/CONTRALORIACHILE" TargetMode="External"/><Relationship Id="rId4" Type="http://schemas.openxmlformats.org/officeDocument/2006/relationships/hyperlink" Target="http://twitter.com/Contraloriacl" TargetMode="Externa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ontraloriachile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contraloria.cl" TargetMode="External"/><Relationship Id="rId5" Type="http://schemas.openxmlformats.org/officeDocument/2006/relationships/hyperlink" Target="http://www.youtube.com/user/CONTRALORIACHILE" TargetMode="External"/><Relationship Id="rId4" Type="http://schemas.openxmlformats.org/officeDocument/2006/relationships/hyperlink" Target="http://twitter.com/Contraloriacl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Marcador de título"/>
          <p:cNvSpPr>
            <a:spLocks noGrp="1"/>
          </p:cNvSpPr>
          <p:nvPr>
            <p:ph type="title"/>
          </p:nvPr>
        </p:nvSpPr>
        <p:spPr>
          <a:xfrm>
            <a:off x="457200" y="326763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L" dirty="0"/>
          </a:p>
        </p:txBody>
      </p:sp>
      <p:sp>
        <p:nvSpPr>
          <p:cNvPr id="4" name="CuadroTexto 7"/>
          <p:cNvSpPr txBox="1">
            <a:spLocks noChangeArrowheads="1"/>
          </p:cNvSpPr>
          <p:nvPr userDrawn="1"/>
        </p:nvSpPr>
        <p:spPr bwMode="auto">
          <a:xfrm>
            <a:off x="0" y="153352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_tradnl" sz="1400" b="1" dirty="0" smtClean="0">
                <a:solidFill>
                  <a:srgbClr val="7F7F7F"/>
                </a:solidFill>
                <a:cs typeface="Arial" charset="0"/>
              </a:rPr>
              <a:t>División de Análisis Contable</a:t>
            </a:r>
          </a:p>
          <a:p>
            <a:pPr algn="ctr"/>
            <a:r>
              <a:rPr lang="es-ES_tradnl" sz="1400" b="1" dirty="0" smtClean="0">
                <a:solidFill>
                  <a:srgbClr val="7F7F7F"/>
                </a:solidFill>
                <a:cs typeface="Arial" charset="0"/>
              </a:rPr>
              <a:t>Área </a:t>
            </a:r>
            <a:r>
              <a:rPr lang="es-ES_tradnl" sz="1400" b="1" dirty="0">
                <a:solidFill>
                  <a:srgbClr val="7F7F7F"/>
                </a:solidFill>
                <a:cs typeface="Arial" charset="0"/>
              </a:rPr>
              <a:t>o </a:t>
            </a:r>
            <a:r>
              <a:rPr lang="es-ES_tradnl" sz="1400" b="1" dirty="0" smtClean="0">
                <a:solidFill>
                  <a:srgbClr val="7F7F7F"/>
                </a:solidFill>
                <a:cs typeface="Arial" charset="0"/>
              </a:rPr>
              <a:t>Unidad</a:t>
            </a:r>
            <a:endParaRPr lang="es-ES_tradnl" sz="1300" b="1" dirty="0">
              <a:solidFill>
                <a:srgbClr val="7F7F7F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2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849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09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879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145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5978" y="2130427"/>
            <a:ext cx="8468772" cy="1470025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005CBF"/>
                </a:solidFill>
                <a:latin typeface="Arial"/>
                <a:cs typeface="Arial"/>
              </a:defRPr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4" name="Rectángulo 3">
            <a:hlinkClick r:id="rId3"/>
          </p:cNvPr>
          <p:cNvSpPr/>
          <p:nvPr userDrawn="1"/>
        </p:nvSpPr>
        <p:spPr>
          <a:xfrm>
            <a:off x="7694083" y="6392335"/>
            <a:ext cx="264584" cy="275167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ángulo 4">
            <a:hlinkClick r:id="rId4"/>
          </p:cNvPr>
          <p:cNvSpPr/>
          <p:nvPr userDrawn="1"/>
        </p:nvSpPr>
        <p:spPr>
          <a:xfrm>
            <a:off x="8015821" y="6381750"/>
            <a:ext cx="264584" cy="28575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Rectángulo 5">
            <a:hlinkClick r:id="rId5"/>
          </p:cNvPr>
          <p:cNvSpPr/>
          <p:nvPr userDrawn="1"/>
        </p:nvSpPr>
        <p:spPr>
          <a:xfrm>
            <a:off x="8326966" y="6407154"/>
            <a:ext cx="264584" cy="28575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10" hasCustomPrompt="1"/>
          </p:nvPr>
        </p:nvSpPr>
        <p:spPr>
          <a:xfrm>
            <a:off x="1291183" y="5485339"/>
            <a:ext cx="6180387" cy="2446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9B9B9B"/>
                </a:solidFill>
              </a:defRPr>
            </a:lvl1pPr>
          </a:lstStyle>
          <a:p>
            <a:pPr lvl="0"/>
            <a:r>
              <a:rPr lang="es-ES_tradnl" dirty="0" smtClean="0"/>
              <a:t>Haga clic para editar División</a:t>
            </a:r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1294160" y="5659083"/>
            <a:ext cx="6180387" cy="2446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50">
                <a:solidFill>
                  <a:srgbClr val="9B9B9B"/>
                </a:solidFill>
              </a:defRPr>
            </a:lvl1pPr>
          </a:lstStyle>
          <a:p>
            <a:pPr lvl="0"/>
            <a:r>
              <a:rPr lang="es-ES_tradnl" dirty="0" smtClean="0"/>
              <a:t>Haga clic para editar Unidad</a:t>
            </a:r>
          </a:p>
        </p:txBody>
      </p:sp>
    </p:spTree>
    <p:extLst>
      <p:ext uri="{BB962C8B-B14F-4D97-AF65-F5344CB8AC3E}">
        <p14:creationId xmlns:p14="http://schemas.microsoft.com/office/powerpoint/2010/main" val="2802698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52401" y="1012372"/>
            <a:ext cx="8915400" cy="5116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CL">
              <a:solidFill>
                <a:prstClr val="white"/>
              </a:solidFill>
            </a:endParaRP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2084917"/>
            <a:ext cx="8358717" cy="381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título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231467" cy="614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74245" y="6276920"/>
            <a:ext cx="6472248" cy="260522"/>
          </a:xfrm>
        </p:spPr>
        <p:txBody>
          <a:bodyPr>
            <a:normAutofit/>
          </a:bodyPr>
          <a:lstStyle>
            <a:lvl1pPr marL="0" indent="0" algn="r">
              <a:buNone/>
              <a:defRPr sz="1300" baseline="0">
                <a:solidFill>
                  <a:srgbClr val="BFBFB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s-ES" dirty="0" smtClean="0"/>
              <a:t>Haga clic para editar División</a:t>
            </a:r>
            <a:endParaRPr lang="es-ES" dirty="0"/>
          </a:p>
        </p:txBody>
      </p:sp>
      <p:sp>
        <p:nvSpPr>
          <p:cNvPr id="13" name="Marcador de texto 11"/>
          <p:cNvSpPr>
            <a:spLocks noGrp="1"/>
          </p:cNvSpPr>
          <p:nvPr>
            <p:ph type="body" sz="quarter" idx="13" hasCustomPrompt="1"/>
          </p:nvPr>
        </p:nvSpPr>
        <p:spPr>
          <a:xfrm>
            <a:off x="1780107" y="6510730"/>
            <a:ext cx="6472248" cy="260522"/>
          </a:xfrm>
        </p:spPr>
        <p:txBody>
          <a:bodyPr>
            <a:noAutofit/>
          </a:bodyPr>
          <a:lstStyle>
            <a:lvl1pPr marL="0" indent="0" algn="r">
              <a:buNone/>
              <a:defRPr sz="1100" baseline="0">
                <a:solidFill>
                  <a:srgbClr val="BFBFB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s-ES" dirty="0" smtClean="0"/>
              <a:t>Haga clic para editar División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0373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74245" y="6276920"/>
            <a:ext cx="6472248" cy="260522"/>
          </a:xfrm>
        </p:spPr>
        <p:txBody>
          <a:bodyPr>
            <a:normAutofit/>
          </a:bodyPr>
          <a:lstStyle>
            <a:lvl1pPr marL="0" indent="0" algn="r">
              <a:buNone/>
              <a:defRPr sz="1300" baseline="0">
                <a:solidFill>
                  <a:srgbClr val="BFBFB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s-ES" dirty="0" smtClean="0"/>
              <a:t>Haga clic para editar División</a:t>
            </a:r>
            <a:endParaRPr lang="es-ES" dirty="0"/>
          </a:p>
        </p:txBody>
      </p:sp>
      <p:sp>
        <p:nvSpPr>
          <p:cNvPr id="4" name="Marcador de texto 11"/>
          <p:cNvSpPr>
            <a:spLocks noGrp="1"/>
          </p:cNvSpPr>
          <p:nvPr>
            <p:ph type="body" sz="quarter" idx="13" hasCustomPrompt="1"/>
          </p:nvPr>
        </p:nvSpPr>
        <p:spPr>
          <a:xfrm>
            <a:off x="1780107" y="6510730"/>
            <a:ext cx="6472248" cy="260522"/>
          </a:xfrm>
        </p:spPr>
        <p:txBody>
          <a:bodyPr>
            <a:noAutofit/>
          </a:bodyPr>
          <a:lstStyle>
            <a:lvl1pPr marL="0" indent="0" algn="r">
              <a:buNone/>
              <a:defRPr sz="1100" baseline="0">
                <a:solidFill>
                  <a:srgbClr val="BFBFB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s-ES" dirty="0" smtClean="0"/>
              <a:t>Haga clic para editar División</a:t>
            </a:r>
            <a:endParaRPr lang="es-ES" dirty="0"/>
          </a:p>
        </p:txBody>
      </p:sp>
      <p:sp>
        <p:nvSpPr>
          <p:cNvPr id="5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2084917"/>
            <a:ext cx="3816648" cy="381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texto 3"/>
          <p:cNvSpPr>
            <a:spLocks noGrp="1"/>
          </p:cNvSpPr>
          <p:nvPr>
            <p:ph type="body" sz="half" idx="14"/>
          </p:nvPr>
        </p:nvSpPr>
        <p:spPr>
          <a:xfrm>
            <a:off x="4908820" y="2084917"/>
            <a:ext cx="3907097" cy="381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641241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hlinkClick r:id="rId3"/>
          </p:cNvPr>
          <p:cNvSpPr/>
          <p:nvPr userDrawn="1"/>
        </p:nvSpPr>
        <p:spPr>
          <a:xfrm>
            <a:off x="7683501" y="6339420"/>
            <a:ext cx="264584" cy="275167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Rectángulo 2">
            <a:hlinkClick r:id="rId4"/>
          </p:cNvPr>
          <p:cNvSpPr/>
          <p:nvPr userDrawn="1"/>
        </p:nvSpPr>
        <p:spPr>
          <a:xfrm>
            <a:off x="8005237" y="6328835"/>
            <a:ext cx="264584" cy="28575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Rectángulo 3">
            <a:hlinkClick r:id="rId5"/>
          </p:cNvPr>
          <p:cNvSpPr/>
          <p:nvPr userDrawn="1"/>
        </p:nvSpPr>
        <p:spPr>
          <a:xfrm>
            <a:off x="8316382" y="6354239"/>
            <a:ext cx="264584" cy="28575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Rectángulo 4">
            <a:hlinkClick r:id="rId6"/>
          </p:cNvPr>
          <p:cNvSpPr/>
          <p:nvPr userDrawn="1"/>
        </p:nvSpPr>
        <p:spPr>
          <a:xfrm>
            <a:off x="533400" y="6375404"/>
            <a:ext cx="1551517" cy="275167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5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3 Marcador de texto"/>
          <p:cNvSpPr>
            <a:spLocks noGrp="1"/>
          </p:cNvSpPr>
          <p:nvPr>
            <p:ph type="body" sz="half" idx="15" hasCustomPrompt="1"/>
          </p:nvPr>
        </p:nvSpPr>
        <p:spPr>
          <a:xfrm>
            <a:off x="619126" y="1352550"/>
            <a:ext cx="7981949" cy="4691063"/>
          </a:xfrm>
          <a:prstGeom prst="roundRect">
            <a:avLst>
              <a:gd name="adj" fmla="val 4347"/>
            </a:avLst>
          </a:prstGeom>
          <a:solidFill>
            <a:schemeClr val="tx1">
              <a:alpha val="5000"/>
            </a:schemeClr>
          </a:solidFill>
          <a:ln w="25400" cap="flat">
            <a:solidFill>
              <a:srgbClr val="D9D9D9"/>
            </a:solidFill>
            <a:round/>
          </a:ln>
        </p:spPr>
        <p:txBody>
          <a:bodyPr lIns="90000" rIns="90000"/>
          <a:lstStyle>
            <a:lvl1pPr marL="0" indent="0" eaLnBrk="0" hangingPunct="0">
              <a:lnSpc>
                <a:spcPct val="125000"/>
              </a:lnSpc>
              <a:buClr>
                <a:srgbClr val="FF9933"/>
              </a:buClr>
              <a:buNone/>
              <a:defRPr sz="12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ES" dirty="0" smtClean="0"/>
              <a:t> </a:t>
            </a:r>
          </a:p>
        </p:txBody>
      </p:sp>
      <p:sp>
        <p:nvSpPr>
          <p:cNvPr id="15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73189" y="423210"/>
            <a:ext cx="7666037" cy="4333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</a:t>
            </a:r>
          </a:p>
        </p:txBody>
      </p:sp>
      <p:sp>
        <p:nvSpPr>
          <p:cNvPr id="17" name="3 Marcador de texto"/>
          <p:cNvSpPr>
            <a:spLocks noGrp="1"/>
          </p:cNvSpPr>
          <p:nvPr>
            <p:ph type="body" sz="half" idx="11"/>
          </p:nvPr>
        </p:nvSpPr>
        <p:spPr>
          <a:xfrm>
            <a:off x="784413" y="1504953"/>
            <a:ext cx="7262626" cy="4305299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</a:t>
            </a:r>
          </a:p>
        </p:txBody>
      </p:sp>
      <p:sp>
        <p:nvSpPr>
          <p:cNvPr id="12" name="3 Marcador de texto"/>
          <p:cNvSpPr>
            <a:spLocks noGrp="1"/>
          </p:cNvSpPr>
          <p:nvPr>
            <p:ph type="body" sz="half" idx="14"/>
          </p:nvPr>
        </p:nvSpPr>
        <p:spPr>
          <a:xfrm>
            <a:off x="5755342" y="153943"/>
            <a:ext cx="3388659" cy="247743"/>
          </a:xfrm>
        </p:spPr>
        <p:txBody>
          <a:bodyPr/>
          <a:lstStyle>
            <a:lvl1pPr marL="0" indent="0" algn="r">
              <a:buNone/>
              <a:defRPr sz="1200" b="1" cap="all" baseline="0">
                <a:solidFill>
                  <a:srgbClr val="6464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</a:t>
            </a:r>
          </a:p>
        </p:txBody>
      </p:sp>
      <p:sp>
        <p:nvSpPr>
          <p:cNvPr id="14" name="3 Marcador de texto"/>
          <p:cNvSpPr>
            <a:spLocks noGrp="1"/>
          </p:cNvSpPr>
          <p:nvPr>
            <p:ph type="body" sz="half" idx="16"/>
          </p:nvPr>
        </p:nvSpPr>
        <p:spPr>
          <a:xfrm>
            <a:off x="1373189" y="919165"/>
            <a:ext cx="7666037" cy="433387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64777" y="3114675"/>
            <a:ext cx="8229600" cy="1143000"/>
          </a:xfrm>
        </p:spPr>
        <p:txBody>
          <a:bodyPr/>
          <a:lstStyle>
            <a:lvl1pPr>
              <a:defRPr sz="32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L" dirty="0"/>
          </a:p>
        </p:txBody>
      </p:sp>
      <p:sp>
        <p:nvSpPr>
          <p:cNvPr id="3" name="3 Marcador de texto"/>
          <p:cNvSpPr>
            <a:spLocks noGrp="1"/>
          </p:cNvSpPr>
          <p:nvPr>
            <p:ph type="body" sz="half" idx="14"/>
          </p:nvPr>
        </p:nvSpPr>
        <p:spPr>
          <a:xfrm>
            <a:off x="5405719" y="306436"/>
            <a:ext cx="3388659" cy="247743"/>
          </a:xfrm>
        </p:spPr>
        <p:txBody>
          <a:bodyPr/>
          <a:lstStyle>
            <a:lvl1pPr marL="0" indent="0" algn="r">
              <a:buNone/>
              <a:defRPr sz="1200" b="1" cap="all" baseline="0">
                <a:solidFill>
                  <a:srgbClr val="6464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940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349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182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67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07-11-2014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2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7C9741BC-C401-4CB6-8BC6-CCE6A69F82A3}" type="datetime1">
              <a:rPr lang="es-ES_tradnl"/>
              <a:pPr/>
              <a:t>07/11/2014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9DE82C69-7A90-4BED-B6FB-19FD70D1A0FD}" type="slidenum">
              <a:rPr lang="es-ES_tradnl"/>
              <a:pPr/>
              <a:t>‹Nº›</a:t>
            </a:fld>
            <a:endParaRPr lang="es-ES_trad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6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334865D6-CA45-4AF2-9370-DC2BE1F30A74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07-11-2014</a:t>
            </a:fld>
            <a:endParaRPr lang="es-CL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s-CL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DEEAB75A-5C12-4837-9194-5FD529CEB9DC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L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1622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231467" cy="614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1" y="2055284"/>
            <a:ext cx="8088086" cy="3913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6216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b="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oleObject" Target="../embeddings/oleObject1.bin"/><Relationship Id="rId7" Type="http://schemas.openxmlformats.org/officeDocument/2006/relationships/diagramData" Target="../diagrams/data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11" Type="http://schemas.microsoft.com/office/2007/relationships/diagramDrawing" Target="../diagrams/drawing3.xml"/><Relationship Id="rId5" Type="http://schemas.openxmlformats.org/officeDocument/2006/relationships/image" Target="../media/image7.emf"/><Relationship Id="rId10" Type="http://schemas.openxmlformats.org/officeDocument/2006/relationships/diagramColors" Target="../diagrams/colors3.xml"/><Relationship Id="rId4" Type="http://schemas.openxmlformats.org/officeDocument/2006/relationships/package" Target="../embeddings/Hoja_de_c_lculo_de_Microsoft_Excel1.xlsx"/><Relationship Id="rId9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58138" y="2808772"/>
            <a:ext cx="8229600" cy="1143000"/>
          </a:xfrm>
        </p:spPr>
        <p:txBody>
          <a:bodyPr>
            <a:normAutofit/>
          </a:bodyPr>
          <a:lstStyle/>
          <a:p>
            <a:r>
              <a:rPr lang="es-CL" dirty="0"/>
              <a:t>CHILE: PLAN DE </a:t>
            </a:r>
            <a:r>
              <a:rPr lang="es-CL" dirty="0" smtClean="0"/>
              <a:t>ADOPCIÓN </a:t>
            </a:r>
            <a:r>
              <a:rPr lang="es-CL" dirty="0"/>
              <a:t>NICSP Y PERFECCIONAMIENTO</a:t>
            </a:r>
            <a:r>
              <a:rPr lang="es-CL" dirty="0" smtClean="0"/>
              <a:t> </a:t>
            </a:r>
            <a:r>
              <a:rPr lang="es-CL" dirty="0" err="1" smtClean="0"/>
              <a:t>DEl</a:t>
            </a:r>
            <a:r>
              <a:rPr lang="es-CL" dirty="0" smtClean="0"/>
              <a:t> DEVENGO</a:t>
            </a:r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 bwMode="auto">
          <a:xfrm>
            <a:off x="2945081" y="1508166"/>
            <a:ext cx="3455719" cy="463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noAutofit/>
          </a:bodyPr>
          <a:lstStyle/>
          <a:p>
            <a:pPr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16 Diagrama"/>
          <p:cNvGraphicFramePr/>
          <p:nvPr>
            <p:extLst>
              <p:ext uri="{D42A27DB-BD31-4B8C-83A1-F6EECF244321}">
                <p14:modId xmlns:p14="http://schemas.microsoft.com/office/powerpoint/2010/main" val="617306124"/>
              </p:ext>
            </p:extLst>
          </p:nvPr>
        </p:nvGraphicFramePr>
        <p:xfrm>
          <a:off x="209552" y="1536484"/>
          <a:ext cx="8713733" cy="465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2 Marcador de texto"/>
          <p:cNvSpPr>
            <a:spLocks noGrp="1"/>
          </p:cNvSpPr>
          <p:nvPr>
            <p:ph type="body" sz="half" idx="2"/>
          </p:nvPr>
        </p:nvSpPr>
        <p:spPr>
          <a:xfrm>
            <a:off x="323518" y="320623"/>
            <a:ext cx="7666037" cy="433387"/>
          </a:xfrm>
        </p:spPr>
        <p:txBody>
          <a:bodyPr/>
          <a:lstStyle/>
          <a:p>
            <a:r>
              <a:rPr lang="es-CL" b="0" dirty="0">
                <a:solidFill>
                  <a:schemeClr val="bg1"/>
                </a:solidFill>
              </a:rPr>
              <a:t>Áreas de perfeccionamiento</a:t>
            </a:r>
          </a:p>
          <a:p>
            <a:endParaRPr lang="es-ES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42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3047750" y="5324245"/>
            <a:ext cx="5062003" cy="145848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Flecha derecha 2"/>
          <p:cNvSpPr/>
          <p:nvPr/>
        </p:nvSpPr>
        <p:spPr>
          <a:xfrm>
            <a:off x="374509" y="1037199"/>
            <a:ext cx="600075" cy="371475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s-CL">
              <a:solidFill>
                <a:prstClr val="white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78111" y="1022839"/>
            <a:ext cx="741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fontAlgn="auto">
              <a:spcBef>
                <a:spcPts val="0"/>
              </a:spcBef>
              <a:spcAft>
                <a:spcPts val="0"/>
              </a:spcAft>
            </a:pPr>
            <a:r>
              <a:rPr lang="es-CL" dirty="0" smtClean="0">
                <a:solidFill>
                  <a:prstClr val="black"/>
                </a:solidFill>
                <a:latin typeface="Calibri" panose="020F0502020204030204"/>
              </a:rPr>
              <a:t>Confección de una Guía Práctica de Activo Fijo, con los procedimientos mínimos para el registro y control de los bienes.  </a:t>
            </a:r>
            <a:endParaRPr lang="es-CL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19075" y="190502"/>
            <a:ext cx="6153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s-CL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 avance en materia de Propiedades, Planta y Equipo (Bienes de uso)</a:t>
            </a:r>
            <a:endParaRPr lang="es-CL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578511"/>
              </p:ext>
            </p:extLst>
          </p:nvPr>
        </p:nvGraphicFramePr>
        <p:xfrm>
          <a:off x="3244189" y="5767670"/>
          <a:ext cx="2243866" cy="870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Hoja de cálculo" r:id="rId4" imgW="2038384" imgH="790555" progId="Excel.Sheet.12">
                  <p:embed/>
                </p:oleObj>
              </mc:Choice>
              <mc:Fallback>
                <p:oleObj name="Hoja de cálculo" r:id="rId4" imgW="2038384" imgH="790555" progId="Excel.Shee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4189" y="5767670"/>
                        <a:ext cx="2243866" cy="87028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7779" y="1583206"/>
            <a:ext cx="890580" cy="890580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712348" y="5580977"/>
            <a:ext cx="2397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prstClr val="black"/>
                </a:solidFill>
                <a:latin typeface="Calibri" panose="020F0502020204030204"/>
              </a:rPr>
              <a:t>Jefe de Finanzas</a:t>
            </a:r>
          </a:p>
          <a:p>
            <a:pPr marL="87313" indent="-87313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prstClr val="black"/>
                </a:solidFill>
                <a:latin typeface="Calibri" panose="020F0502020204030204"/>
              </a:rPr>
              <a:t>Jefe de Contabilidad</a:t>
            </a:r>
          </a:p>
          <a:p>
            <a:pPr marL="87313" indent="-87313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prstClr val="black"/>
                </a:solidFill>
                <a:latin typeface="Calibri" panose="020F0502020204030204"/>
              </a:rPr>
              <a:t>Encargado de Activo Fijo</a:t>
            </a:r>
          </a:p>
          <a:p>
            <a:pPr marL="87313" indent="-87313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prstClr val="black"/>
                </a:solidFill>
                <a:latin typeface="Calibri" panose="020F0502020204030204"/>
              </a:rPr>
              <a:t>Auditor Interno</a:t>
            </a:r>
          </a:p>
        </p:txBody>
      </p:sp>
      <p:sp>
        <p:nvSpPr>
          <p:cNvPr id="12" name="Abrir llave 11"/>
          <p:cNvSpPr/>
          <p:nvPr/>
        </p:nvSpPr>
        <p:spPr>
          <a:xfrm>
            <a:off x="5584715" y="5580979"/>
            <a:ext cx="290505" cy="1056977"/>
          </a:xfrm>
          <a:prstGeom prst="leftBrace">
            <a:avLst>
              <a:gd name="adj1" fmla="val 31737"/>
              <a:gd name="adj2" fmla="val 85791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s-CL">
              <a:solidFill>
                <a:prstClr val="black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224252" y="5427691"/>
            <a:ext cx="24861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914400" fontAlgn="auto">
              <a:spcBef>
                <a:spcPts val="0"/>
              </a:spcBef>
              <a:spcAft>
                <a:spcPts val="0"/>
              </a:spcAft>
            </a:pPr>
            <a:r>
              <a:rPr lang="es-CL" sz="1600" i="1" dirty="0">
                <a:solidFill>
                  <a:srgbClr val="0070C0"/>
                </a:solidFill>
                <a:latin typeface="Calibri" panose="020F0502020204030204"/>
              </a:rPr>
              <a:t>Seminarios a nivel nacional.</a:t>
            </a:r>
          </a:p>
        </p:txBody>
      </p:sp>
      <p:sp>
        <p:nvSpPr>
          <p:cNvPr id="9" name="2 Rectángulo"/>
          <p:cNvSpPr/>
          <p:nvPr/>
        </p:nvSpPr>
        <p:spPr>
          <a:xfrm>
            <a:off x="7524256" y="1311323"/>
            <a:ext cx="107156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s-ES" sz="2800" b="1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 panose="020F0502020204030204"/>
              </a:rPr>
              <a:t>NICSP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237521774"/>
              </p:ext>
            </p:extLst>
          </p:nvPr>
        </p:nvGraphicFramePr>
        <p:xfrm>
          <a:off x="-222718" y="1378058"/>
          <a:ext cx="9014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9635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219075" y="1003152"/>
            <a:ext cx="8809422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JUNJI: Junta Nacional de Jardines Infantiles</a:t>
            </a:r>
          </a:p>
          <a:p>
            <a:pPr algn="just"/>
            <a:r>
              <a:rPr lang="es-CL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institución entrega Educación </a:t>
            </a:r>
            <a:r>
              <a:rPr lang="es-CL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Parvularia</a:t>
            </a:r>
            <a:r>
              <a:rPr lang="es-CL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calidad en Chile preferentemente a niños y niñas menores de cuatro años y en situación de vulnerabilidad social. Cuenta con 1.314 Establecimiento a lo largo del país.</a:t>
            </a:r>
          </a:p>
        </p:txBody>
      </p:sp>
      <p:sp>
        <p:nvSpPr>
          <p:cNvPr id="15" name="8 Marcador de texto"/>
          <p:cNvSpPr txBox="1">
            <a:spLocks/>
          </p:cNvSpPr>
          <p:nvPr/>
        </p:nvSpPr>
        <p:spPr>
          <a:xfrm>
            <a:off x="219075" y="2594220"/>
            <a:ext cx="4545430" cy="33541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</a:rPr>
              <a:t>Realizar levantamiento de los bienes  muebles e inmuebles de la JUNJI, los cuales deberán estar conciliados con los registros contables de la Institución.</a:t>
            </a:r>
          </a:p>
          <a:p>
            <a:pPr algn="just"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</a:rPr>
              <a:t>Controlar que los bienes se encuentren </a:t>
            </a:r>
            <a:r>
              <a:rPr lang="es-CL" sz="1400" dirty="0"/>
              <a:t>debidamente caucionados.</a:t>
            </a:r>
          </a:p>
          <a:p>
            <a:pPr algn="just"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</a:rPr>
              <a:t>Analizar, corregir y actualizar la asignación de vida útil de los bienes, la aplicación de la corrección monetaria y la depreciación.</a:t>
            </a:r>
          </a:p>
          <a:p>
            <a:pPr algn="just"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</a:rPr>
              <a:t>Ejercer control administrativo de los bienes muebles e inmuebles.</a:t>
            </a:r>
          </a:p>
          <a:p>
            <a:pPr algn="just"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</a:rPr>
              <a:t>Actualizar Manual de Procedimientos internos para el manejo y control de inventarios, en base a la normativa vigente.</a:t>
            </a:r>
          </a:p>
          <a:p>
            <a:pPr algn="just"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</a:rPr>
              <a:t>Registrar y Controlar los Bienes recibidos en </a:t>
            </a:r>
            <a:r>
              <a:rPr lang="es-CL" sz="1400" dirty="0"/>
              <a:t>comodato.</a:t>
            </a:r>
          </a:p>
          <a:p>
            <a:pPr marL="0" indent="0" algn="just">
              <a:buClr>
                <a:schemeClr val="accent2"/>
              </a:buClr>
              <a:buSzPct val="111000"/>
              <a:buNone/>
              <a:defRPr/>
            </a:pPr>
            <a:r>
              <a:rPr lang="es-CL" sz="1400" dirty="0"/>
              <a:t> </a:t>
            </a:r>
          </a:p>
        </p:txBody>
      </p:sp>
      <p:sp>
        <p:nvSpPr>
          <p:cNvPr id="16" name="Llamada de flecha hacia abajo 15"/>
          <p:cNvSpPr/>
          <p:nvPr/>
        </p:nvSpPr>
        <p:spPr>
          <a:xfrm>
            <a:off x="356136" y="2107935"/>
            <a:ext cx="4340993" cy="416414"/>
          </a:xfrm>
          <a:prstGeom prst="downArrowCallou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solidFill>
                  <a:schemeClr val="bg1"/>
                </a:solidFill>
              </a:rPr>
              <a:t>Plan de Trabajo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19077" y="259491"/>
            <a:ext cx="735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/>
                </a:solidFill>
              </a:rPr>
              <a:t>Ejemplo de un servicio que ha tomado acciones en base al Seminario  </a:t>
            </a:r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985886" y="2594218"/>
            <a:ext cx="3877376" cy="428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  <a:latin typeface="+mn-lt"/>
              </a:rPr>
              <a:t>Realiza de Capacitación interna en cada área Operativa.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solidFill>
                  <a:prstClr val="black"/>
                </a:solidFill>
                <a:latin typeface="+mn-lt"/>
              </a:rPr>
              <a:t>Se amplía la capacidad de personal calificado 16 a 66 personas.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latin typeface="+mn-lt"/>
              </a:rPr>
              <a:t>Envío de ajuste  contable y autorización de CGR sobre cuentas  asociadas a Bienes de Uso  con sus respectivas cuentas de depreciación.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latin typeface="+mn-lt"/>
              </a:rPr>
              <a:t>Incorporación de Sistemas informáticos.</a:t>
            </a:r>
          </a:p>
          <a:p>
            <a:pPr marL="228600" lvl="1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latin typeface="+mn-lt"/>
              </a:rPr>
              <a:t>Se considera recursos suficientes para efectuar levantamiento presencial de Inventario a través de Aporte Fiscal (Subtítulo 21 Honorarios y Subtítulo 22 Bienes y Servicios) autorizado desde el mes de Junio a Agosto del 2014.</a:t>
            </a:r>
          </a:p>
          <a:p>
            <a:pPr marL="228600" lvl="1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r>
              <a:rPr lang="es-CL" sz="1400" dirty="0">
                <a:latin typeface="+mn-lt"/>
              </a:rPr>
              <a:t> Se habilitarán 4.500 salas cuna en un periodo de cuatro años.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endParaRPr lang="es-CL" sz="1400" dirty="0">
              <a:solidFill>
                <a:prstClr val="black"/>
              </a:solidFill>
              <a:latin typeface="+mn-lt"/>
            </a:endParaRP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111000"/>
              <a:buFont typeface="Wingdings" panose="05000000000000000000" pitchFamily="2" charset="2"/>
              <a:buChar char="ü"/>
              <a:defRPr/>
            </a:pPr>
            <a:endParaRPr lang="es-CL" sz="14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Llamada de flecha hacia abajo 7"/>
          <p:cNvSpPr/>
          <p:nvPr/>
        </p:nvSpPr>
        <p:spPr>
          <a:xfrm>
            <a:off x="4985886" y="2107935"/>
            <a:ext cx="3877376" cy="416414"/>
          </a:xfrm>
          <a:prstGeom prst="downArrowCallou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solidFill>
                  <a:schemeClr val="bg1"/>
                </a:solidFill>
              </a:rPr>
              <a:t>Objetivos logrados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2489795" y="2439796"/>
            <a:ext cx="5086350" cy="3418330"/>
            <a:chOff x="2617470" y="4137660"/>
            <a:chExt cx="3553949" cy="2275330"/>
          </a:xfrm>
        </p:grpSpPr>
        <p:sp>
          <p:nvSpPr>
            <p:cNvPr id="20" name="Rectángulo redondeado 19"/>
            <p:cNvSpPr/>
            <p:nvPr/>
          </p:nvSpPr>
          <p:spPr>
            <a:xfrm>
              <a:off x="2617470" y="4137660"/>
              <a:ext cx="3376253" cy="227533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7923" y="4493994"/>
              <a:ext cx="2407037" cy="1805278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4078" y="4251644"/>
              <a:ext cx="2737341" cy="499915"/>
            </a:xfrm>
            <a:prstGeom prst="rect">
              <a:avLst/>
            </a:prstGeom>
          </p:spPr>
        </p:pic>
        <p:sp>
          <p:nvSpPr>
            <p:cNvPr id="23" name="CuadroTexto 22"/>
            <p:cNvSpPr txBox="1"/>
            <p:nvPr/>
          </p:nvSpPr>
          <p:spPr>
            <a:xfrm>
              <a:off x="3163219" y="6069003"/>
              <a:ext cx="2686050" cy="307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2400" dirty="0">
                  <a:solidFill>
                    <a:srgbClr val="0070C0"/>
                  </a:solidFill>
                </a:rPr>
                <a:t>Al servicio de la Gestión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849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 bwMode="auto">
          <a:xfrm>
            <a:off x="2945081" y="1508166"/>
            <a:ext cx="3455719" cy="4631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noAutofit/>
          </a:bodyPr>
          <a:lstStyle/>
          <a:p>
            <a:pPr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53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11"/>
          </p:nvPr>
        </p:nvSpPr>
        <p:spPr>
          <a:xfrm>
            <a:off x="1057546" y="1425388"/>
            <a:ext cx="7670817" cy="4592080"/>
          </a:xfrm>
        </p:spPr>
        <p:txBody>
          <a:bodyPr anchor="ctr"/>
          <a:lstStyle/>
          <a:p>
            <a:pPr marL="363538" indent="-363538" algn="just">
              <a:buClr>
                <a:schemeClr val="accent6"/>
              </a:buClr>
              <a:buFont typeface="Wingdings" pitchFamily="2" charset="2"/>
              <a:buChar char="v"/>
            </a:pPr>
            <a:r>
              <a:rPr lang="es-CL" sz="2600" dirty="0">
                <a:solidFill>
                  <a:schemeClr val="tx1"/>
                </a:solidFill>
              </a:rPr>
              <a:t>Plan de adopción </a:t>
            </a:r>
            <a:r>
              <a:rPr lang="es-CL" sz="2600" dirty="0" smtClean="0">
                <a:solidFill>
                  <a:schemeClr val="tx1"/>
                </a:solidFill>
              </a:rPr>
              <a:t>de </a:t>
            </a:r>
            <a:r>
              <a:rPr lang="es-CL" sz="2600" dirty="0">
                <a:solidFill>
                  <a:schemeClr val="tx1"/>
                </a:solidFill>
              </a:rPr>
              <a:t>las Normas Internacionales de Contabilidad del Sector Público (NICSP).</a:t>
            </a:r>
          </a:p>
          <a:p>
            <a:pPr marL="363538" indent="-363538" algn="just">
              <a:buClr>
                <a:schemeClr val="accent6"/>
              </a:buClr>
              <a:buFont typeface="Wingdings" pitchFamily="2" charset="2"/>
              <a:buChar char="v"/>
            </a:pPr>
            <a:r>
              <a:rPr lang="es-CL" sz="2600" dirty="0">
                <a:solidFill>
                  <a:schemeClr val="tx1"/>
                </a:solidFill>
              </a:rPr>
              <a:t>La base devengada y diagnóstico general.</a:t>
            </a:r>
          </a:p>
          <a:p>
            <a:pPr marL="363538" indent="-363538" algn="just">
              <a:buClr>
                <a:schemeClr val="accent6"/>
              </a:buClr>
              <a:buFont typeface="Wingdings" pitchFamily="2" charset="2"/>
              <a:buChar char="v"/>
            </a:pPr>
            <a:r>
              <a:rPr lang="es-CL" sz="2600" dirty="0">
                <a:solidFill>
                  <a:schemeClr val="tx1"/>
                </a:solidFill>
              </a:rPr>
              <a:t>Áreas de </a:t>
            </a:r>
            <a:r>
              <a:rPr lang="es-CL" sz="2600" dirty="0" smtClean="0">
                <a:solidFill>
                  <a:schemeClr val="tx1"/>
                </a:solidFill>
              </a:rPr>
              <a:t>perfeccionamiento.</a:t>
            </a:r>
          </a:p>
          <a:p>
            <a:pPr marL="363538" indent="-363538" algn="just">
              <a:buClr>
                <a:schemeClr val="accent6"/>
              </a:buClr>
              <a:buFont typeface="Wingdings" pitchFamily="2" charset="2"/>
              <a:buChar char="v"/>
            </a:pPr>
            <a:r>
              <a:rPr lang="es-CL" sz="2600" dirty="0" smtClean="0">
                <a:solidFill>
                  <a:schemeClr val="tx1"/>
                </a:solidFill>
              </a:rPr>
              <a:t>Nuestro </a:t>
            </a:r>
            <a:r>
              <a:rPr lang="es-CL" sz="2600" dirty="0">
                <a:solidFill>
                  <a:schemeClr val="tx1"/>
                </a:solidFill>
              </a:rPr>
              <a:t>avance en materia de Propiedades, </a:t>
            </a:r>
            <a:r>
              <a:rPr lang="es-CL" sz="2600" dirty="0" smtClean="0">
                <a:solidFill>
                  <a:schemeClr val="tx1"/>
                </a:solidFill>
              </a:rPr>
              <a:t>Planta </a:t>
            </a:r>
            <a:r>
              <a:rPr lang="es-CL" sz="2600" dirty="0">
                <a:solidFill>
                  <a:schemeClr val="tx1"/>
                </a:solidFill>
              </a:rPr>
              <a:t>y </a:t>
            </a:r>
            <a:r>
              <a:rPr lang="es-CL" sz="2600" dirty="0" smtClean="0">
                <a:solidFill>
                  <a:schemeClr val="tx1"/>
                </a:solidFill>
              </a:rPr>
              <a:t>Equipo.</a:t>
            </a:r>
            <a:endParaRPr lang="es-CL" sz="2600" dirty="0">
              <a:solidFill>
                <a:schemeClr val="tx1"/>
              </a:solidFill>
            </a:endParaRPr>
          </a:p>
          <a:p>
            <a:pPr algn="just"/>
            <a:endParaRPr lang="es-ES" sz="2600" dirty="0"/>
          </a:p>
        </p:txBody>
      </p:sp>
      <p:sp>
        <p:nvSpPr>
          <p:cNvPr id="5" name="2 Marcador de texto"/>
          <p:cNvSpPr>
            <a:spLocks noGrp="1"/>
          </p:cNvSpPr>
          <p:nvPr>
            <p:ph type="body" sz="half" idx="2"/>
          </p:nvPr>
        </p:nvSpPr>
        <p:spPr>
          <a:xfrm>
            <a:off x="349468" y="355910"/>
            <a:ext cx="7666037" cy="433387"/>
          </a:xfrm>
        </p:spPr>
        <p:txBody>
          <a:bodyPr/>
          <a:lstStyle/>
          <a:p>
            <a:pPr algn="just">
              <a:buClr>
                <a:schemeClr val="accent6"/>
              </a:buClr>
            </a:pPr>
            <a:r>
              <a:rPr lang="es-CL" b="0" dirty="0" smtClean="0">
                <a:solidFill>
                  <a:schemeClr val="bg1"/>
                </a:solidFill>
              </a:rPr>
              <a:t> </a:t>
            </a:r>
            <a:r>
              <a:rPr lang="es-CL" b="0" dirty="0">
                <a:solidFill>
                  <a:schemeClr val="bg1"/>
                </a:solidFill>
              </a:rPr>
              <a:t>Agenda</a:t>
            </a:r>
            <a:endParaRPr lang="es-ES" b="0" dirty="0">
              <a:solidFill>
                <a:schemeClr val="bg1"/>
              </a:solidFill>
            </a:endParaRPr>
          </a:p>
          <a:p>
            <a:pPr algn="just">
              <a:buClr>
                <a:schemeClr val="accent6"/>
              </a:buClr>
            </a:pPr>
            <a:endParaRPr lang="es-CL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Triángulo isósceles"/>
          <p:cNvSpPr/>
          <p:nvPr/>
        </p:nvSpPr>
        <p:spPr>
          <a:xfrm>
            <a:off x="332207" y="1269597"/>
            <a:ext cx="4859354" cy="4458850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>
          <a:xfrm>
            <a:off x="349468" y="355910"/>
            <a:ext cx="7666037" cy="433387"/>
          </a:xfrm>
        </p:spPr>
        <p:txBody>
          <a:bodyPr/>
          <a:lstStyle/>
          <a:p>
            <a:pPr algn="just">
              <a:buClr>
                <a:schemeClr val="accent6"/>
              </a:buClr>
            </a:pPr>
            <a:r>
              <a:rPr lang="es-CL" b="0" dirty="0" smtClean="0">
                <a:solidFill>
                  <a:schemeClr val="bg1"/>
                </a:solidFill>
              </a:rPr>
              <a:t> </a:t>
            </a:r>
            <a:r>
              <a:rPr lang="es-CL" b="0" dirty="0">
                <a:solidFill>
                  <a:schemeClr val="bg1"/>
                </a:solidFill>
              </a:rPr>
              <a:t>Proceso de </a:t>
            </a:r>
            <a:r>
              <a:rPr lang="es-CL" b="0" dirty="0" smtClean="0">
                <a:solidFill>
                  <a:schemeClr val="bg1"/>
                </a:solidFill>
              </a:rPr>
              <a:t>Convergencia a NICSP</a:t>
            </a:r>
            <a:endParaRPr lang="es-CL" b="0" dirty="0">
              <a:solidFill>
                <a:schemeClr val="bg1"/>
              </a:solidFill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sz="half" idx="16"/>
          </p:nvPr>
        </p:nvSpPr>
        <p:spPr>
          <a:xfrm>
            <a:off x="240582" y="1376343"/>
            <a:ext cx="2197109" cy="994323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/>
          <a:lstStyle/>
          <a:p>
            <a:r>
              <a:rPr lang="es-CL" sz="2400" dirty="0">
                <a:solidFill>
                  <a:schemeClr val="tx1"/>
                </a:solidFill>
              </a:rPr>
              <a:t>Opciones estratégicas</a:t>
            </a:r>
            <a:endParaRPr lang="es-ES" sz="2400" dirty="0"/>
          </a:p>
          <a:p>
            <a:endParaRPr lang="es-ES" sz="2400" dirty="0"/>
          </a:p>
        </p:txBody>
      </p:sp>
      <p:sp>
        <p:nvSpPr>
          <p:cNvPr id="9" name="8 Forma libre"/>
          <p:cNvSpPr/>
          <p:nvPr/>
        </p:nvSpPr>
        <p:spPr>
          <a:xfrm>
            <a:off x="2761884" y="3223102"/>
            <a:ext cx="5761630" cy="336639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shade val="50000"/>
              <a:hueOff val="103268"/>
              <a:satOff val="-2160"/>
              <a:lumOff val="1201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L" sz="1600" dirty="0"/>
              <a:t>Alianza CGR-DIPRES</a:t>
            </a:r>
            <a:endParaRPr lang="es-ES" sz="1600" dirty="0"/>
          </a:p>
        </p:txBody>
      </p:sp>
      <p:sp>
        <p:nvSpPr>
          <p:cNvPr id="10" name="9 Forma libre"/>
          <p:cNvSpPr/>
          <p:nvPr/>
        </p:nvSpPr>
        <p:spPr>
          <a:xfrm>
            <a:off x="2761884" y="3841716"/>
            <a:ext cx="5761630" cy="336639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shade val="50000"/>
              <a:hueOff val="206536"/>
              <a:satOff val="-4320"/>
              <a:lumOff val="2403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L" sz="1600" dirty="0" err="1"/>
              <a:t>Codiseño</a:t>
            </a:r>
            <a:r>
              <a:rPr lang="es-CL" sz="1600" dirty="0"/>
              <a:t> con los servicios públicos</a:t>
            </a:r>
            <a:endParaRPr lang="es-ES" sz="1600" dirty="0"/>
          </a:p>
        </p:txBody>
      </p:sp>
      <p:sp>
        <p:nvSpPr>
          <p:cNvPr id="11" name="10 Forma libre"/>
          <p:cNvSpPr/>
          <p:nvPr/>
        </p:nvSpPr>
        <p:spPr>
          <a:xfrm>
            <a:off x="2761884" y="5041651"/>
            <a:ext cx="5761630" cy="336639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shade val="50000"/>
              <a:hueOff val="309803"/>
              <a:satOff val="-6480"/>
              <a:lumOff val="3605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L" sz="1600" dirty="0"/>
              <a:t>Cronograma de aplicación gradual por sectores</a:t>
            </a:r>
            <a:endParaRPr lang="es-ES" sz="1600" dirty="0"/>
          </a:p>
        </p:txBody>
      </p:sp>
      <p:sp>
        <p:nvSpPr>
          <p:cNvPr id="12" name="11 Forma libre"/>
          <p:cNvSpPr/>
          <p:nvPr/>
        </p:nvSpPr>
        <p:spPr>
          <a:xfrm>
            <a:off x="2761884" y="4460330"/>
            <a:ext cx="5761630" cy="336639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shade val="50000"/>
              <a:hueOff val="309803"/>
              <a:satOff val="-6480"/>
              <a:lumOff val="3605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L" sz="1600" dirty="0"/>
              <a:t>Definición de principales políticas contables de manera uniforme</a:t>
            </a:r>
            <a:endParaRPr lang="es-ES" sz="1600" dirty="0"/>
          </a:p>
        </p:txBody>
      </p:sp>
      <p:sp>
        <p:nvSpPr>
          <p:cNvPr id="14" name="13 Forma libre"/>
          <p:cNvSpPr/>
          <p:nvPr/>
        </p:nvSpPr>
        <p:spPr>
          <a:xfrm>
            <a:off x="2761884" y="2616096"/>
            <a:ext cx="5761630" cy="336639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shade val="50000"/>
              <a:hueOff val="103268"/>
              <a:satOff val="-2160"/>
              <a:lumOff val="1201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L" sz="1600" dirty="0"/>
              <a:t>Participación de Universidades y Consultoras</a:t>
            </a:r>
            <a:endParaRPr lang="es-ES" sz="1600" dirty="0"/>
          </a:p>
        </p:txBody>
      </p:sp>
      <p:sp>
        <p:nvSpPr>
          <p:cNvPr id="17" name="16 Forma libre"/>
          <p:cNvSpPr/>
          <p:nvPr/>
        </p:nvSpPr>
        <p:spPr>
          <a:xfrm>
            <a:off x="2761884" y="1453454"/>
            <a:ext cx="5761630" cy="336639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shade val="50000"/>
              <a:hueOff val="103268"/>
              <a:satOff val="-2160"/>
              <a:lumOff val="1201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L" sz="1600" b="1" dirty="0"/>
              <a:t>Año 2016</a:t>
            </a:r>
            <a:r>
              <a:rPr lang="es-CL" sz="1600" dirty="0"/>
              <a:t>: Implementación de NICSP para el Gobierno Central</a:t>
            </a:r>
            <a:endParaRPr lang="es-ES" sz="1600" dirty="0"/>
          </a:p>
        </p:txBody>
      </p:sp>
      <p:sp>
        <p:nvSpPr>
          <p:cNvPr id="13" name="13 Forma libre"/>
          <p:cNvSpPr/>
          <p:nvPr/>
        </p:nvSpPr>
        <p:spPr>
          <a:xfrm>
            <a:off x="2761884" y="2034775"/>
            <a:ext cx="5761630" cy="336639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2">
              <a:shade val="50000"/>
              <a:hueOff val="103268"/>
              <a:satOff val="-2160"/>
              <a:lumOff val="1201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L" sz="1600" dirty="0"/>
              <a:t>Aplicación de disposiciones transitorias para la implementación</a:t>
            </a:r>
            <a:endParaRPr lang="es-ES" sz="1600" dirty="0"/>
          </a:p>
        </p:txBody>
      </p:sp>
      <p:sp>
        <p:nvSpPr>
          <p:cNvPr id="2" name="Flecha derecha 1"/>
          <p:cNvSpPr/>
          <p:nvPr/>
        </p:nvSpPr>
        <p:spPr>
          <a:xfrm>
            <a:off x="332208" y="5661211"/>
            <a:ext cx="8191307" cy="484632"/>
          </a:xfrm>
          <a:prstGeom prst="rightArrow">
            <a:avLst/>
          </a:prstGeom>
          <a:solidFill>
            <a:srgbClr val="FF9900"/>
          </a:solidFill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" name="CuadroTexto 3"/>
          <p:cNvSpPr txBox="1"/>
          <p:nvPr/>
        </p:nvSpPr>
        <p:spPr bwMode="auto">
          <a:xfrm>
            <a:off x="564777" y="5971567"/>
            <a:ext cx="102197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noAutofit/>
          </a:bodyPr>
          <a:lstStyle/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CL" sz="1600" dirty="0">
                <a:solidFill>
                  <a:srgbClr val="434343"/>
                </a:solidFill>
                <a:latin typeface="+mn-lt"/>
                <a:cs typeface="Arial" charset="0"/>
              </a:rPr>
              <a:t>2010</a:t>
            </a: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</p:txBody>
      </p:sp>
      <p:sp>
        <p:nvSpPr>
          <p:cNvPr id="15" name="CuadroTexto 14"/>
          <p:cNvSpPr txBox="1"/>
          <p:nvPr/>
        </p:nvSpPr>
        <p:spPr bwMode="auto">
          <a:xfrm>
            <a:off x="1452794" y="5984651"/>
            <a:ext cx="102197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noAutofit/>
          </a:bodyPr>
          <a:lstStyle/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CL" sz="1600" dirty="0">
                <a:solidFill>
                  <a:srgbClr val="434343"/>
                </a:solidFill>
                <a:latin typeface="+mn-lt"/>
                <a:cs typeface="Arial" charset="0"/>
              </a:rPr>
              <a:t>2011</a:t>
            </a: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</p:txBody>
      </p:sp>
      <p:sp>
        <p:nvSpPr>
          <p:cNvPr id="18" name="CuadroTexto 17"/>
          <p:cNvSpPr txBox="1"/>
          <p:nvPr/>
        </p:nvSpPr>
        <p:spPr bwMode="auto">
          <a:xfrm>
            <a:off x="2269072" y="5984114"/>
            <a:ext cx="102197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noAutofit/>
          </a:bodyPr>
          <a:lstStyle/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CL" sz="1600" dirty="0">
                <a:solidFill>
                  <a:srgbClr val="434343"/>
                </a:solidFill>
                <a:latin typeface="+mn-lt"/>
                <a:cs typeface="Arial" charset="0"/>
              </a:rPr>
              <a:t>2012</a:t>
            </a: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</p:txBody>
      </p:sp>
      <p:sp>
        <p:nvSpPr>
          <p:cNvPr id="19" name="CuadroTexto 18"/>
          <p:cNvSpPr txBox="1"/>
          <p:nvPr/>
        </p:nvSpPr>
        <p:spPr bwMode="auto">
          <a:xfrm>
            <a:off x="3405433" y="5984651"/>
            <a:ext cx="102197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noAutofit/>
          </a:bodyPr>
          <a:lstStyle/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CL" sz="1600" dirty="0">
                <a:solidFill>
                  <a:srgbClr val="434343"/>
                </a:solidFill>
                <a:latin typeface="+mn-lt"/>
                <a:cs typeface="Arial" charset="0"/>
              </a:rPr>
              <a:t>2013</a:t>
            </a: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</p:txBody>
      </p:sp>
      <p:sp>
        <p:nvSpPr>
          <p:cNvPr id="20" name="CuadroTexto 19"/>
          <p:cNvSpPr txBox="1"/>
          <p:nvPr/>
        </p:nvSpPr>
        <p:spPr bwMode="auto">
          <a:xfrm>
            <a:off x="4745002" y="5971566"/>
            <a:ext cx="102197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noAutofit/>
          </a:bodyPr>
          <a:lstStyle/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CL" sz="1600" dirty="0">
                <a:solidFill>
                  <a:srgbClr val="434343"/>
                </a:solidFill>
                <a:latin typeface="+mn-lt"/>
                <a:cs typeface="Arial" charset="0"/>
              </a:rPr>
              <a:t>2014</a:t>
            </a: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</p:txBody>
      </p:sp>
      <p:sp>
        <p:nvSpPr>
          <p:cNvPr id="21" name="CuadroTexto 20"/>
          <p:cNvSpPr txBox="1"/>
          <p:nvPr/>
        </p:nvSpPr>
        <p:spPr bwMode="auto">
          <a:xfrm>
            <a:off x="5950756" y="5984114"/>
            <a:ext cx="102197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noAutofit/>
          </a:bodyPr>
          <a:lstStyle/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CL" sz="1600" dirty="0">
                <a:solidFill>
                  <a:srgbClr val="434343"/>
                </a:solidFill>
                <a:latin typeface="+mn-lt"/>
                <a:cs typeface="Arial" charset="0"/>
              </a:rPr>
              <a:t>2015</a:t>
            </a: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dirty="0">
              <a:solidFill>
                <a:srgbClr val="434343"/>
              </a:solidFill>
              <a:latin typeface="+mn-lt"/>
              <a:cs typeface="Arial" charset="0"/>
            </a:endParaRPr>
          </a:p>
        </p:txBody>
      </p:sp>
      <p:sp>
        <p:nvSpPr>
          <p:cNvPr id="22" name="CuadroTexto 21"/>
          <p:cNvSpPr txBox="1"/>
          <p:nvPr/>
        </p:nvSpPr>
        <p:spPr bwMode="auto">
          <a:xfrm>
            <a:off x="7220756" y="5978468"/>
            <a:ext cx="102197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noAutofit/>
          </a:bodyPr>
          <a:lstStyle/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r>
              <a:rPr lang="es-CL" sz="1600" b="1" dirty="0">
                <a:solidFill>
                  <a:srgbClr val="434343"/>
                </a:solidFill>
                <a:latin typeface="+mn-lt"/>
                <a:cs typeface="Arial" charset="0"/>
              </a:rPr>
              <a:t>2016</a:t>
            </a: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b="1" dirty="0">
              <a:solidFill>
                <a:srgbClr val="434343"/>
              </a:solidFill>
              <a:latin typeface="+mn-lt"/>
              <a:cs typeface="Arial" charset="0"/>
            </a:endParaRPr>
          </a:p>
          <a:p>
            <a:pPr algn="ctr" eaLnBrk="0" hangingPunct="0">
              <a:lnSpc>
                <a:spcPct val="125000"/>
              </a:lnSpc>
              <a:buClr>
                <a:srgbClr val="FF9933"/>
              </a:buClr>
            </a:pPr>
            <a:endParaRPr lang="es-CL" sz="1600" b="1" dirty="0">
              <a:solidFill>
                <a:srgbClr val="434343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34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buClr>
                <a:schemeClr val="accent6"/>
              </a:buClr>
            </a:pPr>
            <a:r>
              <a:rPr lang="es-CL" dirty="0"/>
              <a:t>Proceso de Convergencia a NICSP</a:t>
            </a:r>
          </a:p>
        </p:txBody>
      </p:sp>
      <p:grpSp>
        <p:nvGrpSpPr>
          <p:cNvPr id="24" name="25 Grupo"/>
          <p:cNvGrpSpPr>
            <a:grpSpLocks/>
          </p:cNvGrpSpPr>
          <p:nvPr/>
        </p:nvGrpSpPr>
        <p:grpSpPr bwMode="auto">
          <a:xfrm>
            <a:off x="1112596" y="1752086"/>
            <a:ext cx="6802219" cy="916100"/>
            <a:chOff x="872384" y="2538766"/>
            <a:chExt cx="5464621" cy="730743"/>
          </a:xfrm>
        </p:grpSpPr>
        <p:sp>
          <p:nvSpPr>
            <p:cNvPr id="25" name="7 Forma libre"/>
            <p:cNvSpPr/>
            <p:nvPr/>
          </p:nvSpPr>
          <p:spPr>
            <a:xfrm>
              <a:off x="1549840" y="2538766"/>
              <a:ext cx="4787165" cy="474320"/>
            </a:xfrm>
            <a:custGeom>
              <a:avLst/>
              <a:gdLst>
                <a:gd name="connsiteX0" fmla="*/ 107798 w 646772"/>
                <a:gd name="connsiteY0" fmla="*/ 0 h 7010942"/>
                <a:gd name="connsiteX1" fmla="*/ 538974 w 646772"/>
                <a:gd name="connsiteY1" fmla="*/ 0 h 7010942"/>
                <a:gd name="connsiteX2" fmla="*/ 615199 w 646772"/>
                <a:gd name="connsiteY2" fmla="*/ 31573 h 7010942"/>
                <a:gd name="connsiteX3" fmla="*/ 646772 w 646772"/>
                <a:gd name="connsiteY3" fmla="*/ 107798 h 7010942"/>
                <a:gd name="connsiteX4" fmla="*/ 646772 w 646772"/>
                <a:gd name="connsiteY4" fmla="*/ 7010942 h 7010942"/>
                <a:gd name="connsiteX5" fmla="*/ 646772 w 646772"/>
                <a:gd name="connsiteY5" fmla="*/ 7010942 h 7010942"/>
                <a:gd name="connsiteX6" fmla="*/ 646772 w 646772"/>
                <a:gd name="connsiteY6" fmla="*/ 7010942 h 7010942"/>
                <a:gd name="connsiteX7" fmla="*/ 0 w 646772"/>
                <a:gd name="connsiteY7" fmla="*/ 7010942 h 7010942"/>
                <a:gd name="connsiteX8" fmla="*/ 0 w 646772"/>
                <a:gd name="connsiteY8" fmla="*/ 7010942 h 7010942"/>
                <a:gd name="connsiteX9" fmla="*/ 0 w 646772"/>
                <a:gd name="connsiteY9" fmla="*/ 7010942 h 7010942"/>
                <a:gd name="connsiteX10" fmla="*/ 0 w 646772"/>
                <a:gd name="connsiteY10" fmla="*/ 107798 h 7010942"/>
                <a:gd name="connsiteX11" fmla="*/ 31573 w 646772"/>
                <a:gd name="connsiteY11" fmla="*/ 31573 h 7010942"/>
                <a:gd name="connsiteX12" fmla="*/ 107798 w 646772"/>
                <a:gd name="connsiteY12" fmla="*/ 0 h 7010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6772" h="7010942">
                  <a:moveTo>
                    <a:pt x="646772" y="1168523"/>
                  </a:moveTo>
                  <a:lnTo>
                    <a:pt x="646772" y="5842419"/>
                  </a:lnTo>
                  <a:cubicBezTo>
                    <a:pt x="646772" y="6152331"/>
                    <a:pt x="645724" y="6449550"/>
                    <a:pt x="643859" y="6668689"/>
                  </a:cubicBezTo>
                  <a:cubicBezTo>
                    <a:pt x="641994" y="6887828"/>
                    <a:pt x="639465" y="7010937"/>
                    <a:pt x="636827" y="7010937"/>
                  </a:cubicBezTo>
                  <a:lnTo>
                    <a:pt x="0" y="7010937"/>
                  </a:lnTo>
                  <a:lnTo>
                    <a:pt x="0" y="7010937"/>
                  </a:lnTo>
                  <a:lnTo>
                    <a:pt x="0" y="701093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636827" y="5"/>
                  </a:lnTo>
                  <a:cubicBezTo>
                    <a:pt x="639465" y="5"/>
                    <a:pt x="641994" y="123114"/>
                    <a:pt x="643859" y="342253"/>
                  </a:cubicBezTo>
                  <a:cubicBezTo>
                    <a:pt x="645724" y="561392"/>
                    <a:pt x="646772" y="858611"/>
                    <a:pt x="646772" y="1168523"/>
                  </a:cubicBez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9" tIns="40462" rIns="40462" bIns="40464" spcCol="1270" anchor="ctr"/>
            <a:lstStyle/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MX" sz="1600" dirty="0">
                  <a:solidFill>
                    <a:srgbClr val="23538D"/>
                  </a:solidFill>
                  <a:cs typeface="Arial" pitchFamily="34" charset="0"/>
                </a:rPr>
                <a:t>Taller de trabajo BID-CGR: Metodología de </a:t>
              </a:r>
              <a:r>
                <a:rPr lang="es-CL" sz="1600" b="1" dirty="0">
                  <a:solidFill>
                    <a:srgbClr val="23538D"/>
                  </a:solidFill>
                  <a:cs typeface="Arial" pitchFamily="34" charset="0"/>
                </a:rPr>
                <a:t>Adopción Indirecta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Convocatoria  del grupo de 13 Entidades Piloto </a:t>
              </a:r>
              <a:r>
                <a:rPr lang="es-CL" sz="1600" dirty="0" err="1">
                  <a:solidFill>
                    <a:srgbClr val="23538D"/>
                  </a:solidFill>
                  <a:cs typeface="Arial" pitchFamily="34" charset="0"/>
                </a:rPr>
                <a:t>Codiseñadoras</a:t>
              </a:r>
              <a:endParaRPr lang="es-CL" sz="1600" dirty="0">
                <a:solidFill>
                  <a:srgbClr val="23538D"/>
                </a:solidFill>
                <a:cs typeface="Arial" pitchFamily="34" charset="0"/>
              </a:endParaRPr>
            </a:p>
          </p:txBody>
        </p:sp>
        <p:sp>
          <p:nvSpPr>
            <p:cNvPr id="26" name="6 Forma libre"/>
            <p:cNvSpPr/>
            <p:nvPr/>
          </p:nvSpPr>
          <p:spPr>
            <a:xfrm>
              <a:off x="872384" y="2538766"/>
              <a:ext cx="696315" cy="730743"/>
            </a:xfrm>
            <a:custGeom>
              <a:avLst/>
              <a:gdLst>
                <a:gd name="connsiteX0" fmla="*/ 0 w 995035"/>
                <a:gd name="connsiteY0" fmla="*/ 0 h 696524"/>
                <a:gd name="connsiteX1" fmla="*/ 646773 w 995035"/>
                <a:gd name="connsiteY1" fmla="*/ 0 h 696524"/>
                <a:gd name="connsiteX2" fmla="*/ 995035 w 995035"/>
                <a:gd name="connsiteY2" fmla="*/ 348262 h 696524"/>
                <a:gd name="connsiteX3" fmla="*/ 646773 w 995035"/>
                <a:gd name="connsiteY3" fmla="*/ 696524 h 696524"/>
                <a:gd name="connsiteX4" fmla="*/ 0 w 995035"/>
                <a:gd name="connsiteY4" fmla="*/ 696524 h 696524"/>
                <a:gd name="connsiteX5" fmla="*/ 348262 w 995035"/>
                <a:gd name="connsiteY5" fmla="*/ 348262 h 696524"/>
                <a:gd name="connsiteX6" fmla="*/ 0 w 995035"/>
                <a:gd name="connsiteY6" fmla="*/ 0 h 6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5035" h="696524">
                  <a:moveTo>
                    <a:pt x="995034" y="0"/>
                  </a:moveTo>
                  <a:lnTo>
                    <a:pt x="995034" y="452741"/>
                  </a:lnTo>
                  <a:lnTo>
                    <a:pt x="497518" y="696524"/>
                  </a:lnTo>
                  <a:lnTo>
                    <a:pt x="1" y="452741"/>
                  </a:lnTo>
                  <a:lnTo>
                    <a:pt x="1" y="0"/>
                  </a:lnTo>
                  <a:lnTo>
                    <a:pt x="497518" y="243783"/>
                  </a:lnTo>
                  <a:lnTo>
                    <a:pt x="995034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91" tIns="357152" rIns="8890" bIns="357153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s-CL" sz="1600" b="1" dirty="0">
                <a:solidFill>
                  <a:srgbClr val="23538D"/>
                </a:solidFill>
                <a:cs typeface="Arial" pitchFamily="34" charset="0"/>
              </a:endParaRPr>
            </a:p>
          </p:txBody>
        </p:sp>
        <p:sp>
          <p:nvSpPr>
            <p:cNvPr id="27" name="8 CuadroTexto"/>
            <p:cNvSpPr txBox="1">
              <a:spLocks noChangeArrowheads="1"/>
            </p:cNvSpPr>
            <p:nvPr/>
          </p:nvSpPr>
          <p:spPr bwMode="auto">
            <a:xfrm>
              <a:off x="878910" y="2740690"/>
              <a:ext cx="676406" cy="463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33"/>
                </a:buClr>
              </a:pPr>
              <a:r>
                <a:rPr lang="es-CL" sz="2000" b="1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rPr>
                <a:t>2011</a:t>
              </a:r>
            </a:p>
          </p:txBody>
        </p:sp>
      </p:grpSp>
      <p:grpSp>
        <p:nvGrpSpPr>
          <p:cNvPr id="28" name="26 Grupo"/>
          <p:cNvGrpSpPr>
            <a:grpSpLocks/>
          </p:cNvGrpSpPr>
          <p:nvPr/>
        </p:nvGrpSpPr>
        <p:grpSpPr bwMode="auto">
          <a:xfrm>
            <a:off x="1112596" y="2378637"/>
            <a:ext cx="6802219" cy="1237763"/>
            <a:chOff x="872385" y="3179485"/>
            <a:chExt cx="5464620" cy="986461"/>
          </a:xfrm>
        </p:grpSpPr>
        <p:sp>
          <p:nvSpPr>
            <p:cNvPr id="29" name="10 Forma libre"/>
            <p:cNvSpPr/>
            <p:nvPr/>
          </p:nvSpPr>
          <p:spPr>
            <a:xfrm>
              <a:off x="872385" y="3179485"/>
              <a:ext cx="696315" cy="986461"/>
            </a:xfrm>
            <a:custGeom>
              <a:avLst/>
              <a:gdLst>
                <a:gd name="connsiteX0" fmla="*/ 0 w 1062130"/>
                <a:gd name="connsiteY0" fmla="*/ 0 h 696524"/>
                <a:gd name="connsiteX1" fmla="*/ 713868 w 1062130"/>
                <a:gd name="connsiteY1" fmla="*/ 0 h 696524"/>
                <a:gd name="connsiteX2" fmla="*/ 1062130 w 1062130"/>
                <a:gd name="connsiteY2" fmla="*/ 348262 h 696524"/>
                <a:gd name="connsiteX3" fmla="*/ 713868 w 1062130"/>
                <a:gd name="connsiteY3" fmla="*/ 696524 h 696524"/>
                <a:gd name="connsiteX4" fmla="*/ 0 w 1062130"/>
                <a:gd name="connsiteY4" fmla="*/ 696524 h 696524"/>
                <a:gd name="connsiteX5" fmla="*/ 348262 w 1062130"/>
                <a:gd name="connsiteY5" fmla="*/ 348262 h 696524"/>
                <a:gd name="connsiteX6" fmla="*/ 0 w 1062130"/>
                <a:gd name="connsiteY6" fmla="*/ 0 h 6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130" h="696524">
                  <a:moveTo>
                    <a:pt x="1062129" y="0"/>
                  </a:moveTo>
                  <a:lnTo>
                    <a:pt x="1062129" y="468141"/>
                  </a:lnTo>
                  <a:lnTo>
                    <a:pt x="531065" y="696524"/>
                  </a:lnTo>
                  <a:lnTo>
                    <a:pt x="1" y="468141"/>
                  </a:lnTo>
                  <a:lnTo>
                    <a:pt x="1" y="0"/>
                  </a:lnTo>
                  <a:lnTo>
                    <a:pt x="531065" y="228383"/>
                  </a:lnTo>
                  <a:lnTo>
                    <a:pt x="1062129" y="0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8890" tIns="357152" rIns="8890" bIns="357152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s-CL" sz="1600" b="1" dirty="0">
                <a:solidFill>
                  <a:srgbClr val="23538D"/>
                </a:solidFill>
                <a:cs typeface="Arial" pitchFamily="34" charset="0"/>
              </a:endParaRPr>
            </a:p>
          </p:txBody>
        </p:sp>
        <p:sp>
          <p:nvSpPr>
            <p:cNvPr id="30" name="11 Forma libre"/>
            <p:cNvSpPr/>
            <p:nvPr/>
          </p:nvSpPr>
          <p:spPr>
            <a:xfrm>
              <a:off x="1568700" y="3214688"/>
              <a:ext cx="4768305" cy="671171"/>
            </a:xfrm>
            <a:custGeom>
              <a:avLst/>
              <a:gdLst>
                <a:gd name="connsiteX0" fmla="*/ 108364 w 650168"/>
                <a:gd name="connsiteY0" fmla="*/ 0 h 7031051"/>
                <a:gd name="connsiteX1" fmla="*/ 541804 w 650168"/>
                <a:gd name="connsiteY1" fmla="*/ 0 h 7031051"/>
                <a:gd name="connsiteX2" fmla="*/ 618429 w 650168"/>
                <a:gd name="connsiteY2" fmla="*/ 31739 h 7031051"/>
                <a:gd name="connsiteX3" fmla="*/ 650168 w 650168"/>
                <a:gd name="connsiteY3" fmla="*/ 108364 h 7031051"/>
                <a:gd name="connsiteX4" fmla="*/ 650168 w 650168"/>
                <a:gd name="connsiteY4" fmla="*/ 7031051 h 7031051"/>
                <a:gd name="connsiteX5" fmla="*/ 650168 w 650168"/>
                <a:gd name="connsiteY5" fmla="*/ 7031051 h 7031051"/>
                <a:gd name="connsiteX6" fmla="*/ 650168 w 650168"/>
                <a:gd name="connsiteY6" fmla="*/ 7031051 h 7031051"/>
                <a:gd name="connsiteX7" fmla="*/ 0 w 650168"/>
                <a:gd name="connsiteY7" fmla="*/ 7031051 h 7031051"/>
                <a:gd name="connsiteX8" fmla="*/ 0 w 650168"/>
                <a:gd name="connsiteY8" fmla="*/ 7031051 h 7031051"/>
                <a:gd name="connsiteX9" fmla="*/ 0 w 650168"/>
                <a:gd name="connsiteY9" fmla="*/ 7031051 h 7031051"/>
                <a:gd name="connsiteX10" fmla="*/ 0 w 650168"/>
                <a:gd name="connsiteY10" fmla="*/ 108364 h 7031051"/>
                <a:gd name="connsiteX11" fmla="*/ 31739 w 650168"/>
                <a:gd name="connsiteY11" fmla="*/ 31739 h 7031051"/>
                <a:gd name="connsiteX12" fmla="*/ 108364 w 650168"/>
                <a:gd name="connsiteY12" fmla="*/ 0 h 70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168" h="7031051">
                  <a:moveTo>
                    <a:pt x="650168" y="1171874"/>
                  </a:moveTo>
                  <a:lnTo>
                    <a:pt x="650168" y="5859177"/>
                  </a:lnTo>
                  <a:cubicBezTo>
                    <a:pt x="650168" y="6169977"/>
                    <a:pt x="649112" y="6468048"/>
                    <a:pt x="647233" y="6687814"/>
                  </a:cubicBezTo>
                  <a:cubicBezTo>
                    <a:pt x="645354" y="6907580"/>
                    <a:pt x="642805" y="7031046"/>
                    <a:pt x="640147" y="7031046"/>
                  </a:cubicBezTo>
                  <a:lnTo>
                    <a:pt x="0" y="7031046"/>
                  </a:lnTo>
                  <a:lnTo>
                    <a:pt x="0" y="7031046"/>
                  </a:lnTo>
                  <a:lnTo>
                    <a:pt x="0" y="703104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640147" y="5"/>
                  </a:lnTo>
                  <a:cubicBezTo>
                    <a:pt x="642805" y="5"/>
                    <a:pt x="645354" y="123471"/>
                    <a:pt x="647233" y="343237"/>
                  </a:cubicBezTo>
                  <a:cubicBezTo>
                    <a:pt x="649112" y="563003"/>
                    <a:pt x="650168" y="861074"/>
                    <a:pt x="650168" y="1171874"/>
                  </a:cubicBezTo>
                  <a:close/>
                </a:path>
              </a:pathLst>
            </a:custGeom>
            <a:ln>
              <a:solidFill>
                <a:srgbClr val="336699"/>
              </a:solidFill>
            </a:ln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9" tIns="40629" rIns="40629" bIns="40630" spcCol="1270" anchor="ctr"/>
            <a:lstStyle/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Difusión: Seminarios, Portal y Boletín NICSP 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Sistema informático elabora EE.FF. pre-hechos. Primera entrega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Desarrollo de proyectos de norma de prioridad alta</a:t>
              </a:r>
            </a:p>
          </p:txBody>
        </p:sp>
        <p:sp>
          <p:nvSpPr>
            <p:cNvPr id="31" name="12 CuadroTexto"/>
            <p:cNvSpPr txBox="1">
              <a:spLocks noChangeArrowheads="1"/>
            </p:cNvSpPr>
            <p:nvPr/>
          </p:nvSpPr>
          <p:spPr bwMode="auto">
            <a:xfrm>
              <a:off x="878910" y="3501155"/>
              <a:ext cx="676406" cy="43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33"/>
                </a:buClr>
              </a:pPr>
              <a:r>
                <a:rPr lang="es-CL" sz="2000" b="1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rPr>
                <a:t>2012</a:t>
              </a:r>
            </a:p>
          </p:txBody>
        </p:sp>
      </p:grpSp>
      <p:grpSp>
        <p:nvGrpSpPr>
          <p:cNvPr id="32" name="27 Grupo"/>
          <p:cNvGrpSpPr>
            <a:grpSpLocks/>
          </p:cNvGrpSpPr>
          <p:nvPr/>
        </p:nvGrpSpPr>
        <p:grpSpPr bwMode="auto">
          <a:xfrm>
            <a:off x="1112596" y="3292799"/>
            <a:ext cx="6802219" cy="1173543"/>
            <a:chOff x="872384" y="4034227"/>
            <a:chExt cx="5464621" cy="935888"/>
          </a:xfrm>
        </p:grpSpPr>
        <p:sp>
          <p:nvSpPr>
            <p:cNvPr id="33" name="14 Forma libre"/>
            <p:cNvSpPr/>
            <p:nvPr/>
          </p:nvSpPr>
          <p:spPr>
            <a:xfrm>
              <a:off x="872384" y="4034227"/>
              <a:ext cx="696315" cy="935888"/>
            </a:xfrm>
            <a:custGeom>
              <a:avLst/>
              <a:gdLst>
                <a:gd name="connsiteX0" fmla="*/ 0 w 995035"/>
                <a:gd name="connsiteY0" fmla="*/ 0 h 696524"/>
                <a:gd name="connsiteX1" fmla="*/ 646773 w 995035"/>
                <a:gd name="connsiteY1" fmla="*/ 0 h 696524"/>
                <a:gd name="connsiteX2" fmla="*/ 995035 w 995035"/>
                <a:gd name="connsiteY2" fmla="*/ 348262 h 696524"/>
                <a:gd name="connsiteX3" fmla="*/ 646773 w 995035"/>
                <a:gd name="connsiteY3" fmla="*/ 696524 h 696524"/>
                <a:gd name="connsiteX4" fmla="*/ 0 w 995035"/>
                <a:gd name="connsiteY4" fmla="*/ 696524 h 696524"/>
                <a:gd name="connsiteX5" fmla="*/ 348262 w 995035"/>
                <a:gd name="connsiteY5" fmla="*/ 348262 h 696524"/>
                <a:gd name="connsiteX6" fmla="*/ 0 w 995035"/>
                <a:gd name="connsiteY6" fmla="*/ 0 h 6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5035" h="696524">
                  <a:moveTo>
                    <a:pt x="995034" y="0"/>
                  </a:moveTo>
                  <a:lnTo>
                    <a:pt x="995034" y="452741"/>
                  </a:lnTo>
                  <a:lnTo>
                    <a:pt x="497518" y="696524"/>
                  </a:lnTo>
                  <a:lnTo>
                    <a:pt x="1" y="452741"/>
                  </a:lnTo>
                  <a:lnTo>
                    <a:pt x="1" y="0"/>
                  </a:lnTo>
                  <a:lnTo>
                    <a:pt x="497518" y="243783"/>
                  </a:lnTo>
                  <a:lnTo>
                    <a:pt x="995034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solidFill>
                <a:schemeClr val="accent1"/>
              </a:solidFill>
            </a:ln>
          </p:spPr>
          <p:style>
            <a:lnRef idx="1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91" tIns="357152" rIns="8890" bIns="357153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s-CL" sz="1600" b="1" dirty="0">
                <a:ln>
                  <a:solidFill>
                    <a:srgbClr val="4F81BD"/>
                  </a:solidFill>
                </a:ln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34" name="15 Forma libre"/>
            <p:cNvSpPr/>
            <p:nvPr/>
          </p:nvSpPr>
          <p:spPr>
            <a:xfrm>
              <a:off x="1568699" y="4045696"/>
              <a:ext cx="4768306" cy="587023"/>
            </a:xfrm>
            <a:custGeom>
              <a:avLst/>
              <a:gdLst>
                <a:gd name="connsiteX0" fmla="*/ 107798 w 646772"/>
                <a:gd name="connsiteY0" fmla="*/ 0 h 7031051"/>
                <a:gd name="connsiteX1" fmla="*/ 538974 w 646772"/>
                <a:gd name="connsiteY1" fmla="*/ 0 h 7031051"/>
                <a:gd name="connsiteX2" fmla="*/ 615199 w 646772"/>
                <a:gd name="connsiteY2" fmla="*/ 31573 h 7031051"/>
                <a:gd name="connsiteX3" fmla="*/ 646772 w 646772"/>
                <a:gd name="connsiteY3" fmla="*/ 107798 h 7031051"/>
                <a:gd name="connsiteX4" fmla="*/ 646772 w 646772"/>
                <a:gd name="connsiteY4" fmla="*/ 7031051 h 7031051"/>
                <a:gd name="connsiteX5" fmla="*/ 646772 w 646772"/>
                <a:gd name="connsiteY5" fmla="*/ 7031051 h 7031051"/>
                <a:gd name="connsiteX6" fmla="*/ 646772 w 646772"/>
                <a:gd name="connsiteY6" fmla="*/ 7031051 h 7031051"/>
                <a:gd name="connsiteX7" fmla="*/ 0 w 646772"/>
                <a:gd name="connsiteY7" fmla="*/ 7031051 h 7031051"/>
                <a:gd name="connsiteX8" fmla="*/ 0 w 646772"/>
                <a:gd name="connsiteY8" fmla="*/ 7031051 h 7031051"/>
                <a:gd name="connsiteX9" fmla="*/ 0 w 646772"/>
                <a:gd name="connsiteY9" fmla="*/ 7031051 h 7031051"/>
                <a:gd name="connsiteX10" fmla="*/ 0 w 646772"/>
                <a:gd name="connsiteY10" fmla="*/ 107798 h 7031051"/>
                <a:gd name="connsiteX11" fmla="*/ 31573 w 646772"/>
                <a:gd name="connsiteY11" fmla="*/ 31573 h 7031051"/>
                <a:gd name="connsiteX12" fmla="*/ 107798 w 646772"/>
                <a:gd name="connsiteY12" fmla="*/ 0 h 70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6772" h="7031051">
                  <a:moveTo>
                    <a:pt x="646772" y="1171874"/>
                  </a:moveTo>
                  <a:lnTo>
                    <a:pt x="646772" y="5859177"/>
                  </a:lnTo>
                  <a:cubicBezTo>
                    <a:pt x="646772" y="6169978"/>
                    <a:pt x="645727" y="6468049"/>
                    <a:pt x="643868" y="6687816"/>
                  </a:cubicBezTo>
                  <a:cubicBezTo>
                    <a:pt x="642008" y="6907584"/>
                    <a:pt x="639486" y="7031046"/>
                    <a:pt x="636856" y="7031046"/>
                  </a:cubicBezTo>
                  <a:lnTo>
                    <a:pt x="0" y="7031046"/>
                  </a:lnTo>
                  <a:lnTo>
                    <a:pt x="0" y="7031046"/>
                  </a:lnTo>
                  <a:lnTo>
                    <a:pt x="0" y="703104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636856" y="5"/>
                  </a:lnTo>
                  <a:cubicBezTo>
                    <a:pt x="639486" y="5"/>
                    <a:pt x="642008" y="123467"/>
                    <a:pt x="643868" y="343235"/>
                  </a:cubicBezTo>
                  <a:cubicBezTo>
                    <a:pt x="645727" y="563002"/>
                    <a:pt x="646772" y="861073"/>
                    <a:pt x="646772" y="1171874"/>
                  </a:cubicBez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9" tIns="40463" rIns="40463" bIns="40464" spcCol="1270" anchor="ctr"/>
            <a:lstStyle/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Difusión y Capacitación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Desarrollo de proyectos de norma de prioridad media</a:t>
              </a:r>
            </a:p>
          </p:txBody>
        </p:sp>
        <p:sp>
          <p:nvSpPr>
            <p:cNvPr id="35" name="16 CuadroTexto"/>
            <p:cNvSpPr txBox="1">
              <a:spLocks noChangeArrowheads="1"/>
            </p:cNvSpPr>
            <p:nvPr/>
          </p:nvSpPr>
          <p:spPr bwMode="auto">
            <a:xfrm>
              <a:off x="878910" y="4272421"/>
              <a:ext cx="676406" cy="446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33"/>
                </a:buClr>
              </a:pPr>
              <a:r>
                <a:rPr lang="es-CL" sz="2000" b="1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rPr>
                <a:t>2013</a:t>
              </a:r>
            </a:p>
          </p:txBody>
        </p:sp>
      </p:grpSp>
      <p:grpSp>
        <p:nvGrpSpPr>
          <p:cNvPr id="36" name="28 Grupo"/>
          <p:cNvGrpSpPr>
            <a:grpSpLocks/>
          </p:cNvGrpSpPr>
          <p:nvPr/>
        </p:nvGrpSpPr>
        <p:grpSpPr bwMode="auto">
          <a:xfrm>
            <a:off x="1112596" y="4106854"/>
            <a:ext cx="6802219" cy="1418041"/>
            <a:chOff x="872384" y="4814337"/>
            <a:chExt cx="5464621" cy="1130762"/>
          </a:xfrm>
        </p:grpSpPr>
        <p:sp>
          <p:nvSpPr>
            <p:cNvPr id="37" name="18 Forma libre"/>
            <p:cNvSpPr/>
            <p:nvPr/>
          </p:nvSpPr>
          <p:spPr>
            <a:xfrm>
              <a:off x="872384" y="4818183"/>
              <a:ext cx="696315" cy="1126916"/>
            </a:xfrm>
            <a:custGeom>
              <a:avLst/>
              <a:gdLst>
                <a:gd name="connsiteX0" fmla="*/ 0 w 1205733"/>
                <a:gd name="connsiteY0" fmla="*/ 0 h 696524"/>
                <a:gd name="connsiteX1" fmla="*/ 857471 w 1205733"/>
                <a:gd name="connsiteY1" fmla="*/ 0 h 696524"/>
                <a:gd name="connsiteX2" fmla="*/ 1205733 w 1205733"/>
                <a:gd name="connsiteY2" fmla="*/ 348262 h 696524"/>
                <a:gd name="connsiteX3" fmla="*/ 857471 w 1205733"/>
                <a:gd name="connsiteY3" fmla="*/ 696524 h 696524"/>
                <a:gd name="connsiteX4" fmla="*/ 0 w 1205733"/>
                <a:gd name="connsiteY4" fmla="*/ 696524 h 696524"/>
                <a:gd name="connsiteX5" fmla="*/ 348262 w 1205733"/>
                <a:gd name="connsiteY5" fmla="*/ 348262 h 696524"/>
                <a:gd name="connsiteX6" fmla="*/ 0 w 1205733"/>
                <a:gd name="connsiteY6" fmla="*/ 0 h 6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5733" h="696524">
                  <a:moveTo>
                    <a:pt x="1205732" y="0"/>
                  </a:moveTo>
                  <a:lnTo>
                    <a:pt x="1205732" y="495341"/>
                  </a:lnTo>
                  <a:lnTo>
                    <a:pt x="602867" y="696524"/>
                  </a:lnTo>
                  <a:lnTo>
                    <a:pt x="1" y="495341"/>
                  </a:lnTo>
                  <a:lnTo>
                    <a:pt x="1" y="0"/>
                  </a:lnTo>
                  <a:lnTo>
                    <a:pt x="602867" y="201183"/>
                  </a:lnTo>
                  <a:lnTo>
                    <a:pt x="1205732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solidFill>
                <a:schemeClr val="accent1"/>
              </a:solidFill>
            </a:ln>
          </p:spPr>
          <p:style>
            <a:lnRef idx="1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91" tIns="357152" rIns="8890" bIns="357153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s-CL" sz="1600" b="1" dirty="0">
                <a:solidFill>
                  <a:srgbClr val="23538D"/>
                </a:solidFill>
                <a:cs typeface="Arial" pitchFamily="34" charset="0"/>
              </a:endParaRPr>
            </a:p>
          </p:txBody>
        </p:sp>
        <p:sp>
          <p:nvSpPr>
            <p:cNvPr id="38" name="19 Forma libre"/>
            <p:cNvSpPr/>
            <p:nvPr/>
          </p:nvSpPr>
          <p:spPr>
            <a:xfrm>
              <a:off x="1568699" y="4814337"/>
              <a:ext cx="4768306" cy="802960"/>
            </a:xfrm>
            <a:custGeom>
              <a:avLst/>
              <a:gdLst>
                <a:gd name="connsiteX0" fmla="*/ 154541 w 927226"/>
                <a:gd name="connsiteY0" fmla="*/ 0 h 7031051"/>
                <a:gd name="connsiteX1" fmla="*/ 772685 w 927226"/>
                <a:gd name="connsiteY1" fmla="*/ 0 h 7031051"/>
                <a:gd name="connsiteX2" fmla="*/ 881962 w 927226"/>
                <a:gd name="connsiteY2" fmla="*/ 45264 h 7031051"/>
                <a:gd name="connsiteX3" fmla="*/ 927226 w 927226"/>
                <a:gd name="connsiteY3" fmla="*/ 154541 h 7031051"/>
                <a:gd name="connsiteX4" fmla="*/ 927226 w 927226"/>
                <a:gd name="connsiteY4" fmla="*/ 7031051 h 7031051"/>
                <a:gd name="connsiteX5" fmla="*/ 927226 w 927226"/>
                <a:gd name="connsiteY5" fmla="*/ 7031051 h 7031051"/>
                <a:gd name="connsiteX6" fmla="*/ 927226 w 927226"/>
                <a:gd name="connsiteY6" fmla="*/ 7031051 h 7031051"/>
                <a:gd name="connsiteX7" fmla="*/ 0 w 927226"/>
                <a:gd name="connsiteY7" fmla="*/ 7031051 h 7031051"/>
                <a:gd name="connsiteX8" fmla="*/ 0 w 927226"/>
                <a:gd name="connsiteY8" fmla="*/ 7031051 h 7031051"/>
                <a:gd name="connsiteX9" fmla="*/ 0 w 927226"/>
                <a:gd name="connsiteY9" fmla="*/ 7031051 h 7031051"/>
                <a:gd name="connsiteX10" fmla="*/ 0 w 927226"/>
                <a:gd name="connsiteY10" fmla="*/ 154541 h 7031051"/>
                <a:gd name="connsiteX11" fmla="*/ 45264 w 927226"/>
                <a:gd name="connsiteY11" fmla="*/ 45264 h 7031051"/>
                <a:gd name="connsiteX12" fmla="*/ 154541 w 927226"/>
                <a:gd name="connsiteY12" fmla="*/ 0 h 70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7226" h="7031051">
                  <a:moveTo>
                    <a:pt x="927226" y="1171870"/>
                  </a:moveTo>
                  <a:lnTo>
                    <a:pt x="927226" y="5859181"/>
                  </a:lnTo>
                  <a:cubicBezTo>
                    <a:pt x="927226" y="6169981"/>
                    <a:pt x="925079" y="6468049"/>
                    <a:pt x="921257" y="6687816"/>
                  </a:cubicBezTo>
                  <a:cubicBezTo>
                    <a:pt x="917435" y="6907583"/>
                    <a:pt x="912251" y="7031047"/>
                    <a:pt x="906846" y="7031047"/>
                  </a:cubicBezTo>
                  <a:lnTo>
                    <a:pt x="0" y="7031047"/>
                  </a:lnTo>
                  <a:lnTo>
                    <a:pt x="0" y="7031047"/>
                  </a:lnTo>
                  <a:lnTo>
                    <a:pt x="0" y="703104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906846" y="4"/>
                  </a:lnTo>
                  <a:cubicBezTo>
                    <a:pt x="912251" y="4"/>
                    <a:pt x="917435" y="123468"/>
                    <a:pt x="921257" y="343235"/>
                  </a:cubicBezTo>
                  <a:cubicBezTo>
                    <a:pt x="925079" y="563002"/>
                    <a:pt x="927226" y="861070"/>
                    <a:pt x="927226" y="1171870"/>
                  </a:cubicBez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9" tIns="54154" rIns="54153" bIns="54153" spcCol="1270" anchor="ctr"/>
            <a:lstStyle/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Difusión y Capacitación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Desarrollo de proyectos de norma de prioridad baja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Revisión de proyectos de norma con: Universidades y </a:t>
              </a:r>
              <a:r>
                <a:rPr lang="es-CL" sz="1600" dirty="0" smtClean="0">
                  <a:solidFill>
                    <a:srgbClr val="23538D"/>
                  </a:solidFill>
                  <a:cs typeface="Arial" pitchFamily="34" charset="0"/>
                </a:rPr>
                <a:t>Consultoras</a:t>
              </a:r>
              <a:endParaRPr lang="es-CL" sz="1600" dirty="0">
                <a:solidFill>
                  <a:srgbClr val="23538D"/>
                </a:solidFill>
                <a:cs typeface="Arial" pitchFamily="34" charset="0"/>
              </a:endParaRP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Procedimientos, Plan de Cuentas e Instructivo de Primera </a:t>
              </a:r>
              <a:r>
                <a:rPr lang="es-CL" sz="1600" dirty="0" smtClean="0">
                  <a:solidFill>
                    <a:srgbClr val="23538D"/>
                  </a:solidFill>
                  <a:cs typeface="Arial" pitchFamily="34" charset="0"/>
                </a:rPr>
                <a:t>adopción</a:t>
              </a:r>
              <a:endParaRPr lang="es-CL" sz="1600" dirty="0">
                <a:solidFill>
                  <a:srgbClr val="23538D"/>
                </a:solidFill>
                <a:cs typeface="Arial" pitchFamily="34" charset="0"/>
              </a:endParaRPr>
            </a:p>
          </p:txBody>
        </p:sp>
        <p:sp>
          <p:nvSpPr>
            <p:cNvPr id="39" name="20 CuadroTexto"/>
            <p:cNvSpPr txBox="1">
              <a:spLocks noChangeArrowheads="1"/>
            </p:cNvSpPr>
            <p:nvPr/>
          </p:nvSpPr>
          <p:spPr bwMode="auto">
            <a:xfrm>
              <a:off x="878910" y="5073042"/>
              <a:ext cx="676406" cy="439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33"/>
                </a:buClr>
              </a:pPr>
              <a:r>
                <a:rPr lang="es-CL" sz="2000" b="1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rPr>
                <a:t>2014</a:t>
              </a:r>
            </a:p>
          </p:txBody>
        </p:sp>
      </p:grpSp>
      <p:grpSp>
        <p:nvGrpSpPr>
          <p:cNvPr id="40" name="24 Grupo"/>
          <p:cNvGrpSpPr>
            <a:grpSpLocks/>
          </p:cNvGrpSpPr>
          <p:nvPr/>
        </p:nvGrpSpPr>
        <p:grpSpPr bwMode="auto">
          <a:xfrm>
            <a:off x="1100848" y="1045981"/>
            <a:ext cx="6826883" cy="984694"/>
            <a:chOff x="864223" y="1835190"/>
            <a:chExt cx="5484463" cy="785166"/>
          </a:xfrm>
        </p:grpSpPr>
        <p:sp>
          <p:nvSpPr>
            <p:cNvPr id="41" name="23 Forma libre"/>
            <p:cNvSpPr/>
            <p:nvPr/>
          </p:nvSpPr>
          <p:spPr>
            <a:xfrm>
              <a:off x="1541188" y="1835190"/>
              <a:ext cx="4807498" cy="492009"/>
            </a:xfrm>
            <a:custGeom>
              <a:avLst/>
              <a:gdLst>
                <a:gd name="connsiteX0" fmla="*/ 107798 w 646772"/>
                <a:gd name="connsiteY0" fmla="*/ 0 h 7031051"/>
                <a:gd name="connsiteX1" fmla="*/ 538974 w 646772"/>
                <a:gd name="connsiteY1" fmla="*/ 0 h 7031051"/>
                <a:gd name="connsiteX2" fmla="*/ 615199 w 646772"/>
                <a:gd name="connsiteY2" fmla="*/ 31573 h 7031051"/>
                <a:gd name="connsiteX3" fmla="*/ 646772 w 646772"/>
                <a:gd name="connsiteY3" fmla="*/ 107798 h 7031051"/>
                <a:gd name="connsiteX4" fmla="*/ 646772 w 646772"/>
                <a:gd name="connsiteY4" fmla="*/ 7031051 h 7031051"/>
                <a:gd name="connsiteX5" fmla="*/ 646772 w 646772"/>
                <a:gd name="connsiteY5" fmla="*/ 7031051 h 7031051"/>
                <a:gd name="connsiteX6" fmla="*/ 646772 w 646772"/>
                <a:gd name="connsiteY6" fmla="*/ 7031051 h 7031051"/>
                <a:gd name="connsiteX7" fmla="*/ 0 w 646772"/>
                <a:gd name="connsiteY7" fmla="*/ 7031051 h 7031051"/>
                <a:gd name="connsiteX8" fmla="*/ 0 w 646772"/>
                <a:gd name="connsiteY8" fmla="*/ 7031051 h 7031051"/>
                <a:gd name="connsiteX9" fmla="*/ 0 w 646772"/>
                <a:gd name="connsiteY9" fmla="*/ 7031051 h 7031051"/>
                <a:gd name="connsiteX10" fmla="*/ 0 w 646772"/>
                <a:gd name="connsiteY10" fmla="*/ 107798 h 7031051"/>
                <a:gd name="connsiteX11" fmla="*/ 31573 w 646772"/>
                <a:gd name="connsiteY11" fmla="*/ 31573 h 7031051"/>
                <a:gd name="connsiteX12" fmla="*/ 107798 w 646772"/>
                <a:gd name="connsiteY12" fmla="*/ 0 h 70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6772" h="7031051">
                  <a:moveTo>
                    <a:pt x="646772" y="1171874"/>
                  </a:moveTo>
                  <a:lnTo>
                    <a:pt x="646772" y="5859177"/>
                  </a:lnTo>
                  <a:cubicBezTo>
                    <a:pt x="646772" y="6169978"/>
                    <a:pt x="645727" y="6468049"/>
                    <a:pt x="643868" y="6687816"/>
                  </a:cubicBezTo>
                  <a:cubicBezTo>
                    <a:pt x="642008" y="6907584"/>
                    <a:pt x="639486" y="7031046"/>
                    <a:pt x="636856" y="7031046"/>
                  </a:cubicBezTo>
                  <a:lnTo>
                    <a:pt x="0" y="7031046"/>
                  </a:lnTo>
                  <a:lnTo>
                    <a:pt x="0" y="7031046"/>
                  </a:lnTo>
                  <a:lnTo>
                    <a:pt x="0" y="703104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636856" y="5"/>
                  </a:lnTo>
                  <a:cubicBezTo>
                    <a:pt x="639486" y="5"/>
                    <a:pt x="642008" y="123467"/>
                    <a:pt x="643868" y="343235"/>
                  </a:cubicBezTo>
                  <a:cubicBezTo>
                    <a:pt x="645727" y="563002"/>
                    <a:pt x="646772" y="861073"/>
                    <a:pt x="646772" y="1171874"/>
                  </a:cubicBez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9" tIns="40463" rIns="40463" bIns="40464" spcCol="1270" anchor="ctr"/>
            <a:lstStyle/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Emisión del primer requerimiento de Estados Financieros bajo norma actual («Capítulo V»)</a:t>
              </a:r>
            </a:p>
          </p:txBody>
        </p:sp>
        <p:sp>
          <p:nvSpPr>
            <p:cNvPr id="42" name="22 Forma libre"/>
            <p:cNvSpPr/>
            <p:nvPr/>
          </p:nvSpPr>
          <p:spPr>
            <a:xfrm>
              <a:off x="864223" y="1835190"/>
              <a:ext cx="696318" cy="785166"/>
            </a:xfrm>
            <a:custGeom>
              <a:avLst/>
              <a:gdLst>
                <a:gd name="connsiteX0" fmla="*/ 0 w 995035"/>
                <a:gd name="connsiteY0" fmla="*/ 0 h 696524"/>
                <a:gd name="connsiteX1" fmla="*/ 646773 w 995035"/>
                <a:gd name="connsiteY1" fmla="*/ 0 h 696524"/>
                <a:gd name="connsiteX2" fmla="*/ 995035 w 995035"/>
                <a:gd name="connsiteY2" fmla="*/ 348262 h 696524"/>
                <a:gd name="connsiteX3" fmla="*/ 646773 w 995035"/>
                <a:gd name="connsiteY3" fmla="*/ 696524 h 696524"/>
                <a:gd name="connsiteX4" fmla="*/ 0 w 995035"/>
                <a:gd name="connsiteY4" fmla="*/ 696524 h 696524"/>
                <a:gd name="connsiteX5" fmla="*/ 348262 w 995035"/>
                <a:gd name="connsiteY5" fmla="*/ 348262 h 696524"/>
                <a:gd name="connsiteX6" fmla="*/ 0 w 995035"/>
                <a:gd name="connsiteY6" fmla="*/ 0 h 6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5035" h="696524">
                  <a:moveTo>
                    <a:pt x="995034" y="0"/>
                  </a:moveTo>
                  <a:lnTo>
                    <a:pt x="995034" y="452741"/>
                  </a:lnTo>
                  <a:lnTo>
                    <a:pt x="497518" y="696524"/>
                  </a:lnTo>
                  <a:lnTo>
                    <a:pt x="1" y="452741"/>
                  </a:lnTo>
                  <a:lnTo>
                    <a:pt x="1" y="0"/>
                  </a:lnTo>
                  <a:lnTo>
                    <a:pt x="497518" y="243783"/>
                  </a:lnTo>
                  <a:lnTo>
                    <a:pt x="995034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91" tIns="357152" rIns="8890" bIns="357153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s-CL" sz="1600">
                <a:solidFill>
                  <a:srgbClr val="23538D"/>
                </a:solidFill>
                <a:cs typeface="Arial" pitchFamily="34" charset="0"/>
              </a:endParaRPr>
            </a:p>
          </p:txBody>
        </p:sp>
        <p:sp>
          <p:nvSpPr>
            <p:cNvPr id="43" name="24 CuadroTexto"/>
            <p:cNvSpPr txBox="1">
              <a:spLocks noChangeArrowheads="1"/>
            </p:cNvSpPr>
            <p:nvPr/>
          </p:nvSpPr>
          <p:spPr bwMode="auto">
            <a:xfrm>
              <a:off x="878910" y="2040627"/>
              <a:ext cx="676406" cy="326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33"/>
                </a:buClr>
              </a:pPr>
              <a:r>
                <a:rPr lang="es-CL" sz="2000" b="1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rPr>
                <a:t>2010</a:t>
              </a:r>
            </a:p>
          </p:txBody>
        </p:sp>
      </p:grpSp>
      <p:grpSp>
        <p:nvGrpSpPr>
          <p:cNvPr id="46" name="27 Grupo"/>
          <p:cNvGrpSpPr>
            <a:grpSpLocks/>
          </p:cNvGrpSpPr>
          <p:nvPr/>
        </p:nvGrpSpPr>
        <p:grpSpPr bwMode="auto">
          <a:xfrm>
            <a:off x="1101540" y="5227883"/>
            <a:ext cx="6813275" cy="1110313"/>
            <a:chOff x="863502" y="3719488"/>
            <a:chExt cx="5473503" cy="1287088"/>
          </a:xfrm>
        </p:grpSpPr>
        <p:sp>
          <p:nvSpPr>
            <p:cNvPr id="47" name="14 Forma libre"/>
            <p:cNvSpPr/>
            <p:nvPr/>
          </p:nvSpPr>
          <p:spPr>
            <a:xfrm>
              <a:off x="872384" y="3719488"/>
              <a:ext cx="696315" cy="1287088"/>
            </a:xfrm>
            <a:custGeom>
              <a:avLst/>
              <a:gdLst>
                <a:gd name="connsiteX0" fmla="*/ 0 w 995035"/>
                <a:gd name="connsiteY0" fmla="*/ 0 h 696524"/>
                <a:gd name="connsiteX1" fmla="*/ 646773 w 995035"/>
                <a:gd name="connsiteY1" fmla="*/ 0 h 696524"/>
                <a:gd name="connsiteX2" fmla="*/ 995035 w 995035"/>
                <a:gd name="connsiteY2" fmla="*/ 348262 h 696524"/>
                <a:gd name="connsiteX3" fmla="*/ 646773 w 995035"/>
                <a:gd name="connsiteY3" fmla="*/ 696524 h 696524"/>
                <a:gd name="connsiteX4" fmla="*/ 0 w 995035"/>
                <a:gd name="connsiteY4" fmla="*/ 696524 h 696524"/>
                <a:gd name="connsiteX5" fmla="*/ 348262 w 995035"/>
                <a:gd name="connsiteY5" fmla="*/ 348262 h 696524"/>
                <a:gd name="connsiteX6" fmla="*/ 0 w 995035"/>
                <a:gd name="connsiteY6" fmla="*/ 0 h 6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5035" h="696524">
                  <a:moveTo>
                    <a:pt x="995034" y="0"/>
                  </a:moveTo>
                  <a:lnTo>
                    <a:pt x="995034" y="452741"/>
                  </a:lnTo>
                  <a:lnTo>
                    <a:pt x="497518" y="696524"/>
                  </a:lnTo>
                  <a:lnTo>
                    <a:pt x="1" y="452741"/>
                  </a:lnTo>
                  <a:lnTo>
                    <a:pt x="1" y="0"/>
                  </a:lnTo>
                  <a:lnTo>
                    <a:pt x="497518" y="243783"/>
                  </a:lnTo>
                  <a:lnTo>
                    <a:pt x="995034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solidFill>
                <a:schemeClr val="accent1"/>
              </a:solidFill>
            </a:ln>
          </p:spPr>
          <p:style>
            <a:lnRef idx="1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91" tIns="357152" rIns="8890" bIns="357153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s-CL" sz="1600" b="1" dirty="0">
                <a:ln>
                  <a:solidFill>
                    <a:srgbClr val="4F81BD"/>
                  </a:solidFill>
                </a:ln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48" name="15 Forma libre"/>
            <p:cNvSpPr/>
            <p:nvPr/>
          </p:nvSpPr>
          <p:spPr>
            <a:xfrm>
              <a:off x="1568699" y="3751751"/>
              <a:ext cx="4768306" cy="880969"/>
            </a:xfrm>
            <a:custGeom>
              <a:avLst/>
              <a:gdLst>
                <a:gd name="connsiteX0" fmla="*/ 107798 w 646772"/>
                <a:gd name="connsiteY0" fmla="*/ 0 h 7031051"/>
                <a:gd name="connsiteX1" fmla="*/ 538974 w 646772"/>
                <a:gd name="connsiteY1" fmla="*/ 0 h 7031051"/>
                <a:gd name="connsiteX2" fmla="*/ 615199 w 646772"/>
                <a:gd name="connsiteY2" fmla="*/ 31573 h 7031051"/>
                <a:gd name="connsiteX3" fmla="*/ 646772 w 646772"/>
                <a:gd name="connsiteY3" fmla="*/ 107798 h 7031051"/>
                <a:gd name="connsiteX4" fmla="*/ 646772 w 646772"/>
                <a:gd name="connsiteY4" fmla="*/ 7031051 h 7031051"/>
                <a:gd name="connsiteX5" fmla="*/ 646772 w 646772"/>
                <a:gd name="connsiteY5" fmla="*/ 7031051 h 7031051"/>
                <a:gd name="connsiteX6" fmla="*/ 646772 w 646772"/>
                <a:gd name="connsiteY6" fmla="*/ 7031051 h 7031051"/>
                <a:gd name="connsiteX7" fmla="*/ 0 w 646772"/>
                <a:gd name="connsiteY7" fmla="*/ 7031051 h 7031051"/>
                <a:gd name="connsiteX8" fmla="*/ 0 w 646772"/>
                <a:gd name="connsiteY8" fmla="*/ 7031051 h 7031051"/>
                <a:gd name="connsiteX9" fmla="*/ 0 w 646772"/>
                <a:gd name="connsiteY9" fmla="*/ 7031051 h 7031051"/>
                <a:gd name="connsiteX10" fmla="*/ 0 w 646772"/>
                <a:gd name="connsiteY10" fmla="*/ 107798 h 7031051"/>
                <a:gd name="connsiteX11" fmla="*/ 31573 w 646772"/>
                <a:gd name="connsiteY11" fmla="*/ 31573 h 7031051"/>
                <a:gd name="connsiteX12" fmla="*/ 107798 w 646772"/>
                <a:gd name="connsiteY12" fmla="*/ 0 h 70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6772" h="7031051">
                  <a:moveTo>
                    <a:pt x="646772" y="1171874"/>
                  </a:moveTo>
                  <a:lnTo>
                    <a:pt x="646772" y="5859177"/>
                  </a:lnTo>
                  <a:cubicBezTo>
                    <a:pt x="646772" y="6169978"/>
                    <a:pt x="645727" y="6468049"/>
                    <a:pt x="643868" y="6687816"/>
                  </a:cubicBezTo>
                  <a:cubicBezTo>
                    <a:pt x="642008" y="6907584"/>
                    <a:pt x="639486" y="7031046"/>
                    <a:pt x="636856" y="7031046"/>
                  </a:cubicBezTo>
                  <a:lnTo>
                    <a:pt x="0" y="7031046"/>
                  </a:lnTo>
                  <a:lnTo>
                    <a:pt x="0" y="7031046"/>
                  </a:lnTo>
                  <a:lnTo>
                    <a:pt x="0" y="703104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636856" y="5"/>
                  </a:lnTo>
                  <a:cubicBezTo>
                    <a:pt x="639486" y="5"/>
                    <a:pt x="642008" y="123467"/>
                    <a:pt x="643868" y="343235"/>
                  </a:cubicBezTo>
                  <a:cubicBezTo>
                    <a:pt x="645727" y="563002"/>
                    <a:pt x="646772" y="861073"/>
                    <a:pt x="646772" y="1171874"/>
                  </a:cubicBez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1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569" tIns="40463" rIns="40463" bIns="40464" spcCol="1270" anchor="ctr"/>
            <a:lstStyle/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Capacitación intensiva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Modificación de Sistemas Informáticos</a:t>
              </a:r>
            </a:p>
            <a:p>
              <a:pPr marL="114300" lvl="1" indent="-114300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s-CL" sz="1600" dirty="0">
                  <a:solidFill>
                    <a:srgbClr val="23538D"/>
                  </a:solidFill>
                  <a:cs typeface="Arial" pitchFamily="34" charset="0"/>
                </a:rPr>
                <a:t>Levantamiento de información para los ajustes de primera adopción</a:t>
              </a:r>
            </a:p>
          </p:txBody>
        </p:sp>
        <p:sp>
          <p:nvSpPr>
            <p:cNvPr id="49" name="16 CuadroTexto"/>
            <p:cNvSpPr txBox="1">
              <a:spLocks noChangeArrowheads="1"/>
            </p:cNvSpPr>
            <p:nvPr/>
          </p:nvSpPr>
          <p:spPr bwMode="auto">
            <a:xfrm>
              <a:off x="863502" y="4138140"/>
              <a:ext cx="676406" cy="427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fontAlgn="auto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33"/>
                </a:buClr>
              </a:pPr>
              <a:r>
                <a:rPr lang="es-CL" sz="2000" b="1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rPr>
                <a:t>2015</a:t>
              </a:r>
            </a:p>
          </p:txBody>
        </p:sp>
      </p:grpSp>
      <p:sp>
        <p:nvSpPr>
          <p:cNvPr id="50" name="16 Forma libre"/>
          <p:cNvSpPr/>
          <p:nvPr/>
        </p:nvSpPr>
        <p:spPr>
          <a:xfrm>
            <a:off x="996288" y="6236505"/>
            <a:ext cx="6931444" cy="538517"/>
          </a:xfrm>
          <a:custGeom>
            <a:avLst/>
            <a:gdLst>
              <a:gd name="connsiteX0" fmla="*/ 0 w 3158580"/>
              <a:gd name="connsiteY0" fmla="*/ 82256 h 493528"/>
              <a:gd name="connsiteX1" fmla="*/ 24092 w 3158580"/>
              <a:gd name="connsiteY1" fmla="*/ 24092 h 493528"/>
              <a:gd name="connsiteX2" fmla="*/ 82256 w 3158580"/>
              <a:gd name="connsiteY2" fmla="*/ 0 h 493528"/>
              <a:gd name="connsiteX3" fmla="*/ 3076324 w 3158580"/>
              <a:gd name="connsiteY3" fmla="*/ 0 h 493528"/>
              <a:gd name="connsiteX4" fmla="*/ 3134488 w 3158580"/>
              <a:gd name="connsiteY4" fmla="*/ 24092 h 493528"/>
              <a:gd name="connsiteX5" fmla="*/ 3158580 w 3158580"/>
              <a:gd name="connsiteY5" fmla="*/ 82256 h 493528"/>
              <a:gd name="connsiteX6" fmla="*/ 3158580 w 3158580"/>
              <a:gd name="connsiteY6" fmla="*/ 411272 h 493528"/>
              <a:gd name="connsiteX7" fmla="*/ 3134488 w 3158580"/>
              <a:gd name="connsiteY7" fmla="*/ 469436 h 493528"/>
              <a:gd name="connsiteX8" fmla="*/ 3076324 w 3158580"/>
              <a:gd name="connsiteY8" fmla="*/ 493528 h 493528"/>
              <a:gd name="connsiteX9" fmla="*/ 82256 w 3158580"/>
              <a:gd name="connsiteY9" fmla="*/ 493528 h 493528"/>
              <a:gd name="connsiteX10" fmla="*/ 24092 w 3158580"/>
              <a:gd name="connsiteY10" fmla="*/ 469436 h 493528"/>
              <a:gd name="connsiteX11" fmla="*/ 0 w 3158580"/>
              <a:gd name="connsiteY11" fmla="*/ 411272 h 493528"/>
              <a:gd name="connsiteX12" fmla="*/ 0 w 3158580"/>
              <a:gd name="connsiteY12" fmla="*/ 82256 h 4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58580" h="493528">
                <a:moveTo>
                  <a:pt x="0" y="82256"/>
                </a:moveTo>
                <a:cubicBezTo>
                  <a:pt x="0" y="60440"/>
                  <a:pt x="8666" y="39518"/>
                  <a:pt x="24092" y="24092"/>
                </a:cubicBezTo>
                <a:cubicBezTo>
                  <a:pt x="39518" y="8666"/>
                  <a:pt x="60440" y="0"/>
                  <a:pt x="82256" y="0"/>
                </a:cubicBezTo>
                <a:lnTo>
                  <a:pt x="3076324" y="0"/>
                </a:lnTo>
                <a:cubicBezTo>
                  <a:pt x="3098140" y="0"/>
                  <a:pt x="3119062" y="8666"/>
                  <a:pt x="3134488" y="24092"/>
                </a:cubicBezTo>
                <a:cubicBezTo>
                  <a:pt x="3149914" y="39518"/>
                  <a:pt x="3158580" y="60440"/>
                  <a:pt x="3158580" y="82256"/>
                </a:cubicBezTo>
                <a:lnTo>
                  <a:pt x="3158580" y="411272"/>
                </a:lnTo>
                <a:cubicBezTo>
                  <a:pt x="3158580" y="433088"/>
                  <a:pt x="3149914" y="454010"/>
                  <a:pt x="3134488" y="469436"/>
                </a:cubicBezTo>
                <a:cubicBezTo>
                  <a:pt x="3119062" y="484862"/>
                  <a:pt x="3098140" y="493528"/>
                  <a:pt x="3076324" y="493528"/>
                </a:cubicBezTo>
                <a:lnTo>
                  <a:pt x="82256" y="493528"/>
                </a:lnTo>
                <a:cubicBezTo>
                  <a:pt x="60440" y="493528"/>
                  <a:pt x="39518" y="484862"/>
                  <a:pt x="24092" y="469436"/>
                </a:cubicBezTo>
                <a:cubicBezTo>
                  <a:pt x="8666" y="454010"/>
                  <a:pt x="0" y="433088"/>
                  <a:pt x="0" y="411272"/>
                </a:cubicBezTo>
                <a:lnTo>
                  <a:pt x="0" y="82256"/>
                </a:lnTo>
                <a:close/>
              </a:path>
            </a:pathLst>
          </a:custGeom>
          <a:solidFill>
            <a:srgbClr val="FF9900">
              <a:alpha val="90000"/>
            </a:srgbClr>
          </a:solidFill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z="152400" prstMaterial="matte">
            <a:bevelT w="127000" h="63500"/>
          </a:sp3d>
        </p:spPr>
        <p:txBody>
          <a:bodyPr spcFirstLastPara="0" vert="horz" wrap="square" lIns="85052" tIns="85052" rIns="85052" bIns="85052" numCol="1" spcCol="1270" anchor="ctr" anchorCtr="0">
            <a:noAutofit/>
          </a:bodyPr>
          <a:lstStyle/>
          <a:p>
            <a:pPr algn="ctr" defTabSz="7112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L" b="1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Año 2016</a:t>
            </a:r>
            <a:r>
              <a:rPr lang="es-CL" kern="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: Implementación de NICSP para el Gobierno Central</a:t>
            </a:r>
            <a:endParaRPr lang="es-ES" kern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595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>
          <a:xfrm>
            <a:off x="323518" y="358186"/>
            <a:ext cx="7666037" cy="433387"/>
          </a:xfrm>
        </p:spPr>
        <p:txBody>
          <a:bodyPr/>
          <a:lstStyle/>
          <a:p>
            <a:pPr>
              <a:buClr>
                <a:schemeClr val="accent6"/>
              </a:buClr>
            </a:pPr>
            <a:r>
              <a:rPr lang="es-CL" b="0" dirty="0" smtClean="0">
                <a:solidFill>
                  <a:schemeClr val="bg1"/>
                </a:solidFill>
              </a:rPr>
              <a:t>La base devengada y diagnóstico general</a:t>
            </a:r>
            <a:endParaRPr lang="es-CL" b="0" dirty="0">
              <a:solidFill>
                <a:schemeClr val="bg1"/>
              </a:solidFill>
            </a:endParaRPr>
          </a:p>
          <a:p>
            <a:endParaRPr lang="es-ES" b="0" dirty="0">
              <a:solidFill>
                <a:schemeClr val="bg1"/>
              </a:solidFill>
            </a:endParaRPr>
          </a:p>
        </p:txBody>
      </p:sp>
      <p:sp>
        <p:nvSpPr>
          <p:cNvPr id="5" name="3 Marcador de texto"/>
          <p:cNvSpPr>
            <a:spLocks noGrp="1"/>
          </p:cNvSpPr>
          <p:nvPr>
            <p:ph type="body" sz="half" idx="11"/>
          </p:nvPr>
        </p:nvSpPr>
        <p:spPr>
          <a:xfrm>
            <a:off x="95535" y="921054"/>
            <a:ext cx="8943690" cy="5377218"/>
          </a:xfrm>
        </p:spPr>
        <p:txBody>
          <a:bodyPr anchor="t"/>
          <a:lstStyle/>
          <a:p>
            <a:pPr algn="ctr"/>
            <a:r>
              <a:rPr lang="es-CL" b="1" dirty="0">
                <a:solidFill>
                  <a:srgbClr val="0070C0"/>
                </a:solidFill>
              </a:rPr>
              <a:t>Devengado: </a:t>
            </a:r>
            <a:r>
              <a:rPr lang="es-CL" i="1" dirty="0" smtClean="0">
                <a:solidFill>
                  <a:srgbClr val="0070C0"/>
                </a:solidFill>
              </a:rPr>
              <a:t>La </a:t>
            </a:r>
            <a:r>
              <a:rPr lang="es-CL" i="1" dirty="0">
                <a:solidFill>
                  <a:srgbClr val="0070C0"/>
                </a:solidFill>
              </a:rPr>
              <a:t>contabilidad registra todos los recursos y obligaciones en el momento en que se generen, independientemente de que éstos hayan sido percibidos o pagados</a:t>
            </a:r>
            <a:r>
              <a:rPr lang="es-CL" i="1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endParaRPr lang="es-CL" i="1" dirty="0" smtClean="0">
              <a:solidFill>
                <a:srgbClr val="0070C0"/>
              </a:solidFill>
            </a:endParaRPr>
          </a:p>
          <a:p>
            <a:pPr marL="1885950" indent="-1349375" algn="just">
              <a:spcBef>
                <a:spcPts val="600"/>
              </a:spcBef>
              <a:spcAft>
                <a:spcPts val="600"/>
              </a:spcAft>
              <a:tabLst>
                <a:tab pos="1885950" algn="l"/>
              </a:tabLst>
            </a:pPr>
            <a:r>
              <a:rPr lang="es-CL" b="1" dirty="0" smtClean="0">
                <a:solidFill>
                  <a:schemeClr val="accent2">
                    <a:lumMod val="75000"/>
                  </a:schemeClr>
                </a:solidFill>
              </a:rPr>
              <a:t>1975  	</a:t>
            </a:r>
            <a:r>
              <a:rPr lang="es-CL" sz="1600" dirty="0">
                <a:solidFill>
                  <a:schemeClr val="tx1"/>
                </a:solidFill>
              </a:rPr>
              <a:t>Con la reforma de la administración financiera se inicia la implantación de un sistema de contabilidad destinado a entregar información sobre la situación económica, financiera y presupuestaria.</a:t>
            </a:r>
          </a:p>
          <a:p>
            <a:pPr marL="1885950" indent="-1349375" algn="just">
              <a:spcBef>
                <a:spcPts val="0"/>
              </a:spcBef>
              <a:spcAft>
                <a:spcPts val="0"/>
              </a:spcAft>
              <a:tabLst>
                <a:tab pos="1885950" algn="l"/>
              </a:tabLst>
            </a:pPr>
            <a:r>
              <a:rPr lang="es-CL" b="1" dirty="0" smtClean="0">
                <a:solidFill>
                  <a:schemeClr val="accent2">
                    <a:lumMod val="75000"/>
                  </a:schemeClr>
                </a:solidFill>
              </a:rPr>
              <a:t>1975-1978	</a:t>
            </a:r>
            <a:r>
              <a:rPr lang="es-CL" sz="1600" dirty="0">
                <a:solidFill>
                  <a:schemeClr val="tx1"/>
                </a:solidFill>
              </a:rPr>
              <a:t>- Se establecen subsistemas separados, en base a partida simple, para fondos, bienes de uso y  deuda pública. </a:t>
            </a:r>
          </a:p>
          <a:p>
            <a:pPr marL="1885950" algn="just">
              <a:spcBef>
                <a:spcPts val="0"/>
              </a:spcBef>
              <a:spcAft>
                <a:spcPts val="0"/>
              </a:spcAft>
              <a:tabLst>
                <a:tab pos="1885950" algn="l"/>
              </a:tabLst>
            </a:pPr>
            <a:r>
              <a:rPr lang="es-CL" sz="1600" dirty="0">
                <a:solidFill>
                  <a:schemeClr val="tx1"/>
                </a:solidFill>
              </a:rPr>
              <a:t>- Establecimiento de la base contable de devengo para registrar las transacciones presupuestarias con sus efectos patrimoniales en los subsistemas correspondientes.</a:t>
            </a:r>
          </a:p>
          <a:p>
            <a:pPr marL="1885950" indent="-1349375" algn="just">
              <a:spcBef>
                <a:spcPts val="600"/>
              </a:spcBef>
              <a:spcAft>
                <a:spcPts val="600"/>
              </a:spcAft>
              <a:tabLst>
                <a:tab pos="1885950" algn="l"/>
              </a:tabLst>
            </a:pPr>
            <a:r>
              <a:rPr lang="es-CL" b="1" dirty="0" smtClean="0">
                <a:solidFill>
                  <a:schemeClr val="accent2">
                    <a:lumMod val="75000"/>
                  </a:schemeClr>
                </a:solidFill>
              </a:rPr>
              <a:t>1985 	</a:t>
            </a:r>
            <a:r>
              <a:rPr lang="es-CL" sz="1600" dirty="0">
                <a:solidFill>
                  <a:schemeClr val="tx1"/>
                </a:solidFill>
              </a:rPr>
              <a:t>Aplicación del concepto de dualidad económica o partida doble. En el marco de los principios de contabilidad, la base devengada se aplica a todas las transacciones del sector </a:t>
            </a:r>
            <a:r>
              <a:rPr lang="es-CL" sz="1600" dirty="0" smtClean="0">
                <a:solidFill>
                  <a:schemeClr val="tx1"/>
                </a:solidFill>
              </a:rPr>
              <a:t>público.</a:t>
            </a:r>
            <a:endParaRPr lang="es-CL" sz="1600" dirty="0">
              <a:solidFill>
                <a:schemeClr val="tx1"/>
              </a:solidFill>
            </a:endParaRPr>
          </a:p>
          <a:p>
            <a:pPr marL="1885950" indent="-1349375" algn="just">
              <a:spcBef>
                <a:spcPts val="600"/>
              </a:spcBef>
              <a:spcAft>
                <a:spcPts val="600"/>
              </a:spcAft>
              <a:tabLst>
                <a:tab pos="1885950" algn="l"/>
              </a:tabLst>
            </a:pPr>
            <a:r>
              <a:rPr lang="es-CL" b="1" dirty="0" smtClean="0">
                <a:solidFill>
                  <a:schemeClr val="accent2">
                    <a:lumMod val="75000"/>
                  </a:schemeClr>
                </a:solidFill>
              </a:rPr>
              <a:t>1992 y 2005	</a:t>
            </a:r>
            <a:r>
              <a:rPr lang="es-CL" sz="1600" dirty="0">
                <a:solidFill>
                  <a:schemeClr val="tx1"/>
                </a:solidFill>
              </a:rPr>
              <a:t>Actualizaciones de la normativa contable. Incorporación de temas puntuales en consideración de la normativa internacional.</a:t>
            </a:r>
          </a:p>
          <a:p>
            <a:pPr algn="just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" name="Flecha abajo 1"/>
          <p:cNvSpPr/>
          <p:nvPr/>
        </p:nvSpPr>
        <p:spPr>
          <a:xfrm>
            <a:off x="95535" y="1856098"/>
            <a:ext cx="668740" cy="4312693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1818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texto"/>
          <p:cNvSpPr>
            <a:spLocks noGrp="1"/>
          </p:cNvSpPr>
          <p:nvPr>
            <p:ph type="body" sz="half" idx="11"/>
          </p:nvPr>
        </p:nvSpPr>
        <p:spPr>
          <a:xfrm>
            <a:off x="95535" y="1064525"/>
            <a:ext cx="8943690" cy="1113898"/>
          </a:xfrm>
        </p:spPr>
        <p:txBody>
          <a:bodyPr anchor="t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chemeClr val="tx1"/>
                </a:solidFill>
              </a:rPr>
              <a:t>Fase 1 “Registro según devengo de las transacciones con proveedores, acreedores, y sueldos y salarios”: </a:t>
            </a:r>
            <a:r>
              <a:rPr lang="es-CL" sz="2000" b="1" dirty="0">
                <a:solidFill>
                  <a:schemeClr val="tx1"/>
                </a:solidFill>
              </a:rPr>
              <a:t>Cumplimiento total.</a:t>
            </a:r>
          </a:p>
          <a:p>
            <a:pPr algn="just"/>
            <a:endParaRPr lang="es-CL" sz="2000" dirty="0">
              <a:solidFill>
                <a:schemeClr val="tx1"/>
              </a:solidFill>
            </a:endParaRPr>
          </a:p>
          <a:p>
            <a:endParaRPr lang="es-CL" sz="20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CL" sz="2000" dirty="0">
              <a:solidFill>
                <a:schemeClr val="tx1"/>
              </a:solidFill>
            </a:endParaRPr>
          </a:p>
          <a:p>
            <a:pPr algn="just"/>
            <a:endParaRPr lang="es-CL" sz="2000" dirty="0">
              <a:solidFill>
                <a:schemeClr val="tx1"/>
              </a:solidFill>
            </a:endParaRPr>
          </a:p>
        </p:txBody>
      </p:sp>
      <p:sp>
        <p:nvSpPr>
          <p:cNvPr id="4" name="2 Marcador de texto"/>
          <p:cNvSpPr>
            <a:spLocks noGrp="1"/>
          </p:cNvSpPr>
          <p:nvPr>
            <p:ph type="body" sz="half" idx="2"/>
          </p:nvPr>
        </p:nvSpPr>
        <p:spPr>
          <a:xfrm>
            <a:off x="323518" y="351364"/>
            <a:ext cx="7666037" cy="433387"/>
          </a:xfrm>
        </p:spPr>
        <p:txBody>
          <a:bodyPr/>
          <a:lstStyle/>
          <a:p>
            <a:pPr>
              <a:buClr>
                <a:schemeClr val="accent6"/>
              </a:buClr>
            </a:pPr>
            <a:r>
              <a:rPr lang="es-CL" b="0" dirty="0" smtClean="0">
                <a:solidFill>
                  <a:schemeClr val="bg1"/>
                </a:solidFill>
              </a:rPr>
              <a:t>La base devengada y diagnóstico general</a:t>
            </a:r>
            <a:endParaRPr lang="es-CL" b="0" dirty="0">
              <a:solidFill>
                <a:schemeClr val="bg1"/>
              </a:solidFill>
            </a:endParaRPr>
          </a:p>
          <a:p>
            <a:endParaRPr lang="es-ES" b="0" dirty="0">
              <a:solidFill>
                <a:schemeClr val="bg1"/>
              </a:solidFill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418267"/>
              </p:ext>
            </p:extLst>
          </p:nvPr>
        </p:nvGraphicFramePr>
        <p:xfrm>
          <a:off x="2101755" y="2347413"/>
          <a:ext cx="5887798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6810"/>
                <a:gridCol w="4520988"/>
              </a:tblGrid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Compras de activos físicos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/>
                        <a:t>Compra</a:t>
                      </a:r>
                      <a:r>
                        <a:rPr lang="es-CL" sz="2000" b="1" baseline="0" dirty="0" smtClean="0"/>
                        <a:t> de activos intangibles</a:t>
                      </a:r>
                      <a:endParaRPr lang="es-CL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/>
                        <a:t>Compra</a:t>
                      </a:r>
                      <a:r>
                        <a:rPr lang="es-CL" sz="2000" b="1" baseline="0" dirty="0" smtClean="0"/>
                        <a:t> de activos financieros</a:t>
                      </a:r>
                      <a:endParaRPr lang="es-CL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Compras de servicios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Cuentas de acreedores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Sueldos y salarios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Conector 9"/>
          <p:cNvSpPr/>
          <p:nvPr/>
        </p:nvSpPr>
        <p:spPr>
          <a:xfrm>
            <a:off x="2613853" y="2784165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onector 10"/>
          <p:cNvSpPr/>
          <p:nvPr/>
        </p:nvSpPr>
        <p:spPr>
          <a:xfrm>
            <a:off x="2613850" y="2386480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onector 11"/>
          <p:cNvSpPr/>
          <p:nvPr/>
        </p:nvSpPr>
        <p:spPr>
          <a:xfrm>
            <a:off x="2614166" y="3186795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Conector 12"/>
          <p:cNvSpPr/>
          <p:nvPr/>
        </p:nvSpPr>
        <p:spPr>
          <a:xfrm>
            <a:off x="2613849" y="3580605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Conector 13"/>
          <p:cNvSpPr/>
          <p:nvPr/>
        </p:nvSpPr>
        <p:spPr>
          <a:xfrm>
            <a:off x="2614166" y="3983235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Conector 18"/>
          <p:cNvSpPr/>
          <p:nvPr/>
        </p:nvSpPr>
        <p:spPr>
          <a:xfrm>
            <a:off x="2613849" y="4377045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6484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texto"/>
          <p:cNvSpPr>
            <a:spLocks noGrp="1"/>
          </p:cNvSpPr>
          <p:nvPr>
            <p:ph type="body" sz="half" idx="11"/>
          </p:nvPr>
        </p:nvSpPr>
        <p:spPr>
          <a:xfrm>
            <a:off x="95535" y="1064525"/>
            <a:ext cx="8943690" cy="1264612"/>
          </a:xfrm>
        </p:spPr>
        <p:txBody>
          <a:bodyPr anchor="t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L" sz="2000" dirty="0">
                <a:solidFill>
                  <a:schemeClr val="tx1"/>
                </a:solidFill>
              </a:rPr>
              <a:t>Fase 2 “Valoración en base devengo de los cambios en activos y pasivos registrados en los estados financieros de situación patrimonial”: </a:t>
            </a:r>
            <a:r>
              <a:rPr lang="es-CL" sz="2000" b="1" dirty="0">
                <a:solidFill>
                  <a:schemeClr val="tx1"/>
                </a:solidFill>
              </a:rPr>
              <a:t>Cumplimiento parcial</a:t>
            </a:r>
            <a:r>
              <a:rPr lang="es-CL" sz="2000" dirty="0">
                <a:solidFill>
                  <a:schemeClr val="tx1"/>
                </a:solidFill>
              </a:rPr>
              <a:t>. </a:t>
            </a:r>
            <a:endParaRPr lang="es-CL" sz="2000" dirty="0"/>
          </a:p>
          <a:p>
            <a:endParaRPr lang="es-CL" sz="20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CL" sz="2000" dirty="0">
              <a:solidFill>
                <a:schemeClr val="tx1"/>
              </a:solidFill>
            </a:endParaRPr>
          </a:p>
          <a:p>
            <a:pPr algn="just"/>
            <a:endParaRPr lang="es-CL" sz="2000" dirty="0">
              <a:solidFill>
                <a:schemeClr val="tx1"/>
              </a:solidFill>
            </a:endParaRPr>
          </a:p>
        </p:txBody>
      </p:sp>
      <p:sp>
        <p:nvSpPr>
          <p:cNvPr id="4" name="2 Marcador de texto"/>
          <p:cNvSpPr>
            <a:spLocks noGrp="1"/>
          </p:cNvSpPr>
          <p:nvPr>
            <p:ph type="body" sz="half" idx="2"/>
          </p:nvPr>
        </p:nvSpPr>
        <p:spPr>
          <a:xfrm>
            <a:off x="323518" y="337088"/>
            <a:ext cx="7666037" cy="433387"/>
          </a:xfrm>
        </p:spPr>
        <p:txBody>
          <a:bodyPr/>
          <a:lstStyle/>
          <a:p>
            <a:pPr>
              <a:buClr>
                <a:schemeClr val="accent6"/>
              </a:buClr>
            </a:pPr>
            <a:r>
              <a:rPr lang="es-CL" b="0" dirty="0" smtClean="0">
                <a:solidFill>
                  <a:schemeClr val="bg1"/>
                </a:solidFill>
              </a:rPr>
              <a:t>La base devengada y diagnóstico general</a:t>
            </a:r>
            <a:endParaRPr lang="es-CL" b="0" dirty="0">
              <a:solidFill>
                <a:schemeClr val="bg1"/>
              </a:solidFill>
            </a:endParaRPr>
          </a:p>
          <a:p>
            <a:endParaRPr lang="es-ES" b="0" dirty="0">
              <a:solidFill>
                <a:schemeClr val="bg1"/>
              </a:solidFill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671428"/>
              </p:ext>
            </p:extLst>
          </p:nvPr>
        </p:nvGraphicFramePr>
        <p:xfrm>
          <a:off x="2101755" y="2620374"/>
          <a:ext cx="5887798" cy="28024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6810"/>
                <a:gridCol w="4520988"/>
              </a:tblGrid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Activos financieros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Deuda pública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Derivados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Pasivos por </a:t>
                      </a:r>
                      <a:r>
                        <a:rPr lang="es-CL" sz="2000" b="1" dirty="0" err="1" smtClean="0">
                          <a:solidFill>
                            <a:schemeClr val="tx1"/>
                          </a:solidFill>
                        </a:rPr>
                        <a:t>APPs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Pensiones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4975">
                <a:tc>
                  <a:txBody>
                    <a:bodyPr/>
                    <a:lstStyle/>
                    <a:p>
                      <a:endParaRPr lang="es-CL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Pasivos por beneficios post empleo</a:t>
                      </a:r>
                      <a:endParaRPr lang="es-CL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dirty="0" smtClean="0">
                          <a:solidFill>
                            <a:schemeClr val="tx1"/>
                          </a:solidFill>
                        </a:rPr>
                        <a:t>Provisiones y contingencias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Conector 12"/>
          <p:cNvSpPr/>
          <p:nvPr/>
        </p:nvSpPr>
        <p:spPr>
          <a:xfrm>
            <a:off x="2628127" y="5089912"/>
            <a:ext cx="285974" cy="303159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Conector 14"/>
          <p:cNvSpPr/>
          <p:nvPr/>
        </p:nvSpPr>
        <p:spPr>
          <a:xfrm>
            <a:off x="2628127" y="3840893"/>
            <a:ext cx="285974" cy="303159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Conector 15"/>
          <p:cNvSpPr/>
          <p:nvPr/>
        </p:nvSpPr>
        <p:spPr>
          <a:xfrm>
            <a:off x="2627812" y="3056574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3" name="Conector 22"/>
          <p:cNvSpPr/>
          <p:nvPr/>
        </p:nvSpPr>
        <p:spPr>
          <a:xfrm>
            <a:off x="2627810" y="2658889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4" name="Conector 23"/>
          <p:cNvSpPr/>
          <p:nvPr/>
        </p:nvSpPr>
        <p:spPr>
          <a:xfrm>
            <a:off x="2628128" y="3472852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Conector 24"/>
          <p:cNvSpPr/>
          <p:nvPr/>
        </p:nvSpPr>
        <p:spPr>
          <a:xfrm>
            <a:off x="2628124" y="4667452"/>
            <a:ext cx="285974" cy="303159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6" name="Conector 25"/>
          <p:cNvSpPr/>
          <p:nvPr/>
        </p:nvSpPr>
        <p:spPr>
          <a:xfrm>
            <a:off x="2628125" y="4244992"/>
            <a:ext cx="285974" cy="303159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6802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texto"/>
          <p:cNvSpPr>
            <a:spLocks noGrp="1"/>
          </p:cNvSpPr>
          <p:nvPr>
            <p:ph type="body" sz="half" idx="11"/>
          </p:nvPr>
        </p:nvSpPr>
        <p:spPr>
          <a:xfrm>
            <a:off x="95535" y="1064526"/>
            <a:ext cx="8943690" cy="3657601"/>
          </a:xfrm>
        </p:spPr>
        <p:txBody>
          <a:bodyPr anchor="t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L" sz="2000" dirty="0">
                <a:solidFill>
                  <a:schemeClr val="tx1"/>
                </a:solidFill>
              </a:rPr>
              <a:t>Fase 3 “Gastos e ingresos según criterios de devengo, incluyendo provisiones, depreciaciones y amortizaciones”: </a:t>
            </a:r>
            <a:r>
              <a:rPr lang="es-CL" sz="2000" b="1" dirty="0">
                <a:solidFill>
                  <a:schemeClr val="tx1"/>
                </a:solidFill>
              </a:rPr>
              <a:t>Cumplimiento parcial</a:t>
            </a:r>
            <a:r>
              <a:rPr lang="es-CL" sz="2000" dirty="0">
                <a:solidFill>
                  <a:schemeClr val="tx1"/>
                </a:solidFill>
              </a:rPr>
              <a:t>.</a:t>
            </a:r>
            <a:endParaRPr lang="es-ES" sz="2000" dirty="0"/>
          </a:p>
        </p:txBody>
      </p:sp>
      <p:sp>
        <p:nvSpPr>
          <p:cNvPr id="4" name="2 Marcador de texto"/>
          <p:cNvSpPr>
            <a:spLocks noGrp="1"/>
          </p:cNvSpPr>
          <p:nvPr>
            <p:ph type="body" sz="half" idx="2"/>
          </p:nvPr>
        </p:nvSpPr>
        <p:spPr>
          <a:xfrm>
            <a:off x="323518" y="320623"/>
            <a:ext cx="7666037" cy="433387"/>
          </a:xfrm>
        </p:spPr>
        <p:txBody>
          <a:bodyPr/>
          <a:lstStyle/>
          <a:p>
            <a:pPr>
              <a:buClr>
                <a:schemeClr val="accent6"/>
              </a:buClr>
            </a:pPr>
            <a:r>
              <a:rPr lang="es-CL" b="0" dirty="0" smtClean="0">
                <a:solidFill>
                  <a:schemeClr val="bg1"/>
                </a:solidFill>
              </a:rPr>
              <a:t>La base devengada y diagnóstico general</a:t>
            </a:r>
            <a:endParaRPr lang="es-CL" b="0" dirty="0">
              <a:solidFill>
                <a:schemeClr val="bg1"/>
              </a:solidFill>
            </a:endParaRPr>
          </a:p>
          <a:p>
            <a:endParaRPr lang="es-ES" b="0" dirty="0">
              <a:solidFill>
                <a:schemeClr val="bg1"/>
              </a:solidFill>
            </a:endParaRPr>
          </a:p>
        </p:txBody>
      </p:sp>
      <p:graphicFrame>
        <p:nvGraphicFramePr>
          <p:cNvPr id="11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554270"/>
              </p:ext>
            </p:extLst>
          </p:nvPr>
        </p:nvGraphicFramePr>
        <p:xfrm>
          <a:off x="2107140" y="2049676"/>
          <a:ext cx="5887798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6810"/>
                <a:gridCol w="4520988"/>
              </a:tblGrid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Transferencias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Activos físicos institucionales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Inventarios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Intangibles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Infraestructura pública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C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Ingresos tributarios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Conector 11"/>
          <p:cNvSpPr/>
          <p:nvPr/>
        </p:nvSpPr>
        <p:spPr>
          <a:xfrm>
            <a:off x="2707642" y="4081152"/>
            <a:ext cx="285974" cy="303159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Conector 14"/>
          <p:cNvSpPr/>
          <p:nvPr/>
        </p:nvSpPr>
        <p:spPr>
          <a:xfrm>
            <a:off x="2712191" y="3270327"/>
            <a:ext cx="285974" cy="303159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Conector 15"/>
          <p:cNvSpPr/>
          <p:nvPr/>
        </p:nvSpPr>
        <p:spPr>
          <a:xfrm>
            <a:off x="2712518" y="2482392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Conector 16"/>
          <p:cNvSpPr/>
          <p:nvPr/>
        </p:nvSpPr>
        <p:spPr>
          <a:xfrm>
            <a:off x="2712274" y="2074532"/>
            <a:ext cx="285974" cy="30315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Conector 17"/>
          <p:cNvSpPr/>
          <p:nvPr/>
        </p:nvSpPr>
        <p:spPr>
          <a:xfrm>
            <a:off x="2715003" y="2893326"/>
            <a:ext cx="285974" cy="303159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4" name="Conector 23"/>
          <p:cNvSpPr/>
          <p:nvPr/>
        </p:nvSpPr>
        <p:spPr>
          <a:xfrm>
            <a:off x="2707642" y="3682310"/>
            <a:ext cx="285974" cy="303159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1207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16 Diagrama"/>
          <p:cNvGraphicFramePr/>
          <p:nvPr>
            <p:extLst>
              <p:ext uri="{D42A27DB-BD31-4B8C-83A1-F6EECF244321}">
                <p14:modId xmlns:p14="http://schemas.microsoft.com/office/powerpoint/2010/main" val="1081153956"/>
              </p:ext>
            </p:extLst>
          </p:nvPr>
        </p:nvGraphicFramePr>
        <p:xfrm>
          <a:off x="209552" y="1536484"/>
          <a:ext cx="8713733" cy="465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2 Marcador de texto"/>
          <p:cNvSpPr>
            <a:spLocks noGrp="1"/>
          </p:cNvSpPr>
          <p:nvPr>
            <p:ph type="body" sz="half" idx="2"/>
          </p:nvPr>
        </p:nvSpPr>
        <p:spPr>
          <a:xfrm>
            <a:off x="323518" y="320623"/>
            <a:ext cx="7666037" cy="433387"/>
          </a:xfrm>
        </p:spPr>
        <p:txBody>
          <a:bodyPr/>
          <a:lstStyle/>
          <a:p>
            <a:r>
              <a:rPr lang="es-CL" b="0" dirty="0">
                <a:solidFill>
                  <a:schemeClr val="bg1"/>
                </a:solidFill>
              </a:rPr>
              <a:t>Áreas de perfeccionamiento</a:t>
            </a:r>
          </a:p>
          <a:p>
            <a:endParaRPr lang="es-ES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ontralorí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8913"/>
      </a:accent1>
      <a:accent2>
        <a:srgbClr val="4F81BD"/>
      </a:accent2>
      <a:accent3>
        <a:srgbClr val="003266"/>
      </a:accent3>
      <a:accent4>
        <a:srgbClr val="8064A2"/>
      </a:accent4>
      <a:accent5>
        <a:srgbClr val="FFFF00"/>
      </a:accent5>
      <a:accent6>
        <a:srgbClr val="FF6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>
        <a:noAutofit/>
      </a:bodyPr>
      <a:lstStyle>
        <a:defPPr eaLnBrk="0" hangingPunct="0">
          <a:lnSpc>
            <a:spcPct val="125000"/>
          </a:lnSpc>
          <a:buClr>
            <a:srgbClr val="FF9933"/>
          </a:buClr>
          <a:defRPr sz="1600" dirty="0">
            <a:solidFill>
              <a:srgbClr val="434343"/>
            </a:solidFill>
            <a:cs typeface="Arial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CG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14197</TotalTime>
  <Words>1128</Words>
  <Application>Microsoft Office PowerPoint</Application>
  <PresentationFormat>Presentación en pantalla (4:3)</PresentationFormat>
  <Paragraphs>154</Paragraphs>
  <Slides>13</Slides>
  <Notes>5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ＭＳ Ｐゴシック</vt:lpstr>
      <vt:lpstr>Arial</vt:lpstr>
      <vt:lpstr>Calibri</vt:lpstr>
      <vt:lpstr>Calibri Light</vt:lpstr>
      <vt:lpstr>Helvetica</vt:lpstr>
      <vt:lpstr>Wingdings</vt:lpstr>
      <vt:lpstr>Tema de Office</vt:lpstr>
      <vt:lpstr>1_Tema de Office</vt:lpstr>
      <vt:lpstr>TemaCGR</vt:lpstr>
      <vt:lpstr>Hoja de cálculo</vt:lpstr>
      <vt:lpstr>CHILE: PLAN DE ADOPCIÓN NICSP Y PERFECCIONAMIENTO DEl DEVENGO</vt:lpstr>
      <vt:lpstr>Presentación de PowerPoint</vt:lpstr>
      <vt:lpstr>Presentación de PowerPoint</vt:lpstr>
      <vt:lpstr>Proceso de Convergencia a NICSP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Contraloria General de la Republica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PATRICIO BARRA</dc:creator>
  <cp:lastModifiedBy>GUSTAVO SMITH</cp:lastModifiedBy>
  <cp:revision>426</cp:revision>
  <cp:lastPrinted>2014-11-05T11:55:08Z</cp:lastPrinted>
  <dcterms:created xsi:type="dcterms:W3CDTF">2011-07-11T19:22:34Z</dcterms:created>
  <dcterms:modified xsi:type="dcterms:W3CDTF">2014-11-07T20:39:27Z</dcterms:modified>
</cp:coreProperties>
</file>