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6" r:id="rId1"/>
    <p:sldMasterId id="2147483708" r:id="rId2"/>
    <p:sldMasterId id="2147483680" r:id="rId3"/>
    <p:sldMasterId id="2147483694" r:id="rId4"/>
  </p:sldMasterIdLst>
  <p:notesMasterIdLst>
    <p:notesMasterId r:id="rId23"/>
  </p:notesMasterIdLst>
  <p:handoutMasterIdLst>
    <p:handoutMasterId r:id="rId24"/>
  </p:handoutMasterIdLst>
  <p:sldIdLst>
    <p:sldId id="256" r:id="rId5"/>
    <p:sldId id="260" r:id="rId6"/>
    <p:sldId id="266" r:id="rId7"/>
    <p:sldId id="278" r:id="rId8"/>
    <p:sldId id="263" r:id="rId9"/>
    <p:sldId id="264" r:id="rId10"/>
    <p:sldId id="271" r:id="rId11"/>
    <p:sldId id="261" r:id="rId12"/>
    <p:sldId id="274" r:id="rId13"/>
    <p:sldId id="282" r:id="rId14"/>
    <p:sldId id="265" r:id="rId15"/>
    <p:sldId id="275" r:id="rId16"/>
    <p:sldId id="273" r:id="rId17"/>
    <p:sldId id="262" r:id="rId18"/>
    <p:sldId id="281" r:id="rId19"/>
    <p:sldId id="267" r:id="rId20"/>
    <p:sldId id="268" r:id="rId21"/>
    <p:sldId id="270" r:id="rId22"/>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a:srgbClr val="AFAFAF"/>
    <a:srgbClr val="F0F0F0"/>
    <a:srgbClr val="C5C5C5"/>
    <a:srgbClr val="FF00FF"/>
    <a:srgbClr val="FF0090"/>
    <a:srgbClr val="FF0066"/>
    <a:srgbClr val="80808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5396" autoAdjust="0"/>
  </p:normalViewPr>
  <p:slideViewPr>
    <p:cSldViewPr snapToGrid="0" snapToObjects="1" showGuides="1">
      <p:cViewPr>
        <p:scale>
          <a:sx n="119" d="100"/>
          <a:sy n="119" d="100"/>
        </p:scale>
        <p:origin x="-1554" y="96"/>
      </p:cViewPr>
      <p:guideLst>
        <p:guide orient="horz" pos="2160"/>
        <p:guide orient="horz" pos="682"/>
        <p:guide orient="horz" pos="903"/>
        <p:guide orient="horz" pos="3858"/>
        <p:guide orient="horz" pos="127"/>
        <p:guide pos="2886"/>
        <p:guide pos="286"/>
        <p:guide pos="5473"/>
        <p:guide pos="2937"/>
        <p:guide pos="2842"/>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p:scale>
          <a:sx n="200" d="100"/>
          <a:sy n="200" d="100"/>
        </p:scale>
        <p:origin x="612" y="2742"/>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jheil1\Documents\Publikationen_Pr&#228;sentationen\Chile_Controlling\Eurozone%20Data\Eurozone_Unemployment%20rate%20and%20gov%20spending_2008-14.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ejheil1\Documents\Publikationen_Pr&#228;sentationen\Chile_Controlling\Eurozone%20Data\Eurozone_Unemployment%20rate%20and%20gov%20spending_2008-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831862857354041"/>
          <c:y val="9.7400537098035117E-2"/>
          <c:w val="0.81839363175779345"/>
          <c:h val="0.86944041151036511"/>
        </c:manualLayout>
      </c:layout>
      <c:lineChart>
        <c:grouping val="standard"/>
        <c:varyColors val="0"/>
        <c:ser>
          <c:idx val="0"/>
          <c:order val="0"/>
          <c:marker>
            <c:symbol val="none"/>
          </c:marker>
          <c:cat>
            <c:strRef>
              <c:f>'Gov spending'!$F$2:$L$2</c:f>
              <c:strCache>
                <c:ptCount val="7"/>
                <c:pt idx="0">
                  <c:v>2008</c:v>
                </c:pt>
                <c:pt idx="1">
                  <c:v>2009</c:v>
                </c:pt>
                <c:pt idx="2">
                  <c:v>2010</c:v>
                </c:pt>
                <c:pt idx="3">
                  <c:v>2011</c:v>
                </c:pt>
                <c:pt idx="4">
                  <c:v>2012</c:v>
                </c:pt>
                <c:pt idx="5">
                  <c:v>2013</c:v>
                </c:pt>
                <c:pt idx="6">
                  <c:v>2014</c:v>
                </c:pt>
              </c:strCache>
            </c:strRef>
          </c:cat>
          <c:val>
            <c:numRef>
              <c:f>'Gov spending'!$F$3:$L$3</c:f>
              <c:numCache>
                <c:formatCode>#,##0.0</c:formatCode>
                <c:ptCount val="7"/>
                <c:pt idx="0">
                  <c:v>2.30280294775556</c:v>
                </c:pt>
                <c:pt idx="1">
                  <c:v>2.5860935431499699</c:v>
                </c:pt>
                <c:pt idx="2">
                  <c:v>0.603396470395687</c:v>
                </c:pt>
                <c:pt idx="3">
                  <c:v>-0.12572611780677101</c:v>
                </c:pt>
                <c:pt idx="4">
                  <c:v>-0.55957423484948698</c:v>
                </c:pt>
                <c:pt idx="5">
                  <c:v>0.15036979977061801</c:v>
                </c:pt>
                <c:pt idx="6">
                  <c:v>0.705336055852951</c:v>
                </c:pt>
              </c:numCache>
            </c:numRef>
          </c:val>
          <c:smooth val="0"/>
        </c:ser>
        <c:dLbls>
          <c:showLegendKey val="0"/>
          <c:showVal val="0"/>
          <c:showCatName val="0"/>
          <c:showSerName val="0"/>
          <c:showPercent val="0"/>
          <c:showBubbleSize val="0"/>
        </c:dLbls>
        <c:marker val="1"/>
        <c:smooth val="0"/>
        <c:axId val="231966976"/>
        <c:axId val="231976960"/>
      </c:lineChart>
      <c:catAx>
        <c:axId val="231966976"/>
        <c:scaling>
          <c:orientation val="minMax"/>
        </c:scaling>
        <c:delete val="0"/>
        <c:axPos val="b"/>
        <c:majorTickMark val="out"/>
        <c:minorTickMark val="none"/>
        <c:tickLblPos val="nextTo"/>
        <c:crossAx val="231976960"/>
        <c:crosses val="autoZero"/>
        <c:auto val="1"/>
        <c:lblAlgn val="ctr"/>
        <c:lblOffset val="100"/>
        <c:noMultiLvlLbl val="0"/>
      </c:catAx>
      <c:valAx>
        <c:axId val="231976960"/>
        <c:scaling>
          <c:orientation val="minMax"/>
        </c:scaling>
        <c:delete val="0"/>
        <c:axPos val="l"/>
        <c:majorGridlines/>
        <c:numFmt formatCode="#,##0.0" sourceLinked="1"/>
        <c:majorTickMark val="out"/>
        <c:minorTickMark val="none"/>
        <c:tickLblPos val="nextTo"/>
        <c:crossAx val="23196697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strRef>
              <c:f>Unemployment!$F$2:$L$2</c:f>
              <c:strCache>
                <c:ptCount val="7"/>
                <c:pt idx="0">
                  <c:v>2008</c:v>
                </c:pt>
                <c:pt idx="1">
                  <c:v>2009</c:v>
                </c:pt>
                <c:pt idx="2">
                  <c:v>2010</c:v>
                </c:pt>
                <c:pt idx="3">
                  <c:v>2011</c:v>
                </c:pt>
                <c:pt idx="4">
                  <c:v>2012</c:v>
                </c:pt>
                <c:pt idx="5">
                  <c:v>2013</c:v>
                </c:pt>
                <c:pt idx="6">
                  <c:v>2014</c:v>
                </c:pt>
              </c:strCache>
            </c:strRef>
          </c:cat>
          <c:val>
            <c:numRef>
              <c:f>Unemployment!$F$3:$L$3</c:f>
              <c:numCache>
                <c:formatCode>#,##0.0</c:formatCode>
                <c:ptCount val="7"/>
                <c:pt idx="0">
                  <c:v>7.5833335000000002</c:v>
                </c:pt>
                <c:pt idx="1">
                  <c:v>9.5500000000000007</c:v>
                </c:pt>
                <c:pt idx="2">
                  <c:v>10.1</c:v>
                </c:pt>
                <c:pt idx="3">
                  <c:v>10.11666675</c:v>
                </c:pt>
                <c:pt idx="4">
                  <c:v>11.2999975</c:v>
                </c:pt>
                <c:pt idx="5">
                  <c:v>11.941667499999999</c:v>
                </c:pt>
                <c:pt idx="6">
                  <c:v>11.5186975</c:v>
                </c:pt>
              </c:numCache>
            </c:numRef>
          </c:val>
          <c:smooth val="0"/>
        </c:ser>
        <c:dLbls>
          <c:showLegendKey val="0"/>
          <c:showVal val="0"/>
          <c:showCatName val="0"/>
          <c:showSerName val="0"/>
          <c:showPercent val="0"/>
          <c:showBubbleSize val="0"/>
        </c:dLbls>
        <c:marker val="1"/>
        <c:smooth val="0"/>
        <c:axId val="231988224"/>
        <c:axId val="231994112"/>
      </c:lineChart>
      <c:catAx>
        <c:axId val="231988224"/>
        <c:scaling>
          <c:orientation val="minMax"/>
        </c:scaling>
        <c:delete val="0"/>
        <c:axPos val="b"/>
        <c:majorTickMark val="out"/>
        <c:minorTickMark val="none"/>
        <c:tickLblPos val="nextTo"/>
        <c:crossAx val="231994112"/>
        <c:crosses val="autoZero"/>
        <c:auto val="1"/>
        <c:lblAlgn val="ctr"/>
        <c:lblOffset val="100"/>
        <c:noMultiLvlLbl val="0"/>
      </c:catAx>
      <c:valAx>
        <c:axId val="231994112"/>
        <c:scaling>
          <c:orientation val="minMax"/>
        </c:scaling>
        <c:delete val="0"/>
        <c:axPos val="l"/>
        <c:majorGridlines/>
        <c:numFmt formatCode="#,##0.0" sourceLinked="1"/>
        <c:majorTickMark val="out"/>
        <c:minorTickMark val="none"/>
        <c:tickLblPos val="nextTo"/>
        <c:crossAx val="231988224"/>
        <c:crosses val="autoZero"/>
        <c:crossBetween val="between"/>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5C177F69-8263-4161-981E-A62B966DEF1A}" type="presOf" srcId="{DBEDAF00-73A4-4383-B21F-B960C8D84C56}" destId="{56B20B1B-DCAC-4A9D-BAC3-CA2445AB7716}" srcOrd="0" destOrd="0" presId="urn:microsoft.com/office/officeart/2005/8/layout/hChevron3"/>
    <dgm:cxn modelId="{3C3A4118-4B98-45CF-BA0F-67CABE22CC60}" type="presOf" srcId="{87F91C6C-2476-4877-98F0-D0C4309E8800}" destId="{CA04D6B1-EB20-4D17-9530-0900F2A518B7}" srcOrd="0" destOrd="0" presId="urn:microsoft.com/office/officeart/2005/8/layout/hChevron3"/>
    <dgm:cxn modelId="{670A613F-400F-4904-A989-EA83D7141756}" srcId="{947C6EE8-6FE2-406F-B8C2-BBE4D007878D}" destId="{DBEDAF00-73A4-4383-B21F-B960C8D84C56}" srcOrd="2" destOrd="0" parTransId="{9FA07082-5FBD-4E4E-8649-2659A1160F0B}" sibTransId="{DB9EE027-AB7D-4317-A4AC-BA6D1B95CE59}"/>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9640DA51-B19F-4C6F-8617-A07B5FE69C76}" type="presOf" srcId="{947C6EE8-6FE2-406F-B8C2-BBE4D007878D}" destId="{16C4AF77-B563-4BC0-9C24-C2284A3F777C}" srcOrd="0" destOrd="0" presId="urn:microsoft.com/office/officeart/2005/8/layout/hChevron3"/>
    <dgm:cxn modelId="{44C0B1CC-2960-4EDB-8DD6-ED721305E1C7}" type="presOf" srcId="{0EEA5184-45EC-42E1-972E-C93B14A1440D}" destId="{F0B2A231-D8D8-44F6-B500-BE580F7DA41F}" srcOrd="0" destOrd="0" presId="urn:microsoft.com/office/officeart/2005/8/layout/hChevron3"/>
    <dgm:cxn modelId="{B936D589-85B4-4901-A089-BAC7CF7DC9B3}" type="presParOf" srcId="{16C4AF77-B563-4BC0-9C24-C2284A3F777C}" destId="{F0B2A231-D8D8-44F6-B500-BE580F7DA41F}" srcOrd="0" destOrd="0" presId="urn:microsoft.com/office/officeart/2005/8/layout/hChevron3"/>
    <dgm:cxn modelId="{D3BE667D-74E0-474B-AF23-97226E685DF1}" type="presParOf" srcId="{16C4AF77-B563-4BC0-9C24-C2284A3F777C}" destId="{6B250D98-5535-41A6-8AFD-8B3EBD4188DD}" srcOrd="1" destOrd="0" presId="urn:microsoft.com/office/officeart/2005/8/layout/hChevron3"/>
    <dgm:cxn modelId="{284F012C-1D7C-48BB-9CEC-8D073A65198D}" type="presParOf" srcId="{16C4AF77-B563-4BC0-9C24-C2284A3F777C}" destId="{CA04D6B1-EB20-4D17-9530-0900F2A518B7}" srcOrd="2" destOrd="0" presId="urn:microsoft.com/office/officeart/2005/8/layout/hChevron3"/>
    <dgm:cxn modelId="{424903D4-E973-49D6-8FAE-242069E4BEC4}" type="presParOf" srcId="{16C4AF77-B563-4BC0-9C24-C2284A3F777C}" destId="{0AF7DB1E-6CF8-4149-9CFE-FD0D91B4CA22}" srcOrd="3" destOrd="0" presId="urn:microsoft.com/office/officeart/2005/8/layout/hChevron3"/>
    <dgm:cxn modelId="{79A7A25E-66A7-40BD-956F-9008F662698A}"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solidFill>
          <a:srgbClr val="FFE600"/>
        </a:solidFill>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D45A691C-905D-450C-9C2E-F03B996D9B82}" srcId="{947C6EE8-6FE2-406F-B8C2-BBE4D007878D}" destId="{0EEA5184-45EC-42E1-972E-C93B14A1440D}" srcOrd="0" destOrd="0" parTransId="{0EC7D7D0-9247-44BA-AB12-7AEB2ACEC178}" sibTransId="{FC9E62BB-4CA2-4BD2-B53D-87E5DF5D4113}"/>
    <dgm:cxn modelId="{D0D9A150-13DB-4695-A90A-B5450CDFA4AA}" srcId="{947C6EE8-6FE2-406F-B8C2-BBE4D007878D}" destId="{87F91C6C-2476-4877-98F0-D0C4309E8800}" srcOrd="1" destOrd="0" parTransId="{4440AD3F-67D8-4C73-914E-77D970901FA3}" sibTransId="{DDD8F6ED-37A0-4CE1-B9B3-8E0491B4519B}"/>
    <dgm:cxn modelId="{2A78AAA7-166A-49D1-A273-5CF505B1B3EC}" type="presOf" srcId="{947C6EE8-6FE2-406F-B8C2-BBE4D007878D}" destId="{16C4AF77-B563-4BC0-9C24-C2284A3F777C}" srcOrd="0" destOrd="0" presId="urn:microsoft.com/office/officeart/2005/8/layout/hChevron3"/>
    <dgm:cxn modelId="{30F62DEB-D07C-47D0-9E89-8F6841ED5324}" type="presOf" srcId="{87F91C6C-2476-4877-98F0-D0C4309E8800}" destId="{CA04D6B1-EB20-4D17-9530-0900F2A518B7}" srcOrd="0" destOrd="0" presId="urn:microsoft.com/office/officeart/2005/8/layout/hChevron3"/>
    <dgm:cxn modelId="{9DC97E7C-AA18-4643-8DB2-EDB79F6DA962}" type="presOf" srcId="{DBEDAF00-73A4-4383-B21F-B960C8D84C56}" destId="{56B20B1B-DCAC-4A9D-BAC3-CA2445AB7716}" srcOrd="0" destOrd="0" presId="urn:microsoft.com/office/officeart/2005/8/layout/hChevron3"/>
    <dgm:cxn modelId="{CC59C1B6-EC60-417C-8FAD-46750FEA6F7E}" type="presOf" srcId="{0EEA5184-45EC-42E1-972E-C93B14A1440D}" destId="{F0B2A231-D8D8-44F6-B500-BE580F7DA41F}" srcOrd="0" destOrd="0" presId="urn:microsoft.com/office/officeart/2005/8/layout/hChevron3"/>
    <dgm:cxn modelId="{29BEFBE5-464C-4D45-89D1-63AE3A7F2ECB}" type="presParOf" srcId="{16C4AF77-B563-4BC0-9C24-C2284A3F777C}" destId="{F0B2A231-D8D8-44F6-B500-BE580F7DA41F}" srcOrd="0" destOrd="0" presId="urn:microsoft.com/office/officeart/2005/8/layout/hChevron3"/>
    <dgm:cxn modelId="{FDCC17D0-A1C1-475B-BF85-E0D013DD32FF}" type="presParOf" srcId="{16C4AF77-B563-4BC0-9C24-C2284A3F777C}" destId="{6B250D98-5535-41A6-8AFD-8B3EBD4188DD}" srcOrd="1" destOrd="0" presId="urn:microsoft.com/office/officeart/2005/8/layout/hChevron3"/>
    <dgm:cxn modelId="{F773A5C6-7724-458E-847F-166D9B00DEC9}" type="presParOf" srcId="{16C4AF77-B563-4BC0-9C24-C2284A3F777C}" destId="{CA04D6B1-EB20-4D17-9530-0900F2A518B7}" srcOrd="2" destOrd="0" presId="urn:microsoft.com/office/officeart/2005/8/layout/hChevron3"/>
    <dgm:cxn modelId="{8BB8CA20-64E2-4E75-9076-119B2F58BE52}" type="presParOf" srcId="{16C4AF77-B563-4BC0-9C24-C2284A3F777C}" destId="{0AF7DB1E-6CF8-4149-9CFE-FD0D91B4CA22}" srcOrd="3" destOrd="0" presId="urn:microsoft.com/office/officeart/2005/8/layout/hChevron3"/>
    <dgm:cxn modelId="{5570F5B6-05D8-48EE-BC6D-7D4DBB4B02A7}"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solidFill>
          <a:srgbClr val="FFE600"/>
        </a:solidFill>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5452FD46-D837-4E5B-B440-D31644B56809}" type="presOf" srcId="{DBEDAF00-73A4-4383-B21F-B960C8D84C56}" destId="{56B20B1B-DCAC-4A9D-BAC3-CA2445AB7716}"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B020A69D-092F-4847-814C-F08957A1E416}" type="presOf" srcId="{947C6EE8-6FE2-406F-B8C2-BBE4D007878D}" destId="{16C4AF77-B563-4BC0-9C24-C2284A3F777C}" srcOrd="0" destOrd="0" presId="urn:microsoft.com/office/officeart/2005/8/layout/hChevron3"/>
    <dgm:cxn modelId="{F8C0EF81-8F0F-4D59-AFCB-9F6FA35B6E5F}" type="presOf" srcId="{87F91C6C-2476-4877-98F0-D0C4309E8800}" destId="{CA04D6B1-EB20-4D17-9530-0900F2A518B7}" srcOrd="0" destOrd="0" presId="urn:microsoft.com/office/officeart/2005/8/layout/hChevron3"/>
    <dgm:cxn modelId="{603B08EC-CCA2-4EA9-88E7-6A96D83BFC2D}" type="presOf" srcId="{0EEA5184-45EC-42E1-972E-C93B14A1440D}" destId="{F0B2A231-D8D8-44F6-B500-BE580F7DA41F}" srcOrd="0" destOrd="0" presId="urn:microsoft.com/office/officeart/2005/8/layout/hChevron3"/>
    <dgm:cxn modelId="{FFEAF95A-306C-4AC8-ABB9-0F18BDA955B8}" type="presParOf" srcId="{16C4AF77-B563-4BC0-9C24-C2284A3F777C}" destId="{F0B2A231-D8D8-44F6-B500-BE580F7DA41F}" srcOrd="0" destOrd="0" presId="urn:microsoft.com/office/officeart/2005/8/layout/hChevron3"/>
    <dgm:cxn modelId="{2AEEF770-2E47-43B8-90F0-2A7197AD8D5B}" type="presParOf" srcId="{16C4AF77-B563-4BC0-9C24-C2284A3F777C}" destId="{6B250D98-5535-41A6-8AFD-8B3EBD4188DD}" srcOrd="1" destOrd="0" presId="urn:microsoft.com/office/officeart/2005/8/layout/hChevron3"/>
    <dgm:cxn modelId="{BDF61782-FC78-4638-92F8-272839BCD4F7}" type="presParOf" srcId="{16C4AF77-B563-4BC0-9C24-C2284A3F777C}" destId="{CA04D6B1-EB20-4D17-9530-0900F2A518B7}" srcOrd="2" destOrd="0" presId="urn:microsoft.com/office/officeart/2005/8/layout/hChevron3"/>
    <dgm:cxn modelId="{64DD9B3B-747A-4D9C-A44C-740AD2BB2DD4}" type="presParOf" srcId="{16C4AF77-B563-4BC0-9C24-C2284A3F777C}" destId="{0AF7DB1E-6CF8-4149-9CFE-FD0D91B4CA22}" srcOrd="3" destOrd="0" presId="urn:microsoft.com/office/officeart/2005/8/layout/hChevron3"/>
    <dgm:cxn modelId="{A3C499EA-D5F5-47B6-B117-0CF8A6F2B6CF}"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solidFill>
          <a:srgbClr val="FFE600"/>
        </a:solidFill>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D45A691C-905D-450C-9C2E-F03B996D9B82}" srcId="{947C6EE8-6FE2-406F-B8C2-BBE4D007878D}" destId="{0EEA5184-45EC-42E1-972E-C93B14A1440D}" srcOrd="0" destOrd="0" parTransId="{0EC7D7D0-9247-44BA-AB12-7AEB2ACEC178}" sibTransId="{FC9E62BB-4CA2-4BD2-B53D-87E5DF5D4113}"/>
    <dgm:cxn modelId="{D0D9A150-13DB-4695-A90A-B5450CDFA4AA}" srcId="{947C6EE8-6FE2-406F-B8C2-BBE4D007878D}" destId="{87F91C6C-2476-4877-98F0-D0C4309E8800}" srcOrd="1" destOrd="0" parTransId="{4440AD3F-67D8-4C73-914E-77D970901FA3}" sibTransId="{DDD8F6ED-37A0-4CE1-B9B3-8E0491B4519B}"/>
    <dgm:cxn modelId="{F8CBE83A-5771-4EA4-8BF1-9F2E427B41F6}" type="presOf" srcId="{0EEA5184-45EC-42E1-972E-C93B14A1440D}" destId="{F0B2A231-D8D8-44F6-B500-BE580F7DA41F}" srcOrd="0" destOrd="0" presId="urn:microsoft.com/office/officeart/2005/8/layout/hChevron3"/>
    <dgm:cxn modelId="{253352D8-60D8-4ED5-8CD7-2E41C66672B5}" type="presOf" srcId="{87F91C6C-2476-4877-98F0-D0C4309E8800}" destId="{CA04D6B1-EB20-4D17-9530-0900F2A518B7}" srcOrd="0" destOrd="0" presId="urn:microsoft.com/office/officeart/2005/8/layout/hChevron3"/>
    <dgm:cxn modelId="{0E64ADEF-3A60-477C-856A-BC7462D1544F}" type="presOf" srcId="{947C6EE8-6FE2-406F-B8C2-BBE4D007878D}" destId="{16C4AF77-B563-4BC0-9C24-C2284A3F777C}" srcOrd="0" destOrd="0" presId="urn:microsoft.com/office/officeart/2005/8/layout/hChevron3"/>
    <dgm:cxn modelId="{2F1932F1-AD01-4D3A-B3E3-EB7901DBCEF6}" type="presOf" srcId="{DBEDAF00-73A4-4383-B21F-B960C8D84C56}" destId="{56B20B1B-DCAC-4A9D-BAC3-CA2445AB7716}" srcOrd="0" destOrd="0" presId="urn:microsoft.com/office/officeart/2005/8/layout/hChevron3"/>
    <dgm:cxn modelId="{C81C3AA9-C3A5-4368-A26C-E79E18D80030}" type="presParOf" srcId="{16C4AF77-B563-4BC0-9C24-C2284A3F777C}" destId="{F0B2A231-D8D8-44F6-B500-BE580F7DA41F}" srcOrd="0" destOrd="0" presId="urn:microsoft.com/office/officeart/2005/8/layout/hChevron3"/>
    <dgm:cxn modelId="{841EBAE9-6792-4195-8880-A5C2192AEE82}" type="presParOf" srcId="{16C4AF77-B563-4BC0-9C24-C2284A3F777C}" destId="{6B250D98-5535-41A6-8AFD-8B3EBD4188DD}" srcOrd="1" destOrd="0" presId="urn:microsoft.com/office/officeart/2005/8/layout/hChevron3"/>
    <dgm:cxn modelId="{675A9C08-CB02-4D0D-8FF0-41579BBD996C}" type="presParOf" srcId="{16C4AF77-B563-4BC0-9C24-C2284A3F777C}" destId="{CA04D6B1-EB20-4D17-9530-0900F2A518B7}" srcOrd="2" destOrd="0" presId="urn:microsoft.com/office/officeart/2005/8/layout/hChevron3"/>
    <dgm:cxn modelId="{C46C6147-C88E-457A-B430-BAC7C33C72A6}" type="presParOf" srcId="{16C4AF77-B563-4BC0-9C24-C2284A3F777C}" destId="{0AF7DB1E-6CF8-4149-9CFE-FD0D91B4CA22}" srcOrd="3" destOrd="0" presId="urn:microsoft.com/office/officeart/2005/8/layout/hChevron3"/>
    <dgm:cxn modelId="{FF31E2C3-AE4B-4C19-84D1-C3E20C9E986D}"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solidFill>
          <a:srgbClr val="FFE600"/>
        </a:solidFill>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C6B494C5-6FF9-4B39-9D79-7F5F185E0824}" type="presOf" srcId="{DBEDAF00-73A4-4383-B21F-B960C8D84C56}" destId="{56B20B1B-DCAC-4A9D-BAC3-CA2445AB7716}" srcOrd="0" destOrd="0" presId="urn:microsoft.com/office/officeart/2005/8/layout/hChevron3"/>
    <dgm:cxn modelId="{670A613F-400F-4904-A989-EA83D7141756}" srcId="{947C6EE8-6FE2-406F-B8C2-BBE4D007878D}" destId="{DBEDAF00-73A4-4383-B21F-B960C8D84C56}" srcOrd="2" destOrd="0" parTransId="{9FA07082-5FBD-4E4E-8649-2659A1160F0B}" sibTransId="{DB9EE027-AB7D-4317-A4AC-BA6D1B95CE59}"/>
    <dgm:cxn modelId="{C57DA6B4-EB23-4A28-A1D7-8A6A8CC83C9B}" type="presOf" srcId="{947C6EE8-6FE2-406F-B8C2-BBE4D007878D}" destId="{16C4AF77-B563-4BC0-9C24-C2284A3F777C}" srcOrd="0" destOrd="0" presId="urn:microsoft.com/office/officeart/2005/8/layout/hChevron3"/>
    <dgm:cxn modelId="{17FD81C3-0F5A-4CAF-BE4A-D81912074605}" type="presOf" srcId="{0EEA5184-45EC-42E1-972E-C93B14A1440D}" destId="{F0B2A231-D8D8-44F6-B500-BE580F7DA41F}"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5C5E2467-EEB1-48A1-8C4D-926C453F6401}" type="presOf" srcId="{87F91C6C-2476-4877-98F0-D0C4309E8800}" destId="{CA04D6B1-EB20-4D17-9530-0900F2A518B7}" srcOrd="0" destOrd="0" presId="urn:microsoft.com/office/officeart/2005/8/layout/hChevron3"/>
    <dgm:cxn modelId="{3F7DF976-CCD5-4A5D-9125-EE267C40FDF9}" type="presParOf" srcId="{16C4AF77-B563-4BC0-9C24-C2284A3F777C}" destId="{F0B2A231-D8D8-44F6-B500-BE580F7DA41F}" srcOrd="0" destOrd="0" presId="urn:microsoft.com/office/officeart/2005/8/layout/hChevron3"/>
    <dgm:cxn modelId="{57967A07-C23D-44B5-8AA3-F0A9C2701807}" type="presParOf" srcId="{16C4AF77-B563-4BC0-9C24-C2284A3F777C}" destId="{6B250D98-5535-41A6-8AFD-8B3EBD4188DD}" srcOrd="1" destOrd="0" presId="urn:microsoft.com/office/officeart/2005/8/layout/hChevron3"/>
    <dgm:cxn modelId="{B8E87821-39C4-4EF5-8A21-10DFE70F878C}" type="presParOf" srcId="{16C4AF77-B563-4BC0-9C24-C2284A3F777C}" destId="{CA04D6B1-EB20-4D17-9530-0900F2A518B7}" srcOrd="2" destOrd="0" presId="urn:microsoft.com/office/officeart/2005/8/layout/hChevron3"/>
    <dgm:cxn modelId="{4D3C36EB-76FD-448E-A6EB-643DC0E23075}" type="presParOf" srcId="{16C4AF77-B563-4BC0-9C24-C2284A3F777C}" destId="{0AF7DB1E-6CF8-4149-9CFE-FD0D91B4CA22}" srcOrd="3" destOrd="0" presId="urn:microsoft.com/office/officeart/2005/8/layout/hChevron3"/>
    <dgm:cxn modelId="{A096C37E-4FEA-4B69-A47A-FD25C9174A67}"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solidFill>
          <a:srgbClr val="FFE600"/>
        </a:solidFill>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CFC329F0-447A-4E12-A941-EB2753D13A56}" type="presOf" srcId="{0EEA5184-45EC-42E1-972E-C93B14A1440D}" destId="{F0B2A231-D8D8-44F6-B500-BE580F7DA41F}" srcOrd="0" destOrd="0" presId="urn:microsoft.com/office/officeart/2005/8/layout/hChevron3"/>
    <dgm:cxn modelId="{670A613F-400F-4904-A989-EA83D7141756}" srcId="{947C6EE8-6FE2-406F-B8C2-BBE4D007878D}" destId="{DBEDAF00-73A4-4383-B21F-B960C8D84C56}" srcOrd="2" destOrd="0" parTransId="{9FA07082-5FBD-4E4E-8649-2659A1160F0B}" sibTransId="{DB9EE027-AB7D-4317-A4AC-BA6D1B95CE59}"/>
    <dgm:cxn modelId="{9E06A0C0-F8CC-4220-885F-543ED9C275A5}" type="presOf" srcId="{DBEDAF00-73A4-4383-B21F-B960C8D84C56}" destId="{56B20B1B-DCAC-4A9D-BAC3-CA2445AB7716}" srcOrd="0" destOrd="0" presId="urn:microsoft.com/office/officeart/2005/8/layout/hChevron3"/>
    <dgm:cxn modelId="{08FFD9F6-8E3D-4D92-B35D-C98930FF17A6}" type="presOf" srcId="{87F91C6C-2476-4877-98F0-D0C4309E8800}" destId="{CA04D6B1-EB20-4D17-9530-0900F2A518B7}"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F2AC0900-C19D-43FB-914B-9997F81993D4}" type="presOf" srcId="{947C6EE8-6FE2-406F-B8C2-BBE4D007878D}" destId="{16C4AF77-B563-4BC0-9C24-C2284A3F777C}"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A0D92A9F-D276-4135-B21E-CA13C44578AB}" type="presParOf" srcId="{16C4AF77-B563-4BC0-9C24-C2284A3F777C}" destId="{F0B2A231-D8D8-44F6-B500-BE580F7DA41F}" srcOrd="0" destOrd="0" presId="urn:microsoft.com/office/officeart/2005/8/layout/hChevron3"/>
    <dgm:cxn modelId="{6DE7FF21-415F-4409-AB14-1737CE222CF3}" type="presParOf" srcId="{16C4AF77-B563-4BC0-9C24-C2284A3F777C}" destId="{6B250D98-5535-41A6-8AFD-8B3EBD4188DD}" srcOrd="1" destOrd="0" presId="urn:microsoft.com/office/officeart/2005/8/layout/hChevron3"/>
    <dgm:cxn modelId="{321DA641-216A-4D16-B5DD-F0BD286645ED}" type="presParOf" srcId="{16C4AF77-B563-4BC0-9C24-C2284A3F777C}" destId="{CA04D6B1-EB20-4D17-9530-0900F2A518B7}" srcOrd="2" destOrd="0" presId="urn:microsoft.com/office/officeart/2005/8/layout/hChevron3"/>
    <dgm:cxn modelId="{A67D58D5-5A63-4DBD-9840-5249A3F0EDFA}" type="presParOf" srcId="{16C4AF77-B563-4BC0-9C24-C2284A3F777C}" destId="{0AF7DB1E-6CF8-4149-9CFE-FD0D91B4CA22}" srcOrd="3" destOrd="0" presId="urn:microsoft.com/office/officeart/2005/8/layout/hChevron3"/>
    <dgm:cxn modelId="{7A3D4DE8-4B40-49AF-9215-83F70A517FA5}"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3230CF93-BF27-4B34-A6F3-F74CC4012DFB}" type="presOf" srcId="{0EEA5184-45EC-42E1-972E-C93B14A1440D}" destId="{F0B2A231-D8D8-44F6-B500-BE580F7DA41F}"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094A057F-295B-4749-B581-8E2259404989}" type="presOf" srcId="{87F91C6C-2476-4877-98F0-D0C4309E8800}" destId="{CA04D6B1-EB20-4D17-9530-0900F2A518B7}" srcOrd="0" destOrd="0" presId="urn:microsoft.com/office/officeart/2005/8/layout/hChevron3"/>
    <dgm:cxn modelId="{012B52CA-294B-42AB-82B6-0D93314351E7}" type="presOf" srcId="{947C6EE8-6FE2-406F-B8C2-BBE4D007878D}" destId="{16C4AF77-B563-4BC0-9C24-C2284A3F777C}"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4E46442B-434C-469E-85C4-6CBA18DC519B}" type="presOf" srcId="{DBEDAF00-73A4-4383-B21F-B960C8D84C56}" destId="{56B20B1B-DCAC-4A9D-BAC3-CA2445AB7716}" srcOrd="0" destOrd="0" presId="urn:microsoft.com/office/officeart/2005/8/layout/hChevron3"/>
    <dgm:cxn modelId="{E00B6AF3-74AC-432E-9857-0E50C0486095}" type="presParOf" srcId="{16C4AF77-B563-4BC0-9C24-C2284A3F777C}" destId="{F0B2A231-D8D8-44F6-B500-BE580F7DA41F}" srcOrd="0" destOrd="0" presId="urn:microsoft.com/office/officeart/2005/8/layout/hChevron3"/>
    <dgm:cxn modelId="{C2787345-6BC0-49B3-909F-C3EA59D63082}" type="presParOf" srcId="{16C4AF77-B563-4BC0-9C24-C2284A3F777C}" destId="{6B250D98-5535-41A6-8AFD-8B3EBD4188DD}" srcOrd="1" destOrd="0" presId="urn:microsoft.com/office/officeart/2005/8/layout/hChevron3"/>
    <dgm:cxn modelId="{9BF4E605-9BAE-4D94-81E3-15954B79439E}" type="presParOf" srcId="{16C4AF77-B563-4BC0-9C24-C2284A3F777C}" destId="{CA04D6B1-EB20-4D17-9530-0900F2A518B7}" srcOrd="2" destOrd="0" presId="urn:microsoft.com/office/officeart/2005/8/layout/hChevron3"/>
    <dgm:cxn modelId="{23B558F0-BD9E-4E28-A635-227C9A34968C}" type="presParOf" srcId="{16C4AF77-B563-4BC0-9C24-C2284A3F777C}" destId="{0AF7DB1E-6CF8-4149-9CFE-FD0D91B4CA22}" srcOrd="3" destOrd="0" presId="urn:microsoft.com/office/officeart/2005/8/layout/hChevron3"/>
    <dgm:cxn modelId="{1DEA4EE6-9020-43D0-91C9-DAB7B39B2E22}"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43D64B85-97AD-417A-8E05-CF4BD9F43E92}" type="presOf" srcId="{87F91C6C-2476-4877-98F0-D0C4309E8800}" destId="{CA04D6B1-EB20-4D17-9530-0900F2A518B7}" srcOrd="0" destOrd="0" presId="urn:microsoft.com/office/officeart/2005/8/layout/hChevron3"/>
    <dgm:cxn modelId="{44AC7408-BDDD-45C1-B47E-ABE3F17281C1}" type="presOf" srcId="{947C6EE8-6FE2-406F-B8C2-BBE4D007878D}" destId="{16C4AF77-B563-4BC0-9C24-C2284A3F777C}" srcOrd="0" destOrd="0" presId="urn:microsoft.com/office/officeart/2005/8/layout/hChevron3"/>
    <dgm:cxn modelId="{0EAFB783-2F3E-439C-8EF2-1002ECB15A2A}" type="presOf" srcId="{0EEA5184-45EC-42E1-972E-C93B14A1440D}" destId="{F0B2A231-D8D8-44F6-B500-BE580F7DA41F}"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D0C4D41D-DBD2-4810-9489-71A2186C6031}" type="presOf" srcId="{DBEDAF00-73A4-4383-B21F-B960C8D84C56}" destId="{56B20B1B-DCAC-4A9D-BAC3-CA2445AB7716}" srcOrd="0" destOrd="0" presId="urn:microsoft.com/office/officeart/2005/8/layout/hChevron3"/>
    <dgm:cxn modelId="{6A41044B-CF3C-44AE-BE42-F72E2FC43ABA}" type="presParOf" srcId="{16C4AF77-B563-4BC0-9C24-C2284A3F777C}" destId="{F0B2A231-D8D8-44F6-B500-BE580F7DA41F}" srcOrd="0" destOrd="0" presId="urn:microsoft.com/office/officeart/2005/8/layout/hChevron3"/>
    <dgm:cxn modelId="{225A1CDD-961A-46FC-8C7D-159E2A360FFB}" type="presParOf" srcId="{16C4AF77-B563-4BC0-9C24-C2284A3F777C}" destId="{6B250D98-5535-41A6-8AFD-8B3EBD4188DD}" srcOrd="1" destOrd="0" presId="urn:microsoft.com/office/officeart/2005/8/layout/hChevron3"/>
    <dgm:cxn modelId="{71E96640-F017-481C-AF67-B657679F8558}" type="presParOf" srcId="{16C4AF77-B563-4BC0-9C24-C2284A3F777C}" destId="{CA04D6B1-EB20-4D17-9530-0900F2A518B7}" srcOrd="2" destOrd="0" presId="urn:microsoft.com/office/officeart/2005/8/layout/hChevron3"/>
    <dgm:cxn modelId="{03C4CC16-7D91-4574-B2E3-4337C0F6A3D2}" type="presParOf" srcId="{16C4AF77-B563-4BC0-9C24-C2284A3F777C}" destId="{0AF7DB1E-6CF8-4149-9CFE-FD0D91B4CA22}" srcOrd="3" destOrd="0" presId="urn:microsoft.com/office/officeart/2005/8/layout/hChevron3"/>
    <dgm:cxn modelId="{219C23BE-032D-4387-983A-44C2F0952CDE}"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D45A691C-905D-450C-9C2E-F03B996D9B82}" srcId="{947C6EE8-6FE2-406F-B8C2-BBE4D007878D}" destId="{0EEA5184-45EC-42E1-972E-C93B14A1440D}" srcOrd="0" destOrd="0" parTransId="{0EC7D7D0-9247-44BA-AB12-7AEB2ACEC178}" sibTransId="{FC9E62BB-4CA2-4BD2-B53D-87E5DF5D4113}"/>
    <dgm:cxn modelId="{D0D9A150-13DB-4695-A90A-B5450CDFA4AA}" srcId="{947C6EE8-6FE2-406F-B8C2-BBE4D007878D}" destId="{87F91C6C-2476-4877-98F0-D0C4309E8800}" srcOrd="1" destOrd="0" parTransId="{4440AD3F-67D8-4C73-914E-77D970901FA3}" sibTransId="{DDD8F6ED-37A0-4CE1-B9B3-8E0491B4519B}"/>
    <dgm:cxn modelId="{1BFF8A66-D506-4A0D-A65C-74717074FD2A}" type="presOf" srcId="{87F91C6C-2476-4877-98F0-D0C4309E8800}" destId="{CA04D6B1-EB20-4D17-9530-0900F2A518B7}" srcOrd="0" destOrd="0" presId="urn:microsoft.com/office/officeart/2005/8/layout/hChevron3"/>
    <dgm:cxn modelId="{1C39785E-B03F-463B-A66F-7118FE2E8EBC}" type="presOf" srcId="{DBEDAF00-73A4-4383-B21F-B960C8D84C56}" destId="{56B20B1B-DCAC-4A9D-BAC3-CA2445AB7716}" srcOrd="0" destOrd="0" presId="urn:microsoft.com/office/officeart/2005/8/layout/hChevron3"/>
    <dgm:cxn modelId="{505A5F4D-2C90-42C2-99F4-ECC59C1EEB17}" type="presOf" srcId="{947C6EE8-6FE2-406F-B8C2-BBE4D007878D}" destId="{16C4AF77-B563-4BC0-9C24-C2284A3F777C}" srcOrd="0" destOrd="0" presId="urn:microsoft.com/office/officeart/2005/8/layout/hChevron3"/>
    <dgm:cxn modelId="{2580D150-F007-4D09-B655-DF182092646C}" type="presOf" srcId="{0EEA5184-45EC-42E1-972E-C93B14A1440D}" destId="{F0B2A231-D8D8-44F6-B500-BE580F7DA41F}" srcOrd="0" destOrd="0" presId="urn:microsoft.com/office/officeart/2005/8/layout/hChevron3"/>
    <dgm:cxn modelId="{F7EEA458-23FE-4B17-AC0F-8B96F8007E30}" type="presParOf" srcId="{16C4AF77-B563-4BC0-9C24-C2284A3F777C}" destId="{F0B2A231-D8D8-44F6-B500-BE580F7DA41F}" srcOrd="0" destOrd="0" presId="urn:microsoft.com/office/officeart/2005/8/layout/hChevron3"/>
    <dgm:cxn modelId="{4BE915E2-40D9-4D2B-98E6-8E10D883426B}" type="presParOf" srcId="{16C4AF77-B563-4BC0-9C24-C2284A3F777C}" destId="{6B250D98-5535-41A6-8AFD-8B3EBD4188DD}" srcOrd="1" destOrd="0" presId="urn:microsoft.com/office/officeart/2005/8/layout/hChevron3"/>
    <dgm:cxn modelId="{7FDA5CD4-16B7-472B-A8E3-3E41CA3670E8}" type="presParOf" srcId="{16C4AF77-B563-4BC0-9C24-C2284A3F777C}" destId="{CA04D6B1-EB20-4D17-9530-0900F2A518B7}" srcOrd="2" destOrd="0" presId="urn:microsoft.com/office/officeart/2005/8/layout/hChevron3"/>
    <dgm:cxn modelId="{54BE7C67-2CF0-4926-ACD2-F0646BA62F02}" type="presParOf" srcId="{16C4AF77-B563-4BC0-9C24-C2284A3F777C}" destId="{0AF7DB1E-6CF8-4149-9CFE-FD0D91B4CA22}" srcOrd="3" destOrd="0" presId="urn:microsoft.com/office/officeart/2005/8/layout/hChevron3"/>
    <dgm:cxn modelId="{1A5B037B-F9CD-46A6-B0BC-0F5045674602}"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D45A691C-905D-450C-9C2E-F03B996D9B82}" srcId="{947C6EE8-6FE2-406F-B8C2-BBE4D007878D}" destId="{0EEA5184-45EC-42E1-972E-C93B14A1440D}" srcOrd="0" destOrd="0" parTransId="{0EC7D7D0-9247-44BA-AB12-7AEB2ACEC178}" sibTransId="{FC9E62BB-4CA2-4BD2-B53D-87E5DF5D4113}"/>
    <dgm:cxn modelId="{D0D9A150-13DB-4695-A90A-B5450CDFA4AA}" srcId="{947C6EE8-6FE2-406F-B8C2-BBE4D007878D}" destId="{87F91C6C-2476-4877-98F0-D0C4309E8800}" srcOrd="1" destOrd="0" parTransId="{4440AD3F-67D8-4C73-914E-77D970901FA3}" sibTransId="{DDD8F6ED-37A0-4CE1-B9B3-8E0491B4519B}"/>
    <dgm:cxn modelId="{44A41634-B353-4719-AB1A-3EB82E3C10DA}" type="presOf" srcId="{DBEDAF00-73A4-4383-B21F-B960C8D84C56}" destId="{56B20B1B-DCAC-4A9D-BAC3-CA2445AB7716}" srcOrd="0" destOrd="0" presId="urn:microsoft.com/office/officeart/2005/8/layout/hChevron3"/>
    <dgm:cxn modelId="{B32251E8-F394-4316-B43B-153EC5738F0C}" type="presOf" srcId="{947C6EE8-6FE2-406F-B8C2-BBE4D007878D}" destId="{16C4AF77-B563-4BC0-9C24-C2284A3F777C}" srcOrd="0" destOrd="0" presId="urn:microsoft.com/office/officeart/2005/8/layout/hChevron3"/>
    <dgm:cxn modelId="{649B8FC1-83D9-487C-9DE3-70CA25932ACE}" type="presOf" srcId="{87F91C6C-2476-4877-98F0-D0C4309E8800}" destId="{CA04D6B1-EB20-4D17-9530-0900F2A518B7}" srcOrd="0" destOrd="0" presId="urn:microsoft.com/office/officeart/2005/8/layout/hChevron3"/>
    <dgm:cxn modelId="{96C1CC9F-1956-4554-8BD5-329E330163F2}" type="presOf" srcId="{0EEA5184-45EC-42E1-972E-C93B14A1440D}" destId="{F0B2A231-D8D8-44F6-B500-BE580F7DA41F}" srcOrd="0" destOrd="0" presId="urn:microsoft.com/office/officeart/2005/8/layout/hChevron3"/>
    <dgm:cxn modelId="{721EF6A4-17C0-4D27-8639-6ADAC66E7822}" type="presParOf" srcId="{16C4AF77-B563-4BC0-9C24-C2284A3F777C}" destId="{F0B2A231-D8D8-44F6-B500-BE580F7DA41F}" srcOrd="0" destOrd="0" presId="urn:microsoft.com/office/officeart/2005/8/layout/hChevron3"/>
    <dgm:cxn modelId="{7AAF4458-A594-4400-BAF6-40DCA0402815}" type="presParOf" srcId="{16C4AF77-B563-4BC0-9C24-C2284A3F777C}" destId="{6B250D98-5535-41A6-8AFD-8B3EBD4188DD}" srcOrd="1" destOrd="0" presId="urn:microsoft.com/office/officeart/2005/8/layout/hChevron3"/>
    <dgm:cxn modelId="{5D01968C-73A4-48E3-B71E-D2EFD5919D36}" type="presParOf" srcId="{16C4AF77-B563-4BC0-9C24-C2284A3F777C}" destId="{CA04D6B1-EB20-4D17-9530-0900F2A518B7}" srcOrd="2" destOrd="0" presId="urn:microsoft.com/office/officeart/2005/8/layout/hChevron3"/>
    <dgm:cxn modelId="{BA0A6406-3A76-4F6F-B047-CBC1EBFF2820}" type="presParOf" srcId="{16C4AF77-B563-4BC0-9C24-C2284A3F777C}" destId="{0AF7DB1E-6CF8-4149-9CFE-FD0D91B4CA22}" srcOrd="3" destOrd="0" presId="urn:microsoft.com/office/officeart/2005/8/layout/hChevron3"/>
    <dgm:cxn modelId="{2B2B44E8-C89C-4AC4-9FB8-18B92FC5258C}"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D45A691C-905D-450C-9C2E-F03B996D9B82}" srcId="{947C6EE8-6FE2-406F-B8C2-BBE4D007878D}" destId="{0EEA5184-45EC-42E1-972E-C93B14A1440D}" srcOrd="0" destOrd="0" parTransId="{0EC7D7D0-9247-44BA-AB12-7AEB2ACEC178}" sibTransId="{FC9E62BB-4CA2-4BD2-B53D-87E5DF5D4113}"/>
    <dgm:cxn modelId="{59CDBC10-B72F-482B-905C-702A47F4FB4F}" type="presOf" srcId="{947C6EE8-6FE2-406F-B8C2-BBE4D007878D}" destId="{16C4AF77-B563-4BC0-9C24-C2284A3F777C}"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643D0B4F-F496-48E8-8DE7-4170D59B5D5F}" type="presOf" srcId="{0EEA5184-45EC-42E1-972E-C93B14A1440D}" destId="{F0B2A231-D8D8-44F6-B500-BE580F7DA41F}" srcOrd="0" destOrd="0" presId="urn:microsoft.com/office/officeart/2005/8/layout/hChevron3"/>
    <dgm:cxn modelId="{84A4EA2C-4FFF-42F1-B424-D4FF9FB0E49F}" type="presOf" srcId="{DBEDAF00-73A4-4383-B21F-B960C8D84C56}" destId="{56B20B1B-DCAC-4A9D-BAC3-CA2445AB7716}" srcOrd="0" destOrd="0" presId="urn:microsoft.com/office/officeart/2005/8/layout/hChevron3"/>
    <dgm:cxn modelId="{5B69991E-0205-4677-BE6E-339BE99F6EB7}" type="presOf" srcId="{87F91C6C-2476-4877-98F0-D0C4309E8800}" destId="{CA04D6B1-EB20-4D17-9530-0900F2A518B7}" srcOrd="0" destOrd="0" presId="urn:microsoft.com/office/officeart/2005/8/layout/hChevron3"/>
    <dgm:cxn modelId="{79F3605B-AD5C-49F9-B246-77714E2B329E}" type="presParOf" srcId="{16C4AF77-B563-4BC0-9C24-C2284A3F777C}" destId="{F0B2A231-D8D8-44F6-B500-BE580F7DA41F}" srcOrd="0" destOrd="0" presId="urn:microsoft.com/office/officeart/2005/8/layout/hChevron3"/>
    <dgm:cxn modelId="{7E26EEBA-5F8C-4BF9-B662-22503B81A0BE}" type="presParOf" srcId="{16C4AF77-B563-4BC0-9C24-C2284A3F777C}" destId="{6B250D98-5535-41A6-8AFD-8B3EBD4188DD}" srcOrd="1" destOrd="0" presId="urn:microsoft.com/office/officeart/2005/8/layout/hChevron3"/>
    <dgm:cxn modelId="{7834303A-843E-4496-84B7-BA9B73EF6AFA}" type="presParOf" srcId="{16C4AF77-B563-4BC0-9C24-C2284A3F777C}" destId="{CA04D6B1-EB20-4D17-9530-0900F2A518B7}" srcOrd="2" destOrd="0" presId="urn:microsoft.com/office/officeart/2005/8/layout/hChevron3"/>
    <dgm:cxn modelId="{F9E141A0-85C5-4054-B833-47F82BB66398}" type="presParOf" srcId="{16C4AF77-B563-4BC0-9C24-C2284A3F777C}" destId="{0AF7DB1E-6CF8-4149-9CFE-FD0D91B4CA22}" srcOrd="3" destOrd="0" presId="urn:microsoft.com/office/officeart/2005/8/layout/hChevron3"/>
    <dgm:cxn modelId="{52F58697-9476-49B0-A2E3-8F5C16A28F54}"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88F813C5-CC1F-410C-9E0E-06248979CB87}" type="presOf" srcId="{0EEA5184-45EC-42E1-972E-C93B14A1440D}" destId="{F0B2A231-D8D8-44F6-B500-BE580F7DA41F}" srcOrd="0" destOrd="0" presId="urn:microsoft.com/office/officeart/2005/8/layout/hChevron3"/>
    <dgm:cxn modelId="{47BAEF96-8C98-4C4E-BC7D-E60611124DFD}" type="presOf" srcId="{DBEDAF00-73A4-4383-B21F-B960C8D84C56}" destId="{56B20B1B-DCAC-4A9D-BAC3-CA2445AB7716}" srcOrd="0" destOrd="0" presId="urn:microsoft.com/office/officeart/2005/8/layout/hChevron3"/>
    <dgm:cxn modelId="{616DCEAC-CC90-407B-95EA-292A08A4CA16}" type="presOf" srcId="{87F91C6C-2476-4877-98F0-D0C4309E8800}" destId="{CA04D6B1-EB20-4D17-9530-0900F2A518B7}" srcOrd="0" destOrd="0" presId="urn:microsoft.com/office/officeart/2005/8/layout/hChevron3"/>
    <dgm:cxn modelId="{DFD33796-6066-4C23-8A6E-1BB459787769}" type="presOf" srcId="{947C6EE8-6FE2-406F-B8C2-BBE4D007878D}" destId="{16C4AF77-B563-4BC0-9C24-C2284A3F777C}"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D45A691C-905D-450C-9C2E-F03B996D9B82}" srcId="{947C6EE8-6FE2-406F-B8C2-BBE4D007878D}" destId="{0EEA5184-45EC-42E1-972E-C93B14A1440D}" srcOrd="0" destOrd="0" parTransId="{0EC7D7D0-9247-44BA-AB12-7AEB2ACEC178}" sibTransId="{FC9E62BB-4CA2-4BD2-B53D-87E5DF5D4113}"/>
    <dgm:cxn modelId="{FC271C27-99A3-4B68-96EE-FE3689997D4F}" type="presParOf" srcId="{16C4AF77-B563-4BC0-9C24-C2284A3F777C}" destId="{F0B2A231-D8D8-44F6-B500-BE580F7DA41F}" srcOrd="0" destOrd="0" presId="urn:microsoft.com/office/officeart/2005/8/layout/hChevron3"/>
    <dgm:cxn modelId="{18C32F3E-1DA5-428F-9F79-2CF35F922AC4}" type="presParOf" srcId="{16C4AF77-B563-4BC0-9C24-C2284A3F777C}" destId="{6B250D98-5535-41A6-8AFD-8B3EBD4188DD}" srcOrd="1" destOrd="0" presId="urn:microsoft.com/office/officeart/2005/8/layout/hChevron3"/>
    <dgm:cxn modelId="{4F40DFD8-6543-442D-B0C4-9A3C15EF41C0}" type="presParOf" srcId="{16C4AF77-B563-4BC0-9C24-C2284A3F777C}" destId="{CA04D6B1-EB20-4D17-9530-0900F2A518B7}" srcOrd="2" destOrd="0" presId="urn:microsoft.com/office/officeart/2005/8/layout/hChevron3"/>
    <dgm:cxn modelId="{E0C49BFA-7290-4459-B570-E815DDCCE90F}" type="presParOf" srcId="{16C4AF77-B563-4BC0-9C24-C2284A3F777C}" destId="{0AF7DB1E-6CF8-4149-9CFE-FD0D91B4CA22}" srcOrd="3" destOrd="0" presId="urn:microsoft.com/office/officeart/2005/8/layout/hChevron3"/>
    <dgm:cxn modelId="{874D218D-D169-46C3-8DF5-840AA6F429DE}"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chemeClr val="accent2"/>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A8894B73-D18C-487E-AD47-E0008B27A01B}" type="presOf" srcId="{DBEDAF00-73A4-4383-B21F-B960C8D84C56}" destId="{56B20B1B-DCAC-4A9D-BAC3-CA2445AB7716}" srcOrd="0" destOrd="0" presId="urn:microsoft.com/office/officeart/2005/8/layout/hChevron3"/>
    <dgm:cxn modelId="{670A613F-400F-4904-A989-EA83D7141756}" srcId="{947C6EE8-6FE2-406F-B8C2-BBE4D007878D}" destId="{DBEDAF00-73A4-4383-B21F-B960C8D84C56}" srcOrd="2" destOrd="0" parTransId="{9FA07082-5FBD-4E4E-8649-2659A1160F0B}" sibTransId="{DB9EE027-AB7D-4317-A4AC-BA6D1B95CE59}"/>
    <dgm:cxn modelId="{D0D9A150-13DB-4695-A90A-B5450CDFA4AA}" srcId="{947C6EE8-6FE2-406F-B8C2-BBE4D007878D}" destId="{87F91C6C-2476-4877-98F0-D0C4309E8800}" srcOrd="1" destOrd="0" parTransId="{4440AD3F-67D8-4C73-914E-77D970901FA3}" sibTransId="{DDD8F6ED-37A0-4CE1-B9B3-8E0491B4519B}"/>
    <dgm:cxn modelId="{B2733AC0-2090-472B-88C1-A3705CB1882E}" type="presOf" srcId="{947C6EE8-6FE2-406F-B8C2-BBE4D007878D}" destId="{16C4AF77-B563-4BC0-9C24-C2284A3F777C}"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8F32870B-E73C-460E-80A0-CEDB0CEC1681}" type="presOf" srcId="{0EEA5184-45EC-42E1-972E-C93B14A1440D}" destId="{F0B2A231-D8D8-44F6-B500-BE580F7DA41F}" srcOrd="0" destOrd="0" presId="urn:microsoft.com/office/officeart/2005/8/layout/hChevron3"/>
    <dgm:cxn modelId="{608049AB-1683-4F37-817F-467BB9068B92}" type="presOf" srcId="{87F91C6C-2476-4877-98F0-D0C4309E8800}" destId="{CA04D6B1-EB20-4D17-9530-0900F2A518B7}" srcOrd="0" destOrd="0" presId="urn:microsoft.com/office/officeart/2005/8/layout/hChevron3"/>
    <dgm:cxn modelId="{CB7AD2FE-A080-4C88-A647-1DBCF4D3F24E}" type="presParOf" srcId="{16C4AF77-B563-4BC0-9C24-C2284A3F777C}" destId="{F0B2A231-D8D8-44F6-B500-BE580F7DA41F}" srcOrd="0" destOrd="0" presId="urn:microsoft.com/office/officeart/2005/8/layout/hChevron3"/>
    <dgm:cxn modelId="{936EC9BE-12C0-4427-800B-7F313E9D136F}" type="presParOf" srcId="{16C4AF77-B563-4BC0-9C24-C2284A3F777C}" destId="{6B250D98-5535-41A6-8AFD-8B3EBD4188DD}" srcOrd="1" destOrd="0" presId="urn:microsoft.com/office/officeart/2005/8/layout/hChevron3"/>
    <dgm:cxn modelId="{BFDD35C4-27CC-4AE3-AB63-C2B2207EF047}" type="presParOf" srcId="{16C4AF77-B563-4BC0-9C24-C2284A3F777C}" destId="{CA04D6B1-EB20-4D17-9530-0900F2A518B7}" srcOrd="2" destOrd="0" presId="urn:microsoft.com/office/officeart/2005/8/layout/hChevron3"/>
    <dgm:cxn modelId="{195F80A7-AFC1-4729-B7A7-4B176AA6D8D9}" type="presParOf" srcId="{16C4AF77-B563-4BC0-9C24-C2284A3F777C}" destId="{0AF7DB1E-6CF8-4149-9CFE-FD0D91B4CA22}" srcOrd="3" destOrd="0" presId="urn:microsoft.com/office/officeart/2005/8/layout/hChevron3"/>
    <dgm:cxn modelId="{83DD13B4-AE13-4609-92F0-A73AA94473B1}"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47C6EE8-6FE2-406F-B8C2-BBE4D007878D}" type="doc">
      <dgm:prSet loTypeId="urn:microsoft.com/office/officeart/2005/8/layout/hChevron3" loCatId="process" qsTypeId="urn:microsoft.com/office/officeart/2005/8/quickstyle/simple1" qsCatId="simple" csTypeId="urn:microsoft.com/office/officeart/2005/8/colors/colorful3" csCatId="colorful" phldr="1"/>
      <dgm:spPr/>
      <dgm:t>
        <a:bodyPr/>
        <a:lstStyle/>
        <a:p>
          <a:endParaRPr lang="de-DE"/>
        </a:p>
      </dgm:t>
    </dgm:pt>
    <dgm:pt modelId="{0EEA5184-45EC-42E1-972E-C93B14A1440D}">
      <dgm:prSet/>
      <dgm:spPr>
        <a:solidFill>
          <a:srgbClr val="AFAFAF"/>
        </a:solidFill>
        <a:ln>
          <a:noFill/>
        </a:ln>
      </dgm:spPr>
      <dgm:t>
        <a:bodyPr/>
        <a:lstStyle/>
        <a:p>
          <a:pPr rtl="0"/>
          <a:r>
            <a:rPr lang="en-US" b="0" dirty="0" smtClean="0">
              <a:solidFill>
                <a:schemeClr val="tx1"/>
              </a:solidFill>
            </a:rPr>
            <a:t>Sovereign debt crisis</a:t>
          </a:r>
          <a:endParaRPr lang="de-DE" b="0" dirty="0">
            <a:solidFill>
              <a:schemeClr val="tx1"/>
            </a:solidFill>
          </a:endParaRPr>
        </a:p>
      </dgm:t>
    </dgm:pt>
    <dgm:pt modelId="{0EC7D7D0-9247-44BA-AB12-7AEB2ACEC178}" type="parTrans" cxnId="{D45A691C-905D-450C-9C2E-F03B996D9B82}">
      <dgm:prSet/>
      <dgm:spPr/>
      <dgm:t>
        <a:bodyPr/>
        <a:lstStyle/>
        <a:p>
          <a:endParaRPr lang="de-DE">
            <a:solidFill>
              <a:schemeClr val="tx1"/>
            </a:solidFill>
          </a:endParaRPr>
        </a:p>
      </dgm:t>
    </dgm:pt>
    <dgm:pt modelId="{FC9E62BB-4CA2-4BD2-B53D-87E5DF5D4113}" type="sibTrans" cxnId="{D45A691C-905D-450C-9C2E-F03B996D9B82}">
      <dgm:prSet/>
      <dgm:spPr/>
      <dgm:t>
        <a:bodyPr/>
        <a:lstStyle/>
        <a:p>
          <a:endParaRPr lang="de-DE">
            <a:solidFill>
              <a:schemeClr val="tx1"/>
            </a:solidFill>
          </a:endParaRPr>
        </a:p>
      </dgm:t>
    </dgm:pt>
    <dgm:pt modelId="{87F91C6C-2476-4877-98F0-D0C4309E8800}">
      <dgm:prSet/>
      <dgm:spPr>
        <a:solidFill>
          <a:srgbClr val="FFE600"/>
        </a:solidFill>
        <a:ln>
          <a:noFill/>
        </a:ln>
      </dgm:spPr>
      <dgm:t>
        <a:bodyPr/>
        <a:lstStyle/>
        <a:p>
          <a:pPr rtl="0"/>
          <a:r>
            <a:rPr lang="en-US" dirty="0" smtClean="0">
              <a:solidFill>
                <a:schemeClr val="tx1"/>
              </a:solidFill>
            </a:rPr>
            <a:t>Role of public sector</a:t>
          </a:r>
          <a:endParaRPr lang="de-DE" dirty="0">
            <a:solidFill>
              <a:schemeClr val="tx1"/>
            </a:solidFill>
          </a:endParaRPr>
        </a:p>
      </dgm:t>
    </dgm:pt>
    <dgm:pt modelId="{4440AD3F-67D8-4C73-914E-77D970901FA3}" type="parTrans" cxnId="{D0D9A150-13DB-4695-A90A-B5450CDFA4AA}">
      <dgm:prSet/>
      <dgm:spPr/>
      <dgm:t>
        <a:bodyPr/>
        <a:lstStyle/>
        <a:p>
          <a:endParaRPr lang="de-DE">
            <a:solidFill>
              <a:schemeClr val="tx1"/>
            </a:solidFill>
          </a:endParaRPr>
        </a:p>
      </dgm:t>
    </dgm:pt>
    <dgm:pt modelId="{DDD8F6ED-37A0-4CE1-B9B3-8E0491B4519B}" type="sibTrans" cxnId="{D0D9A150-13DB-4695-A90A-B5450CDFA4AA}">
      <dgm:prSet/>
      <dgm:spPr/>
      <dgm:t>
        <a:bodyPr/>
        <a:lstStyle/>
        <a:p>
          <a:endParaRPr lang="de-DE">
            <a:solidFill>
              <a:schemeClr val="tx1"/>
            </a:solidFill>
          </a:endParaRPr>
        </a:p>
      </dgm:t>
    </dgm:pt>
    <dgm:pt modelId="{DBEDAF00-73A4-4383-B21F-B960C8D84C56}">
      <dgm:prSet/>
      <dgm:spPr>
        <a:ln>
          <a:noFill/>
        </a:ln>
      </dgm:spPr>
      <dgm:t>
        <a:bodyPr/>
        <a:lstStyle/>
        <a:p>
          <a:pPr rtl="0"/>
          <a:r>
            <a:rPr lang="en-US" dirty="0" smtClean="0">
              <a:solidFill>
                <a:schemeClr val="tx1"/>
              </a:solidFill>
            </a:rPr>
            <a:t>Impact of political system</a:t>
          </a:r>
          <a:endParaRPr lang="de-DE" dirty="0">
            <a:solidFill>
              <a:schemeClr val="tx1"/>
            </a:solidFill>
          </a:endParaRPr>
        </a:p>
      </dgm:t>
    </dgm:pt>
    <dgm:pt modelId="{9FA07082-5FBD-4E4E-8649-2659A1160F0B}" type="parTrans" cxnId="{670A613F-400F-4904-A989-EA83D7141756}">
      <dgm:prSet/>
      <dgm:spPr/>
      <dgm:t>
        <a:bodyPr/>
        <a:lstStyle/>
        <a:p>
          <a:endParaRPr lang="de-DE">
            <a:solidFill>
              <a:schemeClr val="tx1"/>
            </a:solidFill>
          </a:endParaRPr>
        </a:p>
      </dgm:t>
    </dgm:pt>
    <dgm:pt modelId="{DB9EE027-AB7D-4317-A4AC-BA6D1B95CE59}" type="sibTrans" cxnId="{670A613F-400F-4904-A989-EA83D7141756}">
      <dgm:prSet/>
      <dgm:spPr/>
      <dgm:t>
        <a:bodyPr/>
        <a:lstStyle/>
        <a:p>
          <a:endParaRPr lang="de-DE">
            <a:solidFill>
              <a:schemeClr val="tx1"/>
            </a:solidFill>
          </a:endParaRPr>
        </a:p>
      </dgm:t>
    </dgm:pt>
    <dgm:pt modelId="{16C4AF77-B563-4BC0-9C24-C2284A3F777C}" type="pres">
      <dgm:prSet presAssocID="{947C6EE8-6FE2-406F-B8C2-BBE4D007878D}" presName="Name0" presStyleCnt="0">
        <dgm:presLayoutVars>
          <dgm:dir/>
          <dgm:resizeHandles val="exact"/>
        </dgm:presLayoutVars>
      </dgm:prSet>
      <dgm:spPr/>
      <dgm:t>
        <a:bodyPr/>
        <a:lstStyle/>
        <a:p>
          <a:endParaRPr lang="de-DE"/>
        </a:p>
      </dgm:t>
    </dgm:pt>
    <dgm:pt modelId="{F0B2A231-D8D8-44F6-B500-BE580F7DA41F}" type="pres">
      <dgm:prSet presAssocID="{0EEA5184-45EC-42E1-972E-C93B14A1440D}" presName="parTxOnly" presStyleLbl="node1" presStyleIdx="0" presStyleCnt="3">
        <dgm:presLayoutVars>
          <dgm:bulletEnabled val="1"/>
        </dgm:presLayoutVars>
      </dgm:prSet>
      <dgm:spPr/>
      <dgm:t>
        <a:bodyPr/>
        <a:lstStyle/>
        <a:p>
          <a:endParaRPr lang="de-DE"/>
        </a:p>
      </dgm:t>
    </dgm:pt>
    <dgm:pt modelId="{6B250D98-5535-41A6-8AFD-8B3EBD4188DD}" type="pres">
      <dgm:prSet presAssocID="{FC9E62BB-4CA2-4BD2-B53D-87E5DF5D4113}" presName="parSpace" presStyleCnt="0"/>
      <dgm:spPr/>
      <dgm:t>
        <a:bodyPr/>
        <a:lstStyle/>
        <a:p>
          <a:endParaRPr lang="de-DE"/>
        </a:p>
      </dgm:t>
    </dgm:pt>
    <dgm:pt modelId="{CA04D6B1-EB20-4D17-9530-0900F2A518B7}" type="pres">
      <dgm:prSet presAssocID="{87F91C6C-2476-4877-98F0-D0C4309E8800}" presName="parTxOnly" presStyleLbl="node1" presStyleIdx="1" presStyleCnt="3">
        <dgm:presLayoutVars>
          <dgm:bulletEnabled val="1"/>
        </dgm:presLayoutVars>
      </dgm:prSet>
      <dgm:spPr/>
      <dgm:t>
        <a:bodyPr/>
        <a:lstStyle/>
        <a:p>
          <a:endParaRPr lang="de-DE"/>
        </a:p>
      </dgm:t>
    </dgm:pt>
    <dgm:pt modelId="{0AF7DB1E-6CF8-4149-9CFE-FD0D91B4CA22}" type="pres">
      <dgm:prSet presAssocID="{DDD8F6ED-37A0-4CE1-B9B3-8E0491B4519B}" presName="parSpace" presStyleCnt="0"/>
      <dgm:spPr/>
      <dgm:t>
        <a:bodyPr/>
        <a:lstStyle/>
        <a:p>
          <a:endParaRPr lang="de-DE"/>
        </a:p>
      </dgm:t>
    </dgm:pt>
    <dgm:pt modelId="{56B20B1B-DCAC-4A9D-BAC3-CA2445AB7716}" type="pres">
      <dgm:prSet presAssocID="{DBEDAF00-73A4-4383-B21F-B960C8D84C56}" presName="parTxOnly" presStyleLbl="node1" presStyleIdx="2" presStyleCnt="3">
        <dgm:presLayoutVars>
          <dgm:bulletEnabled val="1"/>
        </dgm:presLayoutVars>
      </dgm:prSet>
      <dgm:spPr/>
      <dgm:t>
        <a:bodyPr/>
        <a:lstStyle/>
        <a:p>
          <a:endParaRPr lang="de-DE"/>
        </a:p>
      </dgm:t>
    </dgm:pt>
  </dgm:ptLst>
  <dgm:cxnLst>
    <dgm:cxn modelId="{670A613F-400F-4904-A989-EA83D7141756}" srcId="{947C6EE8-6FE2-406F-B8C2-BBE4D007878D}" destId="{DBEDAF00-73A4-4383-B21F-B960C8D84C56}" srcOrd="2" destOrd="0" parTransId="{9FA07082-5FBD-4E4E-8649-2659A1160F0B}" sibTransId="{DB9EE027-AB7D-4317-A4AC-BA6D1B95CE59}"/>
    <dgm:cxn modelId="{05484979-6644-4FDE-8FF3-8E10583D04BE}" type="presOf" srcId="{0EEA5184-45EC-42E1-972E-C93B14A1440D}" destId="{F0B2A231-D8D8-44F6-B500-BE580F7DA41F}" srcOrd="0" destOrd="0" presId="urn:microsoft.com/office/officeart/2005/8/layout/hChevron3"/>
    <dgm:cxn modelId="{8EA6F66B-9C67-4CAC-822E-0CCCE082F240}" type="presOf" srcId="{947C6EE8-6FE2-406F-B8C2-BBE4D007878D}" destId="{16C4AF77-B563-4BC0-9C24-C2284A3F777C}" srcOrd="0" destOrd="0" presId="urn:microsoft.com/office/officeart/2005/8/layout/hChevron3"/>
    <dgm:cxn modelId="{101EECB3-1C11-44F7-B3A8-C0F29649111A}" type="presOf" srcId="{DBEDAF00-73A4-4383-B21F-B960C8D84C56}" destId="{56B20B1B-DCAC-4A9D-BAC3-CA2445AB7716}" srcOrd="0" destOrd="0" presId="urn:microsoft.com/office/officeart/2005/8/layout/hChevron3"/>
    <dgm:cxn modelId="{D0D9A150-13DB-4695-A90A-B5450CDFA4AA}" srcId="{947C6EE8-6FE2-406F-B8C2-BBE4D007878D}" destId="{87F91C6C-2476-4877-98F0-D0C4309E8800}" srcOrd="1" destOrd="0" parTransId="{4440AD3F-67D8-4C73-914E-77D970901FA3}" sibTransId="{DDD8F6ED-37A0-4CE1-B9B3-8E0491B4519B}"/>
    <dgm:cxn modelId="{6C10AE7C-581E-4578-9D90-42093ED22D13}" type="presOf" srcId="{87F91C6C-2476-4877-98F0-D0C4309E8800}" destId="{CA04D6B1-EB20-4D17-9530-0900F2A518B7}" srcOrd="0" destOrd="0" presId="urn:microsoft.com/office/officeart/2005/8/layout/hChevron3"/>
    <dgm:cxn modelId="{D45A691C-905D-450C-9C2E-F03B996D9B82}" srcId="{947C6EE8-6FE2-406F-B8C2-BBE4D007878D}" destId="{0EEA5184-45EC-42E1-972E-C93B14A1440D}" srcOrd="0" destOrd="0" parTransId="{0EC7D7D0-9247-44BA-AB12-7AEB2ACEC178}" sibTransId="{FC9E62BB-4CA2-4BD2-B53D-87E5DF5D4113}"/>
    <dgm:cxn modelId="{A7AEFF1F-476B-4B93-B7B1-712E8F64D00B}" type="presParOf" srcId="{16C4AF77-B563-4BC0-9C24-C2284A3F777C}" destId="{F0B2A231-D8D8-44F6-B500-BE580F7DA41F}" srcOrd="0" destOrd="0" presId="urn:microsoft.com/office/officeart/2005/8/layout/hChevron3"/>
    <dgm:cxn modelId="{36D5FEE9-5332-4871-BB69-581DEF9BB211}" type="presParOf" srcId="{16C4AF77-B563-4BC0-9C24-C2284A3F777C}" destId="{6B250D98-5535-41A6-8AFD-8B3EBD4188DD}" srcOrd="1" destOrd="0" presId="urn:microsoft.com/office/officeart/2005/8/layout/hChevron3"/>
    <dgm:cxn modelId="{B3EEDE5B-1D96-4240-9D8A-CA056F07ED98}" type="presParOf" srcId="{16C4AF77-B563-4BC0-9C24-C2284A3F777C}" destId="{CA04D6B1-EB20-4D17-9530-0900F2A518B7}" srcOrd="2" destOrd="0" presId="urn:microsoft.com/office/officeart/2005/8/layout/hChevron3"/>
    <dgm:cxn modelId="{00AD0CD0-A768-4F78-A83F-34594ECA0C5F}" type="presParOf" srcId="{16C4AF77-B563-4BC0-9C24-C2284A3F777C}" destId="{0AF7DB1E-6CF8-4149-9CFE-FD0D91B4CA22}" srcOrd="3" destOrd="0" presId="urn:microsoft.com/office/officeart/2005/8/layout/hChevron3"/>
    <dgm:cxn modelId="{6764D221-1A01-485D-8401-DDC711D2A1B7}" type="presParOf" srcId="{16C4AF77-B563-4BC0-9C24-C2284A3F777C}" destId="{56B20B1B-DCAC-4A9D-BAC3-CA2445AB7716}"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rgbClr val="AFAFA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13335" bIns="26670" numCol="1" spcCol="1270" anchor="ctr" anchorCtr="0">
          <a:noAutofit/>
        </a:bodyPr>
        <a:lstStyle/>
        <a:p>
          <a:pPr lvl="0" algn="ctr" defTabSz="444500" rtl="0">
            <a:lnSpc>
              <a:spcPct val="90000"/>
            </a:lnSpc>
            <a:spcBef>
              <a:spcPct val="0"/>
            </a:spcBef>
            <a:spcAft>
              <a:spcPct val="35000"/>
            </a:spcAft>
          </a:pPr>
          <a:r>
            <a:rPr lang="en-US" sz="1000" b="0" kern="1200" dirty="0" smtClean="0">
              <a:solidFill>
                <a:schemeClr val="tx1"/>
              </a:solidFill>
            </a:rPr>
            <a:t>Sovereign debt crisis</a:t>
          </a:r>
          <a:endParaRPr lang="de-DE" sz="10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rgbClr val="FFE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Role of public sector</a:t>
          </a:r>
          <a:endParaRPr lang="de-DE" sz="10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Impact of political system</a:t>
          </a:r>
          <a:endParaRPr lang="de-DE" sz="1000" kern="1200" dirty="0">
            <a:solidFill>
              <a:schemeClr val="tx1"/>
            </a:solidFill>
          </a:endParaRPr>
        </a:p>
      </dsp:txBody>
      <dsp:txXfrm>
        <a:off x="2093058" y="83157"/>
        <a:ext cx="697244" cy="4648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rgbClr val="AFAFA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13335" bIns="26670" numCol="1" spcCol="1270" anchor="ctr" anchorCtr="0">
          <a:noAutofit/>
        </a:bodyPr>
        <a:lstStyle/>
        <a:p>
          <a:pPr lvl="0" algn="ctr" defTabSz="444500" rtl="0">
            <a:lnSpc>
              <a:spcPct val="90000"/>
            </a:lnSpc>
            <a:spcBef>
              <a:spcPct val="0"/>
            </a:spcBef>
            <a:spcAft>
              <a:spcPct val="35000"/>
            </a:spcAft>
          </a:pPr>
          <a:r>
            <a:rPr lang="en-US" sz="1000" b="0" kern="1200" dirty="0" smtClean="0">
              <a:solidFill>
                <a:schemeClr val="tx1"/>
              </a:solidFill>
            </a:rPr>
            <a:t>Sovereign debt crisis</a:t>
          </a:r>
          <a:endParaRPr lang="de-DE" sz="10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rgbClr val="FFE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Role of public sector</a:t>
          </a:r>
          <a:endParaRPr lang="de-DE" sz="10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Impact of political system</a:t>
          </a:r>
          <a:endParaRPr lang="de-DE" sz="1000" kern="1200" dirty="0">
            <a:solidFill>
              <a:schemeClr val="tx1"/>
            </a:solidFill>
          </a:endParaRPr>
        </a:p>
      </dsp:txBody>
      <dsp:txXfrm>
        <a:off x="2093058" y="83157"/>
        <a:ext cx="697244" cy="46482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rgbClr val="AFAFA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13335" bIns="26670" numCol="1" spcCol="1270" anchor="ctr" anchorCtr="0">
          <a:noAutofit/>
        </a:bodyPr>
        <a:lstStyle/>
        <a:p>
          <a:pPr lvl="0" algn="ctr" defTabSz="444500" rtl="0">
            <a:lnSpc>
              <a:spcPct val="90000"/>
            </a:lnSpc>
            <a:spcBef>
              <a:spcPct val="0"/>
            </a:spcBef>
            <a:spcAft>
              <a:spcPct val="35000"/>
            </a:spcAft>
          </a:pPr>
          <a:r>
            <a:rPr lang="en-US" sz="1000" b="0" kern="1200" dirty="0" smtClean="0">
              <a:solidFill>
                <a:schemeClr val="tx1"/>
              </a:solidFill>
            </a:rPr>
            <a:t>Sovereign debt crisis</a:t>
          </a:r>
          <a:endParaRPr lang="de-DE" sz="10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rgbClr val="FFE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Role of public sector</a:t>
          </a:r>
          <a:endParaRPr lang="de-DE" sz="10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chemeClr val="accent3">
            <a:hueOff val="0"/>
            <a:satOff val="0"/>
            <a:lumOff val="3411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Impact of political system</a:t>
          </a:r>
          <a:endParaRPr lang="de-DE" sz="1000" kern="1200" dirty="0">
            <a:solidFill>
              <a:schemeClr val="tx1"/>
            </a:solidFill>
          </a:endParaRPr>
        </a:p>
      </dsp:txBody>
      <dsp:txXfrm>
        <a:off x="2093058" y="83157"/>
        <a:ext cx="697244" cy="46482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rgbClr val="AFAFA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13335" bIns="26670" numCol="1" spcCol="1270" anchor="ctr" anchorCtr="0">
          <a:noAutofit/>
        </a:bodyPr>
        <a:lstStyle/>
        <a:p>
          <a:pPr lvl="0" algn="ctr" defTabSz="444500" rtl="0">
            <a:lnSpc>
              <a:spcPct val="90000"/>
            </a:lnSpc>
            <a:spcBef>
              <a:spcPct val="0"/>
            </a:spcBef>
            <a:spcAft>
              <a:spcPct val="35000"/>
            </a:spcAft>
          </a:pPr>
          <a:r>
            <a:rPr lang="en-US" sz="1000" b="0" kern="1200" dirty="0" smtClean="0">
              <a:solidFill>
                <a:schemeClr val="tx1"/>
              </a:solidFill>
            </a:rPr>
            <a:t>Sovereign debt crisis</a:t>
          </a:r>
          <a:endParaRPr lang="de-DE" sz="10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Role of public sector</a:t>
          </a:r>
          <a:endParaRPr lang="de-DE" sz="10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rgbClr val="FFE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Impact of political system</a:t>
          </a:r>
          <a:endParaRPr lang="de-DE" sz="1000" kern="1200" dirty="0">
            <a:solidFill>
              <a:schemeClr val="tx1"/>
            </a:solidFill>
          </a:endParaRPr>
        </a:p>
      </dsp:txBody>
      <dsp:txXfrm>
        <a:off x="2093058" y="83157"/>
        <a:ext cx="697244" cy="46482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2A231-D8D8-44F6-B500-BE580F7DA41F}">
      <dsp:nvSpPr>
        <dsp:cNvPr id="0" name=""/>
        <dsp:cNvSpPr/>
      </dsp:nvSpPr>
      <dsp:spPr>
        <a:xfrm>
          <a:off x="1328" y="83157"/>
          <a:ext cx="1162072" cy="464828"/>
        </a:xfrm>
        <a:prstGeom prst="homePlate">
          <a:avLst/>
        </a:prstGeom>
        <a:solidFill>
          <a:srgbClr val="AFAFA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13335" bIns="26670" numCol="1" spcCol="1270" anchor="ctr" anchorCtr="0">
          <a:noAutofit/>
        </a:bodyPr>
        <a:lstStyle/>
        <a:p>
          <a:pPr lvl="0" algn="ctr" defTabSz="444500" rtl="0">
            <a:lnSpc>
              <a:spcPct val="90000"/>
            </a:lnSpc>
            <a:spcBef>
              <a:spcPct val="0"/>
            </a:spcBef>
            <a:spcAft>
              <a:spcPct val="35000"/>
            </a:spcAft>
          </a:pPr>
          <a:r>
            <a:rPr lang="en-US" sz="1000" b="0" kern="1200" dirty="0" smtClean="0">
              <a:solidFill>
                <a:schemeClr val="tx1"/>
              </a:solidFill>
            </a:rPr>
            <a:t>Sovereign debt crisis</a:t>
          </a:r>
          <a:endParaRPr lang="de-DE" sz="1000" b="0" kern="1200" dirty="0">
            <a:solidFill>
              <a:schemeClr val="tx1"/>
            </a:solidFill>
          </a:endParaRPr>
        </a:p>
      </dsp:txBody>
      <dsp:txXfrm>
        <a:off x="1328" y="83157"/>
        <a:ext cx="1045865" cy="464828"/>
      </dsp:txXfrm>
    </dsp:sp>
    <dsp:sp modelId="{CA04D6B1-EB20-4D17-9530-0900F2A518B7}">
      <dsp:nvSpPr>
        <dsp:cNvPr id="0" name=""/>
        <dsp:cNvSpPr/>
      </dsp:nvSpPr>
      <dsp:spPr>
        <a:xfrm>
          <a:off x="930986" y="83157"/>
          <a:ext cx="1162072" cy="464828"/>
        </a:xfrm>
        <a:prstGeom prst="chevron">
          <a:avLst/>
        </a:prstGeom>
        <a:solidFill>
          <a:schemeClr val="accent3">
            <a:hueOff val="0"/>
            <a:satOff val="0"/>
            <a:lumOff val="17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Role of public sector</a:t>
          </a:r>
          <a:endParaRPr lang="de-DE" sz="1000" kern="1200" dirty="0">
            <a:solidFill>
              <a:schemeClr val="tx1"/>
            </a:solidFill>
          </a:endParaRPr>
        </a:p>
      </dsp:txBody>
      <dsp:txXfrm>
        <a:off x="1163400" y="83157"/>
        <a:ext cx="697244" cy="464828"/>
      </dsp:txXfrm>
    </dsp:sp>
    <dsp:sp modelId="{56B20B1B-DCAC-4A9D-BAC3-CA2445AB7716}">
      <dsp:nvSpPr>
        <dsp:cNvPr id="0" name=""/>
        <dsp:cNvSpPr/>
      </dsp:nvSpPr>
      <dsp:spPr>
        <a:xfrm>
          <a:off x="1860644" y="83157"/>
          <a:ext cx="1162072" cy="464828"/>
        </a:xfrm>
        <a:prstGeom prst="chevron">
          <a:avLst/>
        </a:prstGeom>
        <a:solidFill>
          <a:srgbClr val="FFE60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lvl="0" algn="ctr" defTabSz="444500" rtl="0">
            <a:lnSpc>
              <a:spcPct val="90000"/>
            </a:lnSpc>
            <a:spcBef>
              <a:spcPct val="0"/>
            </a:spcBef>
            <a:spcAft>
              <a:spcPct val="35000"/>
            </a:spcAft>
          </a:pPr>
          <a:r>
            <a:rPr lang="en-US" sz="1000" kern="1200" dirty="0" smtClean="0">
              <a:solidFill>
                <a:schemeClr val="tx1"/>
              </a:solidFill>
            </a:rPr>
            <a:t>Impact of political system</a:t>
          </a:r>
          <a:endParaRPr lang="de-DE" sz="1000" kern="1200" dirty="0">
            <a:solidFill>
              <a:schemeClr val="tx1"/>
            </a:solidFill>
          </a:endParaRPr>
        </a:p>
      </dsp:txBody>
      <dsp:txXfrm>
        <a:off x="2093058" y="83157"/>
        <a:ext cx="697244" cy="4648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6661" tIns="48331" rIns="96661" bIns="48331" rtlCol="0"/>
          <a:lstStyle>
            <a:lvl1pPr algn="l">
              <a:defRPr sz="1300"/>
            </a:lvl1pPr>
          </a:lstStyle>
          <a:p>
            <a:endParaRPr lang="en-GB" dirty="0">
              <a:latin typeface="Arial" pitchFamily="34" charset="0"/>
            </a:endParaRPr>
          </a:p>
        </p:txBody>
      </p:sp>
      <p:sp>
        <p:nvSpPr>
          <p:cNvPr id="3" name="Date Placeholder 2"/>
          <p:cNvSpPr>
            <a:spLocks noGrp="1"/>
          </p:cNvSpPr>
          <p:nvPr>
            <p:ph type="dt" sz="quarter" idx="1"/>
          </p:nvPr>
        </p:nvSpPr>
        <p:spPr>
          <a:xfrm>
            <a:off x="3815373" y="0"/>
            <a:ext cx="2918831" cy="493316"/>
          </a:xfrm>
          <a:prstGeom prst="rect">
            <a:avLst/>
          </a:prstGeom>
        </p:spPr>
        <p:txBody>
          <a:bodyPr vert="horz" lIns="96661" tIns="48331" rIns="96661" bIns="48331" rtlCol="0"/>
          <a:lstStyle>
            <a:lvl1pPr algn="r">
              <a:defRPr sz="1300"/>
            </a:lvl1pPr>
          </a:lstStyle>
          <a:p>
            <a:fld id="{75A85089-C692-4DEA-AC49-04CF34D4FE14}" type="datetimeFigureOut">
              <a:rPr lang="en-GB" smtClean="0">
                <a:latin typeface="Arial" pitchFamily="34" charset="0"/>
              </a:rPr>
              <a:pPr/>
              <a:t>04/11/2014</a:t>
            </a:fld>
            <a:endParaRPr lang="en-GB" dirty="0">
              <a:latin typeface="Arial" pitchFamily="34" charset="0"/>
            </a:endParaRPr>
          </a:p>
        </p:txBody>
      </p:sp>
      <p:sp>
        <p:nvSpPr>
          <p:cNvPr id="4" name="Footer Placeholder 3"/>
          <p:cNvSpPr>
            <a:spLocks noGrp="1"/>
          </p:cNvSpPr>
          <p:nvPr>
            <p:ph type="ftr" sz="quarter" idx="2"/>
          </p:nvPr>
        </p:nvSpPr>
        <p:spPr>
          <a:xfrm>
            <a:off x="0" y="9371285"/>
            <a:ext cx="2918831" cy="493316"/>
          </a:xfrm>
          <a:prstGeom prst="rect">
            <a:avLst/>
          </a:prstGeom>
        </p:spPr>
        <p:txBody>
          <a:bodyPr vert="horz" lIns="96661" tIns="48331" rIns="96661" bIns="48331" rtlCol="0" anchor="b"/>
          <a:lstStyle>
            <a:lvl1pPr algn="l">
              <a:defRPr sz="1300"/>
            </a:lvl1pPr>
          </a:lstStyle>
          <a:p>
            <a:endParaRPr lang="en-GB" dirty="0">
              <a:latin typeface="Arial" pitchFamily="34" charset="0"/>
            </a:endParaRPr>
          </a:p>
        </p:txBody>
      </p:sp>
      <p:sp>
        <p:nvSpPr>
          <p:cNvPr id="5" name="Slide Number Placeholder 4"/>
          <p:cNvSpPr>
            <a:spLocks noGrp="1"/>
          </p:cNvSpPr>
          <p:nvPr>
            <p:ph type="sldNum" sz="quarter" idx="3"/>
          </p:nvPr>
        </p:nvSpPr>
        <p:spPr>
          <a:xfrm>
            <a:off x="3815373" y="9371285"/>
            <a:ext cx="2918831" cy="493316"/>
          </a:xfrm>
          <a:prstGeom prst="rect">
            <a:avLst/>
          </a:prstGeom>
        </p:spPr>
        <p:txBody>
          <a:bodyPr vert="horz" lIns="96661" tIns="48331" rIns="96661" bIns="48331" rtlCol="0" anchor="b"/>
          <a:lstStyle>
            <a:lvl1pPr algn="r">
              <a:defRPr sz="1300"/>
            </a:lvl1pPr>
          </a:lstStyle>
          <a:p>
            <a:fld id="{D3A5C721-4BB5-4DB6-AD65-4BA2A62B05B6}" type="slidenum">
              <a:rPr lang="en-GB" smtClean="0">
                <a:latin typeface="Arial" pitchFamily="34" charset="0"/>
              </a:rPr>
              <a:pPr/>
              <a:t>‹#›</a:t>
            </a:fld>
            <a:endParaRPr lang="en-GB" dirty="0">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6661" tIns="48331" rIns="96661" bIns="48331" rtlCol="0"/>
          <a:lstStyle>
            <a:lvl1pPr algn="l">
              <a:defRPr sz="1300">
                <a:latin typeface="Arial" pitchFamily="34" charset="0"/>
              </a:defRPr>
            </a:lvl1pPr>
          </a:lstStyle>
          <a:p>
            <a:endParaRPr lang="en-GB" dirty="0"/>
          </a:p>
        </p:txBody>
      </p:sp>
      <p:sp>
        <p:nvSpPr>
          <p:cNvPr id="3" name="Date Placeholder 2"/>
          <p:cNvSpPr>
            <a:spLocks noGrp="1"/>
          </p:cNvSpPr>
          <p:nvPr>
            <p:ph type="dt" idx="1"/>
          </p:nvPr>
        </p:nvSpPr>
        <p:spPr>
          <a:xfrm>
            <a:off x="3815373" y="0"/>
            <a:ext cx="2918831" cy="493316"/>
          </a:xfrm>
          <a:prstGeom prst="rect">
            <a:avLst/>
          </a:prstGeom>
        </p:spPr>
        <p:txBody>
          <a:bodyPr vert="horz" lIns="96661" tIns="48331" rIns="96661" bIns="48331" rtlCol="0"/>
          <a:lstStyle>
            <a:lvl1pPr algn="r">
              <a:defRPr sz="1300">
                <a:latin typeface="Arial" pitchFamily="34" charset="0"/>
              </a:defRPr>
            </a:lvl1pPr>
          </a:lstStyle>
          <a:p>
            <a:fld id="{8045EBA9-A28D-4849-BFEA-AA04F6A21B63}" type="datetimeFigureOut">
              <a:rPr lang="en-GB" smtClean="0"/>
              <a:pPr/>
              <a:t>04/11/2014</a:t>
            </a:fld>
            <a:endParaRPr lang="en-GB" dirty="0"/>
          </a:p>
        </p:txBody>
      </p:sp>
      <p:sp>
        <p:nvSpPr>
          <p:cNvPr id="4" name="Slide Image Placeholder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lIns="96661" tIns="48331" rIns="96661" bIns="48331" rtlCol="0" anchor="ctr"/>
          <a:lstStyle/>
          <a:p>
            <a:endParaRPr lang="en-GB" dirty="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6661" tIns="48331" rIns="96661" bIns="4833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Footer Placeholder 5"/>
          <p:cNvSpPr>
            <a:spLocks noGrp="1"/>
          </p:cNvSpPr>
          <p:nvPr>
            <p:ph type="ftr" sz="quarter" idx="4"/>
          </p:nvPr>
        </p:nvSpPr>
        <p:spPr>
          <a:xfrm>
            <a:off x="0" y="9371285"/>
            <a:ext cx="2918831" cy="493316"/>
          </a:xfrm>
          <a:prstGeom prst="rect">
            <a:avLst/>
          </a:prstGeom>
        </p:spPr>
        <p:txBody>
          <a:bodyPr vert="horz" lIns="96661" tIns="48331" rIns="96661" bIns="48331" rtlCol="0" anchor="b"/>
          <a:lstStyle>
            <a:lvl1pPr algn="l">
              <a:defRPr sz="1300">
                <a:latin typeface="Arial" pitchFamily="34" charset="0"/>
              </a:defRPr>
            </a:lvl1pPr>
          </a:lstStyle>
          <a:p>
            <a:endParaRPr lang="en-GB" dirty="0"/>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6661" tIns="48331" rIns="96661" bIns="48331" rtlCol="0" anchor="b"/>
          <a:lstStyle>
            <a:lvl1pPr algn="r">
              <a:defRPr sz="1300">
                <a:latin typeface="Arial" pitchFamily="34" charset="0"/>
              </a:defRPr>
            </a:lvl1pPr>
          </a:lstStyle>
          <a:p>
            <a:fld id="{5B43D19E-BFDB-4C92-8EDD-32EDDA8F41DF}" type="slidenum">
              <a:rPr lang="en-GB" smtClean="0"/>
              <a:pPr/>
              <a:t>‹#›</a:t>
            </a:fld>
            <a:endParaRPr lang="en-GB" dirty="0"/>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Arial" pitchFamily="34" charset="0"/>
                <a:ea typeface="+mn-ea"/>
                <a:cs typeface="+mn-cs"/>
              </a:rPr>
              <a:t>Financial instability in different countries has become one of the main causes for global economic crisis. IFAC is promoting the need for enhanced public sector reporting and financial management through its recently launched Accountability Now! initiative, which aims to promote awareness, facilitate guidance on implementation of IPSASs, and encourage the development of needed technical skills. The improvement of accountability practices in the public sector is not only</a:t>
            </a:r>
          </a:p>
          <a:p>
            <a:r>
              <a:rPr lang="en-US" sz="1200" b="0" i="0" u="none" strike="noStrike" kern="1200" baseline="0" dirty="0" smtClean="0">
                <a:solidFill>
                  <a:schemeClr val="tx1"/>
                </a:solidFill>
                <a:latin typeface="Arial" pitchFamily="34" charset="0"/>
                <a:ea typeface="+mn-ea"/>
                <a:cs typeface="+mn-cs"/>
              </a:rPr>
              <a:t>a necessary solution for global economic and financial governance, but also an essential tool to increase the level of democracy and to enable greater transparency on the use of public resources. The session aims to present different perspectives and to fuel the debate on the state-of-the-art and future development in these topics.</a:t>
            </a:r>
          </a:p>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a:t>
            </a:fld>
            <a:endParaRPr lang="en-GB" dirty="0"/>
          </a:p>
        </p:txBody>
      </p:sp>
    </p:spTree>
    <p:extLst>
      <p:ext uri="{BB962C8B-B14F-4D97-AF65-F5344CB8AC3E}">
        <p14:creationId xmlns:p14="http://schemas.microsoft.com/office/powerpoint/2010/main" val="3537797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t>Weak actual and potential growth in the EU:</a:t>
            </a:r>
            <a:r>
              <a:rPr lang="en-US" sz="1800" baseline="0" dirty="0" smtClean="0"/>
              <a:t> only a real GDP growth rate of 0,4 % in 2008 for EU-27 countries; low rates in </a:t>
            </a:r>
            <a:endParaRPr lang="en-US" sz="1800" dirty="0" smtClean="0"/>
          </a:p>
          <a:p>
            <a:pPr lvl="0"/>
            <a:endParaRPr lang="en-US" sz="1800" dirty="0" smtClean="0"/>
          </a:p>
          <a:p>
            <a:pPr lvl="0"/>
            <a:r>
              <a:rPr lang="en-US" sz="1800" dirty="0" smtClean="0"/>
              <a:t>Competitive and banking weaknesses</a:t>
            </a:r>
          </a:p>
          <a:p>
            <a:pPr marL="742950" lvl="1" indent="-285750">
              <a:buFont typeface="Arial" panose="020B0604020202020204" pitchFamily="34" charset="0"/>
              <a:buChar char="•"/>
            </a:pPr>
            <a:r>
              <a:rPr lang="en-US" sz="1300" dirty="0" smtClean="0"/>
              <a:t>Private debt arising from a property bubble were transferred to sovereign debt as a result of banking system bailouts (Spain)</a:t>
            </a:r>
          </a:p>
          <a:p>
            <a:pPr marL="742950" lvl="1" indent="-285750">
              <a:buFont typeface="Arial" panose="020B0604020202020204" pitchFamily="34" charset="0"/>
              <a:buChar char="•"/>
            </a:pPr>
            <a:r>
              <a:rPr lang="en-US" sz="1300" dirty="0" smtClean="0"/>
              <a:t>High public sector wage and pension commitments (Greece)</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Securitization of future government revenues to reduce debts and/or deficits </a:t>
            </a:r>
            <a:br>
              <a:rPr lang="en-US" sz="1200" dirty="0" smtClean="0"/>
            </a:br>
            <a:r>
              <a:rPr lang="en-US" sz="1200" dirty="0" smtClean="0"/>
              <a:t>	=&gt; allowed sovereigns to mask their deficit and debt levels (by accounting; off-balance-sheet transactions, use of complex currency and credit structures)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700" dirty="0" smtClean="0"/>
              <a:t>Limitations of cash-based information =&gt; ESA is principally on accruals; but the</a:t>
            </a:r>
            <a:r>
              <a:rPr lang="en-US" sz="1700" baseline="0" dirty="0" smtClean="0"/>
              <a:t> problem is that cash info goes into those data =&gt; garbage in, garbage out</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700" baseline="0" dirty="0" smtClean="0"/>
              <a:t>fiscal union = union with a common fiscal policy (taxation, spending etc.)</a:t>
            </a:r>
            <a:endParaRPr lang="en-US" sz="17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4</a:t>
            </a:fld>
            <a:endParaRPr lang="en-GB" dirty="0"/>
          </a:p>
        </p:txBody>
      </p:sp>
    </p:spTree>
    <p:extLst>
      <p:ext uri="{BB962C8B-B14F-4D97-AF65-F5344CB8AC3E}">
        <p14:creationId xmlns:p14="http://schemas.microsoft.com/office/powerpoint/2010/main" val="3288428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Current discussion points:</a:t>
            </a:r>
          </a:p>
          <a:p>
            <a:endParaRPr lang="en-US" dirty="0" smtClean="0"/>
          </a:p>
          <a:p>
            <a:r>
              <a:rPr lang="en-US" sz="2800" dirty="0" smtClean="0"/>
              <a:t>Scope and </a:t>
            </a:r>
            <a:r>
              <a:rPr lang="en-US" sz="2800" dirty="0" err="1" smtClean="0"/>
              <a:t>bindingness</a:t>
            </a:r>
            <a:r>
              <a:rPr lang="en-US" sz="2800" dirty="0" smtClean="0"/>
              <a:t> of EPSAS</a:t>
            </a:r>
          </a:p>
          <a:p>
            <a:pPr lvl="2"/>
            <a:r>
              <a:rPr lang="en-US" sz="2200" dirty="0" smtClean="0"/>
              <a:t>Standards (EPSAS) vs. principles (EPSAP)</a:t>
            </a:r>
          </a:p>
          <a:p>
            <a:pPr lvl="1"/>
            <a:r>
              <a:rPr lang="en-US" sz="2400" dirty="0" smtClean="0"/>
              <a:t>Basis for harmonization</a:t>
            </a:r>
          </a:p>
          <a:p>
            <a:pPr lvl="2"/>
            <a:r>
              <a:rPr lang="en-US" sz="2200" dirty="0" smtClean="0"/>
              <a:t>IPSAS vs national standards vs GFS </a:t>
            </a:r>
          </a:p>
          <a:p>
            <a:pPr lvl="1"/>
            <a:r>
              <a:rPr lang="en-US" sz="2600" dirty="0" smtClean="0"/>
              <a:t>Conceptual Framework</a:t>
            </a:r>
          </a:p>
          <a:p>
            <a:pPr lvl="1"/>
            <a:r>
              <a:rPr lang="en-US" sz="2400" dirty="0" smtClean="0"/>
              <a:t>Reform focus is solely on accounting/financial reporting and not on budgeting</a:t>
            </a:r>
          </a:p>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7</a:t>
            </a:fld>
            <a:endParaRPr lang="en-GB" dirty="0"/>
          </a:p>
        </p:txBody>
      </p:sp>
    </p:spTree>
    <p:extLst>
      <p:ext uri="{BB962C8B-B14F-4D97-AF65-F5344CB8AC3E}">
        <p14:creationId xmlns:p14="http://schemas.microsoft.com/office/powerpoint/2010/main" val="4280894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Discussion of the life cycle cost of infrastructure, including depreciation  (instead of focus solely on yearly investment rates)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-&gt; e.g. Austria acquired Eurofighter =&gt; due to the high operation costs they are only used 100 hours per year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Austria is legal successor</a:t>
            </a:r>
            <a:r>
              <a:rPr lang="en-US" baseline="0" dirty="0" smtClean="0"/>
              <a:t> of the Federal Republic of Germany =&gt; legal obligation to preserve tunnel system =&gt; provision</a:t>
            </a:r>
            <a:endParaRPr lang="en-US" dirty="0" smtClean="0"/>
          </a:p>
          <a:p>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9</a:t>
            </a:fld>
            <a:endParaRPr lang="en-GB" dirty="0"/>
          </a:p>
        </p:txBody>
      </p:sp>
    </p:spTree>
    <p:extLst>
      <p:ext uri="{BB962C8B-B14F-4D97-AF65-F5344CB8AC3E}">
        <p14:creationId xmlns:p14="http://schemas.microsoft.com/office/powerpoint/2010/main" val="300192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Using Germany (as federal system) and France (centralized system) as examples</a:t>
            </a:r>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17</a:t>
            </a:fld>
            <a:endParaRPr lang="en-GB" dirty="0"/>
          </a:p>
        </p:txBody>
      </p:sp>
    </p:spTree>
    <p:extLst>
      <p:ext uri="{BB962C8B-B14F-4D97-AF65-F5344CB8AC3E}">
        <p14:creationId xmlns:p14="http://schemas.microsoft.com/office/powerpoint/2010/main" val="1540311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sufficient power =&gt; no “lame duck”</a:t>
            </a:r>
            <a:endParaRPr lang="en-US"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18</a:t>
            </a:fld>
            <a:endParaRPr lang="en-GB" dirty="0"/>
          </a:p>
        </p:txBody>
      </p:sp>
    </p:spTree>
    <p:extLst>
      <p:ext uri="{BB962C8B-B14F-4D97-AF65-F5344CB8AC3E}">
        <p14:creationId xmlns:p14="http://schemas.microsoft.com/office/powerpoint/2010/main" val="15117665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524328" cy="860400"/>
          </a:xfrm>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2267712" y="1753200"/>
            <a:ext cx="5524328" cy="968400"/>
          </a:xfrm>
        </p:spPr>
        <p:txBody>
          <a:bodyPr/>
          <a:lstStyle>
            <a:lvl1pPr marL="0" indent="0" algn="l">
              <a:buNone/>
              <a:defRPr sz="2000">
                <a:solidFill>
                  <a:schemeClr val="bg1"/>
                </a:solidFill>
                <a:latin typeface="+mn-lt"/>
                <a:cs typeface="Arial" pitchFamily="34" charset="0"/>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grpSp>
        <p:nvGrpSpPr>
          <p:cNvPr id="12" name="Group 11"/>
          <p:cNvGrpSpPr/>
          <p:nvPr userDrawn="1"/>
        </p:nvGrpSpPr>
        <p:grpSpPr>
          <a:xfrm>
            <a:off x="-6532" y="2405084"/>
            <a:ext cx="9150532"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cs typeface="Arial" pitchFamily="34" charset="0"/>
              </a:endParaRPr>
            </a:p>
          </p:txBody>
        </p:sp>
        <p:pic>
          <p:nvPicPr>
            <p:cNvPr id="8" name="Picture 3"/>
            <p:cNvPicPr>
              <a:picLocks noChangeAspect="1" noChangeArrowheads="1"/>
            </p:cNvPicPr>
            <p:nvPr userDrawn="1"/>
          </p:nvPicPr>
          <p:blipFill>
            <a:blip r:embed="rId2" cstate="print"/>
            <a:srcRect/>
            <a:stretch>
              <a:fillRect/>
            </a:stretch>
          </p:blipFill>
          <p:spPr bwMode="auto">
            <a:xfrm>
              <a:off x="-6532" y="4411503"/>
              <a:ext cx="2289891" cy="1342751"/>
            </a:xfrm>
            <a:prstGeom prst="rect">
              <a:avLst/>
            </a:prstGeom>
            <a:noFill/>
            <a:ln w="9525">
              <a:noFill/>
              <a:miter lim="800000"/>
              <a:headEnd/>
              <a:tailEnd/>
            </a:ln>
            <a:effectLst/>
          </p:spPr>
        </p:pic>
      </p:grpSp>
      <p:pic>
        <p:nvPicPr>
          <p:cNvPr id="10" name="Picture 9"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pic>
        <p:nvPicPr>
          <p:cNvPr id="6"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19552107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cs typeface="Arial" pitchFamily="34" charset="0"/>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latin typeface="+mn-lt"/>
              <a:cs typeface="Arial" pitchFamily="34" charset="0"/>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35068083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555088" cy="860400"/>
          </a:xfrm>
        </p:spPr>
        <p:txBody>
          <a:bodyPr/>
          <a:lstStyle>
            <a:lvl1pPr>
              <a:defRPr>
                <a:solidFill>
                  <a:schemeClr val="bg1"/>
                </a:solidFill>
                <a:latin typeface="+mn-lt"/>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555088" cy="968400"/>
          </a:xfrm>
        </p:spPr>
        <p:txBody>
          <a:bodyPr/>
          <a:lstStyle>
            <a:lvl1pPr marL="0" indent="0" algn="l">
              <a:buNone/>
              <a:defRPr sz="2000">
                <a:solidFill>
                  <a:schemeClr val="bg1"/>
                </a:solidFill>
                <a:latin typeface="+mn-lt"/>
              </a:defRPr>
            </a:lvl1pPr>
            <a:lvl2pPr marL="0" indent="0" algn="l">
              <a:buNone/>
              <a:defRPr sz="1600">
                <a:solidFill>
                  <a:schemeClr val="bg1"/>
                </a:solidFill>
                <a:latin typeface="+mn-lt"/>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grpSp>
        <p:nvGrpSpPr>
          <p:cNvPr id="10" name="Group 9"/>
          <p:cNvGrpSpPr/>
          <p:nvPr userDrawn="1"/>
        </p:nvGrpSpPr>
        <p:grpSpPr>
          <a:xfrm>
            <a:off x="-1055" y="2405319"/>
            <a:ext cx="9145054" cy="3346232"/>
            <a:chOff x="-1055" y="2405319"/>
            <a:chExt cx="9145054" cy="3346232"/>
          </a:xfrm>
        </p:grpSpPr>
        <p:sp>
          <p:nvSpPr>
            <p:cNvPr id="9" name="Freeform 8"/>
            <p:cNvSpPr>
              <a:spLocks/>
            </p:cNvSpPr>
            <p:nvPr userDrawn="1"/>
          </p:nvSpPr>
          <p:spPr bwMode="gray">
            <a:xfrm>
              <a:off x="2273866" y="2405319"/>
              <a:ext cx="6870133" cy="2494990"/>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endParaRPr>
            </a:p>
          </p:txBody>
        </p:sp>
        <p:pic>
          <p:nvPicPr>
            <p:cNvPr id="14" name="Picture 3"/>
            <p:cNvPicPr>
              <a:picLocks noChangeAspect="1" noChangeArrowheads="1"/>
            </p:cNvPicPr>
            <p:nvPr userDrawn="1"/>
          </p:nvPicPr>
          <p:blipFill>
            <a:blip r:embed="rId2" cstate="print"/>
            <a:srcRect/>
            <a:stretch>
              <a:fillRect/>
            </a:stretch>
          </p:blipFill>
          <p:spPr bwMode="auto">
            <a:xfrm>
              <a:off x="-1055" y="4411633"/>
              <a:ext cx="2285060" cy="1339918"/>
            </a:xfrm>
            <a:prstGeom prst="rect">
              <a:avLst/>
            </a:prstGeom>
            <a:noFill/>
            <a:ln w="9525">
              <a:noFill/>
              <a:miter lim="800000"/>
              <a:headEnd/>
              <a:tailEnd/>
            </a:ln>
            <a:effectLst/>
          </p:spPr>
        </p:pic>
      </p:grpSp>
      <p:pic>
        <p:nvPicPr>
          <p:cNvPr id="11" name="Picture 10"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extLst>
      <p:ext uri="{BB962C8B-B14F-4D97-AF65-F5344CB8AC3E}">
        <p14:creationId xmlns:p14="http://schemas.microsoft.com/office/powerpoint/2010/main" val="36741581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515718"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515718"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9" name="Freeform 8"/>
          <p:cNvSpPr>
            <a:spLocks/>
          </p:cNvSpPr>
          <p:nvPr userDrawn="1"/>
        </p:nvSpPr>
        <p:spPr bwMode="gray">
          <a:xfrm>
            <a:off x="2273866" y="2405319"/>
            <a:ext cx="6870133" cy="2494990"/>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 name="Freeform 6"/>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bg1"/>
              </a:solidFill>
            </a:endParaRPr>
          </a:p>
        </p:txBody>
      </p:sp>
      <p:sp>
        <p:nvSpPr>
          <p:cNvPr id="8" name="TextBox 7"/>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pic>
        <p:nvPicPr>
          <p:cNvPr id="11" name="Picture 10"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extLst>
      <p:ext uri="{BB962C8B-B14F-4D97-AF65-F5344CB8AC3E}">
        <p14:creationId xmlns:p14="http://schemas.microsoft.com/office/powerpoint/2010/main" val="3674158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3" name="Content Placeholder 2"/>
          <p:cNvSpPr>
            <a:spLocks noGrp="1"/>
          </p:cNvSpPr>
          <p:nvPr>
            <p:ph idx="1"/>
          </p:nvPr>
        </p:nvSpPr>
        <p:spPr>
          <a:xfrm>
            <a:off x="457200" y="1425600"/>
            <a:ext cx="8229600" cy="46989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5687483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76933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33514"/>
            <a:ext cx="4038600" cy="4691061"/>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433514"/>
            <a:ext cx="4038600" cy="4691061"/>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1614642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bg1"/>
              </a:solidFill>
              <a:latin typeface="+mn-lt"/>
              <a:cs typeface="Arial" pitchFamily="34" charset="0"/>
            </a:endParaRPr>
          </a:p>
        </p:txBody>
      </p:sp>
      <p:sp>
        <p:nvSpPr>
          <p:cNvPr id="2" name="Title 1"/>
          <p:cNvSpPr>
            <a:spLocks noGrp="1"/>
          </p:cNvSpPr>
          <p:nvPr>
            <p:ph type="ctrTitle"/>
          </p:nvPr>
        </p:nvSpPr>
        <p:spPr>
          <a:xfrm>
            <a:off x="2267712" y="777600"/>
            <a:ext cx="5549578" cy="860400"/>
          </a:xfrm>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2267712" y="1753200"/>
            <a:ext cx="5549578" cy="968400"/>
          </a:xfrm>
        </p:spPr>
        <p:txBody>
          <a:bodyPr/>
          <a:lstStyle>
            <a:lvl1pPr marL="0" indent="0" algn="l">
              <a:buNone/>
              <a:defRPr sz="2000">
                <a:solidFill>
                  <a:schemeClr val="bg1"/>
                </a:solidFill>
                <a:latin typeface="+mn-lt"/>
                <a:cs typeface="Arial" pitchFamily="34" charset="0"/>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cs typeface="Arial" pitchFamily="34" charset="0"/>
            </a:endParaRPr>
          </a:p>
        </p:txBody>
      </p:sp>
      <p:sp>
        <p:nvSpPr>
          <p:cNvPr id="7" name="TextBox 6"/>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latin typeface="+mn-lt"/>
                <a:cs typeface="Arial" pitchFamily="34" charset="0"/>
              </a:rPr>
              <a:t>Placeholder image — to replace this image, select View&gt;Notes Page</a:t>
            </a:r>
          </a:p>
        </p:txBody>
      </p:sp>
      <p:pic>
        <p:nvPicPr>
          <p:cNvPr id="9" name="Picture 8" descr="EY_Logo2.emf"/>
          <p:cNvPicPr>
            <a:picLocks noChangeAspect="1"/>
          </p:cNvPicPr>
          <p:nvPr userDrawn="1"/>
        </p:nvPicPr>
        <p:blipFill>
          <a:blip r:embed="rId3" cstate="print"/>
          <a:stretch>
            <a:fillRect/>
          </a:stretch>
        </p:blipFill>
        <p:spPr>
          <a:xfrm>
            <a:off x="2267712" y="5754254"/>
            <a:ext cx="989153" cy="749808"/>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33513"/>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51200" y="1433513"/>
            <a:ext cx="4042800" cy="640800"/>
          </a:xfrm>
        </p:spPr>
        <p:txBody>
          <a:bodyPr anchor="t" anchorCtr="0"/>
          <a:lstStyle>
            <a:lvl1pPr>
              <a:buNone/>
              <a:defRPr b="1">
                <a:solidFill>
                  <a:schemeClr val="bg1"/>
                </a:solidFill>
              </a:defRPr>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7" name="Date Placeholder 6"/>
          <p:cNvSpPr>
            <a:spLocks noGrp="1"/>
          </p:cNvSpPr>
          <p:nvPr>
            <p:ph type="dt" sz="half" idx="14"/>
          </p:nvPr>
        </p:nvSpPr>
        <p:spPr/>
        <p:txBody>
          <a:bodyPr/>
          <a:lstStyle/>
          <a:p>
            <a:endParaRPr lang="en-US" dirty="0"/>
          </a:p>
        </p:txBody>
      </p:sp>
      <p:sp>
        <p:nvSpPr>
          <p:cNvPr id="13" name="Footer Placeholder 12"/>
          <p:cNvSpPr>
            <a:spLocks noGrp="1"/>
          </p:cNvSpPr>
          <p:nvPr>
            <p:ph type="ftr" sz="quarter" idx="15"/>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1875879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4128"/>
            <a:ext cx="8229600" cy="164306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615625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42416"/>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0448329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42416"/>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93080655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smtClean="0"/>
              <a:t>Click to edit Master title style</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2416"/>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7669438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5" name="Freeform 5"/>
          <p:cNvSpPr>
            <a:spLocks/>
          </p:cNvSpPr>
          <p:nvPr userDrawn="1"/>
        </p:nvSpPr>
        <p:spPr bwMode="gray">
          <a:xfrm>
            <a:off x="457200" y="1033272"/>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93080655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1661126145"/>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24193976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0372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490000"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490000"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8" name="Freeform 7"/>
          <p:cNvSpPr>
            <a:spLocks/>
          </p:cNvSpPr>
          <p:nvPr userDrawn="1"/>
        </p:nvSpPr>
        <p:spPr bwMode="gray">
          <a:xfrm>
            <a:off x="2273498" y="2405185"/>
            <a:ext cx="6870502" cy="2495124"/>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pic>
        <p:nvPicPr>
          <p:cNvPr id="10" name="Picture 4"/>
          <p:cNvPicPr>
            <a:picLocks noChangeAspect="1" noChangeArrowheads="1"/>
          </p:cNvPicPr>
          <p:nvPr userDrawn="1"/>
        </p:nvPicPr>
        <p:blipFill>
          <a:blip r:embed="rId2" cstate="print"/>
          <a:srcRect/>
          <a:stretch>
            <a:fillRect/>
          </a:stretch>
        </p:blipFill>
        <p:spPr bwMode="black">
          <a:xfrm>
            <a:off x="-762" y="4411632"/>
            <a:ext cx="2283067" cy="1338750"/>
          </a:xfrm>
          <a:prstGeom prst="rect">
            <a:avLst/>
          </a:prstGeom>
          <a:noFill/>
          <a:ln w="9525">
            <a:noFill/>
            <a:miter lim="800000"/>
            <a:headEnd/>
            <a:tailEnd/>
          </a:ln>
          <a:effectLst/>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712" y="5751576"/>
            <a:ext cx="989153" cy="74980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57200" y="1425598"/>
            <a:ext cx="8229600" cy="4698977"/>
          </a:xfrm>
        </p:spPr>
        <p:txBody>
          <a:bodyPr/>
          <a:lstStyle>
            <a:lvl1pPr>
              <a:defRPr>
                <a:solidFill>
                  <a:schemeClr val="bg1"/>
                </a:solidFill>
                <a:latin typeface="+mn-lt"/>
                <a:cs typeface="Arial" pitchFamily="34" charset="0"/>
              </a:defRPr>
            </a:lvl1pPr>
            <a:lvl2pPr>
              <a:defRPr>
                <a:solidFill>
                  <a:schemeClr val="bg1"/>
                </a:solidFill>
                <a:latin typeface="+mn-lt"/>
                <a:cs typeface="Arial" pitchFamily="34" charset="0"/>
              </a:defRPr>
            </a:lvl2pPr>
            <a:lvl3pPr>
              <a:defRPr>
                <a:solidFill>
                  <a:schemeClr val="bg1"/>
                </a:solidFill>
                <a:latin typeface="+mn-lt"/>
                <a:cs typeface="Arial" pitchFamily="34" charset="0"/>
              </a:defRPr>
            </a:lvl3pPr>
            <a:lvl4pPr>
              <a:defRPr>
                <a:solidFill>
                  <a:schemeClr val="bg1"/>
                </a:solidFill>
                <a:latin typeface="+mn-lt"/>
                <a:cs typeface="Arial" pitchFamily="34" charset="0"/>
              </a:defRPr>
            </a:lvl4pPr>
            <a:lvl5pPr>
              <a:defRPr>
                <a:solidFill>
                  <a:schemeClr val="bg1"/>
                </a:solidFill>
                <a:latin typeface="+mn-lt"/>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10" name="Date Placeholder 3"/>
          <p:cNvSpPr>
            <a:spLocks noGrp="1"/>
          </p:cNvSpPr>
          <p:nvPr>
            <p:ph type="dt" sz="half" idx="2"/>
          </p:nvPr>
        </p:nvSpPr>
        <p:spPr>
          <a:xfrm>
            <a:off x="1217792" y="6409944"/>
            <a:ext cx="1188720" cy="201168"/>
          </a:xfrm>
          <a:prstGeom prst="rect">
            <a:avLst/>
          </a:prstGeom>
        </p:spPr>
        <p:txBody>
          <a:bodyPr vert="horz" wrap="none" lIns="0" tIns="45720" rIns="91440" bIns="45720" rtlCol="0" anchor="ctr" anchorCtr="0">
            <a:noAutofit/>
          </a:bodyPr>
          <a:lstStyle>
            <a:lvl1pPr algn="l">
              <a:defRPr sz="1100">
                <a:solidFill>
                  <a:schemeClr val="bg1"/>
                </a:solidFill>
                <a:latin typeface="+mn-lt"/>
                <a:cs typeface="Arial" pitchFamily="34" charset="0"/>
              </a:defRPr>
            </a:lvl1pPr>
          </a:lstStyle>
          <a:p>
            <a:endParaRPr lang="en-US" dirty="0"/>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490000"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490000"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8" name="Freeform 7"/>
          <p:cNvSpPr>
            <a:spLocks/>
          </p:cNvSpPr>
          <p:nvPr userDrawn="1"/>
        </p:nvSpPr>
        <p:spPr bwMode="gray">
          <a:xfrm>
            <a:off x="2273498" y="2405185"/>
            <a:ext cx="6870502" cy="2495124"/>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9" name="Freeform 8"/>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bg1"/>
              </a:solidFill>
            </a:endParaRPr>
          </a:p>
        </p:txBody>
      </p:sp>
      <p:sp>
        <p:nvSpPr>
          <p:cNvPr id="11" name="TextBox 10"/>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712" y="5751576"/>
            <a:ext cx="989153" cy="749808"/>
          </a:xfrm>
          <a:prstGeom prst="rect">
            <a:avLst/>
          </a:pr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3" name="Content Placeholder 2"/>
          <p:cNvSpPr>
            <a:spLocks noGrp="1"/>
          </p:cNvSpPr>
          <p:nvPr>
            <p:ph idx="1"/>
          </p:nvPr>
        </p:nvSpPr>
        <p:spPr>
          <a:xfrm>
            <a:off x="457200" y="1425600"/>
            <a:ext cx="8229600" cy="46989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33514"/>
            <a:ext cx="4038600" cy="4691061"/>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433514"/>
            <a:ext cx="4038600" cy="4691061"/>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33513"/>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51200" y="1433513"/>
            <a:ext cx="4042800" cy="640800"/>
          </a:xfrm>
        </p:spPr>
        <p:txBody>
          <a:bodyPr anchor="t" anchorCtr="0"/>
          <a:lstStyle>
            <a:lvl1pPr>
              <a:buNone/>
              <a:defRPr b="1">
                <a:solidFill>
                  <a:schemeClr val="bg1"/>
                </a:solidFill>
              </a:defRPr>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4"/>
          </p:nvPr>
        </p:nvSpPr>
        <p:spPr/>
        <p:txBody>
          <a:bodyPr/>
          <a:lstStyle/>
          <a:p>
            <a:endParaRPr lang="en-US" dirty="0"/>
          </a:p>
        </p:txBody>
      </p:sp>
      <p:sp>
        <p:nvSpPr>
          <p:cNvPr id="6" name="Footer Placeholder 5"/>
          <p:cNvSpPr>
            <a:spLocks noGrp="1"/>
          </p:cNvSpPr>
          <p:nvPr>
            <p:ph type="ftr" sz="quarter" idx="15"/>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195521078"/>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5"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6" name="Title 5"/>
          <p:cNvSpPr>
            <a:spLocks noGrp="1"/>
          </p:cNvSpPr>
          <p:nvPr>
            <p:ph type="title"/>
          </p:nvPr>
        </p:nvSpPr>
        <p:spPr/>
        <p:txBody>
          <a:bodyPr/>
          <a:lstStyle/>
          <a:p>
            <a:r>
              <a:rPr lang="en-US" smtClean="0"/>
              <a:t>Click to edit Master title style</a:t>
            </a:r>
            <a:endParaRPr lang="en-US"/>
          </a:p>
        </p:txBody>
      </p:sp>
      <p:sp>
        <p:nvSpPr>
          <p:cNvPr id="9"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cs typeface="Arial" pitchFamily="34" charset="0"/>
              </a:defRPr>
            </a:lvl1pPr>
          </a:lstStyle>
          <a:p>
            <a:r>
              <a:rPr lang="en-US" smtClean="0"/>
              <a:t>European developments in public sector accounting - Lessons learned</a:t>
            </a:r>
            <a:endParaRPr lang="en-GB" dirty="0"/>
          </a:p>
        </p:txBody>
      </p:sp>
      <p:sp>
        <p:nvSpPr>
          <p:cNvPr id="10" name="Date Placeholder 3"/>
          <p:cNvSpPr>
            <a:spLocks noGrp="1"/>
          </p:cNvSpPr>
          <p:nvPr>
            <p:ph type="dt" sz="half" idx="2"/>
          </p:nvPr>
        </p:nvSpPr>
        <p:spPr>
          <a:xfrm>
            <a:off x="1217792" y="6409944"/>
            <a:ext cx="1188720" cy="201168"/>
          </a:xfrm>
          <a:prstGeom prst="rect">
            <a:avLst/>
          </a:prstGeom>
        </p:spPr>
        <p:txBody>
          <a:bodyPr vert="horz" wrap="none" lIns="0" tIns="45720" rIns="91440" bIns="45720" rtlCol="0" anchor="ctr" anchorCtr="0">
            <a:noAutofit/>
          </a:bodyPr>
          <a:lstStyle>
            <a:lvl1pPr algn="l">
              <a:defRPr sz="1100">
                <a:solidFill>
                  <a:schemeClr val="bg1"/>
                </a:solidFill>
                <a:latin typeface="+mn-lt"/>
                <a:cs typeface="Arial" pitchFamily="34" charset="0"/>
              </a:defRPr>
            </a:lvl1pPr>
          </a:lstStyle>
          <a:p>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350680830"/>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490000"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490000"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13" name="Freeform 12"/>
          <p:cNvSpPr>
            <a:spLocks/>
          </p:cNvSpPr>
          <p:nvPr userDrawn="1"/>
        </p:nvSpPr>
        <p:spPr bwMode="gray">
          <a:xfrm>
            <a:off x="2276146" y="2406147"/>
            <a:ext cx="6867853" cy="2494162"/>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pic>
        <p:nvPicPr>
          <p:cNvPr id="14" name="Picture 4"/>
          <p:cNvPicPr>
            <a:picLocks noChangeAspect="1" noChangeArrowheads="1"/>
          </p:cNvPicPr>
          <p:nvPr userDrawn="1"/>
        </p:nvPicPr>
        <p:blipFill>
          <a:blip r:embed="rId2" cstate="print"/>
          <a:srcRect/>
          <a:stretch>
            <a:fillRect/>
          </a:stretch>
        </p:blipFill>
        <p:spPr bwMode="black">
          <a:xfrm>
            <a:off x="-1" y="4412381"/>
            <a:ext cx="2284955" cy="1339857"/>
          </a:xfrm>
          <a:prstGeom prst="rect">
            <a:avLst/>
          </a:prstGeom>
          <a:noFill/>
          <a:ln w="9525">
            <a:noFill/>
            <a:miter lim="800000"/>
            <a:headEnd/>
            <a:tailEnd/>
          </a:ln>
          <a:effectLst/>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712" y="5751576"/>
            <a:ext cx="989153" cy="749808"/>
          </a:xfrm>
          <a:prstGeom prst="rect">
            <a:avLst/>
          </a:pr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2" name="Title 1"/>
          <p:cNvSpPr>
            <a:spLocks noGrp="1"/>
          </p:cNvSpPr>
          <p:nvPr>
            <p:ph type="ctrTitle"/>
          </p:nvPr>
        </p:nvSpPr>
        <p:spPr>
          <a:xfrm>
            <a:off x="2267712" y="777600"/>
            <a:ext cx="5490000" cy="860400"/>
          </a:xfrm>
        </p:spPr>
        <p:txBody>
          <a:bodyPr/>
          <a:lstStyle>
            <a:lvl1pPr>
              <a:defRPr>
                <a:solidFill>
                  <a:schemeClr val="bg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2267712" y="1753200"/>
            <a:ext cx="5490000"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a:p>
            <a:pPr lvl="1"/>
            <a:endParaRPr lang="en-GB" dirty="0"/>
          </a:p>
        </p:txBody>
      </p:sp>
      <p:sp>
        <p:nvSpPr>
          <p:cNvPr id="13" name="Freeform 12"/>
          <p:cNvSpPr>
            <a:spLocks/>
          </p:cNvSpPr>
          <p:nvPr userDrawn="1"/>
        </p:nvSpPr>
        <p:spPr bwMode="gray">
          <a:xfrm>
            <a:off x="2276146" y="2406147"/>
            <a:ext cx="6867853" cy="2494162"/>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8" name="Freeform 7"/>
          <p:cNvSpPr/>
          <p:nvPr userDrawn="1"/>
        </p:nvSpPr>
        <p:spPr>
          <a:xfrm>
            <a:off x="-9144" y="3000375"/>
            <a:ext cx="2286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bg1"/>
              </a:solidFill>
            </a:endParaRPr>
          </a:p>
        </p:txBody>
      </p:sp>
      <p:sp>
        <p:nvSpPr>
          <p:cNvPr id="11" name="TextBox 10"/>
          <p:cNvSpPr txBox="1"/>
          <p:nvPr userDrawn="1"/>
        </p:nvSpPr>
        <p:spPr>
          <a:xfrm>
            <a:off x="65318" y="4047893"/>
            <a:ext cx="1785784" cy="1083374"/>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smtClean="0">
                <a:solidFill>
                  <a:schemeClr val="accent2"/>
                </a:solidFill>
              </a:rPr>
              <a:t>Placeholder image — to replace this image, select View&gt;Notes Page</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67712" y="5751576"/>
            <a:ext cx="989153" cy="749808"/>
          </a:xfrm>
          <a:prstGeom prst="rect">
            <a:avLst/>
          </a:pr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GB"/>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7200" y="1433514"/>
            <a:ext cx="4038600" cy="4691061"/>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433514"/>
            <a:ext cx="4038600" cy="4691061"/>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sz="half" idx="1"/>
          </p:nvPr>
        </p:nvSpPr>
        <p:spPr>
          <a:xfrm>
            <a:off x="450000" y="2121114"/>
            <a:ext cx="4042800" cy="4003462"/>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4000" y="2121114"/>
            <a:ext cx="4042800" cy="4003462"/>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0000" y="1433513"/>
            <a:ext cx="4042800" cy="640800"/>
          </a:xfrm>
        </p:spPr>
        <p:txBody>
          <a:bodyPr anchor="t" anchorCtr="0"/>
          <a:lstStyle>
            <a:lvl1pPr>
              <a:buNone/>
              <a:defRPr b="1"/>
            </a:lvl1pPr>
          </a:lstStyle>
          <a:p>
            <a:pPr lvl="0"/>
            <a:endParaRPr lang="en-GB" dirty="0"/>
          </a:p>
        </p:txBody>
      </p:sp>
      <p:sp>
        <p:nvSpPr>
          <p:cNvPr id="11" name="Text Placeholder 9"/>
          <p:cNvSpPr>
            <a:spLocks noGrp="1"/>
          </p:cNvSpPr>
          <p:nvPr>
            <p:ph type="body" sz="quarter" idx="13"/>
          </p:nvPr>
        </p:nvSpPr>
        <p:spPr>
          <a:xfrm>
            <a:off x="4644000" y="1433513"/>
            <a:ext cx="4042800" cy="640800"/>
          </a:xfrm>
        </p:spPr>
        <p:txBody>
          <a:bodyPr anchor="t" anchorCtr="0"/>
          <a:lstStyle>
            <a:lvl1pPr>
              <a:buNone/>
              <a:defRPr b="1"/>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7" name="Date Placeholder 6"/>
          <p:cNvSpPr>
            <a:spLocks noGrp="1"/>
          </p:cNvSpPr>
          <p:nvPr>
            <p:ph type="dt" sz="half" idx="14"/>
          </p:nvPr>
        </p:nvSpPr>
        <p:spPr/>
        <p:txBody>
          <a:bodyPr/>
          <a:lstStyle/>
          <a:p>
            <a:endParaRPr lang="en-US" dirty="0"/>
          </a:p>
        </p:txBody>
      </p:sp>
      <p:sp>
        <p:nvSpPr>
          <p:cNvPr id="13" name="Footer Placeholder 12"/>
          <p:cNvSpPr>
            <a:spLocks noGrp="1"/>
          </p:cNvSpPr>
          <p:nvPr>
            <p:ph type="ftr" sz="quarter" idx="15"/>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426464"/>
            <a:ext cx="4038600" cy="4698111"/>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426464"/>
            <a:ext cx="4038600" cy="4698111"/>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smtClean="0"/>
              <a:t>Click to edit Master title style</a:t>
            </a:r>
            <a:endParaRPr lang="en-US" dirty="0"/>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19552107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smtClean="0"/>
              <a:t>Click to edit Master title style</a:t>
            </a:r>
            <a:endParaRPr lang="en-US" dirty="0"/>
          </a:p>
        </p:txBody>
      </p:sp>
      <p:sp>
        <p:nvSpPr>
          <p:cNvPr id="5"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350680830"/>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mn-lt"/>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mn-lt"/>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mn-lt"/>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mn-lt"/>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mn-lt"/>
                <a:ea typeface="+mn-ea"/>
                <a:cs typeface="Arial" pitchFamily="34" charset="0"/>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51200" y="2121113"/>
            <a:ext cx="4042800" cy="3994963"/>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33513"/>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51200" y="1433513"/>
            <a:ext cx="4042800" cy="640800"/>
          </a:xfrm>
        </p:spPr>
        <p:txBody>
          <a:bodyPr anchor="t" anchorCtr="0"/>
          <a:lstStyle>
            <a:lvl1pPr>
              <a:buNone/>
              <a:defRPr b="1">
                <a:solidFill>
                  <a:schemeClr val="bg1"/>
                </a:solidFill>
              </a:defRPr>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Date Placeholder 4"/>
          <p:cNvSpPr>
            <a:spLocks noGrp="1"/>
          </p:cNvSpPr>
          <p:nvPr>
            <p:ph type="dt" sz="half" idx="14"/>
          </p:nvPr>
        </p:nvSpPr>
        <p:spPr/>
        <p:txBody>
          <a:bodyPr/>
          <a:lstStyle/>
          <a:p>
            <a:endParaRPr lang="en-US" dirty="0"/>
          </a:p>
        </p:txBody>
      </p:sp>
      <p:sp>
        <p:nvSpPr>
          <p:cNvPr id="6" name="Footer Placeholder 5"/>
          <p:cNvSpPr>
            <a:spLocks noGrp="1"/>
          </p:cNvSpPr>
          <p:nvPr>
            <p:ph type="ftr" sz="quarter" idx="15"/>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mn-lt"/>
              </a:defRPr>
            </a:lvl1pPr>
            <a:lvl2pPr marL="0" indent="0">
              <a:buNone/>
              <a:defRPr/>
            </a:lvl2pPr>
            <a:lvl3pPr marL="0" indent="0">
              <a:buNone/>
              <a:defRPr/>
            </a:lvl3pPr>
            <a:lvl4pPr marL="0" indent="0">
              <a:buNone/>
              <a:defRPr/>
            </a:lvl4pPr>
            <a:lvl5pPr marL="0" indent="0">
              <a:buNone/>
              <a:defRPr/>
            </a:lvl5pPr>
          </a:lstStyle>
          <a:p>
            <a:pPr lvl="0"/>
            <a:r>
              <a:rPr lang="en-US" dirty="0"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mn-lt"/>
                <a:cs typeface="Arial"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2131820"/>
            <a:ext cx="4042800" cy="3994963"/>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51200" y="2131820"/>
            <a:ext cx="4042800" cy="3994963"/>
          </a:xfrm>
        </p:spPr>
        <p:txBody>
          <a:bodyPr/>
          <a:lstStyle>
            <a:lvl1pPr>
              <a:defRPr sz="2400">
                <a:solidFill>
                  <a:schemeClr val="bg1"/>
                </a:solidFill>
                <a:latin typeface="+mn-lt"/>
                <a:cs typeface="Arial" pitchFamily="34" charset="0"/>
              </a:defRPr>
            </a:lvl1pPr>
            <a:lvl2pPr>
              <a:defRPr sz="2400">
                <a:solidFill>
                  <a:schemeClr val="bg1"/>
                </a:solidFill>
                <a:latin typeface="+mn-lt"/>
                <a:cs typeface="Arial" pitchFamily="34" charset="0"/>
              </a:defRPr>
            </a:lvl2pPr>
            <a:lvl3pPr>
              <a:defRPr sz="2000">
                <a:solidFill>
                  <a:schemeClr val="bg1"/>
                </a:solidFill>
                <a:latin typeface="+mn-lt"/>
                <a:cs typeface="Arial" pitchFamily="34" charset="0"/>
              </a:defRPr>
            </a:lvl3pPr>
            <a:lvl4pPr>
              <a:defRPr sz="1800">
                <a:solidFill>
                  <a:schemeClr val="bg1"/>
                </a:solidFill>
                <a:latin typeface="+mn-lt"/>
                <a:cs typeface="Arial" pitchFamily="34" charset="0"/>
              </a:defRPr>
            </a:lvl4pPr>
            <a:lvl5pPr>
              <a:defRPr sz="1800">
                <a:solidFill>
                  <a:schemeClr val="bg1"/>
                </a:solidFill>
                <a:latin typeface="+mn-lt"/>
                <a:cs typeface="Arial"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10" name="Text Placeholder 9"/>
          <p:cNvSpPr>
            <a:spLocks noGrp="1"/>
          </p:cNvSpPr>
          <p:nvPr>
            <p:ph type="body" sz="quarter" idx="12"/>
          </p:nvPr>
        </p:nvSpPr>
        <p:spPr>
          <a:xfrm>
            <a:off x="457200" y="1426464"/>
            <a:ext cx="4042800" cy="640800"/>
          </a:xfrm>
        </p:spPr>
        <p:txBody>
          <a:bodyPr anchor="t" anchorCtr="0"/>
          <a:lstStyle>
            <a:lvl1pPr marL="0" indent="0">
              <a:buNone/>
              <a:defRPr b="1">
                <a:solidFill>
                  <a:schemeClr val="bg1"/>
                </a:solidFill>
                <a:latin typeface="+mn-lt"/>
                <a:cs typeface="Arial" pitchFamily="34" charset="0"/>
              </a:defRPr>
            </a:lvl1pPr>
          </a:lstStyle>
          <a:p>
            <a:pPr lvl="0"/>
            <a:r>
              <a:rPr lang="en-US" smtClean="0"/>
              <a:t>Click to edit Master text styles</a:t>
            </a:r>
          </a:p>
        </p:txBody>
      </p:sp>
      <p:sp>
        <p:nvSpPr>
          <p:cNvPr id="11" name="Text Placeholder 9"/>
          <p:cNvSpPr>
            <a:spLocks noGrp="1"/>
          </p:cNvSpPr>
          <p:nvPr>
            <p:ph type="body" sz="quarter" idx="13"/>
          </p:nvPr>
        </p:nvSpPr>
        <p:spPr>
          <a:xfrm>
            <a:off x="4651200" y="1426464"/>
            <a:ext cx="4042800" cy="640800"/>
          </a:xfrm>
        </p:spPr>
        <p:txBody>
          <a:bodyPr anchor="t" anchorCtr="0"/>
          <a:lstStyle>
            <a:lvl1pPr marL="0" indent="0">
              <a:buNone/>
              <a:defRPr b="1">
                <a:solidFill>
                  <a:schemeClr val="bg1"/>
                </a:solidFill>
                <a:latin typeface="+mn-lt"/>
                <a:cs typeface="Arial" pitchFamily="34" charset="0"/>
              </a:defRPr>
            </a:lvl1pPr>
          </a:lstStyle>
          <a:p>
            <a:pPr lvl="0"/>
            <a:r>
              <a:rPr lang="en-US" smtClean="0"/>
              <a:t>Click to edit Master text styles</a:t>
            </a:r>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5" name="Date Placeholder 4"/>
          <p:cNvSpPr>
            <a:spLocks noGrp="1"/>
          </p:cNvSpPr>
          <p:nvPr>
            <p:ph type="dt" sz="half" idx="14"/>
          </p:nvPr>
        </p:nvSpPr>
        <p:spPr/>
        <p:txBody>
          <a:bodyPr/>
          <a:lstStyle/>
          <a:p>
            <a:endParaRPr lang="en-US" dirty="0"/>
          </a:p>
        </p:txBody>
      </p:sp>
      <p:sp>
        <p:nvSpPr>
          <p:cNvPr id="6" name="Footer Placeholder 5"/>
          <p:cNvSpPr>
            <a:spLocks noGrp="1"/>
          </p:cNvSpPr>
          <p:nvPr>
            <p:ph type="ftr" sz="quarter" idx="15"/>
          </p:nvPr>
        </p:nvSpPr>
        <p:spPr/>
        <p:txBody>
          <a:bodyPr/>
          <a:lstStyle/>
          <a:p>
            <a:r>
              <a:rPr lang="en-US" smtClean="0"/>
              <a:t>European developments in public sector accounting - Lessons learned</a:t>
            </a:r>
            <a:endParaRPr lang="en-GB"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195521078"/>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dirty="0" smtClean="0"/>
              <a:t>Click to edit Master title style</a:t>
            </a:r>
            <a:endParaRPr lang="en-US" dirty="0"/>
          </a:p>
        </p:txBody>
      </p:sp>
      <p:sp>
        <p:nvSpPr>
          <p:cNvPr id="5"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55614" y="1024128"/>
            <a:ext cx="8229600" cy="1643063"/>
          </a:xfrm>
        </p:spPr>
        <p:txBody>
          <a:bodyPr/>
          <a:lstStyle>
            <a:lvl1pPr marL="0" indent="0" algn="l">
              <a:lnSpc>
                <a:spcPct val="85000"/>
              </a:lnSpc>
              <a:spcBef>
                <a:spcPts val="0"/>
              </a:spcBef>
              <a:buNone/>
              <a:defRPr sz="5000" b="1">
                <a:solidFill>
                  <a:schemeClr val="bg2"/>
                </a:solidFill>
                <a:latin typeface="+mn-lt"/>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en-US" smtClean="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latin typeface="+mn-lt"/>
              <a:cs typeface="Arial" pitchFamily="34" charset="0"/>
            </a:endParaRPr>
          </a:p>
        </p:txBody>
      </p:sp>
      <p:sp>
        <p:nvSpPr>
          <p:cNvPr id="2" name="Date Placeholder 1"/>
          <p:cNvSpPr>
            <a:spLocks noGrp="1"/>
          </p:cNvSpPr>
          <p:nvPr>
            <p:ph type="dt" sz="half" idx="12"/>
          </p:nvPr>
        </p:nvSpPr>
        <p:spPr/>
        <p:txBody>
          <a:bodyPr/>
          <a:lstStyle/>
          <a:p>
            <a:endParaRPr lang="en-US" dirty="0"/>
          </a:p>
        </p:txBody>
      </p:sp>
      <p:sp>
        <p:nvSpPr>
          <p:cNvPr id="4" name="Footer Placeholder 3"/>
          <p:cNvSpPr>
            <a:spLocks noGrp="1"/>
          </p:cNvSpPr>
          <p:nvPr>
            <p:ph type="ftr" sz="quarter" idx="13"/>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3913011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sp>
        <p:nvSpPr>
          <p:cNvPr id="3077"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cs typeface="Arial" pitchFamily="34" charset="0"/>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1999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smtClean="0"/>
              <a:t>Click to edit Master title style</a:t>
            </a:r>
            <a:endParaRPr lang="en-US" dirty="0"/>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cs typeface="Arial" pitchFamily="34" charset="0"/>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t>European developments in public sector accounting - Lessons learned</a:t>
            </a:r>
            <a:endParaRPr lang="en-GB" dirty="0"/>
          </a:p>
        </p:txBody>
      </p:sp>
    </p:spTree>
    <p:extLst>
      <p:ext uri="{BB962C8B-B14F-4D97-AF65-F5344CB8AC3E}">
        <p14:creationId xmlns:p14="http://schemas.microsoft.com/office/powerpoint/2010/main" val="25286478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21" Type="http://schemas.openxmlformats.org/officeDocument/2006/relationships/theme" Target="../theme/theme4.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4025" y="201600"/>
            <a:ext cx="8232775" cy="860400"/>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425600"/>
            <a:ext cx="8229600" cy="4698976"/>
          </a:xfrm>
          <a:prstGeom prst="rect">
            <a:avLst/>
          </a:prstGeom>
        </p:spPr>
        <p:txBody>
          <a:bodyPr vert="horz" lIns="0" tIns="0" rIns="0" bIns="0" rtlCol="0" anchor="t" anchorCtr="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cs typeface="Arial" pitchFamily="34" charset="0"/>
              </a:defRPr>
            </a:lvl1pPr>
          </a:lstStyle>
          <a:p>
            <a:r>
              <a:rPr lang="en-US" smtClean="0"/>
              <a:t>European developments in public sector accounting - Lessons learned</a:t>
            </a:r>
            <a:endParaRPr lang="en-GB" dirty="0"/>
          </a:p>
        </p:txBody>
      </p:sp>
      <p:sp>
        <p:nvSpPr>
          <p:cNvPr id="7" name="TextBox 6"/>
          <p:cNvSpPr txBox="1"/>
          <p:nvPr/>
        </p:nvSpPr>
        <p:spPr>
          <a:xfrm>
            <a:off x="457200" y="6409944"/>
            <a:ext cx="722376" cy="201168"/>
          </a:xfrm>
          <a:prstGeom prst="rect">
            <a:avLst/>
          </a:prstGeom>
          <a:noFill/>
        </p:spPr>
        <p:txBody>
          <a:bodyPr wrap="square" lIns="0" tIns="0" rIns="0" bIns="0" rtlCol="0" anchor="ctr" anchorCtr="0">
            <a:noAutofit/>
          </a:bodyPr>
          <a:lstStyle/>
          <a:p>
            <a:r>
              <a:rPr lang="en-GB" sz="1100" dirty="0" smtClean="0">
                <a:solidFill>
                  <a:schemeClr val="bg1"/>
                </a:solidFill>
                <a:latin typeface="+mn-lt"/>
                <a:cs typeface="Arial" pitchFamily="34" charset="0"/>
              </a:rPr>
              <a:t>Page </a:t>
            </a:r>
            <a:fld id="{9AE4D82F-B047-469B-AC52-A46321747EAF}" type="slidenum">
              <a:rPr lang="en-GB" sz="1100" smtClean="0">
                <a:solidFill>
                  <a:schemeClr val="bg1"/>
                </a:solidFill>
                <a:latin typeface="+mn-lt"/>
                <a:cs typeface="Arial" pitchFamily="34" charset="0"/>
              </a:rPr>
              <a:pPr/>
              <a:t>‹#›</a:t>
            </a:fld>
            <a:endParaRPr lang="en-GB" sz="1100" dirty="0">
              <a:solidFill>
                <a:schemeClr val="bg1"/>
              </a:solidFill>
              <a:latin typeface="+mn-lt"/>
              <a:cs typeface="Arial" pitchFamily="34" charset="0"/>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cs typeface="Arial" pitchFamily="34" charset="0"/>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cs typeface="Arial" pitchFamily="34" charset="0"/>
              </a:endParaRPr>
            </a:p>
          </p:txBody>
        </p:sp>
      </p:grpSp>
      <p:sp>
        <p:nvSpPr>
          <p:cNvPr id="4" name="Date Placeholder 3"/>
          <p:cNvSpPr>
            <a:spLocks noGrp="1"/>
          </p:cNvSpPr>
          <p:nvPr>
            <p:ph type="dt" sz="half" idx="2"/>
          </p:nvPr>
        </p:nvSpPr>
        <p:spPr>
          <a:xfrm>
            <a:off x="1217792" y="6409944"/>
            <a:ext cx="1188720" cy="201168"/>
          </a:xfrm>
          <a:prstGeom prst="rect">
            <a:avLst/>
          </a:prstGeom>
        </p:spPr>
        <p:txBody>
          <a:bodyPr vert="horz" wrap="none" lIns="0" tIns="45720" rIns="91440" bIns="45720" rtlCol="0" anchor="ctr" anchorCtr="0">
            <a:noAutofit/>
          </a:bodyPr>
          <a:lstStyle>
            <a:lvl1pPr algn="l">
              <a:defRPr sz="1100">
                <a:solidFill>
                  <a:schemeClr val="bg1"/>
                </a:solidFill>
                <a:latin typeface="+mn-lt"/>
                <a:cs typeface="Arial" pitchFamily="34" charset="0"/>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67" r:id="rId1"/>
    <p:sldLayoutId id="2147483722" r:id="rId2"/>
    <p:sldLayoutId id="2147483668" r:id="rId3"/>
    <p:sldLayoutId id="2147483669" r:id="rId4"/>
    <p:sldLayoutId id="2147483670" r:id="rId5"/>
    <p:sldLayoutId id="2147483671" r:id="rId6"/>
    <p:sldLayoutId id="2147483672" r:id="rId7"/>
    <p:sldLayoutId id="2147483673" r:id="rId8"/>
    <p:sldLayoutId id="2147483674" r:id="rId9"/>
    <p:sldLayoutId id="2147483676" r:id="rId10"/>
    <p:sldLayoutId id="2147483726" r:id="rId11"/>
    <p:sldLayoutId id="2147483677" r:id="rId12"/>
    <p:sldLayoutId id="2147483678" r:id="rId13"/>
    <p:sldLayoutId id="2147483679" r:id="rId14"/>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975"/>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endParaRPr>
            </a:p>
          </p:txBody>
        </p:sp>
      </p:grpSp>
      <p:sp>
        <p:nvSpPr>
          <p:cNvPr id="13"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defRPr>
            </a:lvl1pPr>
          </a:lstStyle>
          <a:p>
            <a:r>
              <a:rPr lang="en-US" smtClean="0"/>
              <a:t>European developments in public sector accounting - Lessons learned</a:t>
            </a:r>
            <a:endParaRPr lang="en-GB" dirty="0"/>
          </a:p>
        </p:txBody>
      </p:sp>
      <p:sp>
        <p:nvSpPr>
          <p:cNvPr id="14" name="TextBox 13"/>
          <p:cNvSpPr txBox="1"/>
          <p:nvPr/>
        </p:nvSpPr>
        <p:spPr>
          <a:xfrm>
            <a:off x="457200" y="6409944"/>
            <a:ext cx="720000" cy="201168"/>
          </a:xfrm>
          <a:prstGeom prst="rect">
            <a:avLst/>
          </a:prstGeom>
          <a:noFill/>
        </p:spPr>
        <p:txBody>
          <a:bodyPr wrap="square" lIns="0" tIns="0" rIns="0" bIns="0" rtlCol="0" anchor="ctr" anchorCtr="0">
            <a:noAutofit/>
          </a:bodyPr>
          <a:lstStyle/>
          <a:p>
            <a:r>
              <a:rPr lang="en-GB" sz="1100" dirty="0" smtClean="0">
                <a:solidFill>
                  <a:schemeClr val="bg1"/>
                </a:solidFill>
                <a:latin typeface="+mn-lt"/>
              </a:rPr>
              <a:t>Page </a:t>
            </a:r>
            <a:fld id="{9AE4D82F-B047-469B-AC52-A46321747EAF}" type="slidenum">
              <a:rPr lang="en-GB" sz="1100" smtClean="0">
                <a:solidFill>
                  <a:schemeClr val="bg1"/>
                </a:solidFill>
                <a:latin typeface="+mn-lt"/>
              </a:rPr>
              <a:pPr/>
              <a:t>‹#›</a:t>
            </a:fld>
            <a:endParaRPr lang="en-GB" sz="1100" dirty="0">
              <a:solidFill>
                <a:schemeClr val="bg1"/>
              </a:solidFill>
              <a:latin typeface="+mn-lt"/>
            </a:endParaRPr>
          </a:p>
        </p:txBody>
      </p:sp>
      <p:sp>
        <p:nvSpPr>
          <p:cNvPr id="16" name="Date Placeholder 2"/>
          <p:cNvSpPr>
            <a:spLocks noGrp="1"/>
          </p:cNvSpPr>
          <p:nvPr>
            <p:ph type="dt" sz="half" idx="2"/>
          </p:nvPr>
        </p:nvSpPr>
        <p:spPr>
          <a:xfrm>
            <a:off x="1217792" y="6409944"/>
            <a:ext cx="1188720" cy="201168"/>
          </a:xfrm>
          <a:prstGeom prst="rect">
            <a:avLst/>
          </a:prstGeom>
        </p:spPr>
        <p:txBody>
          <a:bodyPr lIns="0" tIns="0" rIns="0" bIns="0" anchor="ctr" anchorCtr="0"/>
          <a:lstStyle>
            <a:lvl1pPr>
              <a:defRPr sz="1100">
                <a:solidFill>
                  <a:schemeClr val="bg1"/>
                </a:solidFill>
                <a:latin typeface="+mn-lt"/>
                <a:cs typeface="Arial" pitchFamily="34" charset="0"/>
              </a:defRPr>
            </a:lvl1pPr>
          </a:lstStyle>
          <a:p>
            <a:endParaRPr lang="en-US" dirty="0"/>
          </a:p>
        </p:txBody>
      </p:sp>
    </p:spTree>
    <p:extLst>
      <p:ext uri="{BB962C8B-B14F-4D97-AF65-F5344CB8AC3E}">
        <p14:creationId xmlns:p14="http://schemas.microsoft.com/office/powerpoint/2010/main" val="2074791551"/>
      </p:ext>
    </p:extLst>
  </p:cSld>
  <p:clrMap bg1="lt1" tx1="dk1" bg2="lt2" tx2="dk2" accent1="accent1" accent2="accent2" accent3="accent3" accent4="accent4" accent5="accent5" accent6="accent6" hlink="hlink" folHlink="folHlink"/>
  <p:sldLayoutIdLst>
    <p:sldLayoutId id="2147483709" r:id="rId1"/>
    <p:sldLayoutId id="2147483723" r:id="rId2"/>
    <p:sldLayoutId id="2147483710" r:id="rId3"/>
    <p:sldLayoutId id="2147483711" r:id="rId4"/>
    <p:sldLayoutId id="2147483712" r:id="rId5"/>
    <p:sldLayoutId id="2147483713" r:id="rId6"/>
    <p:sldLayoutId id="2147483714" r:id="rId7"/>
    <p:sldLayoutId id="2147483715" r:id="rId8"/>
    <p:sldLayoutId id="2147483716" r:id="rId9"/>
    <p:sldLayoutId id="2147483718" r:id="rId10"/>
    <p:sldLayoutId id="2147483727" r:id="rId11"/>
    <p:sldLayoutId id="2147483719" r:id="rId12"/>
    <p:sldLayoutId id="2147483720" r:id="rId13"/>
    <p:sldLayoutId id="2147483721" r:id="rId14"/>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975"/>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9" name="Group 8"/>
          <p:cNvGrpSpPr/>
          <p:nvPr/>
        </p:nvGrpSpPr>
        <p:grpSpPr bwMode="black">
          <a:xfrm>
            <a:off x="8348663" y="6450013"/>
            <a:ext cx="338137" cy="204787"/>
            <a:chOff x="8348663" y="6450013"/>
            <a:chExt cx="338137" cy="204787"/>
          </a:xfrm>
          <a:solidFill>
            <a:srgbClr val="FFFFFF"/>
          </a:solidFill>
        </p:grpSpPr>
        <p:sp>
          <p:nvSpPr>
            <p:cNvPr id="10" name="Freeform 5"/>
            <p:cNvSpPr>
              <a:spLocks/>
            </p:cNvSpPr>
            <p:nvPr userDrawn="1"/>
          </p:nvSpPr>
          <p:spPr bwMode="black">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endParaRPr>
            </a:p>
          </p:txBody>
        </p:sp>
        <p:sp>
          <p:nvSpPr>
            <p:cNvPr id="11" name="Freeform 6"/>
            <p:cNvSpPr>
              <a:spLocks/>
            </p:cNvSpPr>
            <p:nvPr userDrawn="1"/>
          </p:nvSpPr>
          <p:spPr bwMode="black">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endParaRPr>
            </a:p>
          </p:txBody>
        </p:sp>
      </p:grpSp>
      <p:sp>
        <p:nvSpPr>
          <p:cNvPr id="17" name="TextBox 16"/>
          <p:cNvSpPr txBox="1"/>
          <p:nvPr/>
        </p:nvSpPr>
        <p:spPr>
          <a:xfrm>
            <a:off x="457200" y="6409944"/>
            <a:ext cx="720000" cy="201168"/>
          </a:xfrm>
          <a:prstGeom prst="rect">
            <a:avLst/>
          </a:prstGeom>
          <a:noFill/>
        </p:spPr>
        <p:txBody>
          <a:bodyPr wrap="square" lIns="0" tIns="0" rIns="0" bIns="0" rtlCol="0" anchor="ctr" anchorCtr="0">
            <a:noAutofit/>
          </a:bodyPr>
          <a:lstStyle/>
          <a:p>
            <a:r>
              <a:rPr lang="en-GB" sz="1100" dirty="0" smtClean="0">
                <a:solidFill>
                  <a:schemeClr val="bg1"/>
                </a:solidFill>
                <a:latin typeface="+mn-lt"/>
              </a:rPr>
              <a:t>Page </a:t>
            </a:r>
            <a:fld id="{9AE4D82F-B047-469B-AC52-A46321747EAF}" type="slidenum">
              <a:rPr lang="en-GB" sz="1100" smtClean="0">
                <a:solidFill>
                  <a:schemeClr val="bg1"/>
                </a:solidFill>
                <a:latin typeface="+mn-lt"/>
              </a:rPr>
              <a:pPr/>
              <a:t>‹#›</a:t>
            </a:fld>
            <a:endParaRPr lang="en-GB" sz="1100" dirty="0">
              <a:solidFill>
                <a:schemeClr val="bg1"/>
              </a:solidFill>
              <a:latin typeface="+mn-lt"/>
            </a:endParaRPr>
          </a:p>
        </p:txBody>
      </p:sp>
      <p:sp>
        <p:nvSpPr>
          <p:cNvPr id="19"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defRPr>
            </a:lvl1pPr>
          </a:lstStyle>
          <a:p>
            <a:r>
              <a:rPr lang="en-US" smtClean="0"/>
              <a:t>European developments in public sector accounting - Lessons learned</a:t>
            </a:r>
            <a:endParaRPr lang="en-GB" dirty="0"/>
          </a:p>
        </p:txBody>
      </p:sp>
      <p:sp>
        <p:nvSpPr>
          <p:cNvPr id="12" name="Date Placeholder 2"/>
          <p:cNvSpPr>
            <a:spLocks noGrp="1"/>
          </p:cNvSpPr>
          <p:nvPr>
            <p:ph type="dt" sz="half" idx="2"/>
          </p:nvPr>
        </p:nvSpPr>
        <p:spPr>
          <a:xfrm>
            <a:off x="1217792" y="6409944"/>
            <a:ext cx="1188720" cy="201168"/>
          </a:xfrm>
          <a:prstGeom prst="rect">
            <a:avLst/>
          </a:prstGeom>
        </p:spPr>
        <p:txBody>
          <a:bodyPr lIns="0" tIns="0" rIns="0" bIns="0" anchor="ctr" anchorCtr="0"/>
          <a:lstStyle>
            <a:lvl1pPr>
              <a:defRPr sz="1100">
                <a:solidFill>
                  <a:schemeClr val="bg1"/>
                </a:solidFill>
                <a:latin typeface="+mn-lt"/>
                <a:cs typeface="Arial" pitchFamily="34" charset="0"/>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81" r:id="rId1"/>
    <p:sldLayoutId id="2147483724" r:id="rId2"/>
    <p:sldLayoutId id="2147483682" r:id="rId3"/>
    <p:sldLayoutId id="2147483683" r:id="rId4"/>
    <p:sldLayoutId id="2147483684" r:id="rId5"/>
    <p:sldLayoutId id="2147483685" r:id="rId6"/>
    <p:sldLayoutId id="2147483686" r:id="rId7"/>
    <p:sldLayoutId id="2147483687" r:id="rId8"/>
    <p:sldLayoutId id="2147483688" r:id="rId9"/>
    <p:sldLayoutId id="2147483690" r:id="rId10"/>
    <p:sldLayoutId id="2147483728" r:id="rId11"/>
    <p:sldLayoutId id="2147483691" r:id="rId12"/>
    <p:sldLayoutId id="2147483692" r:id="rId13"/>
    <p:sldLayoutId id="2147483693" r:id="rId14"/>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1600"/>
            <a:ext cx="8229600" cy="860400"/>
          </a:xfrm>
          <a:prstGeom prst="rect">
            <a:avLst/>
          </a:prstGeom>
        </p:spPr>
        <p:txBody>
          <a:bodyPr vert="horz" lIns="0" tIns="0" rIns="0" bIns="0" rtlCol="0" anchor="t" anchorCtr="0">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425600"/>
            <a:ext cx="8229600" cy="4698975"/>
          </a:xfrm>
          <a:prstGeom prst="rect">
            <a:avLst/>
          </a:prstGeom>
        </p:spPr>
        <p:txBody>
          <a:bodyPr vert="horz" lIns="0" tIns="0" rIns="0" bIns="0" rtlCol="0" anchor="t" anchorCtr="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grpSp>
        <p:nvGrpSpPr>
          <p:cNvPr id="9" name="Group 8"/>
          <p:cNvGrpSpPr/>
          <p:nvPr/>
        </p:nvGrpSpPr>
        <p:grpSpPr bwMode="black">
          <a:xfrm>
            <a:off x="8348663" y="6450013"/>
            <a:ext cx="338137" cy="204787"/>
            <a:chOff x="8348663" y="6450013"/>
            <a:chExt cx="338137" cy="204787"/>
          </a:xfrm>
          <a:solidFill>
            <a:srgbClr val="FFFFFF"/>
          </a:solidFill>
        </p:grpSpPr>
        <p:sp>
          <p:nvSpPr>
            <p:cNvPr id="10" name="Freeform 5"/>
            <p:cNvSpPr>
              <a:spLocks/>
            </p:cNvSpPr>
            <p:nvPr userDrawn="1"/>
          </p:nvSpPr>
          <p:spPr bwMode="black">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endParaRPr>
            </a:p>
          </p:txBody>
        </p:sp>
        <p:sp>
          <p:nvSpPr>
            <p:cNvPr id="11" name="Freeform 6"/>
            <p:cNvSpPr>
              <a:spLocks/>
            </p:cNvSpPr>
            <p:nvPr userDrawn="1"/>
          </p:nvSpPr>
          <p:spPr bwMode="black">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latin typeface="+mn-lt"/>
              </a:endParaRPr>
            </a:p>
          </p:txBody>
        </p:sp>
      </p:grpSp>
      <p:sp>
        <p:nvSpPr>
          <p:cNvPr id="12" name="Footer Placeholder 4"/>
          <p:cNvSpPr>
            <a:spLocks noGrp="1"/>
          </p:cNvSpPr>
          <p:nvPr>
            <p:ph type="ftr" sz="quarter" idx="3"/>
          </p:nvPr>
        </p:nvSpPr>
        <p:spPr>
          <a:xfrm>
            <a:off x="2588400" y="6409944"/>
            <a:ext cx="3434400" cy="201168"/>
          </a:xfrm>
          <a:prstGeom prst="rect">
            <a:avLst/>
          </a:prstGeom>
        </p:spPr>
        <p:txBody>
          <a:bodyPr vert="horz" lIns="0" tIns="0" rIns="0" bIns="0" rtlCol="0" anchor="ctr" anchorCtr="0">
            <a:noAutofit/>
          </a:bodyPr>
          <a:lstStyle>
            <a:lvl1pPr algn="l">
              <a:defRPr sz="1100">
                <a:solidFill>
                  <a:schemeClr val="bg1"/>
                </a:solidFill>
                <a:latin typeface="+mn-lt"/>
              </a:defRPr>
            </a:lvl1pPr>
          </a:lstStyle>
          <a:p>
            <a:r>
              <a:rPr lang="en-US" smtClean="0"/>
              <a:t>European developments in public sector accounting - Lessons learned</a:t>
            </a:r>
            <a:endParaRPr lang="en-GB" dirty="0"/>
          </a:p>
        </p:txBody>
      </p:sp>
      <p:sp>
        <p:nvSpPr>
          <p:cNvPr id="13" name="TextBox 12"/>
          <p:cNvSpPr txBox="1"/>
          <p:nvPr/>
        </p:nvSpPr>
        <p:spPr>
          <a:xfrm>
            <a:off x="457200" y="6409944"/>
            <a:ext cx="720000" cy="201168"/>
          </a:xfrm>
          <a:prstGeom prst="rect">
            <a:avLst/>
          </a:prstGeom>
          <a:noFill/>
        </p:spPr>
        <p:txBody>
          <a:bodyPr wrap="square" lIns="0" tIns="0" rIns="0" bIns="0" rtlCol="0" anchor="ctr" anchorCtr="0">
            <a:noAutofit/>
          </a:bodyPr>
          <a:lstStyle/>
          <a:p>
            <a:r>
              <a:rPr lang="en-GB" sz="1100" dirty="0" smtClean="0">
                <a:solidFill>
                  <a:schemeClr val="bg1"/>
                </a:solidFill>
                <a:latin typeface="+mn-lt"/>
              </a:rPr>
              <a:t>Page </a:t>
            </a:r>
            <a:fld id="{9AE4D82F-B047-469B-AC52-A46321747EAF}" type="slidenum">
              <a:rPr lang="en-GB" sz="1100" smtClean="0">
                <a:solidFill>
                  <a:schemeClr val="bg1"/>
                </a:solidFill>
                <a:latin typeface="+mn-lt"/>
              </a:rPr>
              <a:pPr/>
              <a:t>‹#›</a:t>
            </a:fld>
            <a:endParaRPr lang="en-GB" sz="1100" dirty="0">
              <a:solidFill>
                <a:schemeClr val="bg1"/>
              </a:solidFill>
              <a:latin typeface="+mn-lt"/>
            </a:endParaRPr>
          </a:p>
        </p:txBody>
      </p:sp>
      <p:sp>
        <p:nvSpPr>
          <p:cNvPr id="15" name="Date Placeholder 2"/>
          <p:cNvSpPr>
            <a:spLocks noGrp="1"/>
          </p:cNvSpPr>
          <p:nvPr>
            <p:ph type="dt" sz="half" idx="2"/>
          </p:nvPr>
        </p:nvSpPr>
        <p:spPr>
          <a:xfrm>
            <a:off x="1217792" y="6409944"/>
            <a:ext cx="1188720" cy="201168"/>
          </a:xfrm>
          <a:prstGeom prst="rect">
            <a:avLst/>
          </a:prstGeom>
        </p:spPr>
        <p:txBody>
          <a:bodyPr lIns="0" tIns="0" rIns="0" bIns="0" anchor="ctr" anchorCtr="0"/>
          <a:lstStyle>
            <a:lvl1pPr>
              <a:defRPr sz="1100">
                <a:solidFill>
                  <a:schemeClr val="bg1"/>
                </a:solidFill>
                <a:latin typeface="+mn-lt"/>
                <a:cs typeface="Arial" pitchFamily="34" charset="0"/>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95" r:id="rId1"/>
    <p:sldLayoutId id="2147483725" r:id="rId2"/>
    <p:sldLayoutId id="2147483696" r:id="rId3"/>
    <p:sldLayoutId id="2147483697" r:id="rId4"/>
    <p:sldLayoutId id="2147483698" r:id="rId5"/>
    <p:sldLayoutId id="2147483699" r:id="rId6"/>
    <p:sldLayoutId id="2147483700" r:id="rId7"/>
    <p:sldLayoutId id="2147483701" r:id="rId8"/>
    <p:sldLayoutId id="2147483702" r:id="rId9"/>
    <p:sldLayoutId id="2147483704" r:id="rId10"/>
    <p:sldLayoutId id="2147483729" r:id="rId11"/>
    <p:sldLayoutId id="2147483705" r:id="rId12"/>
    <p:sldLayoutId id="2147483706" r:id="rId13"/>
    <p:sldLayoutId id="2147483707" r:id="rId14"/>
    <p:sldLayoutId id="2147483742" r:id="rId15"/>
    <p:sldLayoutId id="2147483743" r:id="rId16"/>
    <p:sldLayoutId id="2147483744" r:id="rId17"/>
    <p:sldLayoutId id="2147483745" r:id="rId18"/>
    <p:sldLayoutId id="2147483746" r:id="rId19"/>
    <p:sldLayoutId id="2147483747" r:id="rId20"/>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chart" Target="../charts/chart1.xml"/><Relationship Id="rId7" Type="http://schemas.openxmlformats.org/officeDocument/2006/relationships/diagramQuickStyle" Target="../diagrams/quickStyle11.xml"/><Relationship Id="rId2" Type="http://schemas.openxmlformats.org/officeDocument/2006/relationships/image" Target="../media/image9.emf"/><Relationship Id="rId1" Type="http://schemas.openxmlformats.org/officeDocument/2006/relationships/slideLayout" Target="../slideLayouts/slideLayout3.xml"/><Relationship Id="rId6" Type="http://schemas.openxmlformats.org/officeDocument/2006/relationships/diagramLayout" Target="../diagrams/layout11.xml"/><Relationship Id="rId5" Type="http://schemas.openxmlformats.org/officeDocument/2006/relationships/diagramData" Target="../diagrams/data11.xml"/><Relationship Id="rId4" Type="http://schemas.openxmlformats.org/officeDocument/2006/relationships/chart" Target="../charts/chart2.xml"/><Relationship Id="rId9" Type="http://schemas.microsoft.com/office/2007/relationships/diagramDrawing" Target="../diagrams/drawing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400" dirty="0"/>
              <a:t>European developments in public sector accounting – Lessons learned</a:t>
            </a:r>
            <a:endParaRPr lang="en-GB" sz="2400" dirty="0"/>
          </a:p>
        </p:txBody>
      </p:sp>
      <p:sp>
        <p:nvSpPr>
          <p:cNvPr id="3" name="Subtitle 2"/>
          <p:cNvSpPr>
            <a:spLocks noGrp="1"/>
          </p:cNvSpPr>
          <p:nvPr>
            <p:ph type="subTitle" idx="1"/>
          </p:nvPr>
        </p:nvSpPr>
        <p:spPr/>
        <p:txBody>
          <a:bodyPr>
            <a:normAutofit/>
          </a:bodyPr>
          <a:lstStyle/>
          <a:p>
            <a:pPr lvl="1"/>
            <a:endParaRPr lang="en-GB" dirty="0" smtClean="0">
              <a:solidFill>
                <a:schemeClr val="bg1"/>
              </a:solidFill>
            </a:endParaRPr>
          </a:p>
          <a:p>
            <a:pPr lvl="1"/>
            <a:r>
              <a:rPr lang="en-GB" dirty="0" smtClean="0">
                <a:solidFill>
                  <a:schemeClr val="bg1"/>
                </a:solidFill>
              </a:rPr>
              <a:t>Thomas Müller-</a:t>
            </a:r>
            <a:r>
              <a:rPr lang="en-GB" dirty="0" err="1" smtClean="0">
                <a:solidFill>
                  <a:schemeClr val="bg1"/>
                </a:solidFill>
              </a:rPr>
              <a:t>Marqués</a:t>
            </a:r>
            <a:r>
              <a:rPr lang="en-GB" dirty="0" smtClean="0">
                <a:solidFill>
                  <a:schemeClr val="bg1"/>
                </a:solidFill>
              </a:rPr>
              <a:t> Berger</a:t>
            </a:r>
          </a:p>
          <a:p>
            <a:pPr lvl="1"/>
            <a:r>
              <a:rPr lang="en-GB" dirty="0" smtClean="0">
                <a:solidFill>
                  <a:schemeClr val="bg1"/>
                </a:solidFill>
              </a:rPr>
              <a:t>18 November 2014</a:t>
            </a:r>
            <a:endParaRPr lang="en-GB"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The sovereign debt crisis: causes and lessons learned</a:t>
            </a:r>
            <a:br>
              <a:rPr lang="en-US" sz="2400" dirty="0"/>
            </a:br>
            <a:r>
              <a:rPr lang="en-US" sz="2300" dirty="0" smtClean="0"/>
              <a:t>Accrual budgeting</a:t>
            </a:r>
            <a:endParaRPr lang="en-US" sz="2300" dirty="0"/>
          </a:p>
        </p:txBody>
      </p:sp>
      <p:sp>
        <p:nvSpPr>
          <p:cNvPr id="17" name="Content Placeholder 16"/>
          <p:cNvSpPr>
            <a:spLocks noGrp="1"/>
          </p:cNvSpPr>
          <p:nvPr>
            <p:ph idx="1"/>
          </p:nvPr>
        </p:nvSpPr>
        <p:spPr>
          <a:xfrm>
            <a:off x="466725" y="2435086"/>
            <a:ext cx="8229600" cy="3351558"/>
          </a:xfrm>
        </p:spPr>
        <p:txBody>
          <a:bodyPr/>
          <a:lstStyle/>
          <a:p>
            <a:pPr marL="0" indent="0">
              <a:buNone/>
            </a:pPr>
            <a:r>
              <a:rPr lang="en-US" dirty="0" smtClean="0"/>
              <a:t>Embedding the accruals principle in budgeting contributes to better public  management and decision-making</a:t>
            </a:r>
          </a:p>
          <a:p>
            <a:pPr lvl="1"/>
            <a:r>
              <a:rPr lang="en-US" dirty="0" smtClean="0"/>
              <a:t>Budgeting decisions and political execution decisions are made against the background of the potential accounting impact</a:t>
            </a:r>
          </a:p>
          <a:p>
            <a:pPr lvl="1"/>
            <a:r>
              <a:rPr lang="en-US" dirty="0" smtClean="0"/>
              <a:t>Debt and contract management</a:t>
            </a:r>
          </a:p>
          <a:p>
            <a:pPr lvl="2"/>
            <a:r>
              <a:rPr lang="en-US" dirty="0" smtClean="0"/>
              <a:t>Financing aspects especially relevant for long-term investments in infrastructure</a:t>
            </a:r>
            <a:endParaRPr lang="en-US" dirty="0"/>
          </a:p>
          <a:p>
            <a:pPr lvl="1"/>
            <a:r>
              <a:rPr lang="en-US" dirty="0"/>
              <a:t>Less complexity if budgets and accounts are fully </a:t>
            </a:r>
            <a:r>
              <a:rPr lang="en-US" dirty="0" smtClean="0"/>
              <a:t>aligned</a:t>
            </a:r>
          </a:p>
          <a:p>
            <a:pPr lvl="1"/>
            <a:r>
              <a:rPr lang="en-US" dirty="0" smtClean="0"/>
              <a:t>Improved </a:t>
            </a:r>
            <a:r>
              <a:rPr lang="en-US" dirty="0"/>
              <a:t>risk management</a:t>
            </a:r>
          </a:p>
          <a:p>
            <a:pPr lvl="1"/>
            <a:r>
              <a:rPr lang="en-US" dirty="0" smtClean="0"/>
              <a:t>Can </a:t>
            </a:r>
            <a:r>
              <a:rPr lang="en-US" dirty="0"/>
              <a:t>be implemented after accrual accounting reform (phased implementation</a:t>
            </a:r>
            <a:r>
              <a:rPr lang="en-US" dirty="0" smtClean="0"/>
              <a:t>)</a:t>
            </a:r>
          </a:p>
        </p:txBody>
      </p:sp>
      <p:sp>
        <p:nvSpPr>
          <p:cNvPr id="18" name="Right Arrow 17"/>
          <p:cNvSpPr/>
          <p:nvPr/>
        </p:nvSpPr>
        <p:spPr bwMode="auto">
          <a:xfrm>
            <a:off x="384671" y="1543507"/>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a:p>
        </p:txBody>
      </p:sp>
      <p:sp>
        <p:nvSpPr>
          <p:cNvPr id="19" name="Content Placeholder 2"/>
          <p:cNvSpPr txBox="1">
            <a:spLocks/>
          </p:cNvSpPr>
          <p:nvPr/>
        </p:nvSpPr>
        <p:spPr bwMode="gray">
          <a:xfrm>
            <a:off x="1135195" y="1433513"/>
            <a:ext cx="7509273" cy="763100"/>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buNone/>
            </a:pPr>
            <a:r>
              <a:rPr lang="de-DE" sz="1800" dirty="0" smtClean="0">
                <a:solidFill>
                  <a:schemeClr val="tx1"/>
                </a:solidFill>
              </a:rPr>
              <a:t>Lack </a:t>
            </a:r>
            <a:r>
              <a:rPr lang="de-DE" sz="1800" dirty="0" err="1" smtClean="0">
                <a:solidFill>
                  <a:schemeClr val="tx1"/>
                </a:solidFill>
              </a:rPr>
              <a:t>of</a:t>
            </a:r>
            <a:r>
              <a:rPr lang="de-DE" sz="1800" dirty="0" smtClean="0">
                <a:solidFill>
                  <a:schemeClr val="tx1"/>
                </a:solidFill>
              </a:rPr>
              <a:t> </a:t>
            </a:r>
            <a:r>
              <a:rPr lang="de-DE" sz="1800" dirty="0" err="1" smtClean="0">
                <a:solidFill>
                  <a:schemeClr val="tx1"/>
                </a:solidFill>
              </a:rPr>
              <a:t>adequate</a:t>
            </a:r>
            <a:r>
              <a:rPr lang="de-DE" sz="1800" dirty="0" smtClean="0">
                <a:solidFill>
                  <a:schemeClr val="tx1"/>
                </a:solidFill>
              </a:rPr>
              <a:t> </a:t>
            </a:r>
            <a:r>
              <a:rPr lang="de-DE" sz="1800" dirty="0" err="1" smtClean="0">
                <a:solidFill>
                  <a:schemeClr val="tx1"/>
                </a:solidFill>
              </a:rPr>
              <a:t>information</a:t>
            </a:r>
            <a:r>
              <a:rPr lang="de-DE" sz="1800" dirty="0" smtClean="0">
                <a:solidFill>
                  <a:schemeClr val="tx1"/>
                </a:solidFill>
              </a:rPr>
              <a:t> </a:t>
            </a:r>
            <a:r>
              <a:rPr lang="de-DE" sz="1800" dirty="0" err="1" smtClean="0">
                <a:solidFill>
                  <a:schemeClr val="tx1"/>
                </a:solidFill>
              </a:rPr>
              <a:t>for</a:t>
            </a:r>
            <a:r>
              <a:rPr lang="de-DE" sz="1800" dirty="0" smtClean="0">
                <a:solidFill>
                  <a:schemeClr val="tx1"/>
                </a:solidFill>
              </a:rPr>
              <a:t> </a:t>
            </a:r>
            <a:r>
              <a:rPr lang="de-DE" sz="1800" dirty="0" err="1" smtClean="0">
                <a:solidFill>
                  <a:schemeClr val="tx1"/>
                </a:solidFill>
              </a:rPr>
              <a:t>decision-making</a:t>
            </a:r>
            <a:r>
              <a:rPr lang="de-DE" sz="1800" dirty="0" smtClean="0">
                <a:solidFill>
                  <a:schemeClr val="tx1"/>
                </a:solidFill>
              </a:rPr>
              <a:t> in </a:t>
            </a:r>
            <a:r>
              <a:rPr lang="de-DE" sz="1800" dirty="0" err="1" smtClean="0">
                <a:solidFill>
                  <a:schemeClr val="tx1"/>
                </a:solidFill>
              </a:rPr>
              <a:t>the</a:t>
            </a:r>
            <a:r>
              <a:rPr lang="de-DE" sz="1800" dirty="0" smtClean="0">
                <a:solidFill>
                  <a:schemeClr val="tx1"/>
                </a:solidFill>
              </a:rPr>
              <a:t> </a:t>
            </a:r>
            <a:r>
              <a:rPr lang="de-DE" sz="1800" dirty="0" err="1" smtClean="0">
                <a:solidFill>
                  <a:schemeClr val="tx1"/>
                </a:solidFill>
              </a:rPr>
              <a:t>context</a:t>
            </a:r>
            <a:r>
              <a:rPr lang="de-DE" sz="1800" dirty="0" smtClean="0">
                <a:solidFill>
                  <a:schemeClr val="tx1"/>
                </a:solidFill>
              </a:rPr>
              <a:t> </a:t>
            </a:r>
            <a:r>
              <a:rPr lang="de-DE" sz="1800" dirty="0" err="1" smtClean="0">
                <a:solidFill>
                  <a:schemeClr val="tx1"/>
                </a:solidFill>
              </a:rPr>
              <a:t>of</a:t>
            </a:r>
            <a:r>
              <a:rPr lang="de-DE" sz="1800" dirty="0" smtClean="0">
                <a:solidFill>
                  <a:schemeClr val="tx1"/>
                </a:solidFill>
              </a:rPr>
              <a:t> </a:t>
            </a:r>
            <a:r>
              <a:rPr lang="de-DE" sz="1800" dirty="0" err="1" smtClean="0">
                <a:solidFill>
                  <a:schemeClr val="tx1"/>
                </a:solidFill>
              </a:rPr>
              <a:t>budget</a:t>
            </a:r>
            <a:r>
              <a:rPr lang="de-DE" sz="1800" dirty="0" smtClean="0">
                <a:solidFill>
                  <a:schemeClr val="tx1"/>
                </a:solidFill>
              </a:rPr>
              <a:t> </a:t>
            </a:r>
            <a:r>
              <a:rPr lang="de-DE" sz="1800" dirty="0" err="1" smtClean="0">
                <a:solidFill>
                  <a:schemeClr val="tx1"/>
                </a:solidFill>
              </a:rPr>
              <a:t>planning</a:t>
            </a:r>
            <a:r>
              <a:rPr lang="de-DE" sz="1800" dirty="0" smtClean="0">
                <a:solidFill>
                  <a:schemeClr val="tx1"/>
                </a:solidFill>
              </a:rPr>
              <a:t> </a:t>
            </a:r>
            <a:r>
              <a:rPr lang="de-DE" sz="1800" dirty="0" err="1" smtClean="0">
                <a:solidFill>
                  <a:schemeClr val="tx1"/>
                </a:solidFill>
              </a:rPr>
              <a:t>as</a:t>
            </a:r>
            <a:r>
              <a:rPr lang="de-DE" sz="1800" dirty="0" smtClean="0">
                <a:solidFill>
                  <a:schemeClr val="tx1"/>
                </a:solidFill>
              </a:rPr>
              <a:t> </a:t>
            </a:r>
            <a:r>
              <a:rPr lang="de-DE" sz="1800" dirty="0" err="1" smtClean="0">
                <a:solidFill>
                  <a:schemeClr val="tx1"/>
                </a:solidFill>
              </a:rPr>
              <a:t>main</a:t>
            </a:r>
            <a:r>
              <a:rPr lang="de-DE" sz="1800" dirty="0" smtClean="0">
                <a:solidFill>
                  <a:schemeClr val="tx1"/>
                </a:solidFill>
              </a:rPr>
              <a:t> </a:t>
            </a:r>
            <a:r>
              <a:rPr lang="de-DE" sz="1800" dirty="0" err="1" smtClean="0">
                <a:solidFill>
                  <a:schemeClr val="tx1"/>
                </a:solidFill>
              </a:rPr>
              <a:t>driver</a:t>
            </a:r>
            <a:r>
              <a:rPr lang="de-DE" sz="1800" dirty="0" smtClean="0">
                <a:solidFill>
                  <a:schemeClr val="tx1"/>
                </a:solidFill>
              </a:rPr>
              <a:t> </a:t>
            </a:r>
            <a:r>
              <a:rPr lang="de-DE" sz="1800" dirty="0" err="1" smtClean="0">
                <a:solidFill>
                  <a:schemeClr val="tx1"/>
                </a:solidFill>
              </a:rPr>
              <a:t>for</a:t>
            </a:r>
            <a:r>
              <a:rPr lang="de-DE" sz="1800" dirty="0" smtClean="0">
                <a:solidFill>
                  <a:schemeClr val="tx1"/>
                </a:solidFill>
              </a:rPr>
              <a:t> </a:t>
            </a:r>
            <a:r>
              <a:rPr lang="de-DE" sz="1800" b="1" dirty="0" err="1" smtClean="0">
                <a:solidFill>
                  <a:schemeClr val="tx1"/>
                </a:solidFill>
              </a:rPr>
              <a:t>accrual</a:t>
            </a:r>
            <a:r>
              <a:rPr lang="de-DE" sz="1800" b="1" dirty="0" smtClean="0">
                <a:solidFill>
                  <a:schemeClr val="tx1"/>
                </a:solidFill>
              </a:rPr>
              <a:t> </a:t>
            </a:r>
            <a:r>
              <a:rPr lang="de-DE" sz="1800" b="1" dirty="0" err="1" smtClean="0">
                <a:solidFill>
                  <a:schemeClr val="tx1"/>
                </a:solidFill>
              </a:rPr>
              <a:t>budgeting</a:t>
            </a:r>
            <a:endParaRPr lang="de-DE" sz="1800" b="1" dirty="0">
              <a:solidFill>
                <a:schemeClr val="tx1"/>
              </a:solidFill>
            </a:endParaRPr>
          </a:p>
        </p:txBody>
      </p:sp>
      <p:graphicFrame>
        <p:nvGraphicFramePr>
          <p:cNvPr id="7" name="Inhaltsplatzhalter 1"/>
          <p:cNvGraphicFramePr>
            <a:graphicFrameLocks/>
          </p:cNvGraphicFramePr>
          <p:nvPr>
            <p:extLst>
              <p:ext uri="{D42A27DB-BD31-4B8C-83A1-F6EECF244321}">
                <p14:modId xmlns:p14="http://schemas.microsoft.com/office/powerpoint/2010/main" val="72009501"/>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962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the public sector for the performance of the private sector</a:t>
            </a:r>
          </a:p>
        </p:txBody>
      </p:sp>
    </p:spTree>
    <p:extLst>
      <p:ext uri="{BB962C8B-B14F-4D97-AF65-F5344CB8AC3E}">
        <p14:creationId xmlns:p14="http://schemas.microsoft.com/office/powerpoint/2010/main" val="3154876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Role of the public sector for the performance of the private sector</a:t>
            </a:r>
            <a:br>
              <a:rPr lang="en-US" sz="2000" dirty="0"/>
            </a:br>
            <a:r>
              <a:rPr lang="en-US" sz="2000" dirty="0"/>
              <a:t>Relationship </a:t>
            </a:r>
            <a:r>
              <a:rPr lang="en-US" sz="2000" dirty="0" smtClean="0"/>
              <a:t>between government </a:t>
            </a:r>
            <a:r>
              <a:rPr lang="en-US" sz="2000" dirty="0"/>
              <a:t>financing </a:t>
            </a:r>
            <a:r>
              <a:rPr lang="en-US" sz="2000" dirty="0" smtClean="0"/>
              <a:t>and economic growth</a:t>
            </a:r>
            <a:endParaRPr lang="en-US" sz="2000" dirty="0"/>
          </a:p>
        </p:txBody>
      </p:sp>
      <p:sp>
        <p:nvSpPr>
          <p:cNvPr id="11" name="Content Placeholder 2"/>
          <p:cNvSpPr txBox="1">
            <a:spLocks/>
          </p:cNvSpPr>
          <p:nvPr/>
        </p:nvSpPr>
        <p:spPr bwMode="gray">
          <a:xfrm>
            <a:off x="435735" y="1433513"/>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700" dirty="0" err="1" smtClean="0">
                <a:solidFill>
                  <a:schemeClr val="bg1"/>
                </a:solidFill>
              </a:rPr>
              <a:t>Government‘s</a:t>
            </a:r>
            <a:r>
              <a:rPr lang="de-DE" sz="1700" dirty="0" smtClean="0">
                <a:solidFill>
                  <a:schemeClr val="bg1"/>
                </a:solidFill>
              </a:rPr>
              <a:t> </a:t>
            </a:r>
            <a:r>
              <a:rPr lang="de-DE" sz="1700" dirty="0" err="1" smtClean="0">
                <a:solidFill>
                  <a:schemeClr val="bg1"/>
                </a:solidFill>
              </a:rPr>
              <a:t>access</a:t>
            </a:r>
            <a:r>
              <a:rPr lang="de-DE" sz="1700" dirty="0" smtClean="0">
                <a:solidFill>
                  <a:schemeClr val="bg1"/>
                </a:solidFill>
              </a:rPr>
              <a:t> </a:t>
            </a:r>
            <a:r>
              <a:rPr lang="de-DE" sz="1700" dirty="0" err="1" smtClean="0">
                <a:solidFill>
                  <a:schemeClr val="bg1"/>
                </a:solidFill>
              </a:rPr>
              <a:t>to</a:t>
            </a:r>
            <a:r>
              <a:rPr lang="de-DE" sz="1700" dirty="0">
                <a:solidFill>
                  <a:schemeClr val="bg1"/>
                </a:solidFill>
              </a:rPr>
              <a:t> global </a:t>
            </a:r>
            <a:r>
              <a:rPr lang="de-DE" sz="1700" dirty="0" err="1" smtClean="0">
                <a:solidFill>
                  <a:schemeClr val="bg1"/>
                </a:solidFill>
              </a:rPr>
              <a:t>capital</a:t>
            </a:r>
            <a:r>
              <a:rPr lang="de-DE" sz="1700" dirty="0" smtClean="0">
                <a:solidFill>
                  <a:schemeClr val="bg1"/>
                </a:solidFill>
              </a:rPr>
              <a:t> </a:t>
            </a:r>
            <a:r>
              <a:rPr lang="de-DE" sz="1700" dirty="0" err="1">
                <a:solidFill>
                  <a:schemeClr val="bg1"/>
                </a:solidFill>
              </a:rPr>
              <a:t>markets</a:t>
            </a:r>
            <a:r>
              <a:rPr lang="de-DE" sz="1700" dirty="0">
                <a:solidFill>
                  <a:schemeClr val="bg1"/>
                </a:solidFill>
              </a:rPr>
              <a:t> </a:t>
            </a:r>
            <a:r>
              <a:rPr lang="de-DE" sz="1700" dirty="0" err="1" smtClean="0">
                <a:solidFill>
                  <a:schemeClr val="bg1"/>
                </a:solidFill>
              </a:rPr>
              <a:t>and</a:t>
            </a:r>
            <a:r>
              <a:rPr lang="de-DE" sz="1700" dirty="0" smtClean="0">
                <a:solidFill>
                  <a:schemeClr val="bg1"/>
                </a:solidFill>
              </a:rPr>
              <a:t> </a:t>
            </a:r>
            <a:r>
              <a:rPr lang="de-DE" sz="1700" dirty="0" err="1" smtClean="0">
                <a:solidFill>
                  <a:schemeClr val="bg1"/>
                </a:solidFill>
              </a:rPr>
              <a:t>financing</a:t>
            </a:r>
            <a:r>
              <a:rPr lang="de-DE" sz="1700" dirty="0" smtClean="0">
                <a:solidFill>
                  <a:schemeClr val="bg1"/>
                </a:solidFill>
              </a:rPr>
              <a:t> </a:t>
            </a:r>
            <a:r>
              <a:rPr lang="de-DE" sz="1700" dirty="0" err="1" smtClean="0">
                <a:solidFill>
                  <a:schemeClr val="bg1"/>
                </a:solidFill>
              </a:rPr>
              <a:t>conditions</a:t>
            </a:r>
            <a:endParaRPr lang="de-DE" sz="1700" dirty="0">
              <a:solidFill>
                <a:schemeClr val="bg1"/>
              </a:solidFill>
            </a:endParaRPr>
          </a:p>
        </p:txBody>
      </p:sp>
      <p:sp>
        <p:nvSpPr>
          <p:cNvPr id="12" name="Content Placeholder 2"/>
          <p:cNvSpPr txBox="1">
            <a:spLocks/>
          </p:cNvSpPr>
          <p:nvPr/>
        </p:nvSpPr>
        <p:spPr bwMode="gray">
          <a:xfrm>
            <a:off x="422964" y="3015973"/>
            <a:ext cx="8232773"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700" dirty="0">
                <a:solidFill>
                  <a:schemeClr val="bg1"/>
                </a:solidFill>
              </a:rPr>
              <a:t>Investments </a:t>
            </a:r>
            <a:r>
              <a:rPr lang="de-DE" sz="1700" dirty="0" err="1">
                <a:solidFill>
                  <a:schemeClr val="bg1"/>
                </a:solidFill>
              </a:rPr>
              <a:t>by</a:t>
            </a:r>
            <a:r>
              <a:rPr lang="de-DE" sz="1700" dirty="0">
                <a:solidFill>
                  <a:schemeClr val="bg1"/>
                </a:solidFill>
              </a:rPr>
              <a:t> </a:t>
            </a:r>
            <a:r>
              <a:rPr lang="de-DE" sz="1700" dirty="0" err="1">
                <a:solidFill>
                  <a:schemeClr val="bg1"/>
                </a:solidFill>
              </a:rPr>
              <a:t>governments</a:t>
            </a:r>
            <a:r>
              <a:rPr lang="de-DE" sz="1700" dirty="0">
                <a:solidFill>
                  <a:schemeClr val="bg1"/>
                </a:solidFill>
              </a:rPr>
              <a:t> in </a:t>
            </a:r>
            <a:r>
              <a:rPr lang="de-DE" sz="1700" dirty="0" err="1" smtClean="0">
                <a:solidFill>
                  <a:schemeClr val="bg1"/>
                </a:solidFill>
              </a:rPr>
              <a:t>infrastructure</a:t>
            </a:r>
            <a:r>
              <a:rPr lang="de-DE" sz="1700" dirty="0" smtClean="0">
                <a:solidFill>
                  <a:schemeClr val="bg1"/>
                </a:solidFill>
              </a:rPr>
              <a:t> etc.</a:t>
            </a:r>
            <a:endParaRPr lang="de-DE" sz="1700" dirty="0">
              <a:solidFill>
                <a:schemeClr val="bg1"/>
              </a:solidFill>
            </a:endParaRPr>
          </a:p>
        </p:txBody>
      </p:sp>
      <p:sp>
        <p:nvSpPr>
          <p:cNvPr id="13" name="Content Placeholder 2"/>
          <p:cNvSpPr txBox="1">
            <a:spLocks/>
          </p:cNvSpPr>
          <p:nvPr/>
        </p:nvSpPr>
        <p:spPr bwMode="gray">
          <a:xfrm>
            <a:off x="422963" y="3903488"/>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700" dirty="0" err="1">
                <a:solidFill>
                  <a:schemeClr val="bg1"/>
                </a:solidFill>
              </a:rPr>
              <a:t>Economic</a:t>
            </a:r>
            <a:r>
              <a:rPr lang="de-DE" sz="1700" dirty="0">
                <a:solidFill>
                  <a:schemeClr val="bg1"/>
                </a:solidFill>
              </a:rPr>
              <a:t> </a:t>
            </a:r>
            <a:r>
              <a:rPr lang="de-DE" sz="1700" dirty="0" err="1" smtClean="0">
                <a:solidFill>
                  <a:schemeClr val="bg1"/>
                </a:solidFill>
              </a:rPr>
              <a:t>growth</a:t>
            </a:r>
            <a:r>
              <a:rPr lang="de-DE" sz="1700" dirty="0" smtClean="0">
                <a:solidFill>
                  <a:schemeClr val="bg1"/>
                </a:solidFill>
              </a:rPr>
              <a:t> in private </a:t>
            </a:r>
            <a:r>
              <a:rPr lang="de-DE" sz="1700" dirty="0" err="1" smtClean="0">
                <a:solidFill>
                  <a:schemeClr val="bg1"/>
                </a:solidFill>
              </a:rPr>
              <a:t>sector</a:t>
            </a:r>
            <a:endParaRPr lang="de-DE" sz="1700" dirty="0">
              <a:solidFill>
                <a:schemeClr val="bg1"/>
              </a:solidFill>
            </a:endParaRPr>
          </a:p>
        </p:txBody>
      </p:sp>
      <p:sp>
        <p:nvSpPr>
          <p:cNvPr id="15" name="Down Arrow 14"/>
          <p:cNvSpPr/>
          <p:nvPr/>
        </p:nvSpPr>
        <p:spPr>
          <a:xfrm>
            <a:off x="4236206" y="2772221"/>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6" name="Down Arrow 15"/>
          <p:cNvSpPr/>
          <p:nvPr/>
        </p:nvSpPr>
        <p:spPr>
          <a:xfrm>
            <a:off x="4236206" y="3659737"/>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9" name="Content Placeholder 2"/>
          <p:cNvSpPr txBox="1">
            <a:spLocks/>
          </p:cNvSpPr>
          <p:nvPr/>
        </p:nvSpPr>
        <p:spPr bwMode="gray">
          <a:xfrm>
            <a:off x="422963" y="2237786"/>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700" dirty="0" err="1" smtClean="0">
                <a:solidFill>
                  <a:schemeClr val="bg1"/>
                </a:solidFill>
              </a:rPr>
              <a:t>Determines</a:t>
            </a:r>
            <a:r>
              <a:rPr lang="de-DE" sz="1700" dirty="0" smtClean="0">
                <a:solidFill>
                  <a:schemeClr val="bg1"/>
                </a:solidFill>
              </a:rPr>
              <a:t> </a:t>
            </a:r>
            <a:r>
              <a:rPr lang="de-DE" sz="1700" dirty="0" err="1" smtClean="0">
                <a:solidFill>
                  <a:schemeClr val="bg1"/>
                </a:solidFill>
              </a:rPr>
              <a:t>the</a:t>
            </a:r>
            <a:r>
              <a:rPr lang="de-DE" sz="1700" dirty="0" smtClean="0">
                <a:solidFill>
                  <a:schemeClr val="bg1"/>
                </a:solidFill>
              </a:rPr>
              <a:t> </a:t>
            </a:r>
            <a:r>
              <a:rPr lang="de-DE" sz="1700" dirty="0" err="1" smtClean="0">
                <a:solidFill>
                  <a:schemeClr val="bg1"/>
                </a:solidFill>
              </a:rPr>
              <a:t>scope</a:t>
            </a:r>
            <a:r>
              <a:rPr lang="de-DE" sz="1700" dirty="0" smtClean="0">
                <a:solidFill>
                  <a:schemeClr val="bg1"/>
                </a:solidFill>
              </a:rPr>
              <a:t> </a:t>
            </a:r>
            <a:r>
              <a:rPr lang="de-DE" sz="1700" dirty="0" err="1" smtClean="0">
                <a:solidFill>
                  <a:schemeClr val="bg1"/>
                </a:solidFill>
              </a:rPr>
              <a:t>of</a:t>
            </a:r>
            <a:r>
              <a:rPr lang="de-DE" sz="1700" dirty="0" smtClean="0">
                <a:solidFill>
                  <a:schemeClr val="bg1"/>
                </a:solidFill>
              </a:rPr>
              <a:t> </a:t>
            </a:r>
            <a:r>
              <a:rPr lang="de-DE" sz="1700" dirty="0" err="1" smtClean="0">
                <a:solidFill>
                  <a:schemeClr val="bg1"/>
                </a:solidFill>
              </a:rPr>
              <a:t>action</a:t>
            </a:r>
            <a:endParaRPr lang="de-DE" sz="1700" dirty="0">
              <a:solidFill>
                <a:schemeClr val="bg1"/>
              </a:solidFill>
            </a:endParaRPr>
          </a:p>
        </p:txBody>
      </p:sp>
      <p:sp>
        <p:nvSpPr>
          <p:cNvPr id="10" name="Down Arrow 9"/>
          <p:cNvSpPr/>
          <p:nvPr/>
        </p:nvSpPr>
        <p:spPr>
          <a:xfrm>
            <a:off x="4236206" y="1994035"/>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aphicFrame>
        <p:nvGraphicFramePr>
          <p:cNvPr id="19" name="Inhaltsplatzhalter 1"/>
          <p:cNvGraphicFramePr>
            <a:graphicFrameLocks/>
          </p:cNvGraphicFramePr>
          <p:nvPr>
            <p:extLst>
              <p:ext uri="{D42A27DB-BD31-4B8C-83A1-F6EECF244321}">
                <p14:modId xmlns:p14="http://schemas.microsoft.com/office/powerpoint/2010/main" val="2574668566"/>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776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P spid="16"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Role of the public sector for the performance of the private sector</a:t>
            </a:r>
            <a:br>
              <a:rPr lang="en-US" sz="2000" dirty="0"/>
            </a:br>
            <a:r>
              <a:rPr lang="en-US" sz="2000" dirty="0"/>
              <a:t>The </a:t>
            </a:r>
            <a:r>
              <a:rPr lang="en-US" sz="2000" dirty="0" smtClean="0"/>
              <a:t>importance of fiscal transparency for governments’ financing conditions at capital markets</a:t>
            </a:r>
            <a:endParaRPr lang="en-US" sz="2000" dirty="0"/>
          </a:p>
        </p:txBody>
      </p:sp>
      <p:pic>
        <p:nvPicPr>
          <p:cNvPr id="7" name="Picture 2"/>
          <p:cNvPicPr>
            <a:picLocks noChangeAspect="1" noChangeArrowheads="1"/>
          </p:cNvPicPr>
          <p:nvPr/>
        </p:nvPicPr>
        <p:blipFill>
          <a:blip r:embed="rId2" cstate="print"/>
          <a:srcRect/>
          <a:stretch>
            <a:fillRect/>
          </a:stretch>
        </p:blipFill>
        <p:spPr bwMode="auto">
          <a:xfrm>
            <a:off x="767712" y="1236554"/>
            <a:ext cx="6877098" cy="4083752"/>
          </a:xfrm>
          <a:prstGeom prst="rect">
            <a:avLst/>
          </a:prstGeom>
          <a:noFill/>
          <a:ln w="9525">
            <a:noFill/>
            <a:miter lim="800000"/>
            <a:headEnd/>
            <a:tailEnd/>
          </a:ln>
        </p:spPr>
      </p:pic>
      <p:sp>
        <p:nvSpPr>
          <p:cNvPr id="8" name="Rectangle 7"/>
          <p:cNvSpPr/>
          <p:nvPr/>
        </p:nvSpPr>
        <p:spPr>
          <a:xfrm>
            <a:off x="392113" y="5361950"/>
            <a:ext cx="8414859" cy="677343"/>
          </a:xfrm>
          <a:prstGeom prst="rect">
            <a:avLst/>
          </a:prstGeom>
          <a:solidFill>
            <a:schemeClr val="accent1"/>
          </a:solidFill>
        </p:spPr>
        <p:txBody>
          <a:bodyPr vert="horz" lIns="72000" tIns="72000" rIns="72000" bIns="72000" rtlCol="0" anchor="t" anchorCtr="0">
            <a:noAutofit/>
          </a:bodyPr>
          <a:lstStyle/>
          <a:p>
            <a:pPr algn="ctr" defTabSz="914239" eaLnBrk="1" hangingPunct="1">
              <a:spcBef>
                <a:spcPct val="20000"/>
              </a:spcBef>
              <a:buClr>
                <a:schemeClr val="accent2"/>
              </a:buClr>
              <a:buSzPct val="70000"/>
              <a:buFont typeface="Arial" pitchFamily="34" charset="0"/>
              <a:buNone/>
            </a:pPr>
            <a:r>
              <a:rPr lang="en-GB" sz="1800" b="1" dirty="0" smtClean="0">
                <a:solidFill>
                  <a:srgbClr val="FDDB00"/>
                </a:solidFill>
                <a:latin typeface="+mn-lt"/>
                <a:ea typeface="ＭＳ Ｐゴシック" charset="0"/>
                <a:cs typeface="ＭＳ Ｐゴシック" charset="0"/>
              </a:rPr>
              <a:t>“</a:t>
            </a:r>
            <a:r>
              <a:rPr lang="en-GB" sz="1800" b="1" dirty="0">
                <a:solidFill>
                  <a:srgbClr val="FDDB00"/>
                </a:solidFill>
                <a:latin typeface="+mn-lt"/>
                <a:ea typeface="ＭＳ Ｐゴシック" charset="0"/>
                <a:cs typeface="ＭＳ Ｐゴシック" charset="0"/>
              </a:rPr>
              <a:t>The degree of fiscal transparency has been shown to be an important predictor of a country’s fiscal credibility and performance.” </a:t>
            </a:r>
          </a:p>
          <a:p>
            <a:pPr algn="ctr" defTabSz="914239" eaLnBrk="1" hangingPunct="1">
              <a:spcBef>
                <a:spcPct val="20000"/>
              </a:spcBef>
              <a:buClr>
                <a:schemeClr val="accent2"/>
              </a:buClr>
              <a:buSzPct val="70000"/>
              <a:buFont typeface="Arial" pitchFamily="34" charset="0"/>
              <a:buNone/>
            </a:pPr>
            <a:endParaRPr lang="en-GB" sz="1800" dirty="0">
              <a:solidFill>
                <a:srgbClr val="FDDB00"/>
              </a:solidFill>
              <a:latin typeface="+mn-lt"/>
              <a:ea typeface="ＭＳ Ｐゴシック" charset="0"/>
              <a:cs typeface="ＭＳ Ｐゴシック" charset="0"/>
            </a:endParaRPr>
          </a:p>
        </p:txBody>
      </p:sp>
      <p:sp>
        <p:nvSpPr>
          <p:cNvPr id="9" name="TextBox 8"/>
          <p:cNvSpPr txBox="1"/>
          <p:nvPr/>
        </p:nvSpPr>
        <p:spPr>
          <a:xfrm>
            <a:off x="7410995" y="4323498"/>
            <a:ext cx="1395978" cy="954107"/>
          </a:xfrm>
          <a:prstGeom prst="rect">
            <a:avLst/>
          </a:prstGeom>
          <a:noFill/>
        </p:spPr>
        <p:txBody>
          <a:bodyPr wrap="square" rtlCol="0">
            <a:spAutoFit/>
          </a:bodyPr>
          <a:lstStyle/>
          <a:p>
            <a:r>
              <a:rPr lang="en-GB" sz="700" dirty="0" smtClean="0"/>
              <a:t>Source: INTERNATIONAL </a:t>
            </a:r>
            <a:r>
              <a:rPr lang="en-GB" sz="700" dirty="0"/>
              <a:t>MONETARY FUND paper: “</a:t>
            </a:r>
            <a:r>
              <a:rPr lang="en-GB" sz="700" b="1" dirty="0"/>
              <a:t>Fiscal Transparency, Accountability, and Risk”, </a:t>
            </a:r>
            <a:r>
              <a:rPr lang="en-GB" sz="700" dirty="0"/>
              <a:t>Prepared by the Fiscal Affairs Department in collaboration with the Statistics Department </a:t>
            </a:r>
          </a:p>
          <a:p>
            <a:r>
              <a:rPr lang="en-GB" sz="700" dirty="0" smtClean="0"/>
              <a:t>August </a:t>
            </a:r>
            <a:r>
              <a:rPr lang="en-GB" sz="700" dirty="0"/>
              <a:t>7, </a:t>
            </a:r>
            <a:r>
              <a:rPr lang="en-GB" sz="700" dirty="0" smtClean="0"/>
              <a:t>2012</a:t>
            </a:r>
            <a:endParaRPr lang="en-GB" sz="700" dirty="0"/>
          </a:p>
        </p:txBody>
      </p:sp>
      <p:graphicFrame>
        <p:nvGraphicFramePr>
          <p:cNvPr id="10" name="Inhaltsplatzhalter 1"/>
          <p:cNvGraphicFramePr>
            <a:graphicFrameLocks/>
          </p:cNvGraphicFramePr>
          <p:nvPr>
            <p:extLst>
              <p:ext uri="{D42A27DB-BD31-4B8C-83A1-F6EECF244321}">
                <p14:modId xmlns:p14="http://schemas.microsoft.com/office/powerpoint/2010/main" val="2846414076"/>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135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Role of the public sector for the performance of the private </a:t>
            </a:r>
            <a:r>
              <a:rPr lang="en-US" sz="2000" dirty="0" smtClean="0"/>
              <a:t>sector Effects of </a:t>
            </a:r>
            <a:r>
              <a:rPr lang="en-US" sz="2000" dirty="0"/>
              <a:t>the sovereign debt crisis on the private sector?</a:t>
            </a:r>
          </a:p>
        </p:txBody>
      </p:sp>
      <p:pic>
        <p:nvPicPr>
          <p:cNvPr id="8"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1909" y="3492812"/>
            <a:ext cx="3531561" cy="28203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10" name="Chart 9"/>
          <p:cNvGraphicFramePr>
            <a:graphicFrameLocks/>
          </p:cNvGraphicFramePr>
          <p:nvPr>
            <p:extLst>
              <p:ext uri="{D42A27DB-BD31-4B8C-83A1-F6EECF244321}">
                <p14:modId xmlns:p14="http://schemas.microsoft.com/office/powerpoint/2010/main" val="1573525054"/>
              </p:ext>
            </p:extLst>
          </p:nvPr>
        </p:nvGraphicFramePr>
        <p:xfrm>
          <a:off x="4625912" y="1164299"/>
          <a:ext cx="4041848" cy="227861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5034476" y="1109390"/>
            <a:ext cx="4180572" cy="18081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1100" b="1" dirty="0" smtClean="0"/>
              <a:t>% Eurozone: Government spending growth year-on-year</a:t>
            </a:r>
          </a:p>
        </p:txBody>
      </p:sp>
      <p:graphicFrame>
        <p:nvGraphicFramePr>
          <p:cNvPr id="11" name="Chart 10"/>
          <p:cNvGraphicFramePr>
            <a:graphicFrameLocks/>
          </p:cNvGraphicFramePr>
          <p:nvPr>
            <p:extLst>
              <p:ext uri="{D42A27DB-BD31-4B8C-83A1-F6EECF244321}">
                <p14:modId xmlns:p14="http://schemas.microsoft.com/office/powerpoint/2010/main" val="196811384"/>
              </p:ext>
            </p:extLst>
          </p:nvPr>
        </p:nvGraphicFramePr>
        <p:xfrm>
          <a:off x="331104" y="1248364"/>
          <a:ext cx="3936586" cy="2293661"/>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p:cNvSpPr txBox="1"/>
          <p:nvPr/>
        </p:nvSpPr>
        <p:spPr>
          <a:xfrm>
            <a:off x="400953" y="1067545"/>
            <a:ext cx="4180572" cy="18081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en-US" sz="1100" dirty="0" smtClean="0"/>
              <a:t>%</a:t>
            </a:r>
            <a:r>
              <a:rPr lang="en-US" sz="1100" b="1" dirty="0" smtClean="0"/>
              <a:t> Eurozone: Unemployment rates</a:t>
            </a:r>
          </a:p>
        </p:txBody>
      </p:sp>
      <p:graphicFrame>
        <p:nvGraphicFramePr>
          <p:cNvPr id="9" name="Inhaltsplatzhalter 1"/>
          <p:cNvGraphicFramePr>
            <a:graphicFrameLocks/>
          </p:cNvGraphicFramePr>
          <p:nvPr>
            <p:extLst>
              <p:ext uri="{D42A27DB-BD31-4B8C-83A1-F6EECF244321}">
                <p14:modId xmlns:p14="http://schemas.microsoft.com/office/powerpoint/2010/main" val="2846414076"/>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9775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6" grpId="0"/>
      <p:bldGraphic spid="11" grpId="0">
        <p:bldAsOne/>
      </p:bldGraphic>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Role of the public sector for the performance of the private sector</a:t>
            </a:r>
            <a:br>
              <a:rPr lang="en-US" sz="2000" dirty="0"/>
            </a:br>
            <a:r>
              <a:rPr lang="en-US" sz="2000" dirty="0"/>
              <a:t>Relationship </a:t>
            </a:r>
            <a:r>
              <a:rPr lang="en-US" sz="2000" dirty="0" smtClean="0"/>
              <a:t>between fiscal transparency and economic growth</a:t>
            </a:r>
            <a:endParaRPr lang="en-US" sz="2000" dirty="0"/>
          </a:p>
        </p:txBody>
      </p:sp>
      <p:sp>
        <p:nvSpPr>
          <p:cNvPr id="8" name="Content Placeholder 1"/>
          <p:cNvSpPr txBox="1">
            <a:spLocks/>
          </p:cNvSpPr>
          <p:nvPr/>
        </p:nvSpPr>
        <p:spPr>
          <a:xfrm>
            <a:off x="997755" y="4642953"/>
            <a:ext cx="7682947" cy="864001"/>
          </a:xfrm>
          <a:prstGeom prst="rect">
            <a:avLst/>
          </a:prstGeom>
          <a:solidFill>
            <a:srgbClr val="FFDB00"/>
          </a:solidFill>
        </p:spPr>
        <p:txBody>
          <a:bodyPr vert="horz" lIns="72000" tIns="72000" rIns="72000" bIns="72000" rtlCol="0" anchor="t" anchorCtr="0">
            <a:noAutofit/>
          </a:bodyPr>
          <a:lstStyle>
            <a:defPPr>
              <a:defRPr lang="en-US"/>
            </a:defPPr>
            <a:lvl1pPr marL="0" indent="0" algn="ctr" defTabSz="914239" eaLnBrk="1" latinLnBrk="0" hangingPunct="1">
              <a:spcBef>
                <a:spcPct val="20000"/>
              </a:spcBef>
              <a:buClr>
                <a:schemeClr val="accent2"/>
              </a:buClr>
              <a:buSzPct val="70000"/>
              <a:buFont typeface="Arial" pitchFamily="34" charset="0"/>
              <a:buNone/>
              <a:defRPr sz="1700">
                <a:solidFill>
                  <a:schemeClr val="bg1"/>
                </a:solidFill>
                <a:latin typeface="+mn-lt"/>
              </a:defRPr>
            </a:lvl1pPr>
            <a:lvl2pPr marL="627542" indent="-310292" defTabSz="914239" eaLnBrk="1" latinLnBrk="0" hangingPunct="1">
              <a:spcBef>
                <a:spcPct val="20000"/>
              </a:spcBef>
              <a:buClr>
                <a:schemeClr val="accent2"/>
              </a:buClr>
              <a:buSzPct val="70000"/>
              <a:buFont typeface="Arial" pitchFamily="34" charset="0"/>
              <a:buChar char="►"/>
              <a:defRPr sz="1800">
                <a:solidFill>
                  <a:schemeClr val="bg1"/>
                </a:solidFill>
                <a:latin typeface="+mn-lt"/>
              </a:defRPr>
            </a:lvl2pPr>
            <a:lvl3pPr marL="944791" indent="-317249" defTabSz="914239" eaLnBrk="1" latinLnBrk="0" hangingPunct="1">
              <a:spcBef>
                <a:spcPct val="20000"/>
              </a:spcBef>
              <a:buClr>
                <a:schemeClr val="accent2"/>
              </a:buClr>
              <a:buSzPct val="70000"/>
              <a:buFont typeface="Arial" pitchFamily="34" charset="0"/>
              <a:buChar char="►"/>
              <a:defRPr sz="1600">
                <a:solidFill>
                  <a:schemeClr val="bg1"/>
                </a:solidFill>
                <a:latin typeface="+mn-lt"/>
              </a:defRPr>
            </a:lvl3pPr>
            <a:lvl4pPr marL="1257865" indent="-313075" defTabSz="914239" eaLnBrk="1" latinLnBrk="0" hangingPunct="1">
              <a:spcBef>
                <a:spcPct val="20000"/>
              </a:spcBef>
              <a:buClr>
                <a:schemeClr val="accent2"/>
              </a:buClr>
              <a:buSzPct val="70000"/>
              <a:buFont typeface="Arial" pitchFamily="34" charset="0"/>
              <a:buChar char="►"/>
              <a:defRPr sz="1400">
                <a:solidFill>
                  <a:schemeClr val="bg1"/>
                </a:solidFill>
                <a:latin typeface="+mn-lt"/>
              </a:defRPr>
            </a:lvl4pPr>
            <a:lvl5pPr marL="1570940" indent="-313075" defTabSz="914239" eaLnBrk="1" latinLnBrk="0" hangingPunct="1">
              <a:spcBef>
                <a:spcPct val="20000"/>
              </a:spcBef>
              <a:buClr>
                <a:schemeClr val="accent2"/>
              </a:buClr>
              <a:buSzPct val="70000"/>
              <a:buFont typeface="Arial" pitchFamily="34" charset="0"/>
              <a:buChar char="►"/>
              <a:defRPr sz="1400">
                <a:solidFill>
                  <a:schemeClr val="bg1"/>
                </a:solidFill>
                <a:latin typeface="+mn-lt"/>
              </a:defRPr>
            </a:lvl5pPr>
            <a:lvl6pPr marL="2514156" indent="-228560" defTabSz="914239">
              <a:spcBef>
                <a:spcPct val="20000"/>
              </a:spcBef>
              <a:buFont typeface="Arial" pitchFamily="34" charset="0"/>
              <a:buChar char="•"/>
              <a:defRPr sz="2000">
                <a:latin typeface="+mn-lt"/>
              </a:defRPr>
            </a:lvl6pPr>
            <a:lvl7pPr marL="2971275" indent="-228560" defTabSz="914239">
              <a:spcBef>
                <a:spcPct val="20000"/>
              </a:spcBef>
              <a:buFont typeface="Arial" pitchFamily="34" charset="0"/>
              <a:buChar char="•"/>
              <a:defRPr sz="2000">
                <a:latin typeface="+mn-lt"/>
              </a:defRPr>
            </a:lvl7pPr>
            <a:lvl8pPr marL="3428395" indent="-228560" defTabSz="914239">
              <a:spcBef>
                <a:spcPct val="20000"/>
              </a:spcBef>
              <a:buFont typeface="Arial" pitchFamily="34" charset="0"/>
              <a:buChar char="•"/>
              <a:defRPr sz="2000">
                <a:latin typeface="+mn-lt"/>
              </a:defRPr>
            </a:lvl8pPr>
            <a:lvl9pPr marL="3885514" indent="-228560" defTabSz="914239">
              <a:spcBef>
                <a:spcPct val="20000"/>
              </a:spcBef>
              <a:buFont typeface="Arial" pitchFamily="34" charset="0"/>
              <a:buChar char="•"/>
              <a:defRPr sz="2000">
                <a:latin typeface="+mn-lt"/>
              </a:defRPr>
            </a:lvl9pPr>
          </a:lstStyle>
          <a:p>
            <a:r>
              <a:rPr lang="en-US" dirty="0" smtClean="0"/>
              <a:t>It is not about accounting - it </a:t>
            </a:r>
            <a:r>
              <a:rPr lang="en-US" dirty="0"/>
              <a:t>is about </a:t>
            </a:r>
            <a:r>
              <a:rPr lang="en-US" b="1" dirty="0"/>
              <a:t>improving people’s lives </a:t>
            </a:r>
            <a:r>
              <a:rPr lang="en-US" dirty="0"/>
              <a:t>by holding governments to account to deliver on their obligations</a:t>
            </a:r>
            <a:r>
              <a:rPr lang="en-US" b="1" dirty="0"/>
              <a:t> without hiding the facts about who will pay for them</a:t>
            </a:r>
            <a:r>
              <a:rPr lang="en-US" dirty="0"/>
              <a:t>. </a:t>
            </a:r>
          </a:p>
        </p:txBody>
      </p:sp>
      <p:sp>
        <p:nvSpPr>
          <p:cNvPr id="9" name="Right Arrow 8"/>
          <p:cNvSpPr/>
          <p:nvPr/>
        </p:nvSpPr>
        <p:spPr bwMode="auto">
          <a:xfrm>
            <a:off x="225644" y="4748400"/>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a:p>
        </p:txBody>
      </p:sp>
      <p:sp>
        <p:nvSpPr>
          <p:cNvPr id="10" name="Content Placeholder 2"/>
          <p:cNvSpPr txBox="1">
            <a:spLocks/>
          </p:cNvSpPr>
          <p:nvPr/>
        </p:nvSpPr>
        <p:spPr bwMode="gray">
          <a:xfrm>
            <a:off x="454025" y="1275017"/>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700" dirty="0" err="1">
                <a:solidFill>
                  <a:schemeClr val="bg1"/>
                </a:solidFill>
              </a:rPr>
              <a:t>Fiscal</a:t>
            </a:r>
            <a:r>
              <a:rPr lang="de-DE" sz="1700" dirty="0">
                <a:solidFill>
                  <a:schemeClr val="bg1"/>
                </a:solidFill>
              </a:rPr>
              <a:t> </a:t>
            </a:r>
            <a:r>
              <a:rPr lang="de-DE" sz="1700" dirty="0" err="1" smtClean="0">
                <a:solidFill>
                  <a:schemeClr val="bg1"/>
                </a:solidFill>
              </a:rPr>
              <a:t>transparency</a:t>
            </a:r>
            <a:endParaRPr lang="de-DE" sz="1700" dirty="0">
              <a:solidFill>
                <a:schemeClr val="bg1"/>
              </a:solidFill>
            </a:endParaRPr>
          </a:p>
        </p:txBody>
      </p:sp>
      <p:sp>
        <p:nvSpPr>
          <p:cNvPr id="11" name="Content Placeholder 2"/>
          <p:cNvSpPr txBox="1">
            <a:spLocks/>
          </p:cNvSpPr>
          <p:nvPr/>
        </p:nvSpPr>
        <p:spPr bwMode="gray">
          <a:xfrm>
            <a:off x="466796" y="2113765"/>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en-US" sz="1700" dirty="0">
                <a:solidFill>
                  <a:schemeClr val="bg1"/>
                </a:solidFill>
              </a:rPr>
              <a:t>Government‘s access to global capital markets and financing conditions</a:t>
            </a:r>
          </a:p>
        </p:txBody>
      </p:sp>
      <p:sp>
        <p:nvSpPr>
          <p:cNvPr id="13" name="Content Placeholder 2"/>
          <p:cNvSpPr txBox="1">
            <a:spLocks/>
          </p:cNvSpPr>
          <p:nvPr/>
        </p:nvSpPr>
        <p:spPr bwMode="gray">
          <a:xfrm>
            <a:off x="466796" y="3821419"/>
            <a:ext cx="8232774"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700" dirty="0" err="1">
                <a:solidFill>
                  <a:schemeClr val="bg1"/>
                </a:solidFill>
              </a:rPr>
              <a:t>Economic</a:t>
            </a:r>
            <a:r>
              <a:rPr lang="de-DE" sz="1700" dirty="0">
                <a:solidFill>
                  <a:schemeClr val="bg1"/>
                </a:solidFill>
              </a:rPr>
              <a:t> </a:t>
            </a:r>
            <a:r>
              <a:rPr lang="de-DE" sz="1700" dirty="0" err="1" smtClean="0">
                <a:solidFill>
                  <a:schemeClr val="bg1"/>
                </a:solidFill>
              </a:rPr>
              <a:t>growth</a:t>
            </a:r>
            <a:r>
              <a:rPr lang="de-DE" sz="1700" dirty="0" smtClean="0">
                <a:solidFill>
                  <a:schemeClr val="bg1"/>
                </a:solidFill>
              </a:rPr>
              <a:t> in private </a:t>
            </a:r>
            <a:r>
              <a:rPr lang="de-DE" sz="1700" dirty="0" err="1" smtClean="0">
                <a:solidFill>
                  <a:schemeClr val="bg1"/>
                </a:solidFill>
              </a:rPr>
              <a:t>sector</a:t>
            </a:r>
            <a:endParaRPr lang="de-DE" sz="1700" dirty="0">
              <a:solidFill>
                <a:schemeClr val="bg1"/>
              </a:solidFill>
            </a:endParaRPr>
          </a:p>
        </p:txBody>
      </p:sp>
      <p:sp>
        <p:nvSpPr>
          <p:cNvPr id="14" name="Down Arrow 13"/>
          <p:cNvSpPr/>
          <p:nvPr/>
        </p:nvSpPr>
        <p:spPr>
          <a:xfrm>
            <a:off x="4323521" y="1830258"/>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5" name="Down Arrow 14"/>
          <p:cNvSpPr/>
          <p:nvPr/>
        </p:nvSpPr>
        <p:spPr>
          <a:xfrm>
            <a:off x="4323521" y="3489049"/>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3" name="Rectangle 2"/>
          <p:cNvSpPr/>
          <p:nvPr/>
        </p:nvSpPr>
        <p:spPr>
          <a:xfrm>
            <a:off x="225644" y="1163408"/>
            <a:ext cx="8620182" cy="1603040"/>
          </a:xfrm>
          <a:prstGeom prst="rect">
            <a:avLst/>
          </a:prstGeom>
          <a:noFill/>
          <a:ln w="31750">
            <a:solidFill>
              <a:srgbClr val="F04C3E"/>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sp>
        <p:nvSpPr>
          <p:cNvPr id="17" name="Content Placeholder 2"/>
          <p:cNvSpPr txBox="1">
            <a:spLocks/>
          </p:cNvSpPr>
          <p:nvPr/>
        </p:nvSpPr>
        <p:spPr bwMode="gray">
          <a:xfrm>
            <a:off x="447929" y="2934225"/>
            <a:ext cx="8232773" cy="534435"/>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lgn="ctr">
              <a:buNone/>
            </a:pPr>
            <a:r>
              <a:rPr lang="de-DE" sz="1700" dirty="0">
                <a:solidFill>
                  <a:schemeClr val="bg1"/>
                </a:solidFill>
              </a:rPr>
              <a:t>Investments </a:t>
            </a:r>
            <a:r>
              <a:rPr lang="de-DE" sz="1700" dirty="0" err="1">
                <a:solidFill>
                  <a:schemeClr val="bg1"/>
                </a:solidFill>
              </a:rPr>
              <a:t>by</a:t>
            </a:r>
            <a:r>
              <a:rPr lang="de-DE" sz="1700" dirty="0">
                <a:solidFill>
                  <a:schemeClr val="bg1"/>
                </a:solidFill>
              </a:rPr>
              <a:t> </a:t>
            </a:r>
            <a:r>
              <a:rPr lang="de-DE" sz="1700" dirty="0" err="1">
                <a:solidFill>
                  <a:schemeClr val="bg1"/>
                </a:solidFill>
              </a:rPr>
              <a:t>governments</a:t>
            </a:r>
            <a:r>
              <a:rPr lang="de-DE" sz="1700" dirty="0">
                <a:solidFill>
                  <a:schemeClr val="bg1"/>
                </a:solidFill>
              </a:rPr>
              <a:t> in </a:t>
            </a:r>
            <a:r>
              <a:rPr lang="de-DE" sz="1700" dirty="0" err="1" smtClean="0">
                <a:solidFill>
                  <a:schemeClr val="bg1"/>
                </a:solidFill>
              </a:rPr>
              <a:t>infrastructure</a:t>
            </a:r>
            <a:r>
              <a:rPr lang="de-DE" sz="1700" dirty="0" smtClean="0">
                <a:solidFill>
                  <a:schemeClr val="bg1"/>
                </a:solidFill>
              </a:rPr>
              <a:t> etc.</a:t>
            </a:r>
            <a:endParaRPr lang="de-DE" sz="1700" dirty="0">
              <a:solidFill>
                <a:schemeClr val="bg1"/>
              </a:solidFill>
            </a:endParaRPr>
          </a:p>
        </p:txBody>
      </p:sp>
      <p:sp>
        <p:nvSpPr>
          <p:cNvPr id="18" name="Down Arrow 17"/>
          <p:cNvSpPr/>
          <p:nvPr/>
        </p:nvSpPr>
        <p:spPr>
          <a:xfrm>
            <a:off x="4317425" y="2666089"/>
            <a:ext cx="606287" cy="243751"/>
          </a:xfrm>
          <a:prstGeom prst="downArrow">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chemeClr val="tx1"/>
              </a:solidFill>
            </a:endParaRPr>
          </a:p>
        </p:txBody>
      </p:sp>
      <p:graphicFrame>
        <p:nvGraphicFramePr>
          <p:cNvPr id="19" name="Inhaltsplatzhalter 1"/>
          <p:cNvGraphicFramePr>
            <a:graphicFrameLocks/>
          </p:cNvGraphicFramePr>
          <p:nvPr>
            <p:extLst>
              <p:ext uri="{D42A27DB-BD31-4B8C-83A1-F6EECF244321}">
                <p14:modId xmlns:p14="http://schemas.microsoft.com/office/powerpoint/2010/main" val="2846414076"/>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127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ppt_x"/>
                                          </p:val>
                                        </p:tav>
                                        <p:tav tm="100000">
                                          <p:val>
                                            <p:strVal val="#ppt_x"/>
                                          </p:val>
                                        </p:tav>
                                      </p:tavLst>
                                    </p:anim>
                                    <p:anim calcmode="lin" valueType="num">
                                      <p:cBhvr additive="base">
                                        <p:cTn id="3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ppt_x"/>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ppt_x"/>
                                          </p:val>
                                        </p:tav>
                                        <p:tav tm="100000">
                                          <p:val>
                                            <p:strVal val="#ppt_x"/>
                                          </p:val>
                                        </p:tav>
                                      </p:tavLst>
                                    </p:anim>
                                    <p:anim calcmode="lin" valueType="num">
                                      <p:cBhvr additive="base">
                                        <p:cTn id="49" dur="500" fill="hold"/>
                                        <p:tgtEl>
                                          <p:spTgt spid="13"/>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additive="base">
                                        <p:cTn id="52" dur="500" fill="hold"/>
                                        <p:tgtEl>
                                          <p:spTgt spid="9"/>
                                        </p:tgtEl>
                                        <p:attrNameLst>
                                          <p:attrName>ppt_x</p:attrName>
                                        </p:attrNameLst>
                                      </p:cBhvr>
                                      <p:tavLst>
                                        <p:tav tm="0">
                                          <p:val>
                                            <p:strVal val="#ppt_x"/>
                                          </p:val>
                                        </p:tav>
                                        <p:tav tm="100000">
                                          <p:val>
                                            <p:strVal val="#ppt_x"/>
                                          </p:val>
                                        </p:tav>
                                      </p:tavLst>
                                    </p:anim>
                                    <p:anim calcmode="lin" valueType="num">
                                      <p:cBhvr additive="base">
                                        <p:cTn id="5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P spid="14" grpId="0" animBg="1"/>
      <p:bldP spid="15" grpId="0" animBg="1"/>
      <p:bldP spid="3"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sector accounting reforms: impact of the political system</a:t>
            </a:r>
          </a:p>
        </p:txBody>
      </p:sp>
    </p:spTree>
    <p:extLst>
      <p:ext uri="{BB962C8B-B14F-4D97-AF65-F5344CB8AC3E}">
        <p14:creationId xmlns:p14="http://schemas.microsoft.com/office/powerpoint/2010/main" val="10589543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Public sector accounting reforms: impact of the political system</a:t>
            </a:r>
            <a:br>
              <a:rPr lang="en-US" sz="2000" dirty="0"/>
            </a:br>
            <a:r>
              <a:rPr lang="en-US" sz="2000" dirty="0"/>
              <a:t>Public </a:t>
            </a:r>
            <a:r>
              <a:rPr lang="en-US" sz="2000" dirty="0" smtClean="0"/>
              <a:t>sector accounting in Germany vs. France</a:t>
            </a:r>
            <a:endParaRPr lang="en-US" sz="20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74847214"/>
              </p:ext>
            </p:extLst>
          </p:nvPr>
        </p:nvGraphicFramePr>
        <p:xfrm>
          <a:off x="457200" y="1328039"/>
          <a:ext cx="8229600" cy="4546600"/>
        </p:xfrm>
        <a:graphic>
          <a:graphicData uri="http://schemas.openxmlformats.org/drawingml/2006/table">
            <a:tbl>
              <a:tblPr firstRow="1" bandRow="1">
                <a:tableStyleId>{5C22544A-7EE6-4342-B048-85BDC9FD1C3A}</a:tableStyleId>
              </a:tblPr>
              <a:tblGrid>
                <a:gridCol w="2544417"/>
                <a:gridCol w="2693505"/>
                <a:gridCol w="2991678"/>
              </a:tblGrid>
              <a:tr h="370840">
                <a:tc>
                  <a:txBody>
                    <a:bodyPr/>
                    <a:lstStyle/>
                    <a:p>
                      <a:endParaRPr lang="en-US" dirty="0"/>
                    </a:p>
                  </a:txBody>
                  <a:tcPr/>
                </a:tc>
                <a:tc>
                  <a:txBody>
                    <a:bodyPr/>
                    <a:lstStyle/>
                    <a:p>
                      <a:r>
                        <a:rPr lang="en-US" baseline="0" dirty="0" smtClean="0">
                          <a:solidFill>
                            <a:schemeClr val="tx2"/>
                          </a:solidFill>
                        </a:rPr>
                        <a:t>Germany</a:t>
                      </a:r>
                      <a:endParaRPr lang="en-US" baseline="0" dirty="0">
                        <a:solidFill>
                          <a:schemeClr val="tx2"/>
                        </a:solidFill>
                      </a:endParaRPr>
                    </a:p>
                  </a:txBody>
                  <a:tcPr/>
                </a:tc>
                <a:tc>
                  <a:txBody>
                    <a:bodyPr/>
                    <a:lstStyle/>
                    <a:p>
                      <a:r>
                        <a:rPr lang="en-US" baseline="0" dirty="0" smtClean="0">
                          <a:solidFill>
                            <a:schemeClr val="tx2"/>
                          </a:solidFill>
                        </a:rPr>
                        <a:t>France</a:t>
                      </a:r>
                      <a:endParaRPr lang="en-US" baseline="0" dirty="0">
                        <a:solidFill>
                          <a:schemeClr val="tx2"/>
                        </a:solidFill>
                      </a:endParaRPr>
                    </a:p>
                  </a:txBody>
                  <a:tcPr/>
                </a:tc>
              </a:tr>
              <a:tr h="370840">
                <a:tc>
                  <a:txBody>
                    <a:bodyPr/>
                    <a:lstStyle/>
                    <a:p>
                      <a:r>
                        <a:rPr lang="en-US" sz="1600" dirty="0" smtClean="0"/>
                        <a:t>Public sector</a:t>
                      </a:r>
                      <a:r>
                        <a:rPr lang="en-US" sz="1600" baseline="0" dirty="0" smtClean="0"/>
                        <a:t> accounting landscape</a:t>
                      </a:r>
                      <a:endParaRPr lang="en-US" sz="1600" dirty="0"/>
                    </a:p>
                  </a:txBody>
                  <a:tcPr/>
                </a:tc>
                <a:tc>
                  <a:txBody>
                    <a:bodyPr/>
                    <a:lstStyle/>
                    <a:p>
                      <a:r>
                        <a:rPr lang="en-US" sz="1600" b="1" dirty="0" smtClean="0"/>
                        <a:t>Heterogeneous</a:t>
                      </a:r>
                    </a:p>
                    <a:p>
                      <a:pPr marL="285750" indent="-285750" algn="l" defTabSz="914400" rtl="0" eaLnBrk="1" latinLnBrk="0" hangingPunct="1">
                        <a:buFont typeface="Arial" panose="020B0604020202020204" pitchFamily="34" charset="0"/>
                        <a:buChar char="•"/>
                      </a:pPr>
                      <a:r>
                        <a:rPr lang="en-US" sz="1600" kern="1200" dirty="0" smtClean="0">
                          <a:solidFill>
                            <a:schemeClr val="dk1"/>
                          </a:solidFill>
                          <a:latin typeface="+mn-lt"/>
                          <a:ea typeface="+mn-ea"/>
                          <a:cs typeface="+mn-cs"/>
                        </a:rPr>
                        <a:t>Federal: cash-basis</a:t>
                      </a:r>
                    </a:p>
                    <a:p>
                      <a:pPr marL="285750" indent="-285750" algn="l" defTabSz="914400" rtl="0" eaLnBrk="1" latinLnBrk="0" hangingPunct="1">
                        <a:buFont typeface="Arial" panose="020B0604020202020204" pitchFamily="34" charset="0"/>
                        <a:buChar char="•"/>
                      </a:pPr>
                      <a:r>
                        <a:rPr lang="en-US" sz="1600" kern="1200" dirty="0" smtClean="0">
                          <a:solidFill>
                            <a:schemeClr val="dk1"/>
                          </a:solidFill>
                          <a:latin typeface="+mn-lt"/>
                          <a:ea typeface="+mn-ea"/>
                          <a:cs typeface="+mn-cs"/>
                        </a:rPr>
                        <a:t>State: mainly cash</a:t>
                      </a:r>
                    </a:p>
                    <a:p>
                      <a:pPr marL="285750" indent="-285750" algn="l" defTabSz="914400" rtl="0" eaLnBrk="1" latinLnBrk="0" hangingPunct="1">
                        <a:buFont typeface="Arial" panose="020B0604020202020204" pitchFamily="34" charset="0"/>
                        <a:buChar char="•"/>
                      </a:pPr>
                      <a:r>
                        <a:rPr lang="en-US" sz="1600" kern="1200" dirty="0" smtClean="0">
                          <a:solidFill>
                            <a:schemeClr val="dk1"/>
                          </a:solidFill>
                          <a:latin typeface="+mn-lt"/>
                          <a:ea typeface="+mn-ea"/>
                          <a:cs typeface="+mn-cs"/>
                        </a:rPr>
                        <a:t>Local: mainly accrual</a:t>
                      </a:r>
                      <a:endParaRPr lang="en-US" sz="1600" kern="1200" dirty="0">
                        <a:solidFill>
                          <a:schemeClr val="dk1"/>
                        </a:solidFill>
                        <a:latin typeface="+mn-lt"/>
                        <a:ea typeface="+mn-ea"/>
                        <a:cs typeface="+mn-cs"/>
                      </a:endParaRPr>
                    </a:p>
                  </a:txBody>
                  <a:tcPr/>
                </a:tc>
                <a:tc>
                  <a:txBody>
                    <a:bodyPr/>
                    <a:lstStyle/>
                    <a:p>
                      <a:pPr marL="0" algn="l" defTabSz="914400" rtl="0" eaLnBrk="1" latinLnBrk="0" hangingPunct="1"/>
                      <a:r>
                        <a:rPr lang="en-US" sz="1600" b="1" kern="1200" dirty="0" smtClean="0">
                          <a:solidFill>
                            <a:schemeClr val="dk1"/>
                          </a:solidFill>
                          <a:latin typeface="+mn-lt"/>
                          <a:ea typeface="+mn-ea"/>
                          <a:cs typeface="+mn-cs"/>
                        </a:rPr>
                        <a:t>Homogeneous</a:t>
                      </a:r>
                    </a:p>
                    <a:p>
                      <a:pPr marL="285750" indent="-285750" algn="l" defTabSz="914400" rtl="0" eaLnBrk="1" latinLnBrk="0" hangingPunct="1">
                        <a:buFont typeface="Arial" panose="020B0604020202020204" pitchFamily="34" charset="0"/>
                        <a:buChar char="•"/>
                      </a:pPr>
                      <a:r>
                        <a:rPr lang="en-US" sz="1600" kern="1200" dirty="0" smtClean="0">
                          <a:solidFill>
                            <a:schemeClr val="dk1"/>
                          </a:solidFill>
                          <a:latin typeface="+mn-lt"/>
                          <a:ea typeface="+mn-ea"/>
                          <a:cs typeface="+mn-cs"/>
                        </a:rPr>
                        <a:t>All government entities in France apply accrual accounting</a:t>
                      </a:r>
                    </a:p>
                    <a:p>
                      <a:pPr marL="285750" indent="-285750" algn="l" defTabSz="914400" rtl="0" eaLnBrk="1" latinLnBrk="0" hangingPunct="1">
                        <a:buFont typeface="Arial" panose="020B0604020202020204" pitchFamily="34" charset="0"/>
                        <a:buChar char="•"/>
                      </a:pPr>
                      <a:r>
                        <a:rPr lang="en-US" sz="1600" kern="1200" dirty="0" smtClean="0">
                          <a:solidFill>
                            <a:schemeClr val="dk1"/>
                          </a:solidFill>
                          <a:latin typeface="+mn-lt"/>
                          <a:ea typeface="+mn-ea"/>
                          <a:cs typeface="+mn-cs"/>
                        </a:rPr>
                        <a:t>Consistent accounting policies for all French public administrations</a:t>
                      </a:r>
                      <a:endParaRPr lang="en-US" sz="1600" kern="1200" dirty="0">
                        <a:solidFill>
                          <a:schemeClr val="dk1"/>
                        </a:solidFill>
                        <a:latin typeface="+mn-lt"/>
                        <a:ea typeface="+mn-ea"/>
                        <a:cs typeface="+mn-cs"/>
                      </a:endParaRPr>
                    </a:p>
                  </a:txBody>
                  <a:tcPr/>
                </a:tc>
              </a:tr>
              <a:tr h="370840">
                <a:tc>
                  <a:txBody>
                    <a:bodyPr/>
                    <a:lstStyle/>
                    <a:p>
                      <a:r>
                        <a:rPr lang="en-US" sz="1600" dirty="0" smtClean="0"/>
                        <a:t>Standard setting</a:t>
                      </a:r>
                      <a:r>
                        <a:rPr lang="en-US" sz="1600" baseline="0" dirty="0" smtClean="0"/>
                        <a:t> framework</a:t>
                      </a:r>
                      <a:endParaRPr lang="en-US" sz="1600" dirty="0"/>
                    </a:p>
                  </a:txBody>
                  <a:tcPr/>
                </a:tc>
                <a:tc>
                  <a:txBody>
                    <a:bodyPr/>
                    <a:lstStyle/>
                    <a:p>
                      <a:pPr marL="0" algn="l" defTabSz="914400" rtl="0" eaLnBrk="1" latinLnBrk="0" hangingPunct="1"/>
                      <a:r>
                        <a:rPr lang="en-US" sz="1600" b="1" kern="1200" dirty="0" smtClean="0">
                          <a:solidFill>
                            <a:schemeClr val="dk1"/>
                          </a:solidFill>
                          <a:latin typeface="+mn-lt"/>
                          <a:ea typeface="+mn-ea"/>
                          <a:cs typeface="+mn-cs"/>
                        </a:rPr>
                        <a:t>Complex structure</a:t>
                      </a:r>
                    </a:p>
                    <a:p>
                      <a:r>
                        <a:rPr lang="en-US" sz="1600" dirty="0" smtClean="0"/>
                        <a:t>One standard setter at federal/state level but additional laws; ministries</a:t>
                      </a:r>
                      <a:r>
                        <a:rPr lang="en-US" sz="1600" baseline="0" dirty="0" smtClean="0"/>
                        <a:t> of interior of each state in charge of local governments</a:t>
                      </a:r>
                      <a:endParaRPr lang="en-US" sz="1600" dirty="0"/>
                    </a:p>
                  </a:txBody>
                  <a:tcPr/>
                </a:tc>
                <a:tc>
                  <a:txBody>
                    <a:bodyPr/>
                    <a:lstStyle/>
                    <a:p>
                      <a:pPr marL="0" algn="l" defTabSz="914400" rtl="0" eaLnBrk="1" latinLnBrk="0" hangingPunct="1"/>
                      <a:r>
                        <a:rPr lang="en-US" sz="1600" b="1" kern="1200" dirty="0" smtClean="0">
                          <a:solidFill>
                            <a:schemeClr val="dk1"/>
                          </a:solidFill>
                          <a:latin typeface="+mn-lt"/>
                          <a:ea typeface="+mn-ea"/>
                          <a:cs typeface="+mn-cs"/>
                        </a:rPr>
                        <a:t>Simple structure</a:t>
                      </a:r>
                    </a:p>
                    <a:p>
                      <a:r>
                        <a:rPr lang="en-US" sz="1600" kern="1200" dirty="0" smtClean="0">
                          <a:solidFill>
                            <a:schemeClr val="dk1"/>
                          </a:solidFill>
                          <a:latin typeface="+mn-lt"/>
                          <a:ea typeface="+mn-ea"/>
                          <a:cs typeface="+mn-cs"/>
                        </a:rPr>
                        <a:t>One standard setter for all levels of government (</a:t>
                      </a:r>
                      <a:r>
                        <a:rPr lang="fr-FR" sz="1600" kern="1200" dirty="0" err="1" smtClean="0">
                          <a:solidFill>
                            <a:schemeClr val="dk1"/>
                          </a:solidFill>
                          <a:latin typeface="+mn-lt"/>
                          <a:ea typeface="+mn-ea"/>
                          <a:cs typeface="+mn-cs"/>
                        </a:rPr>
                        <a:t>CNoCP</a:t>
                      </a:r>
                      <a:r>
                        <a:rPr lang="fr-FR" sz="1600" kern="1200" dirty="0" smtClean="0">
                          <a:solidFill>
                            <a:schemeClr val="dk1"/>
                          </a:solidFill>
                          <a:latin typeface="+mn-lt"/>
                          <a:ea typeface="+mn-ea"/>
                          <a:cs typeface="+mn-cs"/>
                        </a:rPr>
                        <a:t>: Conseil de normalisation des comptes publics)</a:t>
                      </a:r>
                      <a:endParaRPr lang="en-US" sz="1600" kern="1200" dirty="0">
                        <a:solidFill>
                          <a:schemeClr val="dk1"/>
                        </a:solidFill>
                        <a:latin typeface="+mn-lt"/>
                        <a:ea typeface="+mn-ea"/>
                        <a:cs typeface="+mn-cs"/>
                      </a:endParaRPr>
                    </a:p>
                  </a:txBody>
                  <a:tcPr/>
                </a:tc>
              </a:tr>
              <a:tr h="370840">
                <a:tc>
                  <a:txBody>
                    <a:bodyPr/>
                    <a:lstStyle/>
                    <a:p>
                      <a:r>
                        <a:rPr lang="en-US" sz="1600" dirty="0" smtClean="0"/>
                        <a:t>IPSAS compliance according</a:t>
                      </a:r>
                      <a:r>
                        <a:rPr lang="en-US" sz="1600" baseline="0" dirty="0" smtClean="0"/>
                        <a:t> to EY study</a:t>
                      </a:r>
                      <a:endParaRPr lang="en-US" sz="1600" dirty="0"/>
                    </a:p>
                  </a:txBody>
                  <a:tcPr/>
                </a:tc>
                <a:tc>
                  <a:txBody>
                    <a:bodyPr/>
                    <a:lstStyle/>
                    <a:p>
                      <a:r>
                        <a:rPr lang="en-US" sz="1600" b="1" kern="1200" dirty="0" smtClean="0">
                          <a:solidFill>
                            <a:schemeClr val="dk1"/>
                          </a:solidFill>
                          <a:latin typeface="+mn-lt"/>
                          <a:ea typeface="+mn-ea"/>
                          <a:cs typeface="+mn-cs"/>
                        </a:rPr>
                        <a:t>Clearly below average</a:t>
                      </a:r>
                      <a:endParaRPr lang="en-US" sz="1600" b="1" kern="1200" dirty="0">
                        <a:solidFill>
                          <a:schemeClr val="dk1"/>
                        </a:solidFill>
                        <a:latin typeface="+mn-lt"/>
                        <a:ea typeface="+mn-ea"/>
                        <a:cs typeface="+mn-cs"/>
                      </a:endParaRPr>
                    </a:p>
                  </a:txBody>
                  <a:tcPr/>
                </a:tc>
                <a:tc>
                  <a:txBody>
                    <a:bodyPr/>
                    <a:lstStyle/>
                    <a:p>
                      <a:pPr marL="0" algn="l" defTabSz="914400" rtl="0" eaLnBrk="1" latinLnBrk="0" hangingPunct="1"/>
                      <a:r>
                        <a:rPr lang="en-US" sz="1600" b="1" kern="1200" dirty="0" smtClean="0">
                          <a:solidFill>
                            <a:schemeClr val="dk1"/>
                          </a:solidFill>
                          <a:latin typeface="+mn-lt"/>
                          <a:ea typeface="+mn-ea"/>
                          <a:cs typeface="+mn-cs"/>
                        </a:rPr>
                        <a:t>Clearly above average</a:t>
                      </a:r>
                      <a:endParaRPr lang="en-US" sz="1600" b="1" kern="1200" dirty="0">
                        <a:solidFill>
                          <a:schemeClr val="dk1"/>
                        </a:solidFill>
                        <a:latin typeface="+mn-lt"/>
                        <a:ea typeface="+mn-ea"/>
                        <a:cs typeface="+mn-cs"/>
                      </a:endParaRPr>
                    </a:p>
                  </a:txBody>
                  <a:tcPr/>
                </a:tc>
              </a:tr>
            </a:tbl>
          </a:graphicData>
        </a:graphic>
      </p:graphicFrame>
      <p:graphicFrame>
        <p:nvGraphicFramePr>
          <p:cNvPr id="7" name="Inhaltsplatzhalter 1"/>
          <p:cNvGraphicFramePr>
            <a:graphicFrameLocks/>
          </p:cNvGraphicFramePr>
          <p:nvPr>
            <p:extLst>
              <p:ext uri="{D42A27DB-BD31-4B8C-83A1-F6EECF244321}">
                <p14:modId xmlns:p14="http://schemas.microsoft.com/office/powerpoint/2010/main" val="3616131219"/>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31205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Public sector accounting reforms: impact of the political system</a:t>
            </a:r>
            <a:br>
              <a:rPr lang="en-US" sz="2000" dirty="0"/>
            </a:br>
            <a:r>
              <a:rPr lang="en-US" sz="2000" dirty="0" smtClean="0"/>
              <a:t>Lessons learned</a:t>
            </a:r>
            <a:endParaRPr lang="en-US" sz="2000" dirty="0"/>
          </a:p>
        </p:txBody>
      </p:sp>
      <p:sp>
        <p:nvSpPr>
          <p:cNvPr id="3" name="Content Placeholder 2"/>
          <p:cNvSpPr>
            <a:spLocks noGrp="1"/>
          </p:cNvSpPr>
          <p:nvPr>
            <p:ph idx="1"/>
          </p:nvPr>
        </p:nvSpPr>
        <p:spPr/>
        <p:txBody>
          <a:bodyPr/>
          <a:lstStyle/>
          <a:p>
            <a:r>
              <a:rPr lang="en-US" dirty="0" smtClean="0"/>
              <a:t>Politicians need to make more use of the information provided by accrual data</a:t>
            </a:r>
            <a:endParaRPr lang="en-US" dirty="0"/>
          </a:p>
          <a:p>
            <a:r>
              <a:rPr lang="en-US" dirty="0" smtClean="0"/>
              <a:t>For successful accounting reforms political support is required</a:t>
            </a:r>
            <a:endParaRPr lang="en-US" dirty="0"/>
          </a:p>
          <a:p>
            <a:r>
              <a:rPr lang="en-US" dirty="0" smtClean="0"/>
              <a:t>Different legal backgrounds (common (case) law vs. civil law) influences the standard setting approach</a:t>
            </a:r>
            <a:endParaRPr lang="en-US" dirty="0"/>
          </a:p>
          <a:p>
            <a:r>
              <a:rPr lang="en-US" dirty="0" smtClean="0"/>
              <a:t>The standard-setter needs to have sufficient power</a:t>
            </a:r>
          </a:p>
          <a:p>
            <a:r>
              <a:rPr lang="en-US" dirty="0" smtClean="0"/>
              <a:t>Principles/standards need to be binding</a:t>
            </a:r>
          </a:p>
          <a:p>
            <a:r>
              <a:rPr lang="en-US" dirty="0" smtClean="0"/>
              <a:t>Public sector accounting standards does not need to differ between levels of governments</a:t>
            </a:r>
            <a:endParaRPr lang="en-US" dirty="0"/>
          </a:p>
          <a:p>
            <a:endParaRPr lang="en-US" dirty="0"/>
          </a:p>
        </p:txBody>
      </p:sp>
      <p:graphicFrame>
        <p:nvGraphicFramePr>
          <p:cNvPr id="5" name="Inhaltsplatzhalter 1"/>
          <p:cNvGraphicFramePr>
            <a:graphicFrameLocks/>
          </p:cNvGraphicFramePr>
          <p:nvPr>
            <p:extLst>
              <p:ext uri="{D42A27DB-BD31-4B8C-83A1-F6EECF244321}">
                <p14:modId xmlns:p14="http://schemas.microsoft.com/office/powerpoint/2010/main" val="922691577"/>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4762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mn-lt"/>
              </a:rPr>
              <a:t>Agenda</a:t>
            </a:r>
            <a:endParaRPr lang="en-GB" dirty="0">
              <a:latin typeface="+mn-lt"/>
            </a:endParaRPr>
          </a:p>
        </p:txBody>
      </p:sp>
      <p:graphicFrame>
        <p:nvGraphicFramePr>
          <p:cNvPr id="5" name="Inhaltsplatzhalter 1"/>
          <p:cNvGraphicFramePr>
            <a:graphicFrameLocks/>
          </p:cNvGraphicFramePr>
          <p:nvPr>
            <p:extLst>
              <p:ext uri="{D42A27DB-BD31-4B8C-83A1-F6EECF244321}">
                <p14:modId xmlns:p14="http://schemas.microsoft.com/office/powerpoint/2010/main" val="356834392"/>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203353579"/>
              </p:ext>
            </p:extLst>
          </p:nvPr>
        </p:nvGraphicFramePr>
        <p:xfrm>
          <a:off x="457200" y="1430867"/>
          <a:ext cx="8229600" cy="2468880"/>
        </p:xfrm>
        <a:graphic>
          <a:graphicData uri="http://schemas.openxmlformats.org/drawingml/2006/table">
            <a:tbl>
              <a:tblPr firstRow="1" bandRow="1">
                <a:tableStyleId>{5C22544A-7EE6-4342-B048-85BDC9FD1C3A}</a:tableStyleId>
              </a:tblPr>
              <a:tblGrid>
                <a:gridCol w="8229600"/>
              </a:tblGrid>
              <a:tr h="370840">
                <a:tc>
                  <a:txBody>
                    <a:bodyPr/>
                    <a:lstStyle/>
                    <a:p>
                      <a:pPr marL="361950" marR="0" indent="-361950" algn="l" defTabSz="914400" rtl="0" eaLnBrk="1" fontAlgn="auto" latinLnBrk="0" hangingPunct="1">
                        <a:lnSpc>
                          <a:spcPct val="100000"/>
                        </a:lnSpc>
                        <a:spcBef>
                          <a:spcPts val="0"/>
                        </a:spcBef>
                        <a:spcAft>
                          <a:spcPts val="0"/>
                        </a:spcAft>
                        <a:buClrTx/>
                        <a:buSzTx/>
                        <a:buFontTx/>
                        <a:buNone/>
                        <a:tabLst>
                          <a:tab pos="361950" algn="l"/>
                        </a:tabLst>
                        <a:defRPr/>
                      </a:pPr>
                      <a:r>
                        <a:rPr lang="en-US" sz="2400" dirty="0" smtClean="0"/>
                        <a:t>1. 	The sovereign debt crisis: causes and lessons learned</a:t>
                      </a:r>
                    </a:p>
                  </a:txBody>
                  <a:tcPr>
                    <a:solidFill>
                      <a:srgbClr val="AFAFAF"/>
                    </a:solidFill>
                  </a:tcPr>
                </a:tc>
              </a:tr>
              <a:tr h="370840">
                <a:tc>
                  <a:txBody>
                    <a:bodyPr/>
                    <a:lstStyle/>
                    <a:p>
                      <a:pPr marL="361950" marR="0" indent="-361950" algn="l" defTabSz="914400" rtl="0" eaLnBrk="1" fontAlgn="auto" latinLnBrk="0" hangingPunct="1">
                        <a:lnSpc>
                          <a:spcPct val="100000"/>
                        </a:lnSpc>
                        <a:spcBef>
                          <a:spcPts val="0"/>
                        </a:spcBef>
                        <a:spcAft>
                          <a:spcPts val="0"/>
                        </a:spcAft>
                        <a:buClrTx/>
                        <a:buSzTx/>
                        <a:buFontTx/>
                        <a:buNone/>
                        <a:tabLst>
                          <a:tab pos="361950" algn="l"/>
                        </a:tabLst>
                        <a:defRPr/>
                      </a:pPr>
                      <a:r>
                        <a:rPr lang="en-US" sz="2400" b="1" kern="1200" dirty="0" smtClean="0">
                          <a:solidFill>
                            <a:schemeClr val="lt1"/>
                          </a:solidFill>
                          <a:latin typeface="+mn-lt"/>
                          <a:ea typeface="+mn-ea"/>
                          <a:cs typeface="+mn-cs"/>
                        </a:rPr>
                        <a:t>2. 	Role of the public sector for the performance of the private sector</a:t>
                      </a:r>
                    </a:p>
                  </a:txBody>
                  <a:tcPr>
                    <a:solidFill>
                      <a:srgbClr val="C5C5C5"/>
                    </a:solidFill>
                  </a:tcPr>
                </a:tc>
              </a:tr>
              <a:tr h="370840">
                <a:tc>
                  <a:txBody>
                    <a:bodyPr/>
                    <a:lstStyle/>
                    <a:p>
                      <a:pPr marL="361950" marR="0" indent="-361950" algn="l" defTabSz="914400" rtl="0" eaLnBrk="1" fontAlgn="auto" latinLnBrk="0" hangingPunct="1">
                        <a:lnSpc>
                          <a:spcPct val="100000"/>
                        </a:lnSpc>
                        <a:spcBef>
                          <a:spcPts val="0"/>
                        </a:spcBef>
                        <a:spcAft>
                          <a:spcPts val="0"/>
                        </a:spcAft>
                        <a:buClrTx/>
                        <a:buSzTx/>
                        <a:buFontTx/>
                        <a:buNone/>
                        <a:tabLst>
                          <a:tab pos="361950" algn="l"/>
                        </a:tabLst>
                        <a:defRPr/>
                      </a:pPr>
                      <a:r>
                        <a:rPr lang="en-US" sz="2400" b="1" kern="1200" dirty="0" smtClean="0">
                          <a:solidFill>
                            <a:schemeClr val="lt1"/>
                          </a:solidFill>
                          <a:latin typeface="+mn-lt"/>
                          <a:ea typeface="+mn-ea"/>
                          <a:cs typeface="+mn-cs"/>
                        </a:rPr>
                        <a:t>3. 	Public sector accounting reforms: impact of the political system</a:t>
                      </a:r>
                    </a:p>
                  </a:txBody>
                  <a:tcPr>
                    <a:solidFill>
                      <a:srgbClr val="F0F0F0"/>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The sovereign debt crisis: causes and lessons learned</a:t>
            </a:r>
          </a:p>
        </p:txBody>
      </p:sp>
    </p:spTree>
    <p:extLst>
      <p:ext uri="{BB962C8B-B14F-4D97-AF65-F5344CB8AC3E}">
        <p14:creationId xmlns:p14="http://schemas.microsoft.com/office/powerpoint/2010/main" val="995617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The sovereign debt crisis: causes and lessons learned</a:t>
            </a:r>
            <a:br>
              <a:rPr lang="en-US" sz="2400" dirty="0"/>
            </a:br>
            <a:r>
              <a:rPr lang="en-US" sz="2400" dirty="0" smtClean="0"/>
              <a:t>Background and causes</a:t>
            </a:r>
            <a:endParaRPr lang="en-US" sz="2400" dirty="0"/>
          </a:p>
        </p:txBody>
      </p:sp>
      <p:sp>
        <p:nvSpPr>
          <p:cNvPr id="3" name="Content Placeholder 2"/>
          <p:cNvSpPr>
            <a:spLocks noGrp="1"/>
          </p:cNvSpPr>
          <p:nvPr>
            <p:ph idx="1"/>
          </p:nvPr>
        </p:nvSpPr>
        <p:spPr/>
        <p:txBody>
          <a:bodyPr/>
          <a:lstStyle/>
          <a:p>
            <a:pPr marL="0" indent="0">
              <a:buNone/>
            </a:pPr>
            <a:r>
              <a:rPr lang="en-US" sz="1900" u="sng" dirty="0" smtClean="0"/>
              <a:t>Macroeconomic factors:</a:t>
            </a:r>
          </a:p>
          <a:p>
            <a:pPr lvl="1">
              <a:spcBef>
                <a:spcPts val="200"/>
              </a:spcBef>
            </a:pPr>
            <a:r>
              <a:rPr lang="en-US" sz="1700" dirty="0" smtClean="0"/>
              <a:t>Weak </a:t>
            </a:r>
            <a:r>
              <a:rPr lang="en-US" sz="1700" dirty="0"/>
              <a:t>actual and potential growth in the EU</a:t>
            </a:r>
          </a:p>
          <a:p>
            <a:pPr lvl="1">
              <a:spcBef>
                <a:spcPts val="200"/>
              </a:spcBef>
            </a:pPr>
            <a:r>
              <a:rPr lang="en-US" sz="1700" dirty="0"/>
              <a:t>Competitive </a:t>
            </a:r>
            <a:r>
              <a:rPr lang="en-US" sz="1700" dirty="0" smtClean="0"/>
              <a:t>weaknesses (e.g. wages and pension commitments in Greece) and weaknesses in the governance of banks (e.g. Spain)</a:t>
            </a:r>
            <a:endParaRPr lang="en-US" sz="1700" dirty="0"/>
          </a:p>
          <a:p>
            <a:pPr lvl="1">
              <a:spcBef>
                <a:spcPts val="200"/>
              </a:spcBef>
            </a:pPr>
            <a:r>
              <a:rPr lang="en-US" sz="1700" dirty="0" smtClean="0"/>
              <a:t>Large debt-to-GDP-ratios</a:t>
            </a:r>
          </a:p>
          <a:p>
            <a:pPr lvl="1">
              <a:spcBef>
                <a:spcPts val="200"/>
              </a:spcBef>
            </a:pPr>
            <a:r>
              <a:rPr lang="en-US" sz="1700" dirty="0" smtClean="0"/>
              <a:t>Downgrading of PIGS-states by rating agencies </a:t>
            </a:r>
            <a:endParaRPr lang="en-US" sz="1700" dirty="0"/>
          </a:p>
          <a:p>
            <a:pPr lvl="1">
              <a:spcBef>
                <a:spcPts val="200"/>
              </a:spcBef>
            </a:pPr>
            <a:r>
              <a:rPr lang="en-US" sz="1700" dirty="0"/>
              <a:t>European banks own a significant amount of sovereign </a:t>
            </a:r>
            <a:r>
              <a:rPr lang="en-US" sz="1700" dirty="0" smtClean="0"/>
              <a:t>debt</a:t>
            </a:r>
          </a:p>
          <a:p>
            <a:pPr marL="0" indent="0">
              <a:buNone/>
            </a:pPr>
            <a:r>
              <a:rPr lang="en-US" sz="1900" u="sng" dirty="0" smtClean="0"/>
              <a:t>Entity-level factors:</a:t>
            </a:r>
            <a:endParaRPr lang="en-US" sz="1900" u="sng" dirty="0"/>
          </a:p>
          <a:p>
            <a:pPr lvl="1">
              <a:spcBef>
                <a:spcPts val="200"/>
              </a:spcBef>
            </a:pPr>
            <a:r>
              <a:rPr lang="en-US" sz="1700" dirty="0"/>
              <a:t>Considerable </a:t>
            </a:r>
            <a:r>
              <a:rPr lang="en-US" sz="1700" dirty="0" smtClean="0"/>
              <a:t>liability </a:t>
            </a:r>
            <a:r>
              <a:rPr lang="en-US" sz="1700" dirty="0"/>
              <a:t>stock (government, private, and non-private sector</a:t>
            </a:r>
            <a:r>
              <a:rPr lang="en-US" sz="1700" dirty="0" smtClean="0"/>
              <a:t>)</a:t>
            </a:r>
          </a:p>
          <a:p>
            <a:pPr lvl="1">
              <a:spcBef>
                <a:spcPts val="200"/>
              </a:spcBef>
            </a:pPr>
            <a:r>
              <a:rPr lang="en-US" sz="1700" dirty="0" smtClean="0"/>
              <a:t>Non-harmonized </a:t>
            </a:r>
            <a:r>
              <a:rPr lang="en-US" sz="1700" dirty="0"/>
              <a:t>micro-level public-sector accounting data (public sector accounting varies even within EU countries!)</a:t>
            </a:r>
          </a:p>
          <a:p>
            <a:pPr lvl="1">
              <a:spcBef>
                <a:spcPts val="200"/>
              </a:spcBef>
            </a:pPr>
            <a:r>
              <a:rPr lang="en-US" sz="1700" dirty="0" smtClean="0"/>
              <a:t>Limitations </a:t>
            </a:r>
            <a:r>
              <a:rPr lang="en-US" sz="1700" dirty="0"/>
              <a:t>of cash-based information</a:t>
            </a:r>
          </a:p>
          <a:p>
            <a:pPr lvl="1">
              <a:spcBef>
                <a:spcPts val="200"/>
              </a:spcBef>
            </a:pPr>
            <a:r>
              <a:rPr lang="en-US" sz="1700" dirty="0" smtClean="0"/>
              <a:t>Greek government revised deficit </a:t>
            </a:r>
            <a:r>
              <a:rPr lang="en-US" sz="1700" dirty="0"/>
              <a:t>forecasts </a:t>
            </a:r>
            <a:r>
              <a:rPr lang="en-US" sz="1700" dirty="0" smtClean="0"/>
              <a:t>several times</a:t>
            </a:r>
          </a:p>
        </p:txBody>
      </p:sp>
      <p:sp>
        <p:nvSpPr>
          <p:cNvPr id="6" name="Content Placeholder 2"/>
          <p:cNvSpPr txBox="1">
            <a:spLocks/>
          </p:cNvSpPr>
          <p:nvPr/>
        </p:nvSpPr>
        <p:spPr bwMode="gray">
          <a:xfrm>
            <a:off x="1208400" y="5575852"/>
            <a:ext cx="7509273" cy="545614"/>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r>
              <a:rPr lang="en-US" sz="1800" dirty="0">
                <a:solidFill>
                  <a:schemeClr val="tx1"/>
                </a:solidFill>
              </a:rPr>
              <a:t>European Union </a:t>
            </a:r>
            <a:r>
              <a:rPr lang="en-US" sz="1800" dirty="0" smtClean="0">
                <a:solidFill>
                  <a:schemeClr val="tx1"/>
                </a:solidFill>
              </a:rPr>
              <a:t>currently is a </a:t>
            </a:r>
            <a:r>
              <a:rPr lang="en-US" sz="1800" dirty="0">
                <a:solidFill>
                  <a:schemeClr val="tx1"/>
                </a:solidFill>
              </a:rPr>
              <a:t>currency union and not a fiscal </a:t>
            </a:r>
            <a:r>
              <a:rPr lang="en-US" sz="1800" dirty="0" smtClean="0">
                <a:solidFill>
                  <a:schemeClr val="tx1"/>
                </a:solidFill>
              </a:rPr>
              <a:t>union!</a:t>
            </a:r>
            <a:endParaRPr lang="en-US" sz="1800" dirty="0">
              <a:solidFill>
                <a:schemeClr val="tx1"/>
              </a:solidFill>
            </a:endParaRPr>
          </a:p>
        </p:txBody>
      </p:sp>
      <p:sp>
        <p:nvSpPr>
          <p:cNvPr id="7" name="Right Arrow 6"/>
          <p:cNvSpPr/>
          <p:nvPr/>
        </p:nvSpPr>
        <p:spPr bwMode="auto">
          <a:xfrm>
            <a:off x="496207" y="5502566"/>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a:p>
        </p:txBody>
      </p:sp>
      <p:graphicFrame>
        <p:nvGraphicFramePr>
          <p:cNvPr id="9" name="Inhaltsplatzhalter 1"/>
          <p:cNvGraphicFramePr>
            <a:graphicFrameLocks/>
          </p:cNvGraphicFramePr>
          <p:nvPr>
            <p:extLst>
              <p:ext uri="{D42A27DB-BD31-4B8C-83A1-F6EECF244321}">
                <p14:modId xmlns:p14="http://schemas.microsoft.com/office/powerpoint/2010/main" val="72009501"/>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645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The sovereign debt crisis: causes and lessons learned</a:t>
            </a:r>
            <a:br>
              <a:rPr lang="en-US" sz="2400" dirty="0"/>
            </a:br>
            <a:r>
              <a:rPr lang="en-US" sz="2400" dirty="0" smtClean="0"/>
              <a:t>Lessons learned</a:t>
            </a:r>
            <a:endParaRPr lang="en-US" sz="2400" dirty="0"/>
          </a:p>
        </p:txBody>
      </p:sp>
      <p:sp>
        <p:nvSpPr>
          <p:cNvPr id="6" name="Content Placeholder 2"/>
          <p:cNvSpPr>
            <a:spLocks noGrp="1"/>
          </p:cNvSpPr>
          <p:nvPr>
            <p:ph idx="1"/>
          </p:nvPr>
        </p:nvSpPr>
        <p:spPr>
          <a:xfrm>
            <a:off x="457875" y="1336763"/>
            <a:ext cx="8234362" cy="4519613"/>
          </a:xfrm>
        </p:spPr>
        <p:txBody>
          <a:bodyPr/>
          <a:lstStyle/>
          <a:p>
            <a:pPr marL="310292" lvl="1"/>
            <a:r>
              <a:rPr lang="de-DE" b="1" u="sng" noProof="0" dirty="0" smtClean="0"/>
              <a:t>Problems:</a:t>
            </a:r>
          </a:p>
          <a:p>
            <a:pPr marL="627541" lvl="2"/>
            <a:r>
              <a:rPr lang="de-DE" sz="1700" dirty="0" smtClean="0"/>
              <a:t>Lack </a:t>
            </a:r>
            <a:r>
              <a:rPr lang="de-DE" sz="1700" dirty="0" err="1" smtClean="0"/>
              <a:t>of</a:t>
            </a:r>
            <a:r>
              <a:rPr lang="de-DE" sz="1700" dirty="0" smtClean="0"/>
              <a:t> </a:t>
            </a:r>
            <a:r>
              <a:rPr lang="de-DE" sz="1700" dirty="0" err="1" smtClean="0"/>
              <a:t>comparability</a:t>
            </a:r>
            <a:r>
              <a:rPr lang="de-DE" sz="1700" dirty="0" smtClean="0"/>
              <a:t> </a:t>
            </a:r>
            <a:r>
              <a:rPr lang="de-DE" sz="1700" dirty="0" err="1" smtClean="0"/>
              <a:t>of</a:t>
            </a:r>
            <a:r>
              <a:rPr lang="de-DE" sz="1700" dirty="0" smtClean="0"/>
              <a:t> Member States‘ </a:t>
            </a:r>
            <a:r>
              <a:rPr lang="de-DE" sz="1700" dirty="0" err="1" smtClean="0"/>
              <a:t>accounting</a:t>
            </a:r>
            <a:endParaRPr lang="de-DE" sz="1700" dirty="0"/>
          </a:p>
          <a:p>
            <a:pPr marL="627541" lvl="2"/>
            <a:r>
              <a:rPr lang="de-DE" sz="1700" noProof="0" dirty="0" err="1" smtClean="0"/>
              <a:t>Incoherence</a:t>
            </a:r>
            <a:r>
              <a:rPr lang="de-DE" sz="1700" noProof="0" dirty="0" smtClean="0"/>
              <a:t> </a:t>
            </a:r>
            <a:r>
              <a:rPr lang="de-DE" sz="1700" noProof="0" dirty="0" err="1" smtClean="0"/>
              <a:t>between</a:t>
            </a:r>
            <a:r>
              <a:rPr lang="de-DE" sz="1700" noProof="0" dirty="0" smtClean="0"/>
              <a:t> </a:t>
            </a:r>
            <a:r>
              <a:rPr lang="de-DE" sz="1700" noProof="0" dirty="0" err="1" smtClean="0"/>
              <a:t>government</a:t>
            </a:r>
            <a:r>
              <a:rPr lang="de-DE" sz="1700" noProof="0" dirty="0" smtClean="0"/>
              <a:t> </a:t>
            </a:r>
            <a:r>
              <a:rPr lang="de-DE" sz="1700" noProof="0" dirty="0" err="1" smtClean="0"/>
              <a:t>accounting</a:t>
            </a:r>
            <a:r>
              <a:rPr lang="de-DE" sz="1700" noProof="0" dirty="0" smtClean="0"/>
              <a:t> </a:t>
            </a:r>
            <a:r>
              <a:rPr lang="de-DE" sz="1700" noProof="0" dirty="0" err="1" smtClean="0"/>
              <a:t>and</a:t>
            </a:r>
            <a:r>
              <a:rPr lang="de-DE" sz="1700" noProof="0" dirty="0" smtClean="0"/>
              <a:t> </a:t>
            </a:r>
            <a:r>
              <a:rPr lang="de-DE" sz="1700" noProof="0" dirty="0" err="1" smtClean="0"/>
              <a:t>finance</a:t>
            </a:r>
            <a:r>
              <a:rPr lang="de-DE" sz="1700" noProof="0" dirty="0" smtClean="0"/>
              <a:t> </a:t>
            </a:r>
            <a:r>
              <a:rPr lang="de-DE" sz="1700" noProof="0" dirty="0" err="1" smtClean="0"/>
              <a:t>statistics</a:t>
            </a:r>
            <a:endParaRPr lang="de-DE" sz="1700" noProof="0" dirty="0" smtClean="0"/>
          </a:p>
          <a:p>
            <a:pPr marL="310292" lvl="1"/>
            <a:r>
              <a:rPr lang="de-DE" b="1" u="sng" noProof="0" dirty="0" smtClean="0"/>
              <a:t>European </a:t>
            </a:r>
            <a:r>
              <a:rPr lang="de-DE" b="1" u="sng" noProof="0" dirty="0" err="1" smtClean="0"/>
              <a:t>Commission</a:t>
            </a:r>
            <a:r>
              <a:rPr lang="de-DE" b="1" u="sng" noProof="0" dirty="0" smtClean="0"/>
              <a:t> </a:t>
            </a:r>
            <a:r>
              <a:rPr lang="de-DE" b="1" u="sng" noProof="0" dirty="0" err="1" smtClean="0"/>
              <a:t>has</a:t>
            </a:r>
            <a:r>
              <a:rPr lang="de-DE" b="1" u="sng" noProof="0" dirty="0" smtClean="0"/>
              <a:t> </a:t>
            </a:r>
            <a:r>
              <a:rPr lang="de-DE" b="1" u="sng" noProof="0" dirty="0" err="1" smtClean="0"/>
              <a:t>recognized</a:t>
            </a:r>
            <a:r>
              <a:rPr lang="de-DE" b="1" u="sng" noProof="0" dirty="0" smtClean="0"/>
              <a:t> </a:t>
            </a:r>
            <a:r>
              <a:rPr lang="de-DE" b="1" u="sng" noProof="0" dirty="0" err="1" smtClean="0"/>
              <a:t>that</a:t>
            </a:r>
            <a:r>
              <a:rPr lang="de-DE" b="1" u="sng" noProof="0" dirty="0" smtClean="0"/>
              <a:t>:</a:t>
            </a:r>
            <a:r>
              <a:rPr lang="de-DE" b="1" noProof="0" dirty="0" smtClean="0"/>
              <a:t> </a:t>
            </a:r>
            <a:r>
              <a:rPr lang="de-DE" noProof="0" dirty="0" smtClean="0"/>
              <a:t> </a:t>
            </a:r>
          </a:p>
          <a:p>
            <a:pPr marL="627541" lvl="2"/>
            <a:r>
              <a:rPr lang="de-DE" sz="1700" dirty="0" err="1" smtClean="0"/>
              <a:t>Fiscal</a:t>
            </a:r>
            <a:r>
              <a:rPr lang="de-DE" sz="1700" dirty="0" smtClean="0"/>
              <a:t> </a:t>
            </a:r>
            <a:r>
              <a:rPr lang="de-DE" sz="1700" dirty="0" err="1" smtClean="0"/>
              <a:t>transparency</a:t>
            </a:r>
            <a:r>
              <a:rPr lang="de-DE" sz="1700" dirty="0" smtClean="0"/>
              <a:t> </a:t>
            </a:r>
            <a:r>
              <a:rPr lang="de-DE" sz="1700" dirty="0" err="1" smtClean="0"/>
              <a:t>is</a:t>
            </a:r>
            <a:r>
              <a:rPr lang="de-DE" sz="1700" dirty="0" smtClean="0"/>
              <a:t> </a:t>
            </a:r>
            <a:r>
              <a:rPr lang="en-US" sz="1700" dirty="0" smtClean="0"/>
              <a:t>necessary </a:t>
            </a:r>
            <a:r>
              <a:rPr lang="en-US" sz="1700" dirty="0"/>
              <a:t>for macroeconomic </a:t>
            </a:r>
            <a:r>
              <a:rPr lang="en-US" sz="1700" dirty="0" smtClean="0"/>
              <a:t>stability, surveillance </a:t>
            </a:r>
            <a:r>
              <a:rPr lang="en-US" sz="1700" dirty="0"/>
              <a:t>and policy</a:t>
            </a:r>
          </a:p>
          <a:p>
            <a:pPr marL="627541" lvl="2"/>
            <a:r>
              <a:rPr lang="de-DE" sz="1700" dirty="0" err="1" smtClean="0"/>
              <a:t>Harmonization</a:t>
            </a:r>
            <a:r>
              <a:rPr lang="de-DE" sz="1700" dirty="0" smtClean="0"/>
              <a:t> </a:t>
            </a:r>
            <a:r>
              <a:rPr lang="de-DE" sz="1700" dirty="0" err="1" smtClean="0"/>
              <a:t>of</a:t>
            </a:r>
            <a:r>
              <a:rPr lang="de-DE" sz="1700" dirty="0" smtClean="0"/>
              <a:t> </a:t>
            </a:r>
            <a:r>
              <a:rPr lang="de-DE" sz="1700" dirty="0" err="1" smtClean="0"/>
              <a:t>public</a:t>
            </a:r>
            <a:r>
              <a:rPr lang="de-DE" sz="1700" dirty="0" smtClean="0"/>
              <a:t> </a:t>
            </a:r>
            <a:r>
              <a:rPr lang="de-DE" sz="1700" dirty="0" err="1" smtClean="0"/>
              <a:t>sector</a:t>
            </a:r>
            <a:r>
              <a:rPr lang="de-DE" sz="1700" dirty="0" smtClean="0"/>
              <a:t> </a:t>
            </a:r>
            <a:r>
              <a:rPr lang="de-DE" sz="1700" dirty="0" err="1" smtClean="0"/>
              <a:t>accounting</a:t>
            </a:r>
            <a:r>
              <a:rPr lang="de-DE" sz="1700" noProof="0" dirty="0" smtClean="0"/>
              <a:t> at </a:t>
            </a:r>
            <a:r>
              <a:rPr lang="de-DE" sz="1700" noProof="0" dirty="0" err="1" smtClean="0"/>
              <a:t>micro</a:t>
            </a:r>
            <a:r>
              <a:rPr lang="de-DE" sz="1700" noProof="0" dirty="0" smtClean="0"/>
              <a:t> </a:t>
            </a:r>
            <a:r>
              <a:rPr lang="de-DE" sz="1700" noProof="0" dirty="0" err="1" smtClean="0"/>
              <a:t>level</a:t>
            </a:r>
            <a:r>
              <a:rPr lang="de-DE" sz="1700" noProof="0" dirty="0" smtClean="0"/>
              <a:t> </a:t>
            </a:r>
            <a:r>
              <a:rPr lang="de-DE" sz="1700" noProof="0" dirty="0" err="1" smtClean="0"/>
              <a:t>leads</a:t>
            </a:r>
            <a:r>
              <a:rPr lang="de-DE" sz="1700" noProof="0" dirty="0" smtClean="0"/>
              <a:t> </a:t>
            </a:r>
            <a:r>
              <a:rPr lang="de-DE" sz="1700" noProof="0" dirty="0" err="1" smtClean="0"/>
              <a:t>to</a:t>
            </a:r>
            <a:r>
              <a:rPr lang="de-DE" sz="1700" noProof="0" dirty="0" smtClean="0"/>
              <a:t> </a:t>
            </a:r>
            <a:r>
              <a:rPr lang="de-DE" sz="1700" noProof="0" dirty="0" err="1" smtClean="0"/>
              <a:t>better</a:t>
            </a:r>
            <a:r>
              <a:rPr lang="de-DE" sz="1700" noProof="0" dirty="0" smtClean="0"/>
              <a:t> </a:t>
            </a:r>
            <a:r>
              <a:rPr lang="de-DE" sz="1700" noProof="0" dirty="0" err="1" smtClean="0"/>
              <a:t>fiscal</a:t>
            </a:r>
            <a:r>
              <a:rPr lang="de-DE" sz="1700" noProof="0" dirty="0" smtClean="0"/>
              <a:t> </a:t>
            </a:r>
            <a:r>
              <a:rPr lang="de-DE" sz="1700" dirty="0" err="1"/>
              <a:t>data</a:t>
            </a:r>
            <a:r>
              <a:rPr lang="de-DE" sz="1700" dirty="0"/>
              <a:t> (</a:t>
            </a:r>
            <a:r>
              <a:rPr lang="de-DE" sz="1700" noProof="0" dirty="0" smtClean="0"/>
              <a:t>GFS) at </a:t>
            </a:r>
            <a:r>
              <a:rPr lang="de-DE" sz="1700" noProof="0" dirty="0" err="1" smtClean="0"/>
              <a:t>macro</a:t>
            </a:r>
            <a:r>
              <a:rPr lang="de-DE" sz="1700" noProof="0" dirty="0" smtClean="0"/>
              <a:t> </a:t>
            </a:r>
            <a:r>
              <a:rPr lang="de-DE" sz="1700" noProof="0" dirty="0" err="1" smtClean="0"/>
              <a:t>level</a:t>
            </a:r>
            <a:endParaRPr lang="de-DE" sz="1700" noProof="0" dirty="0" smtClean="0"/>
          </a:p>
          <a:p>
            <a:pPr lvl="1"/>
            <a:endParaRPr lang="de-DE" noProof="0" dirty="0"/>
          </a:p>
        </p:txBody>
      </p:sp>
      <p:sp>
        <p:nvSpPr>
          <p:cNvPr id="7" name="Right Arrow 6"/>
          <p:cNvSpPr/>
          <p:nvPr/>
        </p:nvSpPr>
        <p:spPr bwMode="auto">
          <a:xfrm>
            <a:off x="457876" y="4141198"/>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a:p>
        </p:txBody>
      </p:sp>
      <p:sp>
        <p:nvSpPr>
          <p:cNvPr id="8" name="Content Placeholder 2"/>
          <p:cNvSpPr txBox="1">
            <a:spLocks/>
          </p:cNvSpPr>
          <p:nvPr/>
        </p:nvSpPr>
        <p:spPr bwMode="gray">
          <a:xfrm>
            <a:off x="1208400" y="4031204"/>
            <a:ext cx="7509273" cy="763100"/>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buNone/>
            </a:pPr>
            <a:r>
              <a:rPr lang="de-DE" sz="1800" u="sng" dirty="0" err="1" smtClean="0">
                <a:solidFill>
                  <a:schemeClr val="tx1"/>
                </a:solidFill>
              </a:rPr>
              <a:t>Current</a:t>
            </a:r>
            <a:r>
              <a:rPr lang="de-DE" sz="1800" u="sng" dirty="0" smtClean="0">
                <a:solidFill>
                  <a:schemeClr val="tx1"/>
                </a:solidFill>
              </a:rPr>
              <a:t> </a:t>
            </a:r>
            <a:r>
              <a:rPr lang="de-DE" sz="1800" u="sng" dirty="0" err="1" smtClean="0">
                <a:solidFill>
                  <a:schemeClr val="tx1"/>
                </a:solidFill>
              </a:rPr>
              <a:t>public</a:t>
            </a:r>
            <a:r>
              <a:rPr lang="de-DE" sz="1800" u="sng" dirty="0" smtClean="0">
                <a:solidFill>
                  <a:schemeClr val="tx1"/>
                </a:solidFill>
              </a:rPr>
              <a:t> </a:t>
            </a:r>
            <a:r>
              <a:rPr lang="de-DE" sz="1800" u="sng" dirty="0" err="1" smtClean="0">
                <a:solidFill>
                  <a:schemeClr val="tx1"/>
                </a:solidFill>
              </a:rPr>
              <a:t>sector</a:t>
            </a:r>
            <a:r>
              <a:rPr lang="de-DE" sz="1800" u="sng" dirty="0" smtClean="0">
                <a:solidFill>
                  <a:schemeClr val="tx1"/>
                </a:solidFill>
              </a:rPr>
              <a:t> </a:t>
            </a:r>
            <a:r>
              <a:rPr lang="de-DE" sz="1800" u="sng" dirty="0" err="1" smtClean="0">
                <a:solidFill>
                  <a:schemeClr val="tx1"/>
                </a:solidFill>
              </a:rPr>
              <a:t>accounting</a:t>
            </a:r>
            <a:r>
              <a:rPr lang="de-DE" sz="1800" dirty="0" smtClean="0">
                <a:solidFill>
                  <a:schemeClr val="tx1"/>
                </a:solidFill>
              </a:rPr>
              <a:t> </a:t>
            </a:r>
            <a:r>
              <a:rPr lang="de-DE" sz="1800" dirty="0" err="1" smtClean="0">
                <a:solidFill>
                  <a:schemeClr val="tx1"/>
                </a:solidFill>
              </a:rPr>
              <a:t>of</a:t>
            </a:r>
            <a:r>
              <a:rPr lang="de-DE" sz="1800" dirty="0" smtClean="0">
                <a:solidFill>
                  <a:schemeClr val="tx1"/>
                </a:solidFill>
              </a:rPr>
              <a:t> </a:t>
            </a:r>
            <a:r>
              <a:rPr lang="de-DE" sz="1800" dirty="0" err="1" smtClean="0">
                <a:solidFill>
                  <a:schemeClr val="tx1"/>
                </a:solidFill>
              </a:rPr>
              <a:t>some</a:t>
            </a:r>
            <a:r>
              <a:rPr lang="de-DE" sz="1800" dirty="0" smtClean="0">
                <a:solidFill>
                  <a:schemeClr val="tx1"/>
                </a:solidFill>
              </a:rPr>
              <a:t> Member States </a:t>
            </a:r>
            <a:r>
              <a:rPr lang="de-DE" sz="1800" dirty="0" err="1" smtClean="0">
                <a:solidFill>
                  <a:schemeClr val="tx1"/>
                </a:solidFill>
              </a:rPr>
              <a:t>is</a:t>
            </a:r>
            <a:r>
              <a:rPr lang="de-DE" sz="1800" dirty="0" smtClean="0">
                <a:solidFill>
                  <a:schemeClr val="tx1"/>
                </a:solidFill>
              </a:rPr>
              <a:t> </a:t>
            </a:r>
            <a:r>
              <a:rPr lang="de-DE" sz="1800" dirty="0" err="1" smtClean="0">
                <a:solidFill>
                  <a:schemeClr val="tx1"/>
                </a:solidFill>
              </a:rPr>
              <a:t>identified</a:t>
            </a:r>
            <a:r>
              <a:rPr lang="de-DE" sz="1800" dirty="0" smtClean="0">
                <a:solidFill>
                  <a:schemeClr val="tx1"/>
                </a:solidFill>
              </a:rPr>
              <a:t> </a:t>
            </a:r>
            <a:r>
              <a:rPr lang="de-DE" sz="1800" dirty="0" err="1" smtClean="0">
                <a:solidFill>
                  <a:schemeClr val="tx1"/>
                </a:solidFill>
              </a:rPr>
              <a:t>as</a:t>
            </a:r>
            <a:r>
              <a:rPr lang="de-DE" sz="1800" dirty="0" smtClean="0">
                <a:solidFill>
                  <a:schemeClr val="tx1"/>
                </a:solidFill>
              </a:rPr>
              <a:t> </a:t>
            </a:r>
            <a:r>
              <a:rPr lang="de-DE" sz="1800" dirty="0" err="1" smtClean="0">
                <a:solidFill>
                  <a:schemeClr val="tx1"/>
                </a:solidFill>
              </a:rPr>
              <a:t>significant</a:t>
            </a:r>
            <a:r>
              <a:rPr lang="de-DE" sz="1800" dirty="0" smtClean="0">
                <a:solidFill>
                  <a:schemeClr val="tx1"/>
                </a:solidFill>
              </a:rPr>
              <a:t> </a:t>
            </a:r>
            <a:r>
              <a:rPr lang="de-DE" sz="1800" u="sng" dirty="0" err="1" smtClean="0">
                <a:solidFill>
                  <a:schemeClr val="tx1"/>
                </a:solidFill>
              </a:rPr>
              <a:t>weakness</a:t>
            </a:r>
            <a:endParaRPr lang="de-DE" sz="1800" dirty="0">
              <a:solidFill>
                <a:schemeClr val="tx1"/>
              </a:solidFill>
            </a:endParaRPr>
          </a:p>
        </p:txBody>
      </p:sp>
      <p:sp>
        <p:nvSpPr>
          <p:cNvPr id="9" name="Content Placeholder 2"/>
          <p:cNvSpPr txBox="1">
            <a:spLocks/>
          </p:cNvSpPr>
          <p:nvPr/>
        </p:nvSpPr>
        <p:spPr bwMode="gray">
          <a:xfrm>
            <a:off x="1208401" y="4889297"/>
            <a:ext cx="7509273" cy="905616"/>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buNone/>
            </a:pPr>
            <a:r>
              <a:rPr lang="de-DE" sz="1800" b="1" u="sng" dirty="0" smtClean="0">
                <a:solidFill>
                  <a:schemeClr val="tx1"/>
                </a:solidFill>
              </a:rPr>
              <a:t>Solution:</a:t>
            </a:r>
            <a:r>
              <a:rPr lang="de-DE" sz="1800" dirty="0" smtClean="0">
                <a:solidFill>
                  <a:schemeClr val="tx1"/>
                </a:solidFill>
              </a:rPr>
              <a:t> Development </a:t>
            </a:r>
            <a:r>
              <a:rPr lang="de-DE" sz="1800" dirty="0" err="1" smtClean="0">
                <a:solidFill>
                  <a:schemeClr val="tx1"/>
                </a:solidFill>
              </a:rPr>
              <a:t>of</a:t>
            </a:r>
            <a:r>
              <a:rPr lang="de-DE" sz="1800" dirty="0" smtClean="0">
                <a:solidFill>
                  <a:schemeClr val="tx1"/>
                </a:solidFill>
              </a:rPr>
              <a:t> </a:t>
            </a:r>
            <a:r>
              <a:rPr lang="de-DE" sz="1800" dirty="0" err="1" smtClean="0">
                <a:solidFill>
                  <a:schemeClr val="tx1"/>
                </a:solidFill>
              </a:rPr>
              <a:t>harmonized</a:t>
            </a:r>
            <a:r>
              <a:rPr lang="de-DE" sz="1800" dirty="0" smtClean="0">
                <a:solidFill>
                  <a:schemeClr val="tx1"/>
                </a:solidFill>
              </a:rPr>
              <a:t> </a:t>
            </a:r>
            <a:r>
              <a:rPr lang="de-DE" sz="1800" dirty="0" err="1" smtClean="0">
                <a:solidFill>
                  <a:schemeClr val="tx1"/>
                </a:solidFill>
              </a:rPr>
              <a:t>accrual-based</a:t>
            </a:r>
            <a:r>
              <a:rPr lang="de-DE" sz="1800" dirty="0" smtClean="0">
                <a:solidFill>
                  <a:schemeClr val="tx1"/>
                </a:solidFill>
              </a:rPr>
              <a:t> </a:t>
            </a:r>
            <a:r>
              <a:rPr lang="de-DE" sz="1800" dirty="0" err="1" smtClean="0">
                <a:solidFill>
                  <a:schemeClr val="tx1"/>
                </a:solidFill>
              </a:rPr>
              <a:t>accounting</a:t>
            </a:r>
            <a:r>
              <a:rPr lang="de-DE" sz="1800" dirty="0" smtClean="0">
                <a:solidFill>
                  <a:schemeClr val="tx1"/>
                </a:solidFill>
              </a:rPr>
              <a:t>/ </a:t>
            </a:r>
            <a:r>
              <a:rPr lang="de-DE" sz="1800" dirty="0" err="1" smtClean="0">
                <a:solidFill>
                  <a:schemeClr val="tx1"/>
                </a:solidFill>
              </a:rPr>
              <a:t>financial</a:t>
            </a:r>
            <a:r>
              <a:rPr lang="de-DE" sz="1800" dirty="0" smtClean="0">
                <a:solidFill>
                  <a:schemeClr val="tx1"/>
                </a:solidFill>
              </a:rPr>
              <a:t>  </a:t>
            </a:r>
            <a:r>
              <a:rPr lang="de-DE" sz="1800" dirty="0" err="1" smtClean="0">
                <a:solidFill>
                  <a:schemeClr val="tx1"/>
                </a:solidFill>
              </a:rPr>
              <a:t>reporting</a:t>
            </a:r>
            <a:r>
              <a:rPr lang="de-DE" sz="1800" dirty="0" smtClean="0">
                <a:solidFill>
                  <a:schemeClr val="tx1"/>
                </a:solidFill>
              </a:rPr>
              <a:t> </a:t>
            </a:r>
            <a:r>
              <a:rPr lang="de-DE" sz="1800" dirty="0" err="1" smtClean="0">
                <a:solidFill>
                  <a:schemeClr val="tx1"/>
                </a:solidFill>
              </a:rPr>
              <a:t>system</a:t>
            </a:r>
            <a:r>
              <a:rPr lang="de-DE" sz="1800" dirty="0" smtClean="0">
                <a:solidFill>
                  <a:schemeClr val="tx1"/>
                </a:solidFill>
              </a:rPr>
              <a:t> </a:t>
            </a:r>
            <a:r>
              <a:rPr lang="de-DE" sz="1800" dirty="0" err="1" smtClean="0">
                <a:solidFill>
                  <a:schemeClr val="tx1"/>
                </a:solidFill>
              </a:rPr>
              <a:t>for</a:t>
            </a:r>
            <a:r>
              <a:rPr lang="de-DE" sz="1800" dirty="0" smtClean="0">
                <a:solidFill>
                  <a:schemeClr val="tx1"/>
                </a:solidFill>
              </a:rPr>
              <a:t> </a:t>
            </a:r>
            <a:r>
              <a:rPr lang="de-DE" sz="1800" dirty="0" err="1" smtClean="0">
                <a:solidFill>
                  <a:schemeClr val="tx1"/>
                </a:solidFill>
              </a:rPr>
              <a:t>the</a:t>
            </a:r>
            <a:r>
              <a:rPr lang="de-DE" sz="1800" dirty="0" smtClean="0">
                <a:solidFill>
                  <a:schemeClr val="tx1"/>
                </a:solidFill>
              </a:rPr>
              <a:t> </a:t>
            </a:r>
            <a:r>
              <a:rPr lang="de-DE" sz="1800" dirty="0" err="1" smtClean="0">
                <a:solidFill>
                  <a:schemeClr val="tx1"/>
                </a:solidFill>
              </a:rPr>
              <a:t>public</a:t>
            </a:r>
            <a:r>
              <a:rPr lang="de-DE" sz="1800" dirty="0" smtClean="0">
                <a:solidFill>
                  <a:schemeClr val="tx1"/>
                </a:solidFill>
              </a:rPr>
              <a:t> </a:t>
            </a:r>
            <a:r>
              <a:rPr lang="de-DE" sz="1800" dirty="0" err="1" smtClean="0">
                <a:solidFill>
                  <a:schemeClr val="tx1"/>
                </a:solidFill>
              </a:rPr>
              <a:t>sector</a:t>
            </a:r>
            <a:r>
              <a:rPr lang="de-DE" sz="1800" dirty="0" smtClean="0">
                <a:solidFill>
                  <a:schemeClr val="tx1"/>
                </a:solidFill>
              </a:rPr>
              <a:t> in Europe.</a:t>
            </a:r>
          </a:p>
        </p:txBody>
      </p:sp>
      <p:sp>
        <p:nvSpPr>
          <p:cNvPr id="10" name="Right Arrow 9"/>
          <p:cNvSpPr/>
          <p:nvPr/>
        </p:nvSpPr>
        <p:spPr bwMode="auto">
          <a:xfrm>
            <a:off x="496208" y="5046806"/>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a:p>
        </p:txBody>
      </p:sp>
      <p:graphicFrame>
        <p:nvGraphicFramePr>
          <p:cNvPr id="11" name="Inhaltsplatzhalter 1"/>
          <p:cNvGraphicFramePr>
            <a:graphicFrameLocks/>
          </p:cNvGraphicFramePr>
          <p:nvPr>
            <p:extLst>
              <p:ext uri="{D42A27DB-BD31-4B8C-83A1-F6EECF244321}">
                <p14:modId xmlns:p14="http://schemas.microsoft.com/office/powerpoint/2010/main" val="72009501"/>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595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The sovereign debt crisis: causes and lessons </a:t>
            </a:r>
            <a:r>
              <a:rPr lang="en-US" sz="2400" dirty="0" smtClean="0"/>
              <a:t>learned</a:t>
            </a:r>
            <a:r>
              <a:rPr lang="en-US" sz="2400" dirty="0"/>
              <a:t/>
            </a:r>
            <a:br>
              <a:rPr lang="en-US" sz="2400" dirty="0"/>
            </a:br>
            <a:r>
              <a:rPr lang="en-US" sz="2400" dirty="0" smtClean="0"/>
              <a:t>Plans for an European accounting reform (1)</a:t>
            </a:r>
            <a:endParaRPr lang="en-US" sz="2400" dirty="0"/>
          </a:p>
        </p:txBody>
      </p:sp>
      <p:sp>
        <p:nvSpPr>
          <p:cNvPr id="3" name="Content Placeholder 2"/>
          <p:cNvSpPr>
            <a:spLocks noGrp="1"/>
          </p:cNvSpPr>
          <p:nvPr>
            <p:ph idx="1"/>
          </p:nvPr>
        </p:nvSpPr>
        <p:spPr/>
        <p:txBody>
          <a:bodyPr/>
          <a:lstStyle/>
          <a:p>
            <a:r>
              <a:rPr lang="en-US" dirty="0"/>
              <a:t>Main findings of the European Commission’s Report on the suitability of IPSAS (2013</a:t>
            </a:r>
            <a:r>
              <a:rPr lang="en-US" dirty="0" smtClean="0"/>
              <a:t>)</a:t>
            </a:r>
          </a:p>
          <a:p>
            <a:pPr lvl="1"/>
            <a:r>
              <a:rPr lang="en-US" dirty="0" smtClean="0"/>
              <a:t>Report </a:t>
            </a:r>
            <a:r>
              <a:rPr lang="en-US" dirty="0"/>
              <a:t>recommends a single set of harmonized accruals-based accounting </a:t>
            </a:r>
            <a:r>
              <a:rPr lang="en-US" u="sng" dirty="0"/>
              <a:t>standards</a:t>
            </a:r>
            <a:r>
              <a:rPr lang="en-US" dirty="0"/>
              <a:t> at all levels of government throughout the EU</a:t>
            </a:r>
          </a:p>
          <a:p>
            <a:pPr lvl="1"/>
            <a:r>
              <a:rPr lang="en-US" dirty="0"/>
              <a:t>IPSASs in their current status cannot be simply implemented in EU Member States</a:t>
            </a:r>
          </a:p>
          <a:p>
            <a:pPr lvl="1"/>
            <a:r>
              <a:rPr lang="en-US" dirty="0"/>
              <a:t>However, IPSASs represent an indisputable reference framework for potential EU </a:t>
            </a:r>
            <a:r>
              <a:rPr lang="en-US" dirty="0" smtClean="0"/>
              <a:t>harmonized </a:t>
            </a:r>
            <a:r>
              <a:rPr lang="en-US" dirty="0"/>
              <a:t>accruals-based public sector accounts (so-called European Public Sector Accounting Standards, „EPSAS</a:t>
            </a:r>
            <a:r>
              <a:rPr lang="en-US" dirty="0" smtClean="0"/>
              <a:t>“)</a:t>
            </a:r>
            <a:endParaRPr lang="en-US" dirty="0"/>
          </a:p>
        </p:txBody>
      </p:sp>
      <p:sp>
        <p:nvSpPr>
          <p:cNvPr id="8" name="Content Placeholder 2"/>
          <p:cNvSpPr txBox="1">
            <a:spLocks/>
          </p:cNvSpPr>
          <p:nvPr/>
        </p:nvSpPr>
        <p:spPr bwMode="gray">
          <a:xfrm>
            <a:off x="1208400" y="5373358"/>
            <a:ext cx="7509273" cy="751217"/>
          </a:xfrm>
          <a:prstGeom prst="rect">
            <a:avLst/>
          </a:prstGeom>
          <a:solidFill>
            <a:schemeClr val="accent2"/>
          </a:solidFill>
          <a:ln w="3175">
            <a:noFill/>
            <a:miter lim="800000"/>
            <a:headEnd/>
            <a:tailEnd/>
          </a:ln>
        </p:spPr>
        <p:txBody>
          <a:bodyPr vert="horz" wrap="square" lIns="94662" tIns="94662" rIns="94662" bIns="94662" numCol="1" anchor="t" anchorCtr="0" compatLnSpc="1">
            <a:prstTxWarp prst="textNoShape">
              <a:avLst/>
            </a:prstTxWarp>
          </a:bodyPr>
          <a:lstStyle>
            <a:lvl1pPr marL="342900" indent="-342900" algn="l" defTabSz="995363" rtl="0" eaLnBrk="0" fontAlgn="base" hangingPunct="0">
              <a:spcBef>
                <a:spcPct val="20000"/>
              </a:spcBef>
              <a:spcAft>
                <a:spcPct val="0"/>
              </a:spcAft>
              <a:buClr>
                <a:srgbClr val="FFD200"/>
              </a:buClr>
              <a:buSzPct val="75000"/>
              <a:buFont typeface="Arial" charset="0"/>
              <a:defRPr sz="2600">
                <a:solidFill>
                  <a:schemeClr val="bg2"/>
                </a:solidFill>
                <a:latin typeface="+mn-lt"/>
                <a:ea typeface="+mn-ea"/>
                <a:cs typeface="+mn-cs"/>
              </a:defRPr>
            </a:lvl1pPr>
            <a:lvl2pPr marL="392113" indent="-390525" algn="l" defTabSz="995363" rtl="0" eaLnBrk="0" fontAlgn="base" hangingPunct="0">
              <a:spcBef>
                <a:spcPct val="20000"/>
              </a:spcBef>
              <a:spcAft>
                <a:spcPct val="0"/>
              </a:spcAft>
              <a:buClr>
                <a:srgbClr val="FFD200"/>
              </a:buClr>
              <a:buSzPct val="75000"/>
              <a:buFont typeface="Arial" charset="0"/>
              <a:buChar char="►"/>
              <a:defRPr sz="2200">
                <a:solidFill>
                  <a:schemeClr val="bg2"/>
                </a:solidFill>
                <a:latin typeface="+mn-lt"/>
              </a:defRPr>
            </a:lvl2pPr>
            <a:lvl3pPr marL="781050" indent="-387350" algn="l" defTabSz="995363" rtl="0" eaLnBrk="0" fontAlgn="base" hangingPunct="0">
              <a:spcBef>
                <a:spcPct val="20000"/>
              </a:spcBef>
              <a:spcAft>
                <a:spcPct val="0"/>
              </a:spcAft>
              <a:buClr>
                <a:srgbClr val="FFD200"/>
              </a:buClr>
              <a:buSzPct val="75000"/>
              <a:buFont typeface="Arial" charset="0"/>
              <a:buChar char="►"/>
              <a:defRPr sz="2000">
                <a:solidFill>
                  <a:schemeClr val="bg2"/>
                </a:solidFill>
                <a:latin typeface="+mn-lt"/>
              </a:defRPr>
            </a:lvl3pPr>
            <a:lvl4pPr marL="1171575" indent="-388938"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4pPr>
            <a:lvl5pPr marL="1560513" indent="-387350" algn="l" defTabSz="995363" rtl="0" eaLnBrk="0" fontAlgn="base" hangingPunct="0">
              <a:spcBef>
                <a:spcPct val="20000"/>
              </a:spcBef>
              <a:spcAft>
                <a:spcPct val="0"/>
              </a:spcAft>
              <a:buClr>
                <a:srgbClr val="FFD200"/>
              </a:buClr>
              <a:buSzPct val="75000"/>
              <a:buFont typeface="Arial" charset="0"/>
              <a:buChar char="►"/>
              <a:defRPr>
                <a:solidFill>
                  <a:schemeClr val="bg2"/>
                </a:solidFill>
                <a:latin typeface="+mn-lt"/>
              </a:defRPr>
            </a:lvl5pPr>
            <a:lvl6pPr marL="20177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6pPr>
            <a:lvl7pPr marL="24749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7pPr>
            <a:lvl8pPr marL="29321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8pPr>
            <a:lvl9pPr marL="3389313" indent="-387350" algn="l" defTabSz="995363" rtl="0" fontAlgn="base">
              <a:spcBef>
                <a:spcPct val="20000"/>
              </a:spcBef>
              <a:spcAft>
                <a:spcPct val="0"/>
              </a:spcAft>
              <a:buClr>
                <a:srgbClr val="FFD200"/>
              </a:buClr>
              <a:buSzPct val="75000"/>
              <a:buFont typeface="Arial" charset="0"/>
              <a:buChar char="►"/>
              <a:defRPr>
                <a:solidFill>
                  <a:schemeClr val="bg2"/>
                </a:solidFill>
                <a:latin typeface="+mn-lt"/>
              </a:defRPr>
            </a:lvl9pPr>
          </a:lstStyle>
          <a:p>
            <a:pPr marL="1392" lvl="1" indent="0">
              <a:buNone/>
            </a:pPr>
            <a:r>
              <a:rPr lang="de-DE" sz="1700" b="1" dirty="0" err="1" smtClean="0">
                <a:solidFill>
                  <a:schemeClr val="tx1"/>
                </a:solidFill>
              </a:rPr>
              <a:t>PwC</a:t>
            </a:r>
            <a:r>
              <a:rPr lang="de-DE" sz="1700" b="1" dirty="0" smtClean="0">
                <a:solidFill>
                  <a:schemeClr val="tx1"/>
                </a:solidFill>
              </a:rPr>
              <a:t> </a:t>
            </a:r>
            <a:r>
              <a:rPr lang="de-DE" sz="1700" b="1" dirty="0" err="1" smtClean="0">
                <a:solidFill>
                  <a:schemeClr val="tx1"/>
                </a:solidFill>
              </a:rPr>
              <a:t>study</a:t>
            </a:r>
            <a:r>
              <a:rPr lang="de-DE" sz="1700" b="1" dirty="0" smtClean="0">
                <a:solidFill>
                  <a:schemeClr val="tx1"/>
                </a:solidFill>
              </a:rPr>
              <a:t> (2014): „</a:t>
            </a:r>
            <a:r>
              <a:rPr lang="en-US" sz="1700" b="1" dirty="0" smtClean="0">
                <a:solidFill>
                  <a:schemeClr val="tx1"/>
                </a:solidFill>
              </a:rPr>
              <a:t>most </a:t>
            </a:r>
            <a:r>
              <a:rPr lang="en-US" sz="1700" b="1" dirty="0">
                <a:solidFill>
                  <a:schemeClr val="tx1"/>
                </a:solidFill>
              </a:rPr>
              <a:t>governments are relatively </a:t>
            </a:r>
            <a:r>
              <a:rPr lang="en-US" sz="1700" b="1" dirty="0" smtClean="0">
                <a:solidFill>
                  <a:schemeClr val="tx1"/>
                </a:solidFill>
              </a:rPr>
              <a:t>positive about </a:t>
            </a:r>
            <a:r>
              <a:rPr lang="en-US" sz="1700" b="1" dirty="0">
                <a:solidFill>
                  <a:schemeClr val="tx1"/>
                </a:solidFill>
              </a:rPr>
              <a:t>using IPSAS as a primary reference for developing </a:t>
            </a:r>
            <a:r>
              <a:rPr lang="en-US" sz="1700" b="1" dirty="0" smtClean="0">
                <a:solidFill>
                  <a:schemeClr val="tx1"/>
                </a:solidFill>
              </a:rPr>
              <a:t>EPSAS”.</a:t>
            </a:r>
            <a:endParaRPr lang="de-DE" sz="1700" b="1" dirty="0" smtClean="0">
              <a:solidFill>
                <a:schemeClr val="tx1"/>
              </a:solidFill>
            </a:endParaRPr>
          </a:p>
        </p:txBody>
      </p:sp>
      <p:sp>
        <p:nvSpPr>
          <p:cNvPr id="9" name="Right Arrow 8"/>
          <p:cNvSpPr/>
          <p:nvPr/>
        </p:nvSpPr>
        <p:spPr bwMode="auto">
          <a:xfrm>
            <a:off x="496207" y="5373359"/>
            <a:ext cx="677320" cy="653106"/>
          </a:xfrm>
          <a:prstGeom prst="rightArrow">
            <a:avLst/>
          </a:prstGeom>
          <a:solidFill>
            <a:schemeClr val="accent2"/>
          </a:solidFill>
          <a:ln w="19050" cap="flat" cmpd="sng" algn="ctr">
            <a:noFill/>
            <a:prstDash val="solid"/>
            <a:round/>
            <a:headEnd type="none" w="med" len="med"/>
            <a:tailEnd type="none" w="med" len="med"/>
          </a:ln>
          <a:effectLst/>
        </p:spPr>
        <p:txBody>
          <a:bodyPr vert="horz" wrap="none" lIns="78885" tIns="41020" rIns="78885" bIns="41020" numCol="1" rtlCol="0" anchor="ctr" anchorCtr="0" compatLnSpc="1">
            <a:prstTxWarp prst="textNoShape">
              <a:avLst/>
            </a:prstTxWarp>
          </a:bodyPr>
          <a:lstStyle/>
          <a:p>
            <a:pPr algn="ctr" defTabSz="872436">
              <a:buClr>
                <a:schemeClr val="hlink"/>
              </a:buClr>
              <a:buSzPct val="75000"/>
            </a:pPr>
            <a:endParaRPr lang="en-US" sz="1500"/>
          </a:p>
        </p:txBody>
      </p:sp>
      <p:graphicFrame>
        <p:nvGraphicFramePr>
          <p:cNvPr id="7" name="Inhaltsplatzhalter 1"/>
          <p:cNvGraphicFramePr>
            <a:graphicFrameLocks/>
          </p:cNvGraphicFramePr>
          <p:nvPr>
            <p:extLst>
              <p:ext uri="{D42A27DB-BD31-4B8C-83A1-F6EECF244321}">
                <p14:modId xmlns:p14="http://schemas.microsoft.com/office/powerpoint/2010/main" val="72009501"/>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343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The sovereign debt crisis: causes and lessons learned</a:t>
            </a:r>
            <a:br>
              <a:rPr lang="en-US" sz="2400" dirty="0"/>
            </a:br>
            <a:r>
              <a:rPr lang="en-US" sz="2400" dirty="0"/>
              <a:t>Plans for an European accounting </a:t>
            </a:r>
            <a:r>
              <a:rPr lang="en-US" sz="2400" dirty="0" smtClean="0"/>
              <a:t>reform (2)</a:t>
            </a:r>
            <a:endParaRPr lang="en-US" sz="2400" dirty="0"/>
          </a:p>
        </p:txBody>
      </p:sp>
      <p:sp>
        <p:nvSpPr>
          <p:cNvPr id="3" name="Content Placeholder 2"/>
          <p:cNvSpPr>
            <a:spLocks noGrp="1"/>
          </p:cNvSpPr>
          <p:nvPr>
            <p:ph idx="1"/>
          </p:nvPr>
        </p:nvSpPr>
        <p:spPr/>
        <p:txBody>
          <a:bodyPr/>
          <a:lstStyle/>
          <a:p>
            <a:r>
              <a:rPr lang="en-US" dirty="0" smtClean="0"/>
              <a:t>How Europe wants to achieve reliable and timely financial information for sound government policies:</a:t>
            </a:r>
          </a:p>
          <a:p>
            <a:pPr lvl="1"/>
            <a:r>
              <a:rPr lang="en-US" sz="2200" dirty="0" smtClean="0"/>
              <a:t>European Commission intends to set-up strong governance structure for the development of EPSAS</a:t>
            </a:r>
          </a:p>
          <a:p>
            <a:pPr lvl="1"/>
            <a:r>
              <a:rPr lang="en-US" sz="2200" dirty="0" smtClean="0"/>
              <a:t>Development of a “Conceptual Framework light”</a:t>
            </a:r>
          </a:p>
          <a:p>
            <a:pPr lvl="1"/>
            <a:r>
              <a:rPr lang="en-US" sz="2200" dirty="0"/>
              <a:t>Discussions around </a:t>
            </a:r>
            <a:r>
              <a:rPr lang="en-US" sz="2200" dirty="0" smtClean="0"/>
              <a:t>standards </a:t>
            </a:r>
            <a:r>
              <a:rPr lang="en-US" sz="2200" dirty="0"/>
              <a:t>(EPSAS) vs. principles (EPSAP</a:t>
            </a:r>
            <a:r>
              <a:rPr lang="en-US" sz="2200" dirty="0" smtClean="0"/>
              <a:t>)</a:t>
            </a:r>
          </a:p>
          <a:p>
            <a:pPr lvl="1"/>
            <a:r>
              <a:rPr lang="en-US" sz="2200" dirty="0" smtClean="0"/>
              <a:t>“EPSAS light” for smaller and less risky entities</a:t>
            </a:r>
            <a:endParaRPr lang="en-US" sz="2200" dirty="0"/>
          </a:p>
          <a:p>
            <a:pPr lvl="1"/>
            <a:r>
              <a:rPr lang="en-US" sz="2200" dirty="0"/>
              <a:t>Reform focus </a:t>
            </a:r>
            <a:r>
              <a:rPr lang="en-US" sz="2200" dirty="0" smtClean="0"/>
              <a:t>solely </a:t>
            </a:r>
            <a:r>
              <a:rPr lang="en-US" sz="2200" dirty="0"/>
              <a:t>on accounting/financial </a:t>
            </a:r>
            <a:r>
              <a:rPr lang="en-US" sz="2200" dirty="0" smtClean="0"/>
              <a:t>reporting</a:t>
            </a:r>
            <a:endParaRPr lang="en-US" sz="2200" dirty="0"/>
          </a:p>
        </p:txBody>
      </p:sp>
      <p:graphicFrame>
        <p:nvGraphicFramePr>
          <p:cNvPr id="5" name="Inhaltsplatzhalter 1"/>
          <p:cNvGraphicFramePr>
            <a:graphicFrameLocks/>
          </p:cNvGraphicFramePr>
          <p:nvPr>
            <p:extLst>
              <p:ext uri="{D42A27DB-BD31-4B8C-83A1-F6EECF244321}">
                <p14:modId xmlns:p14="http://schemas.microsoft.com/office/powerpoint/2010/main" val="72009501"/>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2812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The sovereign debt crisis: causes and lessons learned</a:t>
            </a:r>
            <a:br>
              <a:rPr lang="en-US" sz="2400" dirty="0"/>
            </a:br>
            <a:r>
              <a:rPr lang="en-US" sz="2400" dirty="0"/>
              <a:t>Plans for an European accounting reform </a:t>
            </a:r>
            <a:r>
              <a:rPr lang="en-US" sz="2400" dirty="0" smtClean="0"/>
              <a:t>(3)</a:t>
            </a:r>
            <a:endParaRPr lang="en-US" sz="2400" dirty="0"/>
          </a:p>
        </p:txBody>
      </p:sp>
      <p:sp>
        <p:nvSpPr>
          <p:cNvPr id="17" name="Content Placeholder 16"/>
          <p:cNvSpPr>
            <a:spLocks noGrp="1"/>
          </p:cNvSpPr>
          <p:nvPr>
            <p:ph idx="1"/>
          </p:nvPr>
        </p:nvSpPr>
        <p:spPr>
          <a:xfrm>
            <a:off x="466725" y="1433513"/>
            <a:ext cx="8229600" cy="4353131"/>
          </a:xfrm>
        </p:spPr>
        <p:txBody>
          <a:bodyPr/>
          <a:lstStyle/>
          <a:p>
            <a:r>
              <a:rPr lang="en-US" dirty="0" smtClean="0"/>
              <a:t>Advantages and benefits of the proposed plans:</a:t>
            </a:r>
          </a:p>
          <a:p>
            <a:pPr lvl="1"/>
            <a:r>
              <a:rPr lang="en-US" dirty="0"/>
              <a:t>Accruals as sound basis for GFS purposes</a:t>
            </a:r>
          </a:p>
          <a:p>
            <a:pPr lvl="1"/>
            <a:r>
              <a:rPr lang="en-US" dirty="0" smtClean="0"/>
              <a:t>Accrual </a:t>
            </a:r>
            <a:r>
              <a:rPr lang="en-US" dirty="0"/>
              <a:t>accounts by government entities are </a:t>
            </a:r>
            <a:r>
              <a:rPr lang="en-US" dirty="0" smtClean="0"/>
              <a:t>audited</a:t>
            </a:r>
            <a:br>
              <a:rPr lang="en-US" dirty="0" smtClean="0"/>
            </a:br>
            <a:r>
              <a:rPr lang="en-US" dirty="0" smtClean="0"/>
              <a:t>=&gt; reliable basis for decision-making</a:t>
            </a:r>
          </a:p>
          <a:p>
            <a:pPr lvl="1"/>
            <a:r>
              <a:rPr lang="en-US" dirty="0"/>
              <a:t>Complete overview on assets and (contingent) liabilities</a:t>
            </a:r>
          </a:p>
          <a:p>
            <a:pPr lvl="2"/>
            <a:r>
              <a:rPr lang="en-US" dirty="0"/>
              <a:t>Accrual information shows service potential embodied in public infrastructure</a:t>
            </a:r>
          </a:p>
          <a:p>
            <a:pPr lvl="2"/>
            <a:r>
              <a:rPr lang="en-US" dirty="0"/>
              <a:t>Depreciation/impairment shows use of assets</a:t>
            </a:r>
          </a:p>
          <a:p>
            <a:pPr lvl="1"/>
            <a:r>
              <a:rPr lang="en-US" dirty="0" smtClean="0"/>
              <a:t>Improvement of and focus on “business-relevant” processes</a:t>
            </a:r>
          </a:p>
          <a:p>
            <a:pPr lvl="1"/>
            <a:r>
              <a:rPr lang="en-US" dirty="0" smtClean="0"/>
              <a:t>Provides </a:t>
            </a:r>
            <a:r>
              <a:rPr lang="en-US" dirty="0"/>
              <a:t>a complete financial overview of an entity through consolidated financial statements</a:t>
            </a:r>
          </a:p>
          <a:p>
            <a:pPr lvl="1"/>
            <a:r>
              <a:rPr lang="en-US" dirty="0" smtClean="0"/>
              <a:t>Better decision-making in terms of spending policies as well as taxation policies =&gt; Austrian example</a:t>
            </a:r>
            <a:endParaRPr lang="en-US" dirty="0"/>
          </a:p>
          <a:p>
            <a:pPr marL="0" indent="0">
              <a:buNone/>
            </a:pPr>
            <a:endParaRPr lang="en-US" dirty="0" smtClean="0"/>
          </a:p>
        </p:txBody>
      </p:sp>
      <p:graphicFrame>
        <p:nvGraphicFramePr>
          <p:cNvPr id="5" name="Inhaltsplatzhalter 1"/>
          <p:cNvGraphicFramePr>
            <a:graphicFrameLocks/>
          </p:cNvGraphicFramePr>
          <p:nvPr>
            <p:extLst>
              <p:ext uri="{D42A27DB-BD31-4B8C-83A1-F6EECF244321}">
                <p14:modId xmlns:p14="http://schemas.microsoft.com/office/powerpoint/2010/main" val="72009501"/>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53473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The sovereign debt crisis: causes and lessons </a:t>
            </a:r>
            <a:r>
              <a:rPr lang="en-US" sz="2400" dirty="0" smtClean="0"/>
              <a:t>learned</a:t>
            </a:r>
            <a:br>
              <a:rPr lang="en-US" sz="2400" dirty="0" smtClean="0"/>
            </a:br>
            <a:r>
              <a:rPr lang="en-US" sz="2400" dirty="0" smtClean="0"/>
              <a:t>Austrian experiences with implementing IPSAS</a:t>
            </a:r>
            <a:endParaRPr lang="en-US" sz="2400" dirty="0"/>
          </a:p>
        </p:txBody>
      </p:sp>
      <p:sp>
        <p:nvSpPr>
          <p:cNvPr id="3" name="Content Placeholder 2"/>
          <p:cNvSpPr>
            <a:spLocks noGrp="1"/>
          </p:cNvSpPr>
          <p:nvPr>
            <p:ph idx="1"/>
          </p:nvPr>
        </p:nvSpPr>
        <p:spPr/>
        <p:txBody>
          <a:bodyPr/>
          <a:lstStyle/>
          <a:p>
            <a:r>
              <a:rPr lang="en-US" u="sng" dirty="0" smtClean="0"/>
              <a:t>Spending policies</a:t>
            </a:r>
          </a:p>
          <a:p>
            <a:pPr lvl="1"/>
            <a:r>
              <a:rPr lang="en-US" dirty="0"/>
              <a:t>F</a:t>
            </a:r>
            <a:r>
              <a:rPr lang="en-US" dirty="0" smtClean="0"/>
              <a:t>ocus is on organizational and operative decisions (e.g. “make-or-buy” decisions based on full cost)</a:t>
            </a:r>
          </a:p>
          <a:p>
            <a:pPr lvl="1"/>
            <a:r>
              <a:rPr lang="en-US" dirty="0" smtClean="0"/>
              <a:t>Discussion of the life cycle cost of infrastructure (e.g. Eurofighter)</a:t>
            </a:r>
          </a:p>
          <a:p>
            <a:pPr lvl="1"/>
            <a:r>
              <a:rPr lang="en-US" dirty="0" smtClean="0"/>
              <a:t>Risk management, e.g. provisions for the costs of litigation</a:t>
            </a:r>
          </a:p>
          <a:p>
            <a:pPr lvl="1"/>
            <a:r>
              <a:rPr lang="en-US" dirty="0" smtClean="0"/>
              <a:t>Overview of all obligations (e.g. obligation to preserve tunnel system from 2</a:t>
            </a:r>
            <a:r>
              <a:rPr lang="en-US" baseline="30000" dirty="0" smtClean="0"/>
              <a:t>nd</a:t>
            </a:r>
            <a:r>
              <a:rPr lang="en-US" dirty="0" smtClean="0"/>
              <a:t> World War) =&gt; contract management</a:t>
            </a:r>
          </a:p>
          <a:p>
            <a:pPr lvl="1"/>
            <a:r>
              <a:rPr lang="en-US" dirty="0"/>
              <a:t>B</a:t>
            </a:r>
            <a:r>
              <a:rPr lang="en-US" dirty="0" smtClean="0"/>
              <a:t>etter management of transfers (e.g. investment grant)</a:t>
            </a:r>
          </a:p>
          <a:p>
            <a:r>
              <a:rPr lang="en-US" u="sng" dirty="0" smtClean="0"/>
              <a:t>Taxation policies</a:t>
            </a:r>
          </a:p>
          <a:p>
            <a:pPr lvl="1"/>
            <a:r>
              <a:rPr lang="en-US" dirty="0" smtClean="0"/>
              <a:t>Accrual information as a basis for planning future tax revenues</a:t>
            </a:r>
          </a:p>
          <a:p>
            <a:pPr lvl="1"/>
            <a:r>
              <a:rPr lang="en-US" dirty="0"/>
              <a:t>B</a:t>
            </a:r>
            <a:r>
              <a:rPr lang="en-US" dirty="0" smtClean="0"/>
              <a:t>etter management of tax revenues (e.g. matching of planned tax revenues against actual tax revenues =&gt; efficiency in tax collection)</a:t>
            </a:r>
            <a:endParaRPr lang="en-US" dirty="0"/>
          </a:p>
        </p:txBody>
      </p:sp>
      <p:graphicFrame>
        <p:nvGraphicFramePr>
          <p:cNvPr id="5" name="Inhaltsplatzhalter 1"/>
          <p:cNvGraphicFramePr>
            <a:graphicFrameLocks/>
          </p:cNvGraphicFramePr>
          <p:nvPr>
            <p:extLst>
              <p:ext uri="{D42A27DB-BD31-4B8C-83A1-F6EECF244321}">
                <p14:modId xmlns:p14="http://schemas.microsoft.com/office/powerpoint/2010/main" val="72009501"/>
              </p:ext>
            </p:extLst>
          </p:nvPr>
        </p:nvGraphicFramePr>
        <p:xfrm>
          <a:off x="3150465" y="6226856"/>
          <a:ext cx="3024046" cy="631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0377559"/>
      </p:ext>
    </p:extLst>
  </p:cSld>
  <p:clrMapOvr>
    <a:masterClrMapping/>
  </p:clrMapOvr>
  <p:timing>
    <p:tnLst>
      <p:par>
        <p:cTn id="1" dur="indefinite" restart="never" nodeType="tmRoot"/>
      </p:par>
    </p:tnLst>
  </p:timing>
</p:sld>
</file>

<file path=ppt/theme/theme1.xml><?xml version="1.0" encoding="utf-8"?>
<a:theme xmlns:a="http://schemas.openxmlformats.org/drawingml/2006/main" name="EY Regular Presentation">
  <a:themeElements>
    <a:clrScheme name="EY light print">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2.xml><?xml version="1.0" encoding="utf-8"?>
<a:theme xmlns:a="http://schemas.openxmlformats.org/drawingml/2006/main" name="EY light projection">
  <a:themeElements>
    <a:clrScheme name="EY light projection">
      <a:dk1>
        <a:srgbClr val="000000"/>
      </a:dk1>
      <a:lt1>
        <a:srgbClr val="646464"/>
      </a:lt1>
      <a:dk2>
        <a:srgbClr val="FFFFFF"/>
      </a:dk2>
      <a:lt2>
        <a:srgbClr val="646464"/>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3.xml><?xml version="1.0" encoding="utf-8"?>
<a:theme xmlns:a="http://schemas.openxmlformats.org/drawingml/2006/main" name="EY dark print">
  <a:themeElements>
    <a:clrScheme name="EY dark print">
      <a:dk1>
        <a:srgbClr val="FFFFFF"/>
      </a:dk1>
      <a:lt1>
        <a:srgbClr val="FFFFFF"/>
      </a:lt1>
      <a:dk2>
        <a:srgbClr val="333333"/>
      </a:dk2>
      <a:lt2>
        <a:srgbClr val="FFE60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4.xml><?xml version="1.0" encoding="utf-8"?>
<a:theme xmlns:a="http://schemas.openxmlformats.org/drawingml/2006/main" name="EY dark projection">
  <a:themeElements>
    <a:clrScheme name="EY dark projection">
      <a:dk1>
        <a:srgbClr val="FFFFFF"/>
      </a:dk1>
      <a:lt1>
        <a:srgbClr val="FFFFFF"/>
      </a:lt1>
      <a:dk2>
        <a:srgbClr val="333333"/>
      </a:dk2>
      <a:lt2>
        <a:srgbClr val="FFD200"/>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EY Regular Presentation</Template>
  <TotalTime>0</TotalTime>
  <Words>1552</Words>
  <Application>Microsoft Office PowerPoint</Application>
  <PresentationFormat>On-screen Show (4:3)</PresentationFormat>
  <Paragraphs>190</Paragraphs>
  <Slides>18</Slides>
  <Notes>6</Notes>
  <HiddenSlides>0</HiddenSlides>
  <MMClips>0</MMClips>
  <ScaleCrop>false</ScaleCrop>
  <HeadingPairs>
    <vt:vector size="4" baseType="variant">
      <vt:variant>
        <vt:lpstr>Theme</vt:lpstr>
      </vt:variant>
      <vt:variant>
        <vt:i4>4</vt:i4>
      </vt:variant>
      <vt:variant>
        <vt:lpstr>Slide Titles</vt:lpstr>
      </vt:variant>
      <vt:variant>
        <vt:i4>18</vt:i4>
      </vt:variant>
    </vt:vector>
  </HeadingPairs>
  <TitlesOfParts>
    <vt:vector size="22" baseType="lpstr">
      <vt:lpstr>EY Regular Presentation</vt:lpstr>
      <vt:lpstr>EY light projection</vt:lpstr>
      <vt:lpstr>EY dark print</vt:lpstr>
      <vt:lpstr>EY dark projection</vt:lpstr>
      <vt:lpstr>European developments in public sector accounting – Lessons learned</vt:lpstr>
      <vt:lpstr>Agenda</vt:lpstr>
      <vt:lpstr>The sovereign debt crisis: causes and lessons learned</vt:lpstr>
      <vt:lpstr>The sovereign debt crisis: causes and lessons learned Background and causes</vt:lpstr>
      <vt:lpstr>The sovereign debt crisis: causes and lessons learned Lessons learned</vt:lpstr>
      <vt:lpstr>The sovereign debt crisis: causes and lessons learned Plans for an European accounting reform (1)</vt:lpstr>
      <vt:lpstr>The sovereign debt crisis: causes and lessons learned Plans for an European accounting reform (2)</vt:lpstr>
      <vt:lpstr>The sovereign debt crisis: causes and lessons learned Plans for an European accounting reform (3)</vt:lpstr>
      <vt:lpstr>The sovereign debt crisis: causes and lessons learned Austrian experiences with implementing IPSAS</vt:lpstr>
      <vt:lpstr>The sovereign debt crisis: causes and lessons learned Accrual budgeting</vt:lpstr>
      <vt:lpstr>Role of the public sector for the performance of the private sector</vt:lpstr>
      <vt:lpstr>Role of the public sector for the performance of the private sector Relationship between government financing and economic growth</vt:lpstr>
      <vt:lpstr>Role of the public sector for the performance of the private sector The importance of fiscal transparency for governments’ financing conditions at capital markets</vt:lpstr>
      <vt:lpstr>Role of the public sector for the performance of the private sector Effects of the sovereign debt crisis on the private sector?</vt:lpstr>
      <vt:lpstr>Role of the public sector for the performance of the private sector Relationship between fiscal transparency and economic growth</vt:lpstr>
      <vt:lpstr>Public sector accounting reforms: impact of the political system</vt:lpstr>
      <vt:lpstr>Public sector accounting reforms: impact of the political system Public sector accounting in Germany vs. France</vt:lpstr>
      <vt:lpstr>Public sector accounting reforms: impact of the political system Lessons learned</vt:lpstr>
    </vt:vector>
  </TitlesOfParts>
  <Company>Ernst &amp; Young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Government Transparency and Accountability: A Way to Economic Growth</dc:title>
  <dc:creator>Jens Heiling</dc:creator>
  <cp:lastModifiedBy>Marc-Anton Wilhelm Pruefer</cp:lastModifiedBy>
  <cp:revision>65</cp:revision>
  <cp:lastPrinted>2014-10-01T11:11:43Z</cp:lastPrinted>
  <dcterms:created xsi:type="dcterms:W3CDTF">2014-09-17T09:01:06Z</dcterms:created>
  <dcterms:modified xsi:type="dcterms:W3CDTF">2014-11-04T17:53:13Z</dcterms:modified>
</cp:coreProperties>
</file>