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 id="2147483708" r:id="rId2"/>
    <p:sldMasterId id="2147483680" r:id="rId3"/>
    <p:sldMasterId id="2147483694" r:id="rId4"/>
  </p:sldMasterIdLst>
  <p:notesMasterIdLst>
    <p:notesMasterId r:id="rId23"/>
  </p:notesMasterIdLst>
  <p:handoutMasterIdLst>
    <p:handoutMasterId r:id="rId24"/>
  </p:handoutMasterIdLst>
  <p:sldIdLst>
    <p:sldId id="256" r:id="rId5"/>
    <p:sldId id="260" r:id="rId6"/>
    <p:sldId id="266" r:id="rId7"/>
    <p:sldId id="278" r:id="rId8"/>
    <p:sldId id="263" r:id="rId9"/>
    <p:sldId id="264" r:id="rId10"/>
    <p:sldId id="271" r:id="rId11"/>
    <p:sldId id="261" r:id="rId12"/>
    <p:sldId id="274" r:id="rId13"/>
    <p:sldId id="282" r:id="rId14"/>
    <p:sldId id="265" r:id="rId15"/>
    <p:sldId id="275" r:id="rId16"/>
    <p:sldId id="273" r:id="rId17"/>
    <p:sldId id="262" r:id="rId18"/>
    <p:sldId id="281" r:id="rId19"/>
    <p:sldId id="267" r:id="rId20"/>
    <p:sldId id="268" r:id="rId21"/>
    <p:sldId id="270" r:id="rId22"/>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AFAFAF"/>
    <a:srgbClr val="F0F0F0"/>
    <a:srgbClr val="C5C5C5"/>
    <a:srgbClr val="FF00FF"/>
    <a:srgbClr val="FF0090"/>
    <a:srgbClr val="FF0066"/>
    <a:srgbClr val="8080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5396" autoAdjust="0"/>
  </p:normalViewPr>
  <p:slideViewPr>
    <p:cSldViewPr snapToGrid="0" snapToObjects="1" showGuides="1">
      <p:cViewPr>
        <p:scale>
          <a:sx n="119" d="100"/>
          <a:sy n="119" d="100"/>
        </p:scale>
        <p:origin x="-1554" y="72"/>
      </p:cViewPr>
      <p:guideLst>
        <p:guide orient="horz" pos="2160"/>
        <p:guide orient="horz" pos="682"/>
        <p:guide orient="horz" pos="903"/>
        <p:guide orient="horz" pos="3858"/>
        <p:guide orient="horz" pos="127"/>
        <p:guide pos="2886"/>
        <p:guide pos="286"/>
        <p:guide pos="5473"/>
        <p:guide pos="2937"/>
        <p:guide pos="2842"/>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p:scale>
          <a:sx n="200" d="100"/>
          <a:sy n="200" d="100"/>
        </p:scale>
        <p:origin x="612" y="2742"/>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jheil1\Documents\Publikationen_Pr&#228;sentationen\Chile_Controlling\Eurozone%20Data\Eurozone_Unemployment%20rate%20and%20gov%20spending_2008-1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jheil1\Documents\Publikationen_Pr&#228;sentationen\Chile_Controlling\Eurozone%20Data\Eurozone_Unemployment%20rate%20and%20gov%20spending_2008-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831862857354041"/>
          <c:y val="9.7400537098035117E-2"/>
          <c:w val="0.81839363175779345"/>
          <c:h val="0.86944041151036511"/>
        </c:manualLayout>
      </c:layout>
      <c:lineChart>
        <c:grouping val="standard"/>
        <c:varyColors val="0"/>
        <c:ser>
          <c:idx val="0"/>
          <c:order val="0"/>
          <c:marker>
            <c:symbol val="none"/>
          </c:marker>
          <c:cat>
            <c:strRef>
              <c:f>'Gov spending'!$F$2:$L$2</c:f>
              <c:strCache>
                <c:ptCount val="7"/>
                <c:pt idx="0">
                  <c:v>2008</c:v>
                </c:pt>
                <c:pt idx="1">
                  <c:v>2009</c:v>
                </c:pt>
                <c:pt idx="2">
                  <c:v>2010</c:v>
                </c:pt>
                <c:pt idx="3">
                  <c:v>2011</c:v>
                </c:pt>
                <c:pt idx="4">
                  <c:v>2012</c:v>
                </c:pt>
                <c:pt idx="5">
                  <c:v>2013</c:v>
                </c:pt>
                <c:pt idx="6">
                  <c:v>2014</c:v>
                </c:pt>
              </c:strCache>
            </c:strRef>
          </c:cat>
          <c:val>
            <c:numRef>
              <c:f>'Gov spending'!$F$3:$L$3</c:f>
              <c:numCache>
                <c:formatCode>#,##0.0</c:formatCode>
                <c:ptCount val="7"/>
                <c:pt idx="0">
                  <c:v>2.30280294775556</c:v>
                </c:pt>
                <c:pt idx="1">
                  <c:v>2.5860935431499699</c:v>
                </c:pt>
                <c:pt idx="2">
                  <c:v>0.603396470395687</c:v>
                </c:pt>
                <c:pt idx="3">
                  <c:v>-0.12572611780677101</c:v>
                </c:pt>
                <c:pt idx="4">
                  <c:v>-0.55957423484948698</c:v>
                </c:pt>
                <c:pt idx="5">
                  <c:v>0.15036979977061801</c:v>
                </c:pt>
                <c:pt idx="6">
                  <c:v>0.705336055852951</c:v>
                </c:pt>
              </c:numCache>
            </c:numRef>
          </c:val>
          <c:smooth val="0"/>
        </c:ser>
        <c:dLbls>
          <c:showLegendKey val="0"/>
          <c:showVal val="0"/>
          <c:showCatName val="0"/>
          <c:showSerName val="0"/>
          <c:showPercent val="0"/>
          <c:showBubbleSize val="0"/>
        </c:dLbls>
        <c:marker val="1"/>
        <c:smooth val="0"/>
        <c:axId val="253585664"/>
        <c:axId val="253587456"/>
      </c:lineChart>
      <c:catAx>
        <c:axId val="253585664"/>
        <c:scaling>
          <c:orientation val="minMax"/>
        </c:scaling>
        <c:delete val="0"/>
        <c:axPos val="b"/>
        <c:majorTickMark val="out"/>
        <c:minorTickMark val="none"/>
        <c:tickLblPos val="nextTo"/>
        <c:crossAx val="253587456"/>
        <c:crosses val="autoZero"/>
        <c:auto val="1"/>
        <c:lblAlgn val="ctr"/>
        <c:lblOffset val="100"/>
        <c:noMultiLvlLbl val="0"/>
      </c:catAx>
      <c:valAx>
        <c:axId val="253587456"/>
        <c:scaling>
          <c:orientation val="minMax"/>
        </c:scaling>
        <c:delete val="0"/>
        <c:axPos val="l"/>
        <c:majorGridlines/>
        <c:numFmt formatCode="#,##0.0" sourceLinked="1"/>
        <c:majorTickMark val="out"/>
        <c:minorTickMark val="none"/>
        <c:tickLblPos val="nextTo"/>
        <c:crossAx val="25358566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Unemployment!$F$2:$L$2</c:f>
              <c:strCache>
                <c:ptCount val="7"/>
                <c:pt idx="0">
                  <c:v>2008</c:v>
                </c:pt>
                <c:pt idx="1">
                  <c:v>2009</c:v>
                </c:pt>
                <c:pt idx="2">
                  <c:v>2010</c:v>
                </c:pt>
                <c:pt idx="3">
                  <c:v>2011</c:v>
                </c:pt>
                <c:pt idx="4">
                  <c:v>2012</c:v>
                </c:pt>
                <c:pt idx="5">
                  <c:v>2013</c:v>
                </c:pt>
                <c:pt idx="6">
                  <c:v>2014</c:v>
                </c:pt>
              </c:strCache>
            </c:strRef>
          </c:cat>
          <c:val>
            <c:numRef>
              <c:f>Unemployment!$F$3:$L$3</c:f>
              <c:numCache>
                <c:formatCode>#,##0.0</c:formatCode>
                <c:ptCount val="7"/>
                <c:pt idx="0">
                  <c:v>7.5833335000000002</c:v>
                </c:pt>
                <c:pt idx="1">
                  <c:v>9.5500000000000007</c:v>
                </c:pt>
                <c:pt idx="2">
                  <c:v>10.1</c:v>
                </c:pt>
                <c:pt idx="3">
                  <c:v>10.11666675</c:v>
                </c:pt>
                <c:pt idx="4">
                  <c:v>11.2999975</c:v>
                </c:pt>
                <c:pt idx="5">
                  <c:v>11.941667499999999</c:v>
                </c:pt>
                <c:pt idx="6">
                  <c:v>11.5186975</c:v>
                </c:pt>
              </c:numCache>
            </c:numRef>
          </c:val>
          <c:smooth val="0"/>
        </c:ser>
        <c:dLbls>
          <c:showLegendKey val="0"/>
          <c:showVal val="0"/>
          <c:showCatName val="0"/>
          <c:showSerName val="0"/>
          <c:showPercent val="0"/>
          <c:showBubbleSize val="0"/>
        </c:dLbls>
        <c:marker val="1"/>
        <c:smooth val="0"/>
        <c:axId val="253598720"/>
        <c:axId val="253608704"/>
      </c:lineChart>
      <c:catAx>
        <c:axId val="253598720"/>
        <c:scaling>
          <c:orientation val="minMax"/>
        </c:scaling>
        <c:delete val="0"/>
        <c:axPos val="b"/>
        <c:majorTickMark val="out"/>
        <c:minorTickMark val="none"/>
        <c:tickLblPos val="nextTo"/>
        <c:crossAx val="253608704"/>
        <c:crosses val="autoZero"/>
        <c:auto val="1"/>
        <c:lblAlgn val="ctr"/>
        <c:lblOffset val="100"/>
        <c:noMultiLvlLbl val="0"/>
      </c:catAx>
      <c:valAx>
        <c:axId val="253608704"/>
        <c:scaling>
          <c:orientation val="minMax"/>
        </c:scaling>
        <c:delete val="0"/>
        <c:axPos val="l"/>
        <c:majorGridlines/>
        <c:numFmt formatCode="#,##0.0" sourceLinked="1"/>
        <c:majorTickMark val="out"/>
        <c:minorTickMark val="none"/>
        <c:tickLblPos val="nextTo"/>
        <c:crossAx val="253598720"/>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es-ES" b="0" noProof="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es-ES" noProof="0"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es-ES" noProof="0"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5C177F69-8263-4161-981E-A62B966DEF1A}" type="presOf" srcId="{DBEDAF00-73A4-4383-B21F-B960C8D84C56}" destId="{56B20B1B-DCAC-4A9D-BAC3-CA2445AB7716}" srcOrd="0" destOrd="0" presId="urn:microsoft.com/office/officeart/2005/8/layout/hChevron3"/>
    <dgm:cxn modelId="{3C3A4118-4B98-45CF-BA0F-67CABE22CC60}" type="presOf" srcId="{87F91C6C-2476-4877-98F0-D0C4309E8800}" destId="{CA04D6B1-EB20-4D17-9530-0900F2A518B7}"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9640DA51-B19F-4C6F-8617-A07B5FE69C76}" type="presOf" srcId="{947C6EE8-6FE2-406F-B8C2-BBE4D007878D}" destId="{16C4AF77-B563-4BC0-9C24-C2284A3F777C}" srcOrd="0" destOrd="0" presId="urn:microsoft.com/office/officeart/2005/8/layout/hChevron3"/>
    <dgm:cxn modelId="{44C0B1CC-2960-4EDB-8DD6-ED721305E1C7}" type="presOf" srcId="{0EEA5184-45EC-42E1-972E-C93B14A1440D}" destId="{F0B2A231-D8D8-44F6-B500-BE580F7DA41F}" srcOrd="0" destOrd="0" presId="urn:microsoft.com/office/officeart/2005/8/layout/hChevron3"/>
    <dgm:cxn modelId="{B936D589-85B4-4901-A089-BAC7CF7DC9B3}" type="presParOf" srcId="{16C4AF77-B563-4BC0-9C24-C2284A3F777C}" destId="{F0B2A231-D8D8-44F6-B500-BE580F7DA41F}" srcOrd="0" destOrd="0" presId="urn:microsoft.com/office/officeart/2005/8/layout/hChevron3"/>
    <dgm:cxn modelId="{D3BE667D-74E0-474B-AF23-97226E685DF1}" type="presParOf" srcId="{16C4AF77-B563-4BC0-9C24-C2284A3F777C}" destId="{6B250D98-5535-41A6-8AFD-8B3EBD4188DD}" srcOrd="1" destOrd="0" presId="urn:microsoft.com/office/officeart/2005/8/layout/hChevron3"/>
    <dgm:cxn modelId="{284F012C-1D7C-48BB-9CEC-8D073A65198D}" type="presParOf" srcId="{16C4AF77-B563-4BC0-9C24-C2284A3F777C}" destId="{CA04D6B1-EB20-4D17-9530-0900F2A518B7}" srcOrd="2" destOrd="0" presId="urn:microsoft.com/office/officeart/2005/8/layout/hChevron3"/>
    <dgm:cxn modelId="{424903D4-E973-49D6-8FAE-242069E4BEC4}" type="presParOf" srcId="{16C4AF77-B563-4BC0-9C24-C2284A3F777C}" destId="{0AF7DB1E-6CF8-4149-9CFE-FD0D91B4CA22}" srcOrd="3" destOrd="0" presId="urn:microsoft.com/office/officeart/2005/8/layout/hChevron3"/>
    <dgm:cxn modelId="{79A7A25E-66A7-40BD-956F-9008F662698A}"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8D821587-D300-4058-83DA-E382EF6FEDBC}" type="presOf" srcId="{DBEDAF00-73A4-4383-B21F-B960C8D84C56}" destId="{56B20B1B-DCAC-4A9D-BAC3-CA2445AB7716}" srcOrd="0" destOrd="0" presId="urn:microsoft.com/office/officeart/2005/8/layout/hChevron3"/>
    <dgm:cxn modelId="{41DC803C-210D-49D9-8355-3011C1742CE4}" type="presOf" srcId="{947C6EE8-6FE2-406F-B8C2-BBE4D007878D}" destId="{16C4AF77-B563-4BC0-9C24-C2284A3F777C}"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FE946F73-779F-47BB-A2E4-75F64C0A6A93}" type="presOf" srcId="{0EEA5184-45EC-42E1-972E-C93B14A1440D}" destId="{F0B2A231-D8D8-44F6-B500-BE580F7DA41F}" srcOrd="0" destOrd="0" presId="urn:microsoft.com/office/officeart/2005/8/layout/hChevron3"/>
    <dgm:cxn modelId="{D0F5E3B0-B737-4C6C-A306-9F0351E62A76}" type="presOf" srcId="{87F91C6C-2476-4877-98F0-D0C4309E8800}" destId="{CA04D6B1-EB20-4D17-9530-0900F2A518B7}"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15DB63CD-A5EA-4BD3-9C71-671E8C5D5A50}" type="presParOf" srcId="{16C4AF77-B563-4BC0-9C24-C2284A3F777C}" destId="{F0B2A231-D8D8-44F6-B500-BE580F7DA41F}" srcOrd="0" destOrd="0" presId="urn:microsoft.com/office/officeart/2005/8/layout/hChevron3"/>
    <dgm:cxn modelId="{CD6D09DF-5278-4FA5-BA5C-696AB0332EEA}" type="presParOf" srcId="{16C4AF77-B563-4BC0-9C24-C2284A3F777C}" destId="{6B250D98-5535-41A6-8AFD-8B3EBD4188DD}" srcOrd="1" destOrd="0" presId="urn:microsoft.com/office/officeart/2005/8/layout/hChevron3"/>
    <dgm:cxn modelId="{2CA3339C-82F1-4226-945B-067D823FD90F}" type="presParOf" srcId="{16C4AF77-B563-4BC0-9C24-C2284A3F777C}" destId="{CA04D6B1-EB20-4D17-9530-0900F2A518B7}" srcOrd="2" destOrd="0" presId="urn:microsoft.com/office/officeart/2005/8/layout/hChevron3"/>
    <dgm:cxn modelId="{1E13A0DF-2740-4681-BA74-C3F6659A7F4C}" type="presParOf" srcId="{16C4AF77-B563-4BC0-9C24-C2284A3F777C}" destId="{0AF7DB1E-6CF8-4149-9CFE-FD0D91B4CA22}" srcOrd="3" destOrd="0" presId="urn:microsoft.com/office/officeart/2005/8/layout/hChevron3"/>
    <dgm:cxn modelId="{3BF23017-6E8A-4ECA-847C-A8CF453A9585}"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C2F53733-4FC5-4014-8CA6-622A0EEDBBDC}"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30C604F4-7FC6-4BE2-AD09-35E8170B548A}"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AF387FC4-8D8F-422F-8B2B-90E621EC5AF2}" type="presOf" srcId="{0EEA5184-45EC-42E1-972E-C93B14A1440D}" destId="{F0B2A231-D8D8-44F6-B500-BE580F7DA41F}" srcOrd="0" destOrd="0" presId="urn:microsoft.com/office/officeart/2005/8/layout/hChevron3"/>
    <dgm:cxn modelId="{20DE7ED2-E1B0-462A-8A34-3F2BA05737FA}" type="presOf" srcId="{87F91C6C-2476-4877-98F0-D0C4309E8800}" destId="{CA04D6B1-EB20-4D17-9530-0900F2A518B7}" srcOrd="0" destOrd="0" presId="urn:microsoft.com/office/officeart/2005/8/layout/hChevron3"/>
    <dgm:cxn modelId="{BF501C32-685D-4E07-847B-9DC90001FE0D}" type="presParOf" srcId="{16C4AF77-B563-4BC0-9C24-C2284A3F777C}" destId="{F0B2A231-D8D8-44F6-B500-BE580F7DA41F}" srcOrd="0" destOrd="0" presId="urn:microsoft.com/office/officeart/2005/8/layout/hChevron3"/>
    <dgm:cxn modelId="{A9189567-5FD5-4778-ACA8-AA59C2A6533D}" type="presParOf" srcId="{16C4AF77-B563-4BC0-9C24-C2284A3F777C}" destId="{6B250D98-5535-41A6-8AFD-8B3EBD4188DD}" srcOrd="1" destOrd="0" presId="urn:microsoft.com/office/officeart/2005/8/layout/hChevron3"/>
    <dgm:cxn modelId="{CD4AF62E-B225-4E82-9955-2A101B625C0F}" type="presParOf" srcId="{16C4AF77-B563-4BC0-9C24-C2284A3F777C}" destId="{CA04D6B1-EB20-4D17-9530-0900F2A518B7}" srcOrd="2" destOrd="0" presId="urn:microsoft.com/office/officeart/2005/8/layout/hChevron3"/>
    <dgm:cxn modelId="{7D0830AC-A432-45D7-A826-686660811800}" type="presParOf" srcId="{16C4AF77-B563-4BC0-9C24-C2284A3F777C}" destId="{0AF7DB1E-6CF8-4149-9CFE-FD0D91B4CA22}" srcOrd="3" destOrd="0" presId="urn:microsoft.com/office/officeart/2005/8/layout/hChevron3"/>
    <dgm:cxn modelId="{9F2D034C-E48F-4761-868B-7691F20D7D0A}"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23A44A68-0A27-42C1-9EC6-CC12D2AB38D4}" type="presOf" srcId="{87F91C6C-2476-4877-98F0-D0C4309E8800}" destId="{CA04D6B1-EB20-4D17-9530-0900F2A518B7}"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1D62CD4C-A7B7-48CD-AA0D-C3B087F72971}" type="presOf" srcId="{DBEDAF00-73A4-4383-B21F-B960C8D84C56}" destId="{56B20B1B-DCAC-4A9D-BAC3-CA2445AB7716}" srcOrd="0" destOrd="0" presId="urn:microsoft.com/office/officeart/2005/8/layout/hChevron3"/>
    <dgm:cxn modelId="{8589E1A9-7232-4B39-A55E-986A885B2821}" type="presOf" srcId="{947C6EE8-6FE2-406F-B8C2-BBE4D007878D}" destId="{16C4AF77-B563-4BC0-9C24-C2284A3F777C}" srcOrd="0" destOrd="0" presId="urn:microsoft.com/office/officeart/2005/8/layout/hChevron3"/>
    <dgm:cxn modelId="{5DAC9B7B-10C3-4D7B-B8BD-12DA78DBFAD3}" type="presOf" srcId="{0EEA5184-45EC-42E1-972E-C93B14A1440D}" destId="{F0B2A231-D8D8-44F6-B500-BE580F7DA41F}" srcOrd="0" destOrd="0" presId="urn:microsoft.com/office/officeart/2005/8/layout/hChevron3"/>
    <dgm:cxn modelId="{29662081-D1D3-4D9D-8939-948CEA667A13}" type="presParOf" srcId="{16C4AF77-B563-4BC0-9C24-C2284A3F777C}" destId="{F0B2A231-D8D8-44F6-B500-BE580F7DA41F}" srcOrd="0" destOrd="0" presId="urn:microsoft.com/office/officeart/2005/8/layout/hChevron3"/>
    <dgm:cxn modelId="{43347004-CC0A-4EE1-AA50-5200249D6880}" type="presParOf" srcId="{16C4AF77-B563-4BC0-9C24-C2284A3F777C}" destId="{6B250D98-5535-41A6-8AFD-8B3EBD4188DD}" srcOrd="1" destOrd="0" presId="urn:microsoft.com/office/officeart/2005/8/layout/hChevron3"/>
    <dgm:cxn modelId="{D591F6BD-5F98-47EB-AC5C-0984A178DF93}" type="presParOf" srcId="{16C4AF77-B563-4BC0-9C24-C2284A3F777C}" destId="{CA04D6B1-EB20-4D17-9530-0900F2A518B7}" srcOrd="2" destOrd="0" presId="urn:microsoft.com/office/officeart/2005/8/layout/hChevron3"/>
    <dgm:cxn modelId="{DEF7CE43-1AC3-4AF4-A034-1439218FB53E}" type="presParOf" srcId="{16C4AF77-B563-4BC0-9C24-C2284A3F777C}" destId="{0AF7DB1E-6CF8-4149-9CFE-FD0D91B4CA22}" srcOrd="3" destOrd="0" presId="urn:microsoft.com/office/officeart/2005/8/layout/hChevron3"/>
    <dgm:cxn modelId="{4368B49A-B22E-4BDD-946B-5F940EBA2CAE}"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solidFill>
          <a:srgbClr val="FFE600"/>
        </a:solidFill>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C6B494C5-6FF9-4B39-9D79-7F5F185E0824}" type="presOf" srcId="{DBEDAF00-73A4-4383-B21F-B960C8D84C56}" destId="{56B20B1B-DCAC-4A9D-BAC3-CA2445AB7716}"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C57DA6B4-EB23-4A28-A1D7-8A6A8CC83C9B}" type="presOf" srcId="{947C6EE8-6FE2-406F-B8C2-BBE4D007878D}" destId="{16C4AF77-B563-4BC0-9C24-C2284A3F777C}" srcOrd="0" destOrd="0" presId="urn:microsoft.com/office/officeart/2005/8/layout/hChevron3"/>
    <dgm:cxn modelId="{17FD81C3-0F5A-4CAF-BE4A-D81912074605}"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5C5E2467-EEB1-48A1-8C4D-926C453F6401}" type="presOf" srcId="{87F91C6C-2476-4877-98F0-D0C4309E8800}" destId="{CA04D6B1-EB20-4D17-9530-0900F2A518B7}" srcOrd="0" destOrd="0" presId="urn:microsoft.com/office/officeart/2005/8/layout/hChevron3"/>
    <dgm:cxn modelId="{3F7DF976-CCD5-4A5D-9125-EE267C40FDF9}" type="presParOf" srcId="{16C4AF77-B563-4BC0-9C24-C2284A3F777C}" destId="{F0B2A231-D8D8-44F6-B500-BE580F7DA41F}" srcOrd="0" destOrd="0" presId="urn:microsoft.com/office/officeart/2005/8/layout/hChevron3"/>
    <dgm:cxn modelId="{57967A07-C23D-44B5-8AA3-F0A9C2701807}" type="presParOf" srcId="{16C4AF77-B563-4BC0-9C24-C2284A3F777C}" destId="{6B250D98-5535-41A6-8AFD-8B3EBD4188DD}" srcOrd="1" destOrd="0" presId="urn:microsoft.com/office/officeart/2005/8/layout/hChevron3"/>
    <dgm:cxn modelId="{B8E87821-39C4-4EF5-8A21-10DFE70F878C}" type="presParOf" srcId="{16C4AF77-B563-4BC0-9C24-C2284A3F777C}" destId="{CA04D6B1-EB20-4D17-9530-0900F2A518B7}" srcOrd="2" destOrd="0" presId="urn:microsoft.com/office/officeart/2005/8/layout/hChevron3"/>
    <dgm:cxn modelId="{4D3C36EB-76FD-448E-A6EB-643DC0E23075}" type="presParOf" srcId="{16C4AF77-B563-4BC0-9C24-C2284A3F777C}" destId="{0AF7DB1E-6CF8-4149-9CFE-FD0D91B4CA22}" srcOrd="3" destOrd="0" presId="urn:microsoft.com/office/officeart/2005/8/layout/hChevron3"/>
    <dgm:cxn modelId="{A096C37E-4FEA-4B69-A47A-FD25C9174A67}"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solidFill>
          <a:srgbClr val="FFE600"/>
        </a:solidFill>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33C0AF4C-CCD0-4905-ABB8-B1A8536C378E}" type="presOf" srcId="{87F91C6C-2476-4877-98F0-D0C4309E8800}" destId="{CA04D6B1-EB20-4D17-9530-0900F2A518B7}" srcOrd="0" destOrd="0" presId="urn:microsoft.com/office/officeart/2005/8/layout/hChevron3"/>
    <dgm:cxn modelId="{99390CC5-34F4-41D7-9B3A-71B461E759FF}" type="presOf" srcId="{947C6EE8-6FE2-406F-B8C2-BBE4D007878D}" destId="{16C4AF77-B563-4BC0-9C24-C2284A3F777C}" srcOrd="0" destOrd="0" presId="urn:microsoft.com/office/officeart/2005/8/layout/hChevron3"/>
    <dgm:cxn modelId="{C88E1E7D-49D4-433E-BCB1-F681A81B5567}"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910345E4-558E-4E5D-B1B0-B136D963FCD9}" type="presOf" srcId="{0EEA5184-45EC-42E1-972E-C93B14A1440D}" destId="{F0B2A231-D8D8-44F6-B500-BE580F7DA41F}"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1F6DA257-43F4-4986-810E-801B31B5305D}" type="presParOf" srcId="{16C4AF77-B563-4BC0-9C24-C2284A3F777C}" destId="{F0B2A231-D8D8-44F6-B500-BE580F7DA41F}" srcOrd="0" destOrd="0" presId="urn:microsoft.com/office/officeart/2005/8/layout/hChevron3"/>
    <dgm:cxn modelId="{82B2640B-4C4B-42CB-8102-AC794123558F}" type="presParOf" srcId="{16C4AF77-B563-4BC0-9C24-C2284A3F777C}" destId="{6B250D98-5535-41A6-8AFD-8B3EBD4188DD}" srcOrd="1" destOrd="0" presId="urn:microsoft.com/office/officeart/2005/8/layout/hChevron3"/>
    <dgm:cxn modelId="{145D318B-DED7-47A1-90FF-4027CABD40C3}" type="presParOf" srcId="{16C4AF77-B563-4BC0-9C24-C2284A3F777C}" destId="{CA04D6B1-EB20-4D17-9530-0900F2A518B7}" srcOrd="2" destOrd="0" presId="urn:microsoft.com/office/officeart/2005/8/layout/hChevron3"/>
    <dgm:cxn modelId="{E37B1090-11A3-4951-AA41-C679F5952CD7}" type="presParOf" srcId="{16C4AF77-B563-4BC0-9C24-C2284A3F777C}" destId="{0AF7DB1E-6CF8-4149-9CFE-FD0D91B4CA22}" srcOrd="3" destOrd="0" presId="urn:microsoft.com/office/officeart/2005/8/layout/hChevron3"/>
    <dgm:cxn modelId="{E7A67225-C474-4D29-B096-B45CDBC99F62}"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3230CF93-BF27-4B34-A6F3-F74CC4012DFB}"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094A057F-295B-4749-B581-8E2259404989}" type="presOf" srcId="{87F91C6C-2476-4877-98F0-D0C4309E8800}" destId="{CA04D6B1-EB20-4D17-9530-0900F2A518B7}" srcOrd="0" destOrd="0" presId="urn:microsoft.com/office/officeart/2005/8/layout/hChevron3"/>
    <dgm:cxn modelId="{012B52CA-294B-42AB-82B6-0D93314351E7}"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4E46442B-434C-469E-85C4-6CBA18DC519B}" type="presOf" srcId="{DBEDAF00-73A4-4383-B21F-B960C8D84C56}" destId="{56B20B1B-DCAC-4A9D-BAC3-CA2445AB7716}" srcOrd="0" destOrd="0" presId="urn:microsoft.com/office/officeart/2005/8/layout/hChevron3"/>
    <dgm:cxn modelId="{E00B6AF3-74AC-432E-9857-0E50C0486095}" type="presParOf" srcId="{16C4AF77-B563-4BC0-9C24-C2284A3F777C}" destId="{F0B2A231-D8D8-44F6-B500-BE580F7DA41F}" srcOrd="0" destOrd="0" presId="urn:microsoft.com/office/officeart/2005/8/layout/hChevron3"/>
    <dgm:cxn modelId="{C2787345-6BC0-49B3-909F-C3EA59D63082}" type="presParOf" srcId="{16C4AF77-B563-4BC0-9C24-C2284A3F777C}" destId="{6B250D98-5535-41A6-8AFD-8B3EBD4188DD}" srcOrd="1" destOrd="0" presId="urn:microsoft.com/office/officeart/2005/8/layout/hChevron3"/>
    <dgm:cxn modelId="{9BF4E605-9BAE-4D94-81E3-15954B79439E}" type="presParOf" srcId="{16C4AF77-B563-4BC0-9C24-C2284A3F777C}" destId="{CA04D6B1-EB20-4D17-9530-0900F2A518B7}" srcOrd="2" destOrd="0" presId="urn:microsoft.com/office/officeart/2005/8/layout/hChevron3"/>
    <dgm:cxn modelId="{23B558F0-BD9E-4E28-A635-227C9A34968C}" type="presParOf" srcId="{16C4AF77-B563-4BC0-9C24-C2284A3F777C}" destId="{0AF7DB1E-6CF8-4149-9CFE-FD0D91B4CA22}" srcOrd="3" destOrd="0" presId="urn:microsoft.com/office/officeart/2005/8/layout/hChevron3"/>
    <dgm:cxn modelId="{1DEA4EE6-9020-43D0-91C9-DAB7B39B2E22}"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25B6F8D6-1C20-423B-A418-AD0434D6F3C4}" type="presOf" srcId="{87F91C6C-2476-4877-98F0-D0C4309E8800}" destId="{CA04D6B1-EB20-4D17-9530-0900F2A518B7}" srcOrd="0" destOrd="0" presId="urn:microsoft.com/office/officeart/2005/8/layout/hChevron3"/>
    <dgm:cxn modelId="{510F5538-0A9D-4130-A44F-DCE20E3D2867}" type="presOf" srcId="{947C6EE8-6FE2-406F-B8C2-BBE4D007878D}" destId="{16C4AF77-B563-4BC0-9C24-C2284A3F777C}"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D0D9A150-13DB-4695-A90A-B5450CDFA4AA}" srcId="{947C6EE8-6FE2-406F-B8C2-BBE4D007878D}" destId="{87F91C6C-2476-4877-98F0-D0C4309E8800}" srcOrd="1" destOrd="0" parTransId="{4440AD3F-67D8-4C73-914E-77D970901FA3}" sibTransId="{DDD8F6ED-37A0-4CE1-B9B3-8E0491B4519B}"/>
    <dgm:cxn modelId="{827E3581-A7F5-4A31-9C64-1A74924BB33B}" type="presOf" srcId="{0EEA5184-45EC-42E1-972E-C93B14A1440D}" destId="{F0B2A231-D8D8-44F6-B500-BE580F7DA41F}"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CA336538-9D6C-43AF-9C5C-2FFA4FFDAC5A}" type="presOf" srcId="{DBEDAF00-73A4-4383-B21F-B960C8D84C56}" destId="{56B20B1B-DCAC-4A9D-BAC3-CA2445AB7716}" srcOrd="0" destOrd="0" presId="urn:microsoft.com/office/officeart/2005/8/layout/hChevron3"/>
    <dgm:cxn modelId="{1335A4A8-0647-49FD-99C7-69A185E1EFB0}" type="presParOf" srcId="{16C4AF77-B563-4BC0-9C24-C2284A3F777C}" destId="{F0B2A231-D8D8-44F6-B500-BE580F7DA41F}" srcOrd="0" destOrd="0" presId="urn:microsoft.com/office/officeart/2005/8/layout/hChevron3"/>
    <dgm:cxn modelId="{EDBF0DE2-2352-4DE0-AF9A-637C5EB74BA6}" type="presParOf" srcId="{16C4AF77-B563-4BC0-9C24-C2284A3F777C}" destId="{6B250D98-5535-41A6-8AFD-8B3EBD4188DD}" srcOrd="1" destOrd="0" presId="urn:microsoft.com/office/officeart/2005/8/layout/hChevron3"/>
    <dgm:cxn modelId="{38C2E867-F66B-44BF-8D0D-CFE23E3E9688}" type="presParOf" srcId="{16C4AF77-B563-4BC0-9C24-C2284A3F777C}" destId="{CA04D6B1-EB20-4D17-9530-0900F2A518B7}" srcOrd="2" destOrd="0" presId="urn:microsoft.com/office/officeart/2005/8/layout/hChevron3"/>
    <dgm:cxn modelId="{79BA54E5-2950-49D5-B6CF-BCEC742C4AF7}" type="presParOf" srcId="{16C4AF77-B563-4BC0-9C24-C2284A3F777C}" destId="{0AF7DB1E-6CF8-4149-9CFE-FD0D91B4CA22}" srcOrd="3" destOrd="0" presId="urn:microsoft.com/office/officeart/2005/8/layout/hChevron3"/>
    <dgm:cxn modelId="{429D31B2-12FD-4E0A-8790-8D0EF4134A6C}"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3C4829D5-6D89-4E24-9F25-819BE70E36B6}"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D0D9A150-13DB-4695-A90A-B5450CDFA4AA}" srcId="{947C6EE8-6FE2-406F-B8C2-BBE4D007878D}" destId="{87F91C6C-2476-4877-98F0-D0C4309E8800}" srcOrd="1" destOrd="0" parTransId="{4440AD3F-67D8-4C73-914E-77D970901FA3}" sibTransId="{DDD8F6ED-37A0-4CE1-B9B3-8E0491B4519B}"/>
    <dgm:cxn modelId="{E2444921-0473-44F4-8DB5-FD97988C5359}" type="presOf" srcId="{87F91C6C-2476-4877-98F0-D0C4309E8800}" destId="{CA04D6B1-EB20-4D17-9530-0900F2A518B7}" srcOrd="0" destOrd="0" presId="urn:microsoft.com/office/officeart/2005/8/layout/hChevron3"/>
    <dgm:cxn modelId="{5F315AA2-F1B2-4854-AE5F-BC5CF9DF945B}" type="presOf" srcId="{0EEA5184-45EC-42E1-972E-C93B14A1440D}" destId="{F0B2A231-D8D8-44F6-B500-BE580F7DA41F}" srcOrd="0" destOrd="0" presId="urn:microsoft.com/office/officeart/2005/8/layout/hChevron3"/>
    <dgm:cxn modelId="{D9CBB636-AA65-44A6-9A4B-75B05F58BBD9}" type="presOf" srcId="{DBEDAF00-73A4-4383-B21F-B960C8D84C56}" destId="{56B20B1B-DCAC-4A9D-BAC3-CA2445AB7716}" srcOrd="0" destOrd="0" presId="urn:microsoft.com/office/officeart/2005/8/layout/hChevron3"/>
    <dgm:cxn modelId="{E7F102C7-4AA6-473E-ACEC-EAF002D1BC86}" type="presParOf" srcId="{16C4AF77-B563-4BC0-9C24-C2284A3F777C}" destId="{F0B2A231-D8D8-44F6-B500-BE580F7DA41F}" srcOrd="0" destOrd="0" presId="urn:microsoft.com/office/officeart/2005/8/layout/hChevron3"/>
    <dgm:cxn modelId="{444D8BD5-B040-4F95-92F6-A26B2FA8A288}" type="presParOf" srcId="{16C4AF77-B563-4BC0-9C24-C2284A3F777C}" destId="{6B250D98-5535-41A6-8AFD-8B3EBD4188DD}" srcOrd="1" destOrd="0" presId="urn:microsoft.com/office/officeart/2005/8/layout/hChevron3"/>
    <dgm:cxn modelId="{1370670B-0DE6-4E14-B500-9D5D7CA0C07E}" type="presParOf" srcId="{16C4AF77-B563-4BC0-9C24-C2284A3F777C}" destId="{CA04D6B1-EB20-4D17-9530-0900F2A518B7}" srcOrd="2" destOrd="0" presId="urn:microsoft.com/office/officeart/2005/8/layout/hChevron3"/>
    <dgm:cxn modelId="{51AA6A04-B17B-4104-ACBD-2CB0E15FA0C0}" type="presParOf" srcId="{16C4AF77-B563-4BC0-9C24-C2284A3F777C}" destId="{0AF7DB1E-6CF8-4149-9CFE-FD0D91B4CA22}" srcOrd="3" destOrd="0" presId="urn:microsoft.com/office/officeart/2005/8/layout/hChevron3"/>
    <dgm:cxn modelId="{A7852CA7-D5F5-4DD6-A6DC-95D5D3C45F05}"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46C2AD1-F391-4FC6-9E7C-3521C632606E}" type="presOf" srcId="{0EEA5184-45EC-42E1-972E-C93B14A1440D}" destId="{F0B2A231-D8D8-44F6-B500-BE580F7DA41F}"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1DC02AE7-1417-4779-B525-09D39AD4E0AE}"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1F4281A5-63BC-401A-AAD4-6120C74A517A}" type="presOf" srcId="{87F91C6C-2476-4877-98F0-D0C4309E8800}" destId="{CA04D6B1-EB20-4D17-9530-0900F2A518B7}" srcOrd="0" destOrd="0" presId="urn:microsoft.com/office/officeart/2005/8/layout/hChevron3"/>
    <dgm:cxn modelId="{98FCFE4C-5F26-48D3-8B75-F5AB1261CA4B}" type="presOf" srcId="{947C6EE8-6FE2-406F-B8C2-BBE4D007878D}" destId="{16C4AF77-B563-4BC0-9C24-C2284A3F777C}" srcOrd="0" destOrd="0" presId="urn:microsoft.com/office/officeart/2005/8/layout/hChevron3"/>
    <dgm:cxn modelId="{3D499397-EF3D-42A0-817B-D268D9E5C348}" type="presParOf" srcId="{16C4AF77-B563-4BC0-9C24-C2284A3F777C}" destId="{F0B2A231-D8D8-44F6-B500-BE580F7DA41F}" srcOrd="0" destOrd="0" presId="urn:microsoft.com/office/officeart/2005/8/layout/hChevron3"/>
    <dgm:cxn modelId="{987D82E6-1963-449B-B97A-729665FE4208}" type="presParOf" srcId="{16C4AF77-B563-4BC0-9C24-C2284A3F777C}" destId="{6B250D98-5535-41A6-8AFD-8B3EBD4188DD}" srcOrd="1" destOrd="0" presId="urn:microsoft.com/office/officeart/2005/8/layout/hChevron3"/>
    <dgm:cxn modelId="{97411B0D-9B35-4B6D-9213-42065CFA1520}" type="presParOf" srcId="{16C4AF77-B563-4BC0-9C24-C2284A3F777C}" destId="{CA04D6B1-EB20-4D17-9530-0900F2A518B7}" srcOrd="2" destOrd="0" presId="urn:microsoft.com/office/officeart/2005/8/layout/hChevron3"/>
    <dgm:cxn modelId="{84D7749B-B321-492A-8336-3C2E81462BE9}" type="presParOf" srcId="{16C4AF77-B563-4BC0-9C24-C2284A3F777C}" destId="{0AF7DB1E-6CF8-4149-9CFE-FD0D91B4CA22}" srcOrd="3" destOrd="0" presId="urn:microsoft.com/office/officeart/2005/8/layout/hChevron3"/>
    <dgm:cxn modelId="{50545EFA-FCC2-4CA5-91FA-309AF754A7EE}"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1645336E-6973-4B6D-83D4-58526EB58235}" type="presOf" srcId="{947C6EE8-6FE2-406F-B8C2-BBE4D007878D}" destId="{16C4AF77-B563-4BC0-9C24-C2284A3F777C}" srcOrd="0" destOrd="0" presId="urn:microsoft.com/office/officeart/2005/8/layout/hChevron3"/>
    <dgm:cxn modelId="{15C623DA-2F18-47CA-9D6F-C5112512DEB3}" type="presOf" srcId="{0EEA5184-45EC-42E1-972E-C93B14A1440D}" destId="{F0B2A231-D8D8-44F6-B500-BE580F7DA41F}" srcOrd="0" destOrd="0" presId="urn:microsoft.com/office/officeart/2005/8/layout/hChevron3"/>
    <dgm:cxn modelId="{B8111963-98C6-4C50-AB6B-9EED28F0D9CC}" type="presOf" srcId="{87F91C6C-2476-4877-98F0-D0C4309E8800}" destId="{CA04D6B1-EB20-4D17-9530-0900F2A518B7}" srcOrd="0" destOrd="0" presId="urn:microsoft.com/office/officeart/2005/8/layout/hChevron3"/>
    <dgm:cxn modelId="{23B74ED3-C96A-4A83-98B8-D3882B2F0C02}" type="presOf" srcId="{DBEDAF00-73A4-4383-B21F-B960C8D84C56}" destId="{56B20B1B-DCAC-4A9D-BAC3-CA2445AB7716}" srcOrd="0" destOrd="0" presId="urn:microsoft.com/office/officeart/2005/8/layout/hChevron3"/>
    <dgm:cxn modelId="{84938E9D-DB54-4CA5-B9D4-ABC000BA2024}" type="presParOf" srcId="{16C4AF77-B563-4BC0-9C24-C2284A3F777C}" destId="{F0B2A231-D8D8-44F6-B500-BE580F7DA41F}" srcOrd="0" destOrd="0" presId="urn:microsoft.com/office/officeart/2005/8/layout/hChevron3"/>
    <dgm:cxn modelId="{41CE632C-6B33-4E03-AE27-AC6C04F5F836}" type="presParOf" srcId="{16C4AF77-B563-4BC0-9C24-C2284A3F777C}" destId="{6B250D98-5535-41A6-8AFD-8B3EBD4188DD}" srcOrd="1" destOrd="0" presId="urn:microsoft.com/office/officeart/2005/8/layout/hChevron3"/>
    <dgm:cxn modelId="{C9AD4A72-3820-48C6-A8DA-76F7A66BF25A}" type="presParOf" srcId="{16C4AF77-B563-4BC0-9C24-C2284A3F777C}" destId="{CA04D6B1-EB20-4D17-9530-0900F2A518B7}" srcOrd="2" destOrd="0" presId="urn:microsoft.com/office/officeart/2005/8/layout/hChevron3"/>
    <dgm:cxn modelId="{4D914B25-0205-4B66-8FA1-4BBD87EC68E4}" type="presParOf" srcId="{16C4AF77-B563-4BC0-9C24-C2284A3F777C}" destId="{0AF7DB1E-6CF8-4149-9CFE-FD0D91B4CA22}" srcOrd="3" destOrd="0" presId="urn:microsoft.com/office/officeart/2005/8/layout/hChevron3"/>
    <dgm:cxn modelId="{7C01E953-BA07-460B-847C-4D7053F6B1F6}"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3553CB3D-A90E-449C-9D7D-09DCABD9D6E2}" type="presOf" srcId="{0EEA5184-45EC-42E1-972E-C93B14A1440D}" destId="{F0B2A231-D8D8-44F6-B500-BE580F7DA41F}" srcOrd="0" destOrd="0" presId="urn:microsoft.com/office/officeart/2005/8/layout/hChevron3"/>
    <dgm:cxn modelId="{824ADDCF-6942-4ED7-9718-BB9FF4229813}" type="presOf" srcId="{947C6EE8-6FE2-406F-B8C2-BBE4D007878D}" destId="{16C4AF77-B563-4BC0-9C24-C2284A3F777C}"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1BDF9E04-9493-4DC1-9651-AD6FA1F1E37D}" type="presOf" srcId="{87F91C6C-2476-4877-98F0-D0C4309E8800}" destId="{CA04D6B1-EB20-4D17-9530-0900F2A518B7}" srcOrd="0" destOrd="0" presId="urn:microsoft.com/office/officeart/2005/8/layout/hChevron3"/>
    <dgm:cxn modelId="{3B19E8A2-7753-4641-8A05-CE08DFD5A177}" type="presOf" srcId="{DBEDAF00-73A4-4383-B21F-B960C8D84C56}" destId="{56B20B1B-DCAC-4A9D-BAC3-CA2445AB7716}" srcOrd="0" destOrd="0" presId="urn:microsoft.com/office/officeart/2005/8/layout/hChevron3"/>
    <dgm:cxn modelId="{9D5EABF6-50FD-4976-B50D-F7680821B79C}" type="presParOf" srcId="{16C4AF77-B563-4BC0-9C24-C2284A3F777C}" destId="{F0B2A231-D8D8-44F6-B500-BE580F7DA41F}" srcOrd="0" destOrd="0" presId="urn:microsoft.com/office/officeart/2005/8/layout/hChevron3"/>
    <dgm:cxn modelId="{7D717291-2175-4FBA-8FAC-EEA70E96D8FE}" type="presParOf" srcId="{16C4AF77-B563-4BC0-9C24-C2284A3F777C}" destId="{6B250D98-5535-41A6-8AFD-8B3EBD4188DD}" srcOrd="1" destOrd="0" presId="urn:microsoft.com/office/officeart/2005/8/layout/hChevron3"/>
    <dgm:cxn modelId="{7AB82060-893D-40E5-87F3-66C8D6B049F7}" type="presParOf" srcId="{16C4AF77-B563-4BC0-9C24-C2284A3F777C}" destId="{CA04D6B1-EB20-4D17-9530-0900F2A518B7}" srcOrd="2" destOrd="0" presId="urn:microsoft.com/office/officeart/2005/8/layout/hChevron3"/>
    <dgm:cxn modelId="{959B7907-02E8-4095-9DD0-874E24E5923D}" type="presParOf" srcId="{16C4AF77-B563-4BC0-9C24-C2284A3F777C}" destId="{0AF7DB1E-6CF8-4149-9CFE-FD0D91B4CA22}" srcOrd="3" destOrd="0" presId="urn:microsoft.com/office/officeart/2005/8/layout/hChevron3"/>
    <dgm:cxn modelId="{ED8E8D9E-C1D2-4FF7-9545-499D5295B614}"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6DEF6836-952B-457F-9B58-2D738BFEB790}" type="presOf" srcId="{DBEDAF00-73A4-4383-B21F-B960C8D84C56}" destId="{56B20B1B-DCAC-4A9D-BAC3-CA2445AB7716}" srcOrd="0" destOrd="0" presId="urn:microsoft.com/office/officeart/2005/8/layout/hChevron3"/>
    <dgm:cxn modelId="{BAB15A34-AA5F-4A55-A450-BFB670CB74DF}" type="presOf" srcId="{947C6EE8-6FE2-406F-B8C2-BBE4D007878D}" destId="{16C4AF77-B563-4BC0-9C24-C2284A3F777C}" srcOrd="0" destOrd="0" presId="urn:microsoft.com/office/officeart/2005/8/layout/hChevron3"/>
    <dgm:cxn modelId="{757E2870-8607-45D4-9A74-9FDA6CE41F81}" type="presOf" srcId="{87F91C6C-2476-4877-98F0-D0C4309E8800}" destId="{CA04D6B1-EB20-4D17-9530-0900F2A518B7}" srcOrd="0" destOrd="0" presId="urn:microsoft.com/office/officeart/2005/8/layout/hChevron3"/>
    <dgm:cxn modelId="{06285D88-CA21-4C68-91EC-187490C97F45}"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85429D3A-3D11-4AEB-94DF-7CA976673793}" type="presParOf" srcId="{16C4AF77-B563-4BC0-9C24-C2284A3F777C}" destId="{F0B2A231-D8D8-44F6-B500-BE580F7DA41F}" srcOrd="0" destOrd="0" presId="urn:microsoft.com/office/officeart/2005/8/layout/hChevron3"/>
    <dgm:cxn modelId="{A2071B28-57BF-41DD-A8DF-E4A0B55B5FAC}" type="presParOf" srcId="{16C4AF77-B563-4BC0-9C24-C2284A3F777C}" destId="{6B250D98-5535-41A6-8AFD-8B3EBD4188DD}" srcOrd="1" destOrd="0" presId="urn:microsoft.com/office/officeart/2005/8/layout/hChevron3"/>
    <dgm:cxn modelId="{973602D7-A208-496E-9397-84C37CEA8251}" type="presParOf" srcId="{16C4AF77-B563-4BC0-9C24-C2284A3F777C}" destId="{CA04D6B1-EB20-4D17-9530-0900F2A518B7}" srcOrd="2" destOrd="0" presId="urn:microsoft.com/office/officeart/2005/8/layout/hChevron3"/>
    <dgm:cxn modelId="{941F1EA1-F8D9-479C-AD8C-E16D9337E485}" type="presParOf" srcId="{16C4AF77-B563-4BC0-9C24-C2284A3F777C}" destId="{0AF7DB1E-6CF8-4149-9CFE-FD0D91B4CA22}" srcOrd="3" destOrd="0" presId="urn:microsoft.com/office/officeart/2005/8/layout/hChevron3"/>
    <dgm:cxn modelId="{D741FA84-5F26-4E67-BC78-A4D7332AD313}"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s-ES" b="0" noProof="0" dirty="0" smtClean="0">
              <a:solidFill>
                <a:schemeClr val="tx1"/>
              </a:solidFill>
            </a:rPr>
            <a:t>Crisis de Deuda Soberana</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s-ES" noProof="0" dirty="0" smtClean="0">
              <a:solidFill>
                <a:schemeClr val="tx1"/>
              </a:solidFill>
            </a:rPr>
            <a:t>Rol del Sector Publico</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s-ES" noProof="0" dirty="0" smtClean="0">
              <a:solidFill>
                <a:schemeClr val="tx1"/>
              </a:solidFill>
            </a:rPr>
            <a:t>Impacto del Sistema Político</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05484979-6644-4FDE-8FF3-8E10583D04BE}" type="presOf" srcId="{0EEA5184-45EC-42E1-972E-C93B14A1440D}" destId="{F0B2A231-D8D8-44F6-B500-BE580F7DA41F}" srcOrd="0" destOrd="0" presId="urn:microsoft.com/office/officeart/2005/8/layout/hChevron3"/>
    <dgm:cxn modelId="{8EA6F66B-9C67-4CAC-822E-0CCCE082F240}" type="presOf" srcId="{947C6EE8-6FE2-406F-B8C2-BBE4D007878D}" destId="{16C4AF77-B563-4BC0-9C24-C2284A3F777C}" srcOrd="0" destOrd="0" presId="urn:microsoft.com/office/officeart/2005/8/layout/hChevron3"/>
    <dgm:cxn modelId="{101EECB3-1C11-44F7-B3A8-C0F29649111A}"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6C10AE7C-581E-4578-9D90-42093ED22D13}" type="presOf" srcId="{87F91C6C-2476-4877-98F0-D0C4309E8800}" destId="{CA04D6B1-EB20-4D17-9530-0900F2A518B7}"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A7AEFF1F-476B-4B93-B7B1-712E8F64D00B}" type="presParOf" srcId="{16C4AF77-B563-4BC0-9C24-C2284A3F777C}" destId="{F0B2A231-D8D8-44F6-B500-BE580F7DA41F}" srcOrd="0" destOrd="0" presId="urn:microsoft.com/office/officeart/2005/8/layout/hChevron3"/>
    <dgm:cxn modelId="{36D5FEE9-5332-4871-BB69-581DEF9BB211}" type="presParOf" srcId="{16C4AF77-B563-4BC0-9C24-C2284A3F777C}" destId="{6B250D98-5535-41A6-8AFD-8B3EBD4188DD}" srcOrd="1" destOrd="0" presId="urn:microsoft.com/office/officeart/2005/8/layout/hChevron3"/>
    <dgm:cxn modelId="{B3EEDE5B-1D96-4240-9D8A-CA056F07ED98}" type="presParOf" srcId="{16C4AF77-B563-4BC0-9C24-C2284A3F777C}" destId="{CA04D6B1-EB20-4D17-9530-0900F2A518B7}" srcOrd="2" destOrd="0" presId="urn:microsoft.com/office/officeart/2005/8/layout/hChevron3"/>
    <dgm:cxn modelId="{00AD0CD0-A768-4F78-A83F-34594ECA0C5F}" type="presParOf" srcId="{16C4AF77-B563-4BC0-9C24-C2284A3F777C}" destId="{0AF7DB1E-6CF8-4149-9CFE-FD0D91B4CA22}" srcOrd="3" destOrd="0" presId="urn:microsoft.com/office/officeart/2005/8/layout/hChevron3"/>
    <dgm:cxn modelId="{6764D221-1A01-485D-8401-DDC711D2A1B7}"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es-ES" sz="900" b="0" kern="1200" noProof="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es-ES" sz="900" kern="1200" noProof="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es-ES" sz="900" kern="1200" noProof="0" dirty="0">
            <a:solidFill>
              <a:schemeClr val="tx1"/>
            </a:solidFill>
          </a:endParaRPr>
        </a:p>
      </dsp:txBody>
      <dsp:txXfrm>
        <a:off x="2093058" y="83157"/>
        <a:ext cx="697244" cy="46482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lvl="0" algn="ctr" defTabSz="400050" rtl="0">
            <a:lnSpc>
              <a:spcPct val="90000"/>
            </a:lnSpc>
            <a:spcBef>
              <a:spcPct val="0"/>
            </a:spcBef>
            <a:spcAft>
              <a:spcPct val="35000"/>
            </a:spcAft>
          </a:pPr>
          <a:r>
            <a:rPr lang="es-ES" sz="900" b="0" kern="1200" noProof="0" dirty="0" smtClean="0">
              <a:solidFill>
                <a:schemeClr val="tx1"/>
              </a:solidFill>
            </a:rPr>
            <a:t>Crisis de Deuda Soberana</a:t>
          </a:r>
          <a:endParaRPr lang="de-DE" sz="9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Rol del Sector Publico</a:t>
          </a:r>
          <a:endParaRPr lang="de-DE" sz="9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lvl="0" algn="ctr" defTabSz="400050" rtl="0">
            <a:lnSpc>
              <a:spcPct val="90000"/>
            </a:lnSpc>
            <a:spcBef>
              <a:spcPct val="0"/>
            </a:spcBef>
            <a:spcAft>
              <a:spcPct val="35000"/>
            </a:spcAft>
          </a:pPr>
          <a:r>
            <a:rPr lang="es-ES" sz="900" kern="1200" noProof="0" dirty="0" smtClean="0">
              <a:solidFill>
                <a:schemeClr val="tx1"/>
              </a:solidFill>
            </a:rPr>
            <a:t>Impacto del Sistema Político</a:t>
          </a:r>
          <a:endParaRPr lang="de-DE" sz="900" kern="1200" dirty="0">
            <a:solidFill>
              <a:schemeClr val="tx1"/>
            </a:solidFill>
          </a:endParaRPr>
        </a:p>
      </dsp:txBody>
      <dsp:txXfrm>
        <a:off x="2093058" y="83157"/>
        <a:ext cx="697244" cy="4648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3815373" y="0"/>
            <a:ext cx="2918831" cy="493316"/>
          </a:xfrm>
          <a:prstGeom prst="rect">
            <a:avLst/>
          </a:prstGeom>
        </p:spPr>
        <p:txBody>
          <a:bodyPr vert="horz" lIns="96661" tIns="48331" rIns="96661" bIns="48331" rtlCol="0"/>
          <a:lstStyle>
            <a:lvl1pPr algn="r">
              <a:defRPr sz="1300"/>
            </a:lvl1pPr>
          </a:lstStyle>
          <a:p>
            <a:fld id="{75A85089-C692-4DEA-AC49-04CF34D4FE14}" type="datetimeFigureOut">
              <a:rPr lang="en-GB" smtClean="0">
                <a:latin typeface="Arial" pitchFamily="34" charset="0"/>
              </a:rPr>
              <a:pPr/>
              <a:t>04/11/2014</a:t>
            </a:fld>
            <a:endParaRPr lang="en-GB" dirty="0">
              <a:latin typeface="Arial" pitchFamily="34" charset="0"/>
            </a:endParaRPr>
          </a:p>
        </p:txBody>
      </p:sp>
      <p:sp>
        <p:nvSpPr>
          <p:cNvPr id="4" name="Footer Placeholder 3"/>
          <p:cNvSpPr>
            <a:spLocks noGrp="1"/>
          </p:cNvSpPr>
          <p:nvPr>
            <p:ph type="ftr" sz="quarter" idx="2"/>
          </p:nvPr>
        </p:nvSpPr>
        <p:spPr>
          <a:xfrm>
            <a:off x="0" y="9371285"/>
            <a:ext cx="2918831" cy="493316"/>
          </a:xfrm>
          <a:prstGeom prst="rect">
            <a:avLst/>
          </a:prstGeom>
        </p:spPr>
        <p:txBody>
          <a:bodyPr vert="horz" lIns="96661" tIns="48331" rIns="96661" bIns="48331"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6661" tIns="48331" rIns="96661" bIns="48331" rtlCol="0" anchor="b"/>
          <a:lstStyle>
            <a:lvl1pPr algn="r">
              <a:defRPr sz="13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3815373" y="0"/>
            <a:ext cx="2918831" cy="493316"/>
          </a:xfrm>
          <a:prstGeom prst="rect">
            <a:avLst/>
          </a:prstGeom>
        </p:spPr>
        <p:txBody>
          <a:bodyPr vert="horz" lIns="96661" tIns="48331" rIns="96661" bIns="48331" rtlCol="0"/>
          <a:lstStyle>
            <a:lvl1pPr algn="r">
              <a:defRPr sz="1300">
                <a:latin typeface="Arial" pitchFamily="34" charset="0"/>
              </a:defRPr>
            </a:lvl1pPr>
          </a:lstStyle>
          <a:p>
            <a:fld id="{8045EBA9-A28D-4849-BFEA-AA04F6A21B63}" type="datetimeFigureOut">
              <a:rPr lang="en-GB" smtClean="0"/>
              <a:pPr/>
              <a:t>04/11/2014</a:t>
            </a:fld>
            <a:endParaRPr lang="en-GB" dirty="0"/>
          </a:p>
        </p:txBody>
      </p:sp>
      <p:sp>
        <p:nvSpPr>
          <p:cNvPr id="4" name="Slide Image Placehold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6661" tIns="48331" rIns="96661" bIns="4833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9371285"/>
            <a:ext cx="2918831" cy="493316"/>
          </a:xfrm>
          <a:prstGeom prst="rect">
            <a:avLst/>
          </a:prstGeom>
        </p:spPr>
        <p:txBody>
          <a:bodyPr vert="horz" lIns="96661" tIns="48331" rIns="96661" bIns="48331"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6661" tIns="48331" rIns="96661" bIns="48331" rtlCol="0" anchor="b"/>
          <a:lstStyle>
            <a:lvl1pPr algn="r">
              <a:defRPr sz="13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pitchFamily="34" charset="0"/>
                <a:ea typeface="+mn-ea"/>
                <a:cs typeface="+mn-cs"/>
              </a:rPr>
              <a:t>Financial instability in different countries has become one of the main causes for global economic crisis. IFAC is promoting the need for enhanced public sector reporting and financial management through its recently launched Accountability Now! initiative, which aims to promote awareness, facilitate guidance on implementation of IPSASs, and encourage the development of needed technical skills. The improvement of accountability practices in the public sector is not only</a:t>
            </a:r>
          </a:p>
          <a:p>
            <a:r>
              <a:rPr lang="en-US" sz="1200" b="0" i="0" u="none" strike="noStrike" kern="1200" baseline="0" dirty="0" smtClean="0">
                <a:solidFill>
                  <a:schemeClr val="tx1"/>
                </a:solidFill>
                <a:latin typeface="Arial" pitchFamily="34" charset="0"/>
                <a:ea typeface="+mn-ea"/>
                <a:cs typeface="+mn-cs"/>
              </a:rPr>
              <a:t>a necessary solution for global economic and financial governance, but also an essential tool to increase the level of democracy and to enable greater transparency on the use of public resources. The session aims to present different perspectives and to fuel the debate on the state-of-the-art and future development in these topics.</a:t>
            </a:r>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a:t>
            </a:fld>
            <a:endParaRPr lang="en-GB" dirty="0"/>
          </a:p>
        </p:txBody>
      </p:sp>
    </p:spTree>
    <p:extLst>
      <p:ext uri="{BB962C8B-B14F-4D97-AF65-F5344CB8AC3E}">
        <p14:creationId xmlns:p14="http://schemas.microsoft.com/office/powerpoint/2010/main" val="353779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Weak actual and potential growth in the EU:</a:t>
            </a:r>
            <a:r>
              <a:rPr lang="en-US" sz="1800" baseline="0" dirty="0" smtClean="0"/>
              <a:t> only a real GDP growth rate of 0,4 % in 2008 for EU-27 countries; low rates in </a:t>
            </a:r>
            <a:endParaRPr lang="en-US" sz="1800" dirty="0" smtClean="0"/>
          </a:p>
          <a:p>
            <a:pPr lvl="0"/>
            <a:endParaRPr lang="en-US" sz="1800" dirty="0" smtClean="0"/>
          </a:p>
          <a:p>
            <a:pPr lvl="0"/>
            <a:r>
              <a:rPr lang="en-US" sz="1800" dirty="0" smtClean="0"/>
              <a:t>Competitive and banking weaknesses</a:t>
            </a:r>
          </a:p>
          <a:p>
            <a:pPr marL="742950" lvl="1" indent="-285750">
              <a:buFont typeface="Arial" panose="020B0604020202020204" pitchFamily="34" charset="0"/>
              <a:buChar char="•"/>
            </a:pPr>
            <a:r>
              <a:rPr lang="en-US" sz="1300" dirty="0" smtClean="0"/>
              <a:t>Private debt arising from a property bubble were transferred to sovereign debt as a result of banking system bailouts (Spain)</a:t>
            </a:r>
          </a:p>
          <a:p>
            <a:pPr marL="742950" lvl="1" indent="-285750">
              <a:buFont typeface="Arial" panose="020B0604020202020204" pitchFamily="34" charset="0"/>
              <a:buChar char="•"/>
            </a:pPr>
            <a:r>
              <a:rPr lang="en-US" sz="1300" dirty="0" smtClean="0"/>
              <a:t>High public sector wage and pension commitments (Greece)</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Securitization of future government revenues to reduce debts and/or deficits </a:t>
            </a:r>
            <a:br>
              <a:rPr lang="en-US" sz="1200" dirty="0" smtClean="0"/>
            </a:br>
            <a:r>
              <a:rPr lang="en-US" sz="1200" dirty="0" smtClean="0"/>
              <a:t>	=&gt; allowed sovereigns to mask their deficit and debt levels (by accounting; off-balance-sheet transactions, use of complex currency and credit structures)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700" dirty="0" smtClean="0"/>
              <a:t>Limitations of cash-based information =&gt; ESA is principally on accruals; but the</a:t>
            </a:r>
            <a:r>
              <a:rPr lang="en-US" sz="1700" baseline="0" dirty="0" smtClean="0"/>
              <a:t> problem is that cash info goes into those data =&gt; garbage in, garbage out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700" baseline="0" dirty="0" smtClean="0"/>
              <a:t>fiscal union = union with a common fiscal policy (taxation, spending etc.)</a:t>
            </a:r>
            <a:endParaRPr lang="en-US" sz="17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dirty="0"/>
          </a:p>
        </p:txBody>
      </p:sp>
    </p:spTree>
    <p:extLst>
      <p:ext uri="{BB962C8B-B14F-4D97-AF65-F5344CB8AC3E}">
        <p14:creationId xmlns:p14="http://schemas.microsoft.com/office/powerpoint/2010/main" val="328842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Current discussion points:</a:t>
            </a:r>
          </a:p>
          <a:p>
            <a:endParaRPr lang="en-US" dirty="0" smtClean="0"/>
          </a:p>
          <a:p>
            <a:r>
              <a:rPr lang="en-US" sz="2800" dirty="0" smtClean="0"/>
              <a:t>Scope and bindingness of EPSAS</a:t>
            </a:r>
          </a:p>
          <a:p>
            <a:pPr lvl="2"/>
            <a:r>
              <a:rPr lang="en-US" sz="2200" dirty="0" smtClean="0"/>
              <a:t>Standards (EPSAS) vs. principles (EPSAP)</a:t>
            </a:r>
          </a:p>
          <a:p>
            <a:pPr lvl="1"/>
            <a:r>
              <a:rPr lang="en-US" sz="2400" dirty="0" smtClean="0"/>
              <a:t>Basis for harmonization</a:t>
            </a:r>
          </a:p>
          <a:p>
            <a:pPr lvl="2"/>
            <a:r>
              <a:rPr lang="en-US" sz="2200" dirty="0" smtClean="0"/>
              <a:t>IPSAS vs national standards vs GFS </a:t>
            </a:r>
          </a:p>
          <a:p>
            <a:pPr lvl="1"/>
            <a:r>
              <a:rPr lang="en-US" sz="2600" dirty="0" smtClean="0"/>
              <a:t>Conceptual Framework</a:t>
            </a:r>
          </a:p>
          <a:p>
            <a:pPr lvl="1"/>
            <a:r>
              <a:rPr lang="en-US" sz="2400" dirty="0" smtClean="0"/>
              <a:t>Reform focus is solely on accounting/financial reporting and not on budgeting</a:t>
            </a:r>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7</a:t>
            </a:fld>
            <a:endParaRPr lang="en-GB" dirty="0"/>
          </a:p>
        </p:txBody>
      </p:sp>
    </p:spTree>
    <p:extLst>
      <p:ext uri="{BB962C8B-B14F-4D97-AF65-F5344CB8AC3E}">
        <p14:creationId xmlns:p14="http://schemas.microsoft.com/office/powerpoint/2010/main" val="428089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Discussion of the life cycle cost of infrastructure, including depreciation  (instead of focus solely on yearly investment rates)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e.g. Austria acquired Eurofighter =&gt; due to the high operation costs they are only used 100 hours per year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Austria is legal successor</a:t>
            </a:r>
            <a:r>
              <a:rPr lang="en-US" baseline="0" dirty="0" smtClean="0"/>
              <a:t> of the Federal Republic of Germany =&gt; legal obligation to preserve tunnel system =&gt; provision</a:t>
            </a:r>
            <a:endParaRPr lang="en-US" dirty="0" smtClean="0"/>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9</a:t>
            </a:fld>
            <a:endParaRPr lang="en-GB" dirty="0"/>
          </a:p>
        </p:txBody>
      </p:sp>
    </p:spTree>
    <p:extLst>
      <p:ext uri="{BB962C8B-B14F-4D97-AF65-F5344CB8AC3E}">
        <p14:creationId xmlns:p14="http://schemas.microsoft.com/office/powerpoint/2010/main" val="30019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Using Germany (as federal system) and France (centralized system) as examples</a:t>
            </a:r>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17</a:t>
            </a:fld>
            <a:endParaRPr lang="en-GB" dirty="0"/>
          </a:p>
        </p:txBody>
      </p:sp>
    </p:spTree>
    <p:extLst>
      <p:ext uri="{BB962C8B-B14F-4D97-AF65-F5344CB8AC3E}">
        <p14:creationId xmlns:p14="http://schemas.microsoft.com/office/powerpoint/2010/main" val="1540311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sufficient power =&gt; no “lame duck”</a:t>
            </a:r>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18</a:t>
            </a:fld>
            <a:endParaRPr lang="en-GB" dirty="0"/>
          </a:p>
        </p:txBody>
      </p:sp>
    </p:spTree>
    <p:extLst>
      <p:ext uri="{BB962C8B-B14F-4D97-AF65-F5344CB8AC3E}">
        <p14:creationId xmlns:p14="http://schemas.microsoft.com/office/powerpoint/2010/main" val="1511766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2432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2432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pic>
        <p:nvPicPr>
          <p:cNvPr id="10" name="Picture 9"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55088" cy="860400"/>
          </a:xfrm>
        </p:spPr>
        <p:txBody>
          <a:bodyPr/>
          <a:lstStyle>
            <a:lvl1pPr>
              <a:defRPr>
                <a:solidFill>
                  <a:schemeClr val="bg1"/>
                </a:solidFill>
                <a:latin typeface="+mn-lt"/>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55088" cy="968400"/>
          </a:xfrm>
        </p:spPr>
        <p:txBody>
          <a:bodyPr/>
          <a:lstStyle>
            <a:lvl1pPr marL="0" indent="0" algn="l">
              <a:buNone/>
              <a:defRPr sz="2000">
                <a:solidFill>
                  <a:schemeClr val="bg1"/>
                </a:solidFill>
                <a:latin typeface="+mn-lt"/>
              </a:defRPr>
            </a:lvl1pPr>
            <a:lvl2pPr marL="0" indent="0" algn="l">
              <a:buNone/>
              <a:defRPr sz="1600">
                <a:solidFill>
                  <a:schemeClr val="bg1"/>
                </a:solidFill>
                <a:latin typeface="+mn-lt"/>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grpSp>
        <p:nvGrpSpPr>
          <p:cNvPr id="10" name="Group 9"/>
          <p:cNvGrpSpPr/>
          <p:nvPr userDrawn="1"/>
        </p:nvGrpSpPr>
        <p:grpSpPr>
          <a:xfrm>
            <a:off x="-1055" y="2405319"/>
            <a:ext cx="9145054" cy="3346232"/>
            <a:chOff x="-1055" y="2405319"/>
            <a:chExt cx="9145054" cy="3346232"/>
          </a:xfrm>
        </p:grpSpPr>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pic>
          <p:nvPicPr>
            <p:cNvPr id="14" name="Picture 3"/>
            <p:cNvPicPr>
              <a:picLocks noChangeAspect="1" noChangeArrowheads="1"/>
            </p:cNvPicPr>
            <p:nvPr userDrawn="1"/>
          </p:nvPicPr>
          <p:blipFill>
            <a:blip r:embed="rId2" cstate="print"/>
            <a:srcRect/>
            <a:stretch>
              <a:fillRect/>
            </a:stretch>
          </p:blipFill>
          <p:spPr bwMode="auto">
            <a:xfrm>
              <a:off x="-1055" y="4411633"/>
              <a:ext cx="2285060" cy="1339918"/>
            </a:xfrm>
            <a:prstGeom prst="rect">
              <a:avLst/>
            </a:prstGeom>
            <a:noFill/>
            <a:ln w="9525">
              <a:noFill/>
              <a:miter lim="800000"/>
              <a:headEnd/>
              <a:tailEnd/>
            </a:ln>
            <a:effectLst/>
          </p:spPr>
        </p:pic>
      </p:grpSp>
      <p:pic>
        <p:nvPicPr>
          <p:cNvPr id="11" name="Picture 10"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val="3674158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15718"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15718"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7" name="Freeform 6"/>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8" name="TextBox 7"/>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11" name="Picture 10"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val="3674158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a:xfrm>
            <a:off x="457200" y="1425600"/>
            <a:ext cx="8229600" cy="4698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568748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76933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614642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latin typeface="+mn-lt"/>
              <a:cs typeface="Arial" pitchFamily="34" charset="0"/>
            </a:endParaRPr>
          </a:p>
        </p:txBody>
      </p:sp>
      <p:sp>
        <p:nvSpPr>
          <p:cNvPr id="2" name="Title 1"/>
          <p:cNvSpPr>
            <a:spLocks noGrp="1"/>
          </p:cNvSpPr>
          <p:nvPr>
            <p:ph type="ctrTitle"/>
          </p:nvPr>
        </p:nvSpPr>
        <p:spPr>
          <a:xfrm>
            <a:off x="2267712" y="777600"/>
            <a:ext cx="554957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4957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latin typeface="+mn-lt"/>
                <a:cs typeface="Arial" pitchFamily="34" charset="0"/>
              </a:rPr>
              <a:t>Placeholder image — to replace this image, select View&gt;Notes Page</a:t>
            </a:r>
          </a:p>
        </p:txBody>
      </p:sp>
      <p:pic>
        <p:nvPicPr>
          <p:cNvPr id="9" name="Picture 8"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Date Placeholder 6"/>
          <p:cNvSpPr>
            <a:spLocks noGrp="1"/>
          </p:cNvSpPr>
          <p:nvPr>
            <p:ph type="dt" sz="half" idx="14"/>
          </p:nvPr>
        </p:nvSpPr>
        <p:spPr/>
        <p:txBody>
          <a:bodyPr/>
          <a:lstStyle/>
          <a:p>
            <a:endParaRPr lang="en-US" dirty="0"/>
          </a:p>
        </p:txBody>
      </p:sp>
      <p:sp>
        <p:nvSpPr>
          <p:cNvPr id="13" name="Footer Placeholder 12"/>
          <p:cNvSpPr>
            <a:spLocks noGrp="1"/>
          </p:cNvSpPr>
          <p:nvPr>
            <p:ph type="ftr" sz="quarter" idx="15"/>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875879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615625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0448329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3080655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2416"/>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7669438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33272"/>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3080655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66112614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419397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37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pic>
        <p:nvPicPr>
          <p:cNvPr id="10" name="Picture 4"/>
          <p:cNvPicPr>
            <a:picLocks noChangeAspect="1" noChangeArrowheads="1"/>
          </p:cNvPicPr>
          <p:nvPr userDrawn="1"/>
        </p:nvPicPr>
        <p:blipFill>
          <a:blip r:embed="rId2" cstate="print"/>
          <a:srcRect/>
          <a:stretch>
            <a:fillRect/>
          </a:stretch>
        </p:blipFill>
        <p:spPr bwMode="black">
          <a:xfrm>
            <a:off x="-762" y="4411632"/>
            <a:ext cx="2283067" cy="1338750"/>
          </a:xfrm>
          <a:prstGeom prst="rect">
            <a:avLst/>
          </a:prstGeom>
          <a:noFill/>
          <a:ln w="9525">
            <a:noFill/>
            <a:miter lim="800000"/>
            <a:headEnd/>
            <a:tailEnd/>
          </a:ln>
          <a:effectLst/>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425598"/>
            <a:ext cx="8229600" cy="4698977"/>
          </a:xfr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9" name="Freeform 8"/>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a:xfrm>
            <a:off x="457200" y="1425600"/>
            <a:ext cx="8229600" cy="4698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6" name="Title 5"/>
          <p:cNvSpPr>
            <a:spLocks noGrp="1"/>
          </p:cNvSpPr>
          <p:nvPr>
            <p:ph type="title"/>
          </p:nvPr>
        </p:nvSpPr>
        <p:spPr/>
        <p:txBody>
          <a:bodyPr/>
          <a:lstStyle/>
          <a:p>
            <a:r>
              <a:rPr lang="en-US" smtClean="0"/>
              <a:t>Click to edit Master title style</a:t>
            </a:r>
            <a:endParaRPr lang="en-US"/>
          </a:p>
        </p:txBody>
      </p:sp>
      <p:sp>
        <p:nvSpPr>
          <p:cNvPr id="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cs typeface="Arial" pitchFamily="34" charset="0"/>
              </a:defRPr>
            </a:lvl1pPr>
          </a:lstStyle>
          <a:p>
            <a:r>
              <a:rPr lang="en-US" dirty="0" smtClean="0"/>
              <a:t>European developments in public sector accounting - Lessons learned</a:t>
            </a:r>
            <a:endParaRPr lang="en-GB" dirty="0"/>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pic>
        <p:nvPicPr>
          <p:cNvPr id="14" name="Picture 4"/>
          <p:cNvPicPr>
            <a:picLocks noChangeAspect="1" noChangeArrowheads="1"/>
          </p:cNvPicPr>
          <p:nvPr userDrawn="1"/>
        </p:nvPicPr>
        <p:blipFill>
          <a:blip r:embed="rId2" cstate="print"/>
          <a:srcRect/>
          <a:stretch>
            <a:fillRect/>
          </a:stretch>
        </p:blipFill>
        <p:spPr bwMode="black">
          <a:xfrm>
            <a:off x="-1" y="4412381"/>
            <a:ext cx="2284955" cy="1339857"/>
          </a:xfrm>
          <a:prstGeom prst="rect">
            <a:avLst/>
          </a:prstGeom>
          <a:noFill/>
          <a:ln w="9525">
            <a:noFill/>
            <a:miter lim="800000"/>
            <a:headEnd/>
            <a:tailEnd/>
          </a:ln>
          <a:effec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8" name="Freeform 7"/>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0000" y="2121114"/>
            <a:ext cx="4042800" cy="4003462"/>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4000" y="2121114"/>
            <a:ext cx="4042800" cy="4003462"/>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0000" y="1433513"/>
            <a:ext cx="4042800" cy="640800"/>
          </a:xfrm>
        </p:spPr>
        <p:txBody>
          <a:bodyPr anchor="t" anchorCtr="0"/>
          <a:lstStyle>
            <a:lvl1pPr>
              <a:buNone/>
              <a:defRPr b="1"/>
            </a:lvl1pPr>
          </a:lstStyle>
          <a:p>
            <a:pPr lvl="0"/>
            <a:endParaRPr lang="en-GB" dirty="0"/>
          </a:p>
        </p:txBody>
      </p:sp>
      <p:sp>
        <p:nvSpPr>
          <p:cNvPr id="11" name="Text Placeholder 9"/>
          <p:cNvSpPr>
            <a:spLocks noGrp="1"/>
          </p:cNvSpPr>
          <p:nvPr>
            <p:ph type="body" sz="quarter" idx="13"/>
          </p:nvPr>
        </p:nvSpPr>
        <p:spPr>
          <a:xfrm>
            <a:off x="4644000" y="1433513"/>
            <a:ext cx="4042800" cy="640800"/>
          </a:xfrm>
        </p:spPr>
        <p:txBody>
          <a:bodyPr anchor="t"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Date Placeholder 6"/>
          <p:cNvSpPr>
            <a:spLocks noGrp="1"/>
          </p:cNvSpPr>
          <p:nvPr>
            <p:ph type="dt" sz="half" idx="14"/>
          </p:nvPr>
        </p:nvSpPr>
        <p:spPr/>
        <p:txBody>
          <a:bodyPr/>
          <a:lstStyle/>
          <a:p>
            <a:endParaRPr lang="en-US" dirty="0"/>
          </a:p>
        </p:txBody>
      </p:sp>
      <p:sp>
        <p:nvSpPr>
          <p:cNvPr id="13" name="Footer Placeholder 12"/>
          <p:cNvSpPr>
            <a:spLocks noGrp="1"/>
          </p:cNvSpPr>
          <p:nvPr>
            <p:ph type="ftr" sz="quarter" idx="15"/>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0" name="Text Placeholder 9"/>
          <p:cNvSpPr>
            <a:spLocks noGrp="1"/>
          </p:cNvSpPr>
          <p:nvPr>
            <p:ph type="body" sz="quarter" idx="12"/>
          </p:nvPr>
        </p:nvSpPr>
        <p:spPr>
          <a:xfrm>
            <a:off x="457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11" name="Text Placeholder 9"/>
          <p:cNvSpPr>
            <a:spLocks noGrp="1"/>
          </p:cNvSpPr>
          <p:nvPr>
            <p:ph type="body" sz="quarter" idx="13"/>
          </p:nvPr>
        </p:nvSpPr>
        <p:spPr>
          <a:xfrm>
            <a:off x="4651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dirty="0" smtClean="0"/>
              <a:t>European developments in public sector accounting - Lessons learned</a:t>
            </a:r>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theme" Target="../theme/theme4.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4025" y="201600"/>
            <a:ext cx="8232775" cy="8604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976"/>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cs typeface="Arial" pitchFamily="34" charset="0"/>
              </a:defRPr>
            </a:lvl1pPr>
          </a:lstStyle>
          <a:p>
            <a:r>
              <a:rPr lang="en-US" dirty="0" smtClean="0"/>
              <a:t>European developments in public sector accounting - Lessons learned</a:t>
            </a:r>
            <a:endParaRPr lang="en-GB" dirty="0"/>
          </a:p>
        </p:txBody>
      </p:sp>
      <p:sp>
        <p:nvSpPr>
          <p:cNvPr id="7" name="TextBox 6"/>
          <p:cNvSpPr txBox="1"/>
          <p:nvPr/>
        </p:nvSpPr>
        <p:spPr>
          <a:xfrm>
            <a:off x="457200" y="6409944"/>
            <a:ext cx="722376"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cs typeface="Arial" pitchFamily="34" charset="0"/>
              </a:rPr>
              <a:t>Page </a:t>
            </a:r>
            <a:fld id="{9AE4D82F-B047-469B-AC52-A46321747EAF}" type="slidenum">
              <a:rPr lang="en-GB" sz="1100" smtClean="0">
                <a:solidFill>
                  <a:schemeClr val="bg1"/>
                </a:solidFill>
                <a:latin typeface="+mn-lt"/>
                <a:cs typeface="Arial" pitchFamily="34" charset="0"/>
              </a:rPr>
              <a:pPr/>
              <a:t>‹#›</a:t>
            </a:fld>
            <a:endParaRPr lang="en-GB" sz="1100" dirty="0">
              <a:solidFill>
                <a:schemeClr val="bg1"/>
              </a:solidFill>
              <a:latin typeface="+mn-lt"/>
              <a:cs typeface="Arial" pitchFamily="34"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grpSp>
      <p:sp>
        <p:nvSpPr>
          <p:cNvPr id="4"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722" r:id="rId2"/>
    <p:sldLayoutId id="2147483668" r:id="rId3"/>
    <p:sldLayoutId id="2147483669" r:id="rId4"/>
    <p:sldLayoutId id="2147483670" r:id="rId5"/>
    <p:sldLayoutId id="2147483671" r:id="rId6"/>
    <p:sldLayoutId id="2147483672" r:id="rId7"/>
    <p:sldLayoutId id="2147483673" r:id="rId8"/>
    <p:sldLayoutId id="2147483674" r:id="rId9"/>
    <p:sldLayoutId id="2147483676" r:id="rId10"/>
    <p:sldLayoutId id="2147483726" r:id="rId11"/>
    <p:sldLayoutId id="2147483677" r:id="rId12"/>
    <p:sldLayoutId id="2147483678" r:id="rId13"/>
    <p:sldLayoutId id="2147483679"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grpSp>
      <p:sp>
        <p:nvSpPr>
          <p:cNvPr id="13"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dirty="0" smtClean="0"/>
              <a:t>European developments in public sector accounting - Lessons learned</a:t>
            </a:r>
            <a:endParaRPr lang="en-GB" dirty="0"/>
          </a:p>
        </p:txBody>
      </p:sp>
      <p:sp>
        <p:nvSpPr>
          <p:cNvPr id="14" name="TextBox 13"/>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6"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extLst>
      <p:ext uri="{BB962C8B-B14F-4D97-AF65-F5344CB8AC3E}">
        <p14:creationId xmlns:p14="http://schemas.microsoft.com/office/powerpoint/2010/main" val="2074791551"/>
      </p:ext>
    </p:extLst>
  </p:cSld>
  <p:clrMap bg1="lt1" tx1="dk1" bg2="lt2" tx2="dk2" accent1="accent1" accent2="accent2" accent3="accent3" accent4="accent4" accent5="accent5" accent6="accent6" hlink="hlink" folHlink="folHlink"/>
  <p:sldLayoutIdLst>
    <p:sldLayoutId id="2147483709" r:id="rId1"/>
    <p:sldLayoutId id="2147483723" r:id="rId2"/>
    <p:sldLayoutId id="2147483710" r:id="rId3"/>
    <p:sldLayoutId id="2147483711" r:id="rId4"/>
    <p:sldLayoutId id="2147483712" r:id="rId5"/>
    <p:sldLayoutId id="2147483713" r:id="rId6"/>
    <p:sldLayoutId id="2147483714" r:id="rId7"/>
    <p:sldLayoutId id="2147483715" r:id="rId8"/>
    <p:sldLayoutId id="2147483716" r:id="rId9"/>
    <p:sldLayoutId id="2147483718" r:id="rId10"/>
    <p:sldLayoutId id="2147483727" r:id="rId11"/>
    <p:sldLayoutId id="2147483719" r:id="rId12"/>
    <p:sldLayoutId id="2147483720" r:id="rId13"/>
    <p:sldLayoutId id="2147483721"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grpSp>
      <p:sp>
        <p:nvSpPr>
          <p:cNvPr id="17" name="TextBox 16"/>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dirty="0" smtClean="0"/>
              <a:t>European developments in public sector accounting - Lessons learned</a:t>
            </a:r>
            <a:endParaRPr lang="en-GB" dirty="0"/>
          </a:p>
        </p:txBody>
      </p:sp>
      <p:sp>
        <p:nvSpPr>
          <p:cNvPr id="12"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724" r:id="rId2"/>
    <p:sldLayoutId id="2147483682" r:id="rId3"/>
    <p:sldLayoutId id="2147483683" r:id="rId4"/>
    <p:sldLayoutId id="2147483684" r:id="rId5"/>
    <p:sldLayoutId id="2147483685" r:id="rId6"/>
    <p:sldLayoutId id="2147483686" r:id="rId7"/>
    <p:sldLayoutId id="2147483687" r:id="rId8"/>
    <p:sldLayoutId id="2147483688" r:id="rId9"/>
    <p:sldLayoutId id="2147483690" r:id="rId10"/>
    <p:sldLayoutId id="2147483728" r:id="rId11"/>
    <p:sldLayoutId id="2147483691" r:id="rId12"/>
    <p:sldLayoutId id="2147483692" r:id="rId13"/>
    <p:sldLayoutId id="2147483693"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endParaRPr>
            </a:p>
          </p:txBody>
        </p:sp>
      </p:grpSp>
      <p:sp>
        <p:nvSpPr>
          <p:cNvPr id="12"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dirty="0" smtClean="0"/>
              <a:t>European developments in public sector accounting - Lessons learned</a:t>
            </a:r>
            <a:endParaRPr lang="en-GB" dirty="0"/>
          </a:p>
        </p:txBody>
      </p:sp>
      <p:sp>
        <p:nvSpPr>
          <p:cNvPr id="13" name="TextBox 12"/>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5"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95" r:id="rId1"/>
    <p:sldLayoutId id="2147483725" r:id="rId2"/>
    <p:sldLayoutId id="2147483696" r:id="rId3"/>
    <p:sldLayoutId id="2147483697" r:id="rId4"/>
    <p:sldLayoutId id="2147483698" r:id="rId5"/>
    <p:sldLayoutId id="2147483699" r:id="rId6"/>
    <p:sldLayoutId id="2147483700" r:id="rId7"/>
    <p:sldLayoutId id="2147483701" r:id="rId8"/>
    <p:sldLayoutId id="2147483702" r:id="rId9"/>
    <p:sldLayoutId id="2147483704" r:id="rId10"/>
    <p:sldLayoutId id="2147483729" r:id="rId11"/>
    <p:sldLayoutId id="2147483705" r:id="rId12"/>
    <p:sldLayoutId id="2147483706" r:id="rId13"/>
    <p:sldLayoutId id="2147483707" r:id="rId14"/>
    <p:sldLayoutId id="2147483742" r:id="rId15"/>
    <p:sldLayoutId id="2147483743" r:id="rId16"/>
    <p:sldLayoutId id="2147483744" r:id="rId17"/>
    <p:sldLayoutId id="2147483745" r:id="rId18"/>
    <p:sldLayoutId id="2147483746" r:id="rId19"/>
    <p:sldLayoutId id="2147483747" r:id="rId20"/>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chart" Target="../charts/chart1.xml"/><Relationship Id="rId7" Type="http://schemas.openxmlformats.org/officeDocument/2006/relationships/diagramQuickStyle" Target="../diagrams/quickStyle11.xml"/><Relationship Id="rId2" Type="http://schemas.openxmlformats.org/officeDocument/2006/relationships/image" Target="../media/image9.emf"/><Relationship Id="rId1" Type="http://schemas.openxmlformats.org/officeDocument/2006/relationships/slideLayout" Target="../slideLayouts/slideLayout3.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chart" Target="../charts/chart2.xml"/><Relationship Id="rId9" Type="http://schemas.microsoft.com/office/2007/relationships/diagramDrawing" Target="../diagrams/drawing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 sz="2400" dirty="0" smtClean="0"/>
              <a:t>La evolución de la contabilidad en el sector público europeo </a:t>
            </a:r>
            <a:br>
              <a:rPr lang="es-ES" sz="2400" dirty="0" smtClean="0"/>
            </a:br>
            <a:r>
              <a:rPr lang="es-ES" sz="2400" dirty="0" smtClean="0"/>
              <a:t>- Lecciones aprendidas</a:t>
            </a:r>
            <a:endParaRPr lang="es-ES" sz="2400" dirty="0"/>
          </a:p>
        </p:txBody>
      </p:sp>
      <p:sp>
        <p:nvSpPr>
          <p:cNvPr id="3" name="Subtitle 2"/>
          <p:cNvSpPr>
            <a:spLocks noGrp="1"/>
          </p:cNvSpPr>
          <p:nvPr>
            <p:ph type="subTitle" idx="1"/>
          </p:nvPr>
        </p:nvSpPr>
        <p:spPr/>
        <p:txBody>
          <a:bodyPr>
            <a:normAutofit/>
          </a:bodyPr>
          <a:lstStyle/>
          <a:p>
            <a:pPr lvl="1"/>
            <a:endParaRPr lang="en-GB" dirty="0" smtClean="0">
              <a:solidFill>
                <a:schemeClr val="bg1"/>
              </a:solidFill>
            </a:endParaRPr>
          </a:p>
          <a:p>
            <a:pPr lvl="1"/>
            <a:r>
              <a:rPr lang="es-ES" dirty="0" smtClean="0">
                <a:solidFill>
                  <a:schemeClr val="bg1"/>
                </a:solidFill>
              </a:rPr>
              <a:t>Thomas Müller-Marqués Berger</a:t>
            </a:r>
          </a:p>
          <a:p>
            <a:pPr lvl="1"/>
            <a:r>
              <a:rPr lang="es-ES" dirty="0" smtClean="0">
                <a:solidFill>
                  <a:schemeClr val="bg1"/>
                </a:solidFill>
              </a:rPr>
              <a:t>18 Noviembre 2014</a:t>
            </a:r>
            <a:endParaRPr lang="es-E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aprendidas</a:t>
            </a:r>
            <a:r>
              <a:rPr lang="en-US" sz="2400" dirty="0"/>
              <a:t> </a:t>
            </a:r>
            <a:r>
              <a:rPr lang="en-US" sz="2400" dirty="0" smtClean="0"/>
              <a:t>– </a:t>
            </a:r>
            <a:r>
              <a:rPr lang="es-ES" sz="2400" dirty="0" err="1" smtClean="0"/>
              <a:t>Presupuestación</a:t>
            </a:r>
            <a:r>
              <a:rPr lang="en-US" sz="2400" dirty="0" smtClean="0"/>
              <a:t> con base en </a:t>
            </a:r>
            <a:r>
              <a:rPr lang="en-US" sz="2400" dirty="0" err="1" smtClean="0"/>
              <a:t>devengado</a:t>
            </a:r>
            <a:endParaRPr lang="en-US" sz="2300" dirty="0"/>
          </a:p>
        </p:txBody>
      </p:sp>
      <p:sp>
        <p:nvSpPr>
          <p:cNvPr id="17" name="Content Placeholder 16"/>
          <p:cNvSpPr>
            <a:spLocks noGrp="1"/>
          </p:cNvSpPr>
          <p:nvPr>
            <p:ph idx="1"/>
          </p:nvPr>
        </p:nvSpPr>
        <p:spPr>
          <a:xfrm>
            <a:off x="466725" y="2435086"/>
            <a:ext cx="8229600" cy="3351558"/>
          </a:xfrm>
        </p:spPr>
        <p:txBody>
          <a:bodyPr/>
          <a:lstStyle/>
          <a:p>
            <a:pPr marL="0" indent="0">
              <a:buNone/>
            </a:pPr>
            <a:r>
              <a:rPr lang="es-ES" sz="2000" dirty="0"/>
              <a:t>Incorporación del criterio del </a:t>
            </a:r>
            <a:r>
              <a:rPr lang="es-ES" sz="2000" dirty="0" smtClean="0"/>
              <a:t>devengado </a:t>
            </a:r>
            <a:r>
              <a:rPr lang="es-ES" sz="2000" dirty="0"/>
              <a:t>en la </a:t>
            </a:r>
            <a:r>
              <a:rPr lang="es-ES" sz="2000" dirty="0" err="1"/>
              <a:t>presupuestación</a:t>
            </a:r>
            <a:r>
              <a:rPr lang="es-ES" sz="2000" dirty="0"/>
              <a:t> contribuye a una mejor gestión pública y </a:t>
            </a:r>
            <a:r>
              <a:rPr lang="es-ES" sz="2000" dirty="0" smtClean="0"/>
              <a:t>toma </a:t>
            </a:r>
            <a:r>
              <a:rPr lang="es-ES" sz="2000" dirty="0"/>
              <a:t>de </a:t>
            </a:r>
            <a:r>
              <a:rPr lang="es-ES" sz="2000" dirty="0" smtClean="0"/>
              <a:t>decisiones</a:t>
            </a:r>
          </a:p>
          <a:p>
            <a:pPr lvl="1"/>
            <a:r>
              <a:rPr lang="es-ES" sz="1800" dirty="0"/>
              <a:t>Decisiones presupuestarias y decisiones </a:t>
            </a:r>
            <a:r>
              <a:rPr lang="es-ES" sz="1800" dirty="0" smtClean="0"/>
              <a:t>políticas de </a:t>
            </a:r>
            <a:r>
              <a:rPr lang="es-ES" sz="1800" dirty="0"/>
              <a:t>ejecución </a:t>
            </a:r>
            <a:r>
              <a:rPr lang="es-ES" sz="1800" dirty="0" smtClean="0"/>
              <a:t>se </a:t>
            </a:r>
            <a:r>
              <a:rPr lang="es-ES" sz="1800" dirty="0"/>
              <a:t>hacen en el contexto del impacto contable </a:t>
            </a:r>
            <a:r>
              <a:rPr lang="es-ES" sz="1800" dirty="0" smtClean="0"/>
              <a:t>potencial</a:t>
            </a:r>
          </a:p>
          <a:p>
            <a:pPr lvl="1"/>
            <a:r>
              <a:rPr lang="es-ES" sz="1800" dirty="0"/>
              <a:t>Gestión </a:t>
            </a:r>
            <a:r>
              <a:rPr lang="es-ES" sz="1800" dirty="0" smtClean="0"/>
              <a:t>de deudas </a:t>
            </a:r>
            <a:r>
              <a:rPr lang="es-ES" sz="1800" dirty="0"/>
              <a:t>y </a:t>
            </a:r>
            <a:r>
              <a:rPr lang="es-ES" sz="1800" dirty="0" smtClean="0"/>
              <a:t>contratos</a:t>
            </a:r>
          </a:p>
          <a:p>
            <a:pPr lvl="2"/>
            <a:r>
              <a:rPr lang="es-ES" sz="1600" dirty="0"/>
              <a:t>Aspectos de </a:t>
            </a:r>
            <a:r>
              <a:rPr lang="es-ES" sz="1600" dirty="0" smtClean="0"/>
              <a:t>financiamiento </a:t>
            </a:r>
            <a:r>
              <a:rPr lang="es-ES" sz="1600" dirty="0"/>
              <a:t>de especial relevancia para </a:t>
            </a:r>
            <a:r>
              <a:rPr lang="es-ES" sz="1600" dirty="0" smtClean="0"/>
              <a:t>inversiones en infraestructura </a:t>
            </a:r>
            <a:r>
              <a:rPr lang="es-ES" sz="1600" dirty="0"/>
              <a:t>a largo plazo </a:t>
            </a:r>
            <a:endParaRPr lang="es-ES" sz="1600" dirty="0" smtClean="0"/>
          </a:p>
          <a:p>
            <a:pPr lvl="1"/>
            <a:r>
              <a:rPr lang="es-ES" sz="1800" dirty="0"/>
              <a:t>Menos complejidad si los presupuestos y las cuentas están </a:t>
            </a:r>
            <a:r>
              <a:rPr lang="es-ES" sz="1800" dirty="0" smtClean="0"/>
              <a:t>alineados</a:t>
            </a:r>
          </a:p>
          <a:p>
            <a:pPr lvl="1"/>
            <a:r>
              <a:rPr lang="en-US" sz="1800" dirty="0" err="1" smtClean="0"/>
              <a:t>Mejor</a:t>
            </a:r>
            <a:r>
              <a:rPr lang="en-US" sz="1800" dirty="0" smtClean="0"/>
              <a:t> </a:t>
            </a:r>
            <a:r>
              <a:rPr lang="es-ES" sz="1800" dirty="0" smtClean="0"/>
              <a:t>gestión </a:t>
            </a:r>
            <a:r>
              <a:rPr lang="es-ES" sz="1800" dirty="0"/>
              <a:t>de riesgos</a:t>
            </a:r>
            <a:endParaRPr lang="en-US" sz="1800" dirty="0"/>
          </a:p>
          <a:p>
            <a:pPr lvl="1"/>
            <a:r>
              <a:rPr lang="en-US" sz="1800" dirty="0" err="1" smtClean="0"/>
              <a:t>Puede</a:t>
            </a:r>
            <a:r>
              <a:rPr lang="en-US" sz="1800" dirty="0" smtClean="0"/>
              <a:t> </a:t>
            </a:r>
            <a:r>
              <a:rPr lang="en-US" sz="1800" dirty="0" err="1" smtClean="0"/>
              <a:t>ser</a:t>
            </a:r>
            <a:r>
              <a:rPr lang="en-US" sz="1800" dirty="0" smtClean="0"/>
              <a:t> </a:t>
            </a:r>
            <a:r>
              <a:rPr lang="en-US" sz="1800" dirty="0" err="1" smtClean="0"/>
              <a:t>implementado</a:t>
            </a:r>
            <a:r>
              <a:rPr lang="en-US" sz="1800" dirty="0" smtClean="0"/>
              <a:t> </a:t>
            </a:r>
            <a:r>
              <a:rPr lang="en-US" sz="1800" dirty="0" err="1" smtClean="0"/>
              <a:t>despues</a:t>
            </a:r>
            <a:r>
              <a:rPr lang="en-US" sz="1800" dirty="0" smtClean="0"/>
              <a:t> de la </a:t>
            </a:r>
            <a:r>
              <a:rPr lang="en-US" sz="1800" dirty="0" err="1" smtClean="0"/>
              <a:t>reforma</a:t>
            </a:r>
            <a:r>
              <a:rPr lang="en-US" sz="1800" dirty="0" smtClean="0"/>
              <a:t> de </a:t>
            </a:r>
            <a:r>
              <a:rPr lang="en-US" sz="1800" dirty="0" err="1" smtClean="0"/>
              <a:t>contabilidad</a:t>
            </a:r>
            <a:r>
              <a:rPr lang="en-US" sz="1800" dirty="0" smtClean="0"/>
              <a:t> con base en </a:t>
            </a:r>
            <a:r>
              <a:rPr lang="en-US" sz="1800" dirty="0" err="1" smtClean="0"/>
              <a:t>devengado</a:t>
            </a:r>
            <a:r>
              <a:rPr lang="en-US" sz="1800" dirty="0" smtClean="0"/>
              <a:t> </a:t>
            </a:r>
            <a:r>
              <a:rPr lang="es-ES" sz="1800" dirty="0"/>
              <a:t>(ejecución por </a:t>
            </a:r>
            <a:r>
              <a:rPr lang="es-ES" sz="1800" dirty="0" smtClean="0"/>
              <a:t>etapas)</a:t>
            </a:r>
            <a:endParaRPr lang="en-US" sz="1800" dirty="0" smtClean="0"/>
          </a:p>
        </p:txBody>
      </p:sp>
      <p:sp>
        <p:nvSpPr>
          <p:cNvPr id="18" name="Right Arrow 17"/>
          <p:cNvSpPr/>
          <p:nvPr/>
        </p:nvSpPr>
        <p:spPr bwMode="auto">
          <a:xfrm>
            <a:off x="384671" y="1543507"/>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sp>
        <p:nvSpPr>
          <p:cNvPr id="19" name="Content Placeholder 2"/>
          <p:cNvSpPr txBox="1">
            <a:spLocks/>
          </p:cNvSpPr>
          <p:nvPr/>
        </p:nvSpPr>
        <p:spPr bwMode="gray">
          <a:xfrm>
            <a:off x="1135195" y="1433513"/>
            <a:ext cx="7509273" cy="763100"/>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es-ES" sz="1800" dirty="0"/>
              <a:t>F</a:t>
            </a:r>
            <a:r>
              <a:rPr lang="es-ES" sz="1800" dirty="0" smtClean="0"/>
              <a:t>alta </a:t>
            </a:r>
            <a:r>
              <a:rPr lang="es-ES" sz="1800" dirty="0"/>
              <a:t>de información adecuada para la toma de decisiones </a:t>
            </a:r>
            <a:r>
              <a:rPr lang="es-ES" sz="1800" dirty="0" smtClean="0"/>
              <a:t>como </a:t>
            </a:r>
            <a:r>
              <a:rPr lang="es-ES" sz="1800" dirty="0"/>
              <a:t>principal motor para la </a:t>
            </a:r>
            <a:r>
              <a:rPr lang="es-ES" sz="1800" b="1" dirty="0" err="1"/>
              <a:t>presupuestación</a:t>
            </a:r>
            <a:r>
              <a:rPr lang="es-ES" sz="1800" b="1" dirty="0"/>
              <a:t> </a:t>
            </a:r>
            <a:r>
              <a:rPr lang="es-ES" sz="1800" b="1" dirty="0" smtClean="0"/>
              <a:t>con base en devengado</a:t>
            </a:r>
            <a:endParaRPr lang="de-DE" sz="1800" b="1" dirty="0">
              <a:solidFill>
                <a:schemeClr val="tx1"/>
              </a:solidFill>
            </a:endParaRPr>
          </a:p>
        </p:txBody>
      </p:sp>
      <p:graphicFrame>
        <p:nvGraphicFramePr>
          <p:cNvPr id="9"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962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61950" indent="-361950">
              <a:lnSpc>
                <a:spcPct val="100000"/>
              </a:lnSpc>
              <a:spcBef>
                <a:spcPts val="0"/>
              </a:spcBef>
              <a:tabLst>
                <a:tab pos="361950" algn="l"/>
              </a:tabLst>
              <a:defRPr/>
            </a:pPr>
            <a:r>
              <a:rPr lang="en-US" sz="2400" dirty="0">
                <a:solidFill>
                  <a:schemeClr val="lt1"/>
                </a:solidFill>
              </a:rPr>
              <a:t>R</a:t>
            </a:r>
            <a:r>
              <a:rPr lang="es-ES" sz="2400" dirty="0" err="1">
                <a:solidFill>
                  <a:schemeClr val="lt1"/>
                </a:solidFill>
              </a:rPr>
              <a:t>ol</a:t>
            </a:r>
            <a:r>
              <a:rPr lang="es-ES" sz="2400" dirty="0">
                <a:solidFill>
                  <a:schemeClr val="lt1"/>
                </a:solidFill>
              </a:rPr>
              <a:t> del sector público para el desempeño del sector privado</a:t>
            </a:r>
            <a:endParaRPr lang="en-US" sz="2400" dirty="0">
              <a:solidFill>
                <a:schemeClr val="lt1"/>
              </a:solidFill>
            </a:endParaRPr>
          </a:p>
        </p:txBody>
      </p:sp>
    </p:spTree>
    <p:extLst>
      <p:ext uri="{BB962C8B-B14F-4D97-AF65-F5344CB8AC3E}">
        <p14:creationId xmlns:p14="http://schemas.microsoft.com/office/powerpoint/2010/main" val="3154876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000" dirty="0" smtClean="0"/>
              <a:t>Rol del </a:t>
            </a:r>
            <a:r>
              <a:rPr lang="es-ES" sz="2000" dirty="0"/>
              <a:t>sector público para el desempeño del sector </a:t>
            </a:r>
            <a:r>
              <a:rPr lang="es-ES" sz="2000" dirty="0" smtClean="0"/>
              <a:t>privado: </a:t>
            </a:r>
            <a:r>
              <a:rPr lang="es-ES" sz="2000" dirty="0"/>
              <a:t>Relación </a:t>
            </a:r>
            <a:r>
              <a:rPr lang="es-ES" sz="2000" dirty="0" smtClean="0"/>
              <a:t>entre la inversi</a:t>
            </a:r>
            <a:r>
              <a:rPr lang="es-ES" sz="2000" dirty="0"/>
              <a:t>ó</a:t>
            </a:r>
            <a:r>
              <a:rPr lang="es-ES" sz="2000" dirty="0" smtClean="0"/>
              <a:t>n pública </a:t>
            </a:r>
            <a:r>
              <a:rPr lang="es-ES" sz="2000" dirty="0"/>
              <a:t>y el crecimiento económico</a:t>
            </a:r>
            <a:endParaRPr lang="en-US" sz="2000" dirty="0"/>
          </a:p>
        </p:txBody>
      </p:sp>
      <p:sp>
        <p:nvSpPr>
          <p:cNvPr id="11" name="Content Placeholder 2"/>
          <p:cNvSpPr txBox="1">
            <a:spLocks/>
          </p:cNvSpPr>
          <p:nvPr/>
        </p:nvSpPr>
        <p:spPr bwMode="gray">
          <a:xfrm>
            <a:off x="435735" y="1433513"/>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es-ES" sz="1600" dirty="0" smtClean="0"/>
              <a:t>Acceso de gobiernos </a:t>
            </a:r>
            <a:r>
              <a:rPr lang="es-ES" sz="1600" dirty="0"/>
              <a:t>a </a:t>
            </a:r>
            <a:r>
              <a:rPr lang="es-ES" sz="1600" dirty="0" smtClean="0"/>
              <a:t>mercados </a:t>
            </a:r>
            <a:r>
              <a:rPr lang="es-ES" sz="1600" dirty="0"/>
              <a:t>mundiales de capital y </a:t>
            </a:r>
            <a:r>
              <a:rPr lang="es-ES" sz="1600" dirty="0" smtClean="0"/>
              <a:t>condiciones </a:t>
            </a:r>
            <a:r>
              <a:rPr lang="es-ES" sz="1600" dirty="0"/>
              <a:t>de financiación</a:t>
            </a:r>
            <a:endParaRPr lang="de-DE" sz="1600" dirty="0">
              <a:solidFill>
                <a:schemeClr val="bg1"/>
              </a:solidFill>
            </a:endParaRPr>
          </a:p>
        </p:txBody>
      </p:sp>
      <p:sp>
        <p:nvSpPr>
          <p:cNvPr id="12" name="Content Placeholder 2"/>
          <p:cNvSpPr txBox="1">
            <a:spLocks/>
          </p:cNvSpPr>
          <p:nvPr/>
        </p:nvSpPr>
        <p:spPr bwMode="gray">
          <a:xfrm>
            <a:off x="422964" y="3015973"/>
            <a:ext cx="8232773"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600" dirty="0" smtClean="0">
                <a:solidFill>
                  <a:schemeClr val="bg1"/>
                </a:solidFill>
              </a:rPr>
              <a:t>In</a:t>
            </a:r>
            <a:r>
              <a:rPr lang="es-ES" sz="1600" dirty="0" smtClean="0"/>
              <a:t>versiones de </a:t>
            </a:r>
            <a:r>
              <a:rPr lang="es-ES" sz="1600" dirty="0"/>
              <a:t>gobiernos en </a:t>
            </a:r>
            <a:r>
              <a:rPr lang="es-ES" sz="1600" dirty="0" smtClean="0"/>
              <a:t>infraestructura</a:t>
            </a:r>
            <a:r>
              <a:rPr lang="es-ES" sz="1600" dirty="0"/>
              <a:t>, </a:t>
            </a:r>
            <a:r>
              <a:rPr lang="es-ES" sz="1600" dirty="0" err="1"/>
              <a:t>etc</a:t>
            </a:r>
            <a:r>
              <a:rPr lang="de-DE" sz="1600" dirty="0" smtClean="0">
                <a:solidFill>
                  <a:schemeClr val="bg1"/>
                </a:solidFill>
              </a:rPr>
              <a:t>.</a:t>
            </a:r>
            <a:endParaRPr lang="de-DE" sz="1600" dirty="0">
              <a:solidFill>
                <a:schemeClr val="bg1"/>
              </a:solidFill>
            </a:endParaRPr>
          </a:p>
        </p:txBody>
      </p:sp>
      <p:sp>
        <p:nvSpPr>
          <p:cNvPr id="13" name="Content Placeholder 2"/>
          <p:cNvSpPr txBox="1">
            <a:spLocks/>
          </p:cNvSpPr>
          <p:nvPr/>
        </p:nvSpPr>
        <p:spPr bwMode="gray">
          <a:xfrm>
            <a:off x="422963" y="3903488"/>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600" dirty="0" smtClean="0">
                <a:solidFill>
                  <a:schemeClr val="bg1"/>
                </a:solidFill>
              </a:rPr>
              <a:t>Crecimiento economico en el sector privado</a:t>
            </a:r>
            <a:endParaRPr lang="de-DE" sz="1600" dirty="0">
              <a:solidFill>
                <a:schemeClr val="bg1"/>
              </a:solidFill>
            </a:endParaRPr>
          </a:p>
        </p:txBody>
      </p:sp>
      <p:sp>
        <p:nvSpPr>
          <p:cNvPr id="15" name="Down Arrow 14"/>
          <p:cNvSpPr/>
          <p:nvPr/>
        </p:nvSpPr>
        <p:spPr>
          <a:xfrm>
            <a:off x="4236206" y="2772221"/>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6" name="Down Arrow 15"/>
          <p:cNvSpPr/>
          <p:nvPr/>
        </p:nvSpPr>
        <p:spPr>
          <a:xfrm>
            <a:off x="4236206" y="3659737"/>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9" name="Content Placeholder 2"/>
          <p:cNvSpPr txBox="1">
            <a:spLocks/>
          </p:cNvSpPr>
          <p:nvPr/>
        </p:nvSpPr>
        <p:spPr bwMode="gray">
          <a:xfrm>
            <a:off x="422963" y="2237786"/>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es-ES" sz="1600" dirty="0" smtClean="0"/>
              <a:t>Determina </a:t>
            </a:r>
            <a:r>
              <a:rPr lang="es-ES" sz="1600" dirty="0"/>
              <a:t>el alcance de </a:t>
            </a:r>
            <a:r>
              <a:rPr lang="es-ES" sz="1600" dirty="0" smtClean="0"/>
              <a:t>actividades</a:t>
            </a:r>
            <a:endParaRPr lang="es-ES" sz="1600" dirty="0"/>
          </a:p>
          <a:p>
            <a:pPr marL="1392" lvl="1" indent="0" algn="ctr">
              <a:buNone/>
            </a:pPr>
            <a:endParaRPr lang="de-DE" sz="1600" dirty="0">
              <a:solidFill>
                <a:schemeClr val="bg1"/>
              </a:solidFill>
            </a:endParaRPr>
          </a:p>
        </p:txBody>
      </p:sp>
      <p:sp>
        <p:nvSpPr>
          <p:cNvPr id="10" name="Down Arrow 9"/>
          <p:cNvSpPr/>
          <p:nvPr/>
        </p:nvSpPr>
        <p:spPr>
          <a:xfrm>
            <a:off x="4236206" y="1994035"/>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aphicFrame>
        <p:nvGraphicFramePr>
          <p:cNvPr id="19" name="Inhaltsplatzhalter 1"/>
          <p:cNvGraphicFramePr>
            <a:graphicFrameLocks/>
          </p:cNvGraphicFramePr>
          <p:nvPr>
            <p:extLst>
              <p:ext uri="{D42A27DB-BD31-4B8C-83A1-F6EECF244321}">
                <p14:modId xmlns:p14="http://schemas.microsoft.com/office/powerpoint/2010/main" val="304310439"/>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776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000" dirty="0"/>
              <a:t>Rol del sector público para el desempeño del sector </a:t>
            </a:r>
            <a:r>
              <a:rPr lang="es-ES" sz="2000" dirty="0" smtClean="0"/>
              <a:t>privado:</a:t>
            </a:r>
            <a:r>
              <a:rPr lang="en-US" sz="2000" dirty="0"/>
              <a:t/>
            </a:r>
            <a:br>
              <a:rPr lang="en-US" sz="2000" dirty="0"/>
            </a:br>
            <a:r>
              <a:rPr lang="es-ES" sz="2000" dirty="0"/>
              <a:t>La importancia de la </a:t>
            </a:r>
            <a:r>
              <a:rPr lang="es-ES" sz="2000" dirty="0" smtClean="0"/>
              <a:t>transparencia fiscal para las </a:t>
            </a:r>
            <a:r>
              <a:rPr lang="es-ES" sz="2000" dirty="0"/>
              <a:t>Condiciones de Financiación de los </a:t>
            </a:r>
            <a:r>
              <a:rPr lang="es-ES" sz="2000" dirty="0" smtClean="0"/>
              <a:t>gobiernos</a:t>
            </a:r>
            <a:endParaRPr lang="en-US" sz="2000" dirty="0"/>
          </a:p>
        </p:txBody>
      </p:sp>
      <p:pic>
        <p:nvPicPr>
          <p:cNvPr id="7" name="Picture 2"/>
          <p:cNvPicPr>
            <a:picLocks noChangeAspect="1" noChangeArrowheads="1"/>
          </p:cNvPicPr>
          <p:nvPr/>
        </p:nvPicPr>
        <p:blipFill>
          <a:blip r:embed="rId2" cstate="print"/>
          <a:srcRect/>
          <a:stretch>
            <a:fillRect/>
          </a:stretch>
        </p:blipFill>
        <p:spPr bwMode="auto">
          <a:xfrm>
            <a:off x="767712" y="1236554"/>
            <a:ext cx="6877098" cy="4083752"/>
          </a:xfrm>
          <a:prstGeom prst="rect">
            <a:avLst/>
          </a:prstGeom>
          <a:noFill/>
          <a:ln w="9525">
            <a:noFill/>
            <a:miter lim="800000"/>
            <a:headEnd/>
            <a:tailEnd/>
          </a:ln>
        </p:spPr>
      </p:pic>
      <p:sp>
        <p:nvSpPr>
          <p:cNvPr id="8" name="Rectangle 7"/>
          <p:cNvSpPr/>
          <p:nvPr/>
        </p:nvSpPr>
        <p:spPr>
          <a:xfrm>
            <a:off x="392113" y="5361950"/>
            <a:ext cx="8414859" cy="677343"/>
          </a:xfrm>
          <a:prstGeom prst="rect">
            <a:avLst/>
          </a:prstGeom>
          <a:solidFill>
            <a:schemeClr val="accent1"/>
          </a:solidFill>
        </p:spPr>
        <p:txBody>
          <a:bodyPr vert="horz" lIns="72000" tIns="72000" rIns="72000" bIns="72000" rtlCol="0" anchor="t" anchorCtr="0">
            <a:noAutofit/>
          </a:bodyPr>
          <a:lstStyle/>
          <a:p>
            <a:pPr algn="ctr" defTabSz="914239">
              <a:spcBef>
                <a:spcPct val="20000"/>
              </a:spcBef>
              <a:buClr>
                <a:schemeClr val="accent2"/>
              </a:buClr>
              <a:buSzPct val="70000"/>
            </a:pPr>
            <a:r>
              <a:rPr lang="es-ES" b="1" dirty="0">
                <a:solidFill>
                  <a:srgbClr val="FDDB00"/>
                </a:solidFill>
                <a:ea typeface="ＭＳ Ｐゴシック" charset="0"/>
                <a:cs typeface="ＭＳ Ｐゴシック" charset="0"/>
              </a:rPr>
              <a:t>"El grado de transparencia fiscal ha demostrado ser </a:t>
            </a:r>
            <a:r>
              <a:rPr lang="es-ES" b="1" dirty="0" smtClean="0">
                <a:solidFill>
                  <a:srgbClr val="FDDB00"/>
                </a:solidFill>
                <a:ea typeface="ＭＳ Ｐゴシック" charset="0"/>
                <a:cs typeface="ＭＳ Ｐゴシック" charset="0"/>
              </a:rPr>
              <a:t>un indicador </a:t>
            </a:r>
            <a:r>
              <a:rPr lang="es-ES" b="1" dirty="0">
                <a:solidFill>
                  <a:srgbClr val="FDDB00"/>
                </a:solidFill>
                <a:ea typeface="ＭＳ Ｐゴシック" charset="0"/>
                <a:cs typeface="ＭＳ Ｐゴシック" charset="0"/>
              </a:rPr>
              <a:t>importante de la credibilidad y </a:t>
            </a:r>
            <a:r>
              <a:rPr lang="es-ES" b="1" dirty="0" smtClean="0">
                <a:solidFill>
                  <a:srgbClr val="FDDB00"/>
                </a:solidFill>
                <a:ea typeface="ＭＳ Ｐゴシック" charset="0"/>
                <a:cs typeface="ＭＳ Ｐゴシック" charset="0"/>
              </a:rPr>
              <a:t>del </a:t>
            </a:r>
            <a:r>
              <a:rPr lang="es-ES" b="1" dirty="0">
                <a:solidFill>
                  <a:srgbClr val="FDDB00"/>
                </a:solidFill>
                <a:ea typeface="ＭＳ Ｐゴシック" charset="0"/>
                <a:cs typeface="ＭＳ Ｐゴシック" charset="0"/>
              </a:rPr>
              <a:t>desempeño fiscal de un país."</a:t>
            </a:r>
            <a:endParaRPr lang="en-GB" sz="1800" dirty="0">
              <a:solidFill>
                <a:srgbClr val="FDDB00"/>
              </a:solidFill>
              <a:latin typeface="+mn-lt"/>
              <a:ea typeface="ＭＳ Ｐゴシック" charset="0"/>
              <a:cs typeface="ＭＳ Ｐゴシック" charset="0"/>
            </a:endParaRPr>
          </a:p>
        </p:txBody>
      </p:sp>
      <p:sp>
        <p:nvSpPr>
          <p:cNvPr id="9" name="TextBox 8"/>
          <p:cNvSpPr txBox="1"/>
          <p:nvPr/>
        </p:nvSpPr>
        <p:spPr>
          <a:xfrm>
            <a:off x="7410995" y="4323498"/>
            <a:ext cx="1395978" cy="738664"/>
          </a:xfrm>
          <a:prstGeom prst="rect">
            <a:avLst/>
          </a:prstGeom>
          <a:noFill/>
        </p:spPr>
        <p:txBody>
          <a:bodyPr wrap="square" rtlCol="0">
            <a:spAutoFit/>
          </a:bodyPr>
          <a:lstStyle/>
          <a:p>
            <a:r>
              <a:rPr lang="en-GB" sz="700" dirty="0" smtClean="0"/>
              <a:t>Fuente: </a:t>
            </a:r>
            <a:r>
              <a:rPr lang="en-GB" sz="700" dirty="0" err="1" smtClean="0"/>
              <a:t>Estudio</a:t>
            </a:r>
            <a:r>
              <a:rPr lang="en-GB" sz="700" dirty="0" smtClean="0"/>
              <a:t> del FMI: “</a:t>
            </a:r>
            <a:r>
              <a:rPr lang="en-GB" sz="700" b="1" dirty="0"/>
              <a:t>Fiscal Transparency, Accountability, and Risk”, </a:t>
            </a:r>
            <a:r>
              <a:rPr lang="en-GB" sz="700" b="1" dirty="0" smtClean="0"/>
              <a:t>(</a:t>
            </a:r>
            <a:r>
              <a:rPr lang="en-GB" sz="700" dirty="0" smtClean="0"/>
              <a:t>Fiscal </a:t>
            </a:r>
            <a:r>
              <a:rPr lang="en-GB" sz="700" dirty="0"/>
              <a:t>Affairs Department y</a:t>
            </a:r>
            <a:r>
              <a:rPr lang="en-GB" sz="700" dirty="0" smtClean="0"/>
              <a:t> Statistics </a:t>
            </a:r>
            <a:r>
              <a:rPr lang="en-GB" sz="700" dirty="0"/>
              <a:t>Department </a:t>
            </a:r>
          </a:p>
          <a:p>
            <a:r>
              <a:rPr lang="en-GB" sz="700" dirty="0" smtClean="0"/>
              <a:t>August </a:t>
            </a:r>
            <a:r>
              <a:rPr lang="en-GB" sz="700" dirty="0"/>
              <a:t>7, </a:t>
            </a:r>
            <a:r>
              <a:rPr lang="en-GB" sz="700" dirty="0" smtClean="0"/>
              <a:t>2012)</a:t>
            </a:r>
            <a:endParaRPr lang="en-GB" sz="700" dirty="0"/>
          </a:p>
        </p:txBody>
      </p:sp>
      <p:graphicFrame>
        <p:nvGraphicFramePr>
          <p:cNvPr id="11" name="Inhaltsplatzhalter 1"/>
          <p:cNvGraphicFramePr>
            <a:graphicFrameLocks/>
          </p:cNvGraphicFramePr>
          <p:nvPr>
            <p:extLst>
              <p:ext uri="{D42A27DB-BD31-4B8C-83A1-F6EECF244321}">
                <p14:modId xmlns:p14="http://schemas.microsoft.com/office/powerpoint/2010/main" val="2055801639"/>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135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000" dirty="0"/>
              <a:t>Rol del sector público para el desempeño del sector privado: Efectos de la crisis de la deuda soberana en el sector privado?</a:t>
            </a:r>
            <a:endParaRPr lang="en-US" sz="2000" dirty="0"/>
          </a:p>
        </p:txBody>
      </p:sp>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1909" y="3492812"/>
            <a:ext cx="3531561" cy="2820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0" name="Chart 9"/>
          <p:cNvGraphicFramePr>
            <a:graphicFrameLocks/>
          </p:cNvGraphicFramePr>
          <p:nvPr>
            <p:extLst>
              <p:ext uri="{D42A27DB-BD31-4B8C-83A1-F6EECF244321}">
                <p14:modId xmlns:p14="http://schemas.microsoft.com/office/powerpoint/2010/main" val="1573525054"/>
              </p:ext>
            </p:extLst>
          </p:nvPr>
        </p:nvGraphicFramePr>
        <p:xfrm>
          <a:off x="4625912" y="1164299"/>
          <a:ext cx="4041848" cy="227861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5034476" y="1109390"/>
            <a:ext cx="4180572"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100" b="1" dirty="0" smtClean="0"/>
              <a:t>% Eurozone: Government spending growth year-on-year</a:t>
            </a:r>
          </a:p>
        </p:txBody>
      </p:sp>
      <p:graphicFrame>
        <p:nvGraphicFramePr>
          <p:cNvPr id="11" name="Chart 10"/>
          <p:cNvGraphicFramePr>
            <a:graphicFrameLocks/>
          </p:cNvGraphicFramePr>
          <p:nvPr>
            <p:extLst>
              <p:ext uri="{D42A27DB-BD31-4B8C-83A1-F6EECF244321}">
                <p14:modId xmlns:p14="http://schemas.microsoft.com/office/powerpoint/2010/main" val="196811384"/>
              </p:ext>
            </p:extLst>
          </p:nvPr>
        </p:nvGraphicFramePr>
        <p:xfrm>
          <a:off x="331104" y="1248364"/>
          <a:ext cx="3936586" cy="2293661"/>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400953" y="1067545"/>
            <a:ext cx="4180572"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100" dirty="0" smtClean="0"/>
              <a:t>%</a:t>
            </a:r>
            <a:r>
              <a:rPr lang="en-US" sz="1100" b="1" dirty="0" smtClean="0"/>
              <a:t> Eurozone: Unemployment rates</a:t>
            </a:r>
          </a:p>
        </p:txBody>
      </p:sp>
      <p:graphicFrame>
        <p:nvGraphicFramePr>
          <p:cNvPr id="13" name="Inhaltsplatzhalter 1"/>
          <p:cNvGraphicFramePr>
            <a:graphicFrameLocks/>
          </p:cNvGraphicFramePr>
          <p:nvPr>
            <p:extLst>
              <p:ext uri="{D42A27DB-BD31-4B8C-83A1-F6EECF244321}">
                <p14:modId xmlns:p14="http://schemas.microsoft.com/office/powerpoint/2010/main" val="2055801639"/>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9775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6" grpId="0"/>
      <p:bldGraphic spid="11" grpId="0">
        <p:bldAsOne/>
      </p:bldGraphic>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000" dirty="0"/>
              <a:t>Rol del sector público para el desempeño del sector privado:</a:t>
            </a:r>
            <a:r>
              <a:rPr lang="en-US" sz="2000" dirty="0"/>
              <a:t/>
            </a:r>
            <a:br>
              <a:rPr lang="en-US" sz="2000" dirty="0"/>
            </a:br>
            <a:r>
              <a:rPr lang="es-ES" sz="2000" dirty="0"/>
              <a:t>Relación entre la transparencia fiscal y el crecimiento económico</a:t>
            </a:r>
            <a:endParaRPr lang="en-US" sz="2000" dirty="0"/>
          </a:p>
        </p:txBody>
      </p:sp>
      <p:sp>
        <p:nvSpPr>
          <p:cNvPr id="8" name="Content Placeholder 1"/>
          <p:cNvSpPr txBox="1">
            <a:spLocks/>
          </p:cNvSpPr>
          <p:nvPr/>
        </p:nvSpPr>
        <p:spPr>
          <a:xfrm>
            <a:off x="1016623" y="4683058"/>
            <a:ext cx="7682947" cy="864001"/>
          </a:xfrm>
          <a:prstGeom prst="rect">
            <a:avLst/>
          </a:prstGeom>
          <a:solidFill>
            <a:srgbClr val="FFDB00"/>
          </a:solidFill>
        </p:spPr>
        <p:txBody>
          <a:bodyPr vert="horz" lIns="72000" tIns="72000" rIns="72000" bIns="72000" rtlCol="0" anchor="t" anchorCtr="0">
            <a:noAutofit/>
          </a:bodyPr>
          <a:lstStyle>
            <a:defPPr>
              <a:defRPr lang="en-US"/>
            </a:defPPr>
            <a:lvl1pPr marL="0" indent="0" algn="ctr" defTabSz="914239" eaLnBrk="1" latinLnBrk="0" hangingPunct="1">
              <a:spcBef>
                <a:spcPct val="20000"/>
              </a:spcBef>
              <a:buClr>
                <a:schemeClr val="accent2"/>
              </a:buClr>
              <a:buSzPct val="70000"/>
              <a:buFont typeface="Arial" pitchFamily="34" charset="0"/>
              <a:buNone/>
              <a:defRPr sz="1700">
                <a:solidFill>
                  <a:schemeClr val="bg1"/>
                </a:solidFill>
                <a:latin typeface="+mn-lt"/>
              </a:defRPr>
            </a:lvl1pPr>
            <a:lvl2pPr marL="627542" indent="-310292" defTabSz="914239" eaLnBrk="1" latinLnBrk="0" hangingPunct="1">
              <a:spcBef>
                <a:spcPct val="20000"/>
              </a:spcBef>
              <a:buClr>
                <a:schemeClr val="accent2"/>
              </a:buClr>
              <a:buSzPct val="70000"/>
              <a:buFont typeface="Arial" pitchFamily="34" charset="0"/>
              <a:buChar char="►"/>
              <a:defRPr sz="1800">
                <a:solidFill>
                  <a:schemeClr val="bg1"/>
                </a:solidFill>
                <a:latin typeface="+mn-lt"/>
              </a:defRPr>
            </a:lvl2pPr>
            <a:lvl3pPr marL="944791" indent="-317249" defTabSz="914239" eaLnBrk="1" latinLnBrk="0" hangingPunct="1">
              <a:spcBef>
                <a:spcPct val="20000"/>
              </a:spcBef>
              <a:buClr>
                <a:schemeClr val="accent2"/>
              </a:buClr>
              <a:buSzPct val="70000"/>
              <a:buFont typeface="Arial" pitchFamily="34" charset="0"/>
              <a:buChar char="►"/>
              <a:defRPr sz="1600">
                <a:solidFill>
                  <a:schemeClr val="bg1"/>
                </a:solidFill>
                <a:latin typeface="+mn-lt"/>
              </a:defRPr>
            </a:lvl3pPr>
            <a:lvl4pPr marL="1257865" indent="-313075" defTabSz="914239" eaLnBrk="1" latinLnBrk="0" hangingPunct="1">
              <a:spcBef>
                <a:spcPct val="20000"/>
              </a:spcBef>
              <a:buClr>
                <a:schemeClr val="accent2"/>
              </a:buClr>
              <a:buSzPct val="70000"/>
              <a:buFont typeface="Arial" pitchFamily="34" charset="0"/>
              <a:buChar char="►"/>
              <a:defRPr sz="1400">
                <a:solidFill>
                  <a:schemeClr val="bg1"/>
                </a:solidFill>
                <a:latin typeface="+mn-lt"/>
              </a:defRPr>
            </a:lvl4pPr>
            <a:lvl5pPr marL="1570940" indent="-313075" defTabSz="914239" eaLnBrk="1" latinLnBrk="0" hangingPunct="1">
              <a:spcBef>
                <a:spcPct val="20000"/>
              </a:spcBef>
              <a:buClr>
                <a:schemeClr val="accent2"/>
              </a:buClr>
              <a:buSzPct val="70000"/>
              <a:buFont typeface="Arial" pitchFamily="34" charset="0"/>
              <a:buChar char="►"/>
              <a:defRPr sz="1400">
                <a:solidFill>
                  <a:schemeClr val="bg1"/>
                </a:solidFill>
                <a:latin typeface="+mn-lt"/>
              </a:defRPr>
            </a:lvl5pPr>
            <a:lvl6pPr marL="2514156" indent="-228560" defTabSz="914239">
              <a:spcBef>
                <a:spcPct val="20000"/>
              </a:spcBef>
              <a:buFont typeface="Arial" pitchFamily="34" charset="0"/>
              <a:buChar char="•"/>
              <a:defRPr sz="2000">
                <a:latin typeface="+mn-lt"/>
              </a:defRPr>
            </a:lvl6pPr>
            <a:lvl7pPr marL="2971275" indent="-228560" defTabSz="914239">
              <a:spcBef>
                <a:spcPct val="20000"/>
              </a:spcBef>
              <a:buFont typeface="Arial" pitchFamily="34" charset="0"/>
              <a:buChar char="•"/>
              <a:defRPr sz="2000">
                <a:latin typeface="+mn-lt"/>
              </a:defRPr>
            </a:lvl7pPr>
            <a:lvl8pPr marL="3428395" indent="-228560" defTabSz="914239">
              <a:spcBef>
                <a:spcPct val="20000"/>
              </a:spcBef>
              <a:buFont typeface="Arial" pitchFamily="34" charset="0"/>
              <a:buChar char="•"/>
              <a:defRPr sz="2000">
                <a:latin typeface="+mn-lt"/>
              </a:defRPr>
            </a:lvl8pPr>
            <a:lvl9pPr marL="3885514" indent="-228560" defTabSz="914239">
              <a:spcBef>
                <a:spcPct val="20000"/>
              </a:spcBef>
              <a:buFont typeface="Arial" pitchFamily="34" charset="0"/>
              <a:buChar char="•"/>
              <a:defRPr sz="2000">
                <a:latin typeface="+mn-lt"/>
              </a:defRPr>
            </a:lvl9pPr>
          </a:lstStyle>
          <a:p>
            <a:r>
              <a:rPr lang="es-ES" dirty="0"/>
              <a:t>No se trata de la contabilidad - se trata </a:t>
            </a:r>
            <a:r>
              <a:rPr lang="es-ES" dirty="0" smtClean="0"/>
              <a:t>de que los gobiernos cumplan sus obligaciones frente al ciudadano de </a:t>
            </a:r>
            <a:r>
              <a:rPr lang="es-ES" b="1" dirty="0"/>
              <a:t>mejorar la vida </a:t>
            </a:r>
            <a:r>
              <a:rPr lang="es-ES" dirty="0"/>
              <a:t>de las personas </a:t>
            </a:r>
            <a:r>
              <a:rPr lang="es-ES" b="1" dirty="0" smtClean="0"/>
              <a:t>sin </a:t>
            </a:r>
            <a:r>
              <a:rPr lang="es-ES" b="1" dirty="0"/>
              <a:t>ocultar </a:t>
            </a:r>
            <a:r>
              <a:rPr lang="es-ES" b="1" dirty="0" smtClean="0"/>
              <a:t>quién </a:t>
            </a:r>
            <a:r>
              <a:rPr lang="es-ES" b="1" dirty="0"/>
              <a:t>pagará </a:t>
            </a:r>
            <a:r>
              <a:rPr lang="es-ES" dirty="0" smtClean="0"/>
              <a:t>por las inversiones.</a:t>
            </a:r>
            <a:endParaRPr lang="en-US" dirty="0"/>
          </a:p>
        </p:txBody>
      </p:sp>
      <p:sp>
        <p:nvSpPr>
          <p:cNvPr id="9" name="Right Arrow 8"/>
          <p:cNvSpPr/>
          <p:nvPr/>
        </p:nvSpPr>
        <p:spPr bwMode="auto">
          <a:xfrm>
            <a:off x="225644" y="4788505"/>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sp>
        <p:nvSpPr>
          <p:cNvPr id="10" name="Content Placeholder 2"/>
          <p:cNvSpPr txBox="1">
            <a:spLocks/>
          </p:cNvSpPr>
          <p:nvPr/>
        </p:nvSpPr>
        <p:spPr bwMode="gray">
          <a:xfrm>
            <a:off x="454025" y="1275017"/>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600" dirty="0">
                <a:solidFill>
                  <a:schemeClr val="bg1"/>
                </a:solidFill>
              </a:rPr>
              <a:t>Transparencia</a:t>
            </a:r>
            <a:r>
              <a:rPr lang="de-DE" sz="1700" dirty="0" smtClean="0">
                <a:solidFill>
                  <a:schemeClr val="bg1"/>
                </a:solidFill>
              </a:rPr>
              <a:t> </a:t>
            </a:r>
            <a:r>
              <a:rPr lang="de-DE" sz="1600" dirty="0">
                <a:solidFill>
                  <a:schemeClr val="bg1"/>
                </a:solidFill>
              </a:rPr>
              <a:t>fiscal</a:t>
            </a:r>
          </a:p>
        </p:txBody>
      </p:sp>
      <p:sp>
        <p:nvSpPr>
          <p:cNvPr id="11" name="Content Placeholder 2"/>
          <p:cNvSpPr txBox="1">
            <a:spLocks/>
          </p:cNvSpPr>
          <p:nvPr/>
        </p:nvSpPr>
        <p:spPr bwMode="gray">
          <a:xfrm>
            <a:off x="466796" y="2113765"/>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es-ES" sz="1600" dirty="0">
                <a:solidFill>
                  <a:schemeClr val="bg1"/>
                </a:solidFill>
              </a:rPr>
              <a:t>Acceso de gobiernos a mercados mundiales de capital y condiciones de financiación</a:t>
            </a:r>
          </a:p>
        </p:txBody>
      </p:sp>
      <p:sp>
        <p:nvSpPr>
          <p:cNvPr id="13" name="Content Placeholder 2"/>
          <p:cNvSpPr txBox="1">
            <a:spLocks/>
          </p:cNvSpPr>
          <p:nvPr/>
        </p:nvSpPr>
        <p:spPr bwMode="gray">
          <a:xfrm>
            <a:off x="466796" y="3805377"/>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600" dirty="0">
                <a:solidFill>
                  <a:schemeClr val="bg1"/>
                </a:solidFill>
              </a:rPr>
              <a:t>Crecimiento economico en el sector privado</a:t>
            </a:r>
          </a:p>
        </p:txBody>
      </p:sp>
      <p:sp>
        <p:nvSpPr>
          <p:cNvPr id="14" name="Down Arrow 13"/>
          <p:cNvSpPr/>
          <p:nvPr/>
        </p:nvSpPr>
        <p:spPr>
          <a:xfrm>
            <a:off x="4323521" y="1830258"/>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6" name="Down Arrow 15"/>
          <p:cNvSpPr/>
          <p:nvPr/>
        </p:nvSpPr>
        <p:spPr>
          <a:xfrm>
            <a:off x="4323521" y="3494561"/>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3" name="Rectangle 2"/>
          <p:cNvSpPr/>
          <p:nvPr/>
        </p:nvSpPr>
        <p:spPr>
          <a:xfrm>
            <a:off x="225644" y="1163408"/>
            <a:ext cx="8620182" cy="1603040"/>
          </a:xfrm>
          <a:prstGeom prst="rect">
            <a:avLst/>
          </a:prstGeom>
          <a:noFill/>
          <a:ln w="31750">
            <a:solidFill>
              <a:srgbClr val="F04C3E"/>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7" name="Content Placeholder 2"/>
          <p:cNvSpPr txBox="1">
            <a:spLocks/>
          </p:cNvSpPr>
          <p:nvPr/>
        </p:nvSpPr>
        <p:spPr bwMode="gray">
          <a:xfrm>
            <a:off x="447929" y="2934225"/>
            <a:ext cx="8232773"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600" dirty="0">
                <a:solidFill>
                  <a:schemeClr val="bg1"/>
                </a:solidFill>
              </a:rPr>
              <a:t>In</a:t>
            </a:r>
            <a:r>
              <a:rPr lang="es-ES" sz="1600" dirty="0"/>
              <a:t>versiones de gobiernos en infraestructura, </a:t>
            </a:r>
            <a:r>
              <a:rPr lang="es-ES" sz="1600" dirty="0" err="1"/>
              <a:t>etc</a:t>
            </a:r>
            <a:r>
              <a:rPr lang="de-DE" sz="1600" dirty="0">
                <a:solidFill>
                  <a:schemeClr val="bg1"/>
                </a:solidFill>
              </a:rPr>
              <a:t>.</a:t>
            </a:r>
          </a:p>
        </p:txBody>
      </p:sp>
      <p:sp>
        <p:nvSpPr>
          <p:cNvPr id="18" name="Down Arrow 17"/>
          <p:cNvSpPr/>
          <p:nvPr/>
        </p:nvSpPr>
        <p:spPr>
          <a:xfrm>
            <a:off x="4317425" y="2666089"/>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aphicFrame>
        <p:nvGraphicFramePr>
          <p:cNvPr id="20" name="Inhaltsplatzhalter 1"/>
          <p:cNvGraphicFramePr>
            <a:graphicFrameLocks/>
          </p:cNvGraphicFramePr>
          <p:nvPr>
            <p:extLst>
              <p:ext uri="{D42A27DB-BD31-4B8C-83A1-F6EECF244321}">
                <p14:modId xmlns:p14="http://schemas.microsoft.com/office/powerpoint/2010/main" val="2055801639"/>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27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ppt_x"/>
                                          </p:val>
                                        </p:tav>
                                        <p:tav tm="100000">
                                          <p:val>
                                            <p:strVal val="#ppt_x"/>
                                          </p:val>
                                        </p:tav>
                                      </p:tavLst>
                                    </p:anim>
                                    <p:anim calcmode="lin" valueType="num">
                                      <p:cBhvr additive="base">
                                        <p:cTn id="49" dur="500" fill="hold"/>
                                        <p:tgtEl>
                                          <p:spTgt spid="1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P spid="16" grpId="0" animBg="1"/>
      <p:bldP spid="3"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61950" lvl="0" indent="-361950">
              <a:lnSpc>
                <a:spcPct val="100000"/>
              </a:lnSpc>
              <a:spcBef>
                <a:spcPts val="0"/>
              </a:spcBef>
              <a:tabLst>
                <a:tab pos="361950" algn="l"/>
              </a:tabLst>
              <a:defRPr/>
            </a:pPr>
            <a:r>
              <a:rPr lang="es-ES" sz="2400" dirty="0">
                <a:solidFill>
                  <a:schemeClr val="lt1"/>
                </a:solidFill>
              </a:rPr>
              <a:t>Reformas contables en el sector público</a:t>
            </a:r>
            <a:r>
              <a:rPr lang="en-US" sz="2400" dirty="0">
                <a:solidFill>
                  <a:schemeClr val="lt1"/>
                </a:solidFill>
              </a:rPr>
              <a:t>: </a:t>
            </a:r>
            <a:r>
              <a:rPr lang="es-ES" sz="2400" dirty="0">
                <a:solidFill>
                  <a:schemeClr val="lt1"/>
                </a:solidFill>
              </a:rPr>
              <a:t>Impacto del Sistema Político</a:t>
            </a:r>
            <a:endParaRPr lang="de-DE" sz="2400" dirty="0">
              <a:solidFill>
                <a:schemeClr val="lt1"/>
              </a:solidFill>
            </a:endParaRPr>
          </a:p>
        </p:txBody>
      </p:sp>
    </p:spTree>
    <p:extLst>
      <p:ext uri="{BB962C8B-B14F-4D97-AF65-F5344CB8AC3E}">
        <p14:creationId xmlns:p14="http://schemas.microsoft.com/office/powerpoint/2010/main" val="1058954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1800" dirty="0"/>
              <a:t>Reformas contables en el sector público</a:t>
            </a:r>
            <a:r>
              <a:rPr lang="en-US" sz="1800" dirty="0"/>
              <a:t>: </a:t>
            </a:r>
            <a:r>
              <a:rPr lang="es-ES" sz="1800" dirty="0"/>
              <a:t>Impacto del Sistema Político</a:t>
            </a:r>
            <a:r>
              <a:rPr lang="en-US" sz="1800" dirty="0"/>
              <a:t/>
            </a:r>
            <a:br>
              <a:rPr lang="en-US" sz="1800" dirty="0"/>
            </a:br>
            <a:r>
              <a:rPr lang="en-US" sz="1800" dirty="0"/>
              <a:t>Contabilidad </a:t>
            </a:r>
            <a:r>
              <a:rPr lang="es-ES" sz="1800" dirty="0"/>
              <a:t>Pública </a:t>
            </a:r>
            <a:r>
              <a:rPr lang="en-US" sz="1800" dirty="0"/>
              <a:t>en </a:t>
            </a:r>
            <a:r>
              <a:rPr lang="en-US" sz="1800" dirty="0" err="1"/>
              <a:t>Alemania</a:t>
            </a:r>
            <a:r>
              <a:rPr lang="en-US" sz="1800" dirty="0"/>
              <a:t> vs. </a:t>
            </a:r>
            <a:r>
              <a:rPr lang="en-US" sz="1800" dirty="0" err="1"/>
              <a:t>Francia</a:t>
            </a:r>
            <a:endParaRPr lang="en-US" sz="1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08590884"/>
              </p:ext>
            </p:extLst>
          </p:nvPr>
        </p:nvGraphicFramePr>
        <p:xfrm>
          <a:off x="457200" y="1328039"/>
          <a:ext cx="8229600" cy="4790440"/>
        </p:xfrm>
        <a:graphic>
          <a:graphicData uri="http://schemas.openxmlformats.org/drawingml/2006/table">
            <a:tbl>
              <a:tblPr firstRow="1" bandRow="1">
                <a:tableStyleId>{5C22544A-7EE6-4342-B048-85BDC9FD1C3A}</a:tableStyleId>
              </a:tblPr>
              <a:tblGrid>
                <a:gridCol w="2544417"/>
                <a:gridCol w="2693505"/>
                <a:gridCol w="2991678"/>
              </a:tblGrid>
              <a:tr h="370840">
                <a:tc>
                  <a:txBody>
                    <a:bodyPr/>
                    <a:lstStyle/>
                    <a:p>
                      <a:endParaRPr lang="en-US" dirty="0"/>
                    </a:p>
                  </a:txBody>
                  <a:tcPr/>
                </a:tc>
                <a:tc>
                  <a:txBody>
                    <a:bodyPr/>
                    <a:lstStyle/>
                    <a:p>
                      <a:r>
                        <a:rPr lang="es-ES" baseline="0" noProof="0" dirty="0" smtClean="0">
                          <a:solidFill>
                            <a:schemeClr val="tx2"/>
                          </a:solidFill>
                        </a:rPr>
                        <a:t>Alemania</a:t>
                      </a:r>
                      <a:endParaRPr lang="es-ES" baseline="0" noProof="0" dirty="0">
                        <a:solidFill>
                          <a:schemeClr val="tx2"/>
                        </a:solidFill>
                      </a:endParaRPr>
                    </a:p>
                  </a:txBody>
                  <a:tcPr/>
                </a:tc>
                <a:tc>
                  <a:txBody>
                    <a:bodyPr/>
                    <a:lstStyle/>
                    <a:p>
                      <a:r>
                        <a:rPr lang="es-ES" baseline="0" noProof="0" dirty="0" smtClean="0">
                          <a:solidFill>
                            <a:schemeClr val="tx2"/>
                          </a:solidFill>
                        </a:rPr>
                        <a:t>Francia</a:t>
                      </a:r>
                      <a:endParaRPr lang="es-ES" baseline="0" noProof="0" dirty="0">
                        <a:solidFill>
                          <a:schemeClr val="tx2"/>
                        </a:solidFill>
                      </a:endParaRPr>
                    </a:p>
                  </a:txBody>
                  <a:tcPr/>
                </a:tc>
              </a:tr>
              <a:tr h="370840">
                <a:tc>
                  <a:txBody>
                    <a:bodyPr/>
                    <a:lstStyle/>
                    <a:p>
                      <a:r>
                        <a:rPr lang="es-ES" sz="1600" noProof="0" dirty="0" smtClean="0"/>
                        <a:t>Panorama contable del Sector Publico</a:t>
                      </a:r>
                      <a:endParaRPr lang="es-ES" sz="1600" noProof="0" dirty="0"/>
                    </a:p>
                  </a:txBody>
                  <a:tcPr/>
                </a:tc>
                <a:tc>
                  <a:txBody>
                    <a:bodyPr/>
                    <a:lstStyle/>
                    <a:p>
                      <a:r>
                        <a:rPr lang="es-ES" sz="1600" b="1" noProof="0" dirty="0" smtClean="0"/>
                        <a:t>Heterogéneo</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Federal: base </a:t>
                      </a:r>
                      <a:r>
                        <a:rPr lang="es-ES" sz="1600" kern="1200" noProof="0" dirty="0" smtClean="0">
                          <a:solidFill>
                            <a:schemeClr val="dk1"/>
                          </a:solidFill>
                          <a:latin typeface="+mn-lt"/>
                          <a:ea typeface="+mn-ea"/>
                          <a:cs typeface="+mn-cs"/>
                        </a:rPr>
                        <a:t>efectivo</a:t>
                      </a:r>
                    </a:p>
                    <a:p>
                      <a:pPr marL="285750" indent="-285750" algn="l" defTabSz="914400" rtl="0" eaLnBrk="1" latinLnBrk="0" hangingPunct="1">
                        <a:buFont typeface="Arial" panose="020B0604020202020204" pitchFamily="34" charset="0"/>
                        <a:buChar char="•"/>
                      </a:pPr>
                      <a:r>
                        <a:rPr lang="es-ES" sz="1600" kern="1200" noProof="0" dirty="0" smtClean="0">
                          <a:solidFill>
                            <a:schemeClr val="dk1"/>
                          </a:solidFill>
                          <a:latin typeface="+mn-lt"/>
                          <a:ea typeface="+mn-ea"/>
                          <a:cs typeface="+mn-cs"/>
                        </a:rPr>
                        <a:t>Provincial: predominantemente efectivo</a:t>
                      </a:r>
                    </a:p>
                    <a:p>
                      <a:pPr marL="285750" indent="-285750" algn="l" defTabSz="914400" rtl="0" eaLnBrk="1" latinLnBrk="0" hangingPunct="1">
                        <a:buFont typeface="Arial" panose="020B0604020202020204" pitchFamily="34" charset="0"/>
                        <a:buChar char="•"/>
                      </a:pPr>
                      <a:r>
                        <a:rPr lang="es-ES" sz="1600" kern="1200" noProof="0" dirty="0" smtClean="0">
                          <a:solidFill>
                            <a:schemeClr val="dk1"/>
                          </a:solidFill>
                          <a:latin typeface="+mn-lt"/>
                          <a:ea typeface="+mn-ea"/>
                          <a:cs typeface="+mn-cs"/>
                        </a:rPr>
                        <a:t>Municipal: predominantemente</a:t>
                      </a:r>
                      <a:r>
                        <a:rPr lang="es-ES" sz="1600" kern="1200" baseline="0" noProof="0" dirty="0" smtClean="0">
                          <a:solidFill>
                            <a:schemeClr val="dk1"/>
                          </a:solidFill>
                          <a:latin typeface="+mn-lt"/>
                          <a:ea typeface="+mn-ea"/>
                          <a:cs typeface="+mn-cs"/>
                        </a:rPr>
                        <a:t> devengado</a:t>
                      </a:r>
                      <a:endParaRPr lang="es-ES" sz="1600" kern="1200" noProof="0" dirty="0">
                        <a:solidFill>
                          <a:schemeClr val="dk1"/>
                        </a:solidFill>
                        <a:latin typeface="+mn-lt"/>
                        <a:ea typeface="+mn-ea"/>
                        <a:cs typeface="+mn-cs"/>
                      </a:endParaRPr>
                    </a:p>
                  </a:txBody>
                  <a:tcPr/>
                </a:tc>
                <a:tc>
                  <a:txBody>
                    <a:bodyPr/>
                    <a:lstStyle/>
                    <a:p>
                      <a:pPr marL="0" algn="l" defTabSz="914400" rtl="0" eaLnBrk="1" latinLnBrk="0" hangingPunct="1"/>
                      <a:r>
                        <a:rPr lang="es-ES" sz="1600" b="1" kern="1200" noProof="0" dirty="0" smtClean="0">
                          <a:solidFill>
                            <a:schemeClr val="dk1"/>
                          </a:solidFill>
                          <a:latin typeface="+mn-lt"/>
                          <a:ea typeface="+mn-ea"/>
                          <a:cs typeface="+mn-cs"/>
                        </a:rPr>
                        <a:t>Homogéneo</a:t>
                      </a:r>
                    </a:p>
                    <a:p>
                      <a:pPr marL="285750" indent="-285750" algn="l" defTabSz="914400" rtl="0" eaLnBrk="1" latinLnBrk="0" hangingPunct="1">
                        <a:buFont typeface="Arial" panose="020B0604020202020204" pitchFamily="34" charset="0"/>
                        <a:buChar char="•"/>
                      </a:pPr>
                      <a:r>
                        <a:rPr lang="es-ES" sz="1600" dirty="0" smtClean="0">
                          <a:effectLst/>
                        </a:rPr>
                        <a:t>Todas las entidades del gobierno en Francia aplican la contabilidad con base en devengado</a:t>
                      </a:r>
                    </a:p>
                    <a:p>
                      <a:pPr marL="285750" indent="-285750" algn="l" defTabSz="914400" rtl="0" eaLnBrk="1" latinLnBrk="0" hangingPunct="1">
                        <a:buFont typeface="Arial" panose="020B0604020202020204" pitchFamily="34" charset="0"/>
                        <a:buChar char="•"/>
                      </a:pPr>
                      <a:r>
                        <a:rPr lang="es-ES" sz="1600" dirty="0" smtClean="0">
                          <a:effectLst/>
                        </a:rPr>
                        <a:t>Políticas contables uniformes para todas las entidades públicas</a:t>
                      </a:r>
                      <a:endParaRPr lang="en-US" sz="1600" kern="1200" dirty="0">
                        <a:solidFill>
                          <a:schemeClr val="dk1"/>
                        </a:solidFill>
                        <a:latin typeface="+mn-lt"/>
                        <a:ea typeface="+mn-ea"/>
                        <a:cs typeface="+mn-cs"/>
                      </a:endParaRPr>
                    </a:p>
                  </a:txBody>
                  <a:tcPr/>
                </a:tc>
              </a:tr>
              <a:tr h="370840">
                <a:tc>
                  <a:txBody>
                    <a:bodyPr/>
                    <a:lstStyle/>
                    <a:p>
                      <a:r>
                        <a:rPr lang="es-ES" sz="1600" noProof="0" dirty="0" smtClean="0"/>
                        <a:t>Marco Normativo</a:t>
                      </a:r>
                      <a:endParaRPr lang="es-ES" sz="1600" noProof="0" dirty="0"/>
                    </a:p>
                  </a:txBody>
                  <a:tcPr/>
                </a:tc>
                <a:tc>
                  <a:txBody>
                    <a:bodyPr/>
                    <a:lstStyle/>
                    <a:p>
                      <a:pPr marL="0" algn="l" defTabSz="914400" rtl="0" eaLnBrk="1" latinLnBrk="0" hangingPunct="1"/>
                      <a:r>
                        <a:rPr lang="es-ES" sz="1600" b="1" kern="1200" noProof="0" dirty="0" smtClean="0">
                          <a:solidFill>
                            <a:schemeClr val="dk1"/>
                          </a:solidFill>
                          <a:latin typeface="+mn-lt"/>
                          <a:ea typeface="+mn-ea"/>
                          <a:cs typeface="+mn-cs"/>
                        </a:rPr>
                        <a:t>Estructura</a:t>
                      </a:r>
                      <a:r>
                        <a:rPr lang="es-ES" sz="1600" b="1" kern="1200" baseline="0" noProof="0" dirty="0" smtClean="0">
                          <a:solidFill>
                            <a:schemeClr val="dk1"/>
                          </a:solidFill>
                          <a:latin typeface="+mn-lt"/>
                          <a:ea typeface="+mn-ea"/>
                          <a:cs typeface="+mn-cs"/>
                        </a:rPr>
                        <a:t> compleja</a:t>
                      </a:r>
                      <a:endParaRPr lang="es-ES" sz="1600" b="1" kern="1200" noProof="0" dirty="0" smtClean="0">
                        <a:solidFill>
                          <a:schemeClr val="dk1"/>
                        </a:solidFill>
                        <a:latin typeface="+mn-lt"/>
                        <a:ea typeface="+mn-ea"/>
                        <a:cs typeface="+mn-cs"/>
                      </a:endParaRPr>
                    </a:p>
                    <a:p>
                      <a:r>
                        <a:rPr lang="es-ES" sz="1600" dirty="0" smtClean="0">
                          <a:effectLst/>
                        </a:rPr>
                        <a:t>Un organismo normativo a nivel federal / estatal, pero leyes adicionales; ministerios del interior de cada estado a cargo de los gobiernos locales</a:t>
                      </a:r>
                      <a:endParaRPr lang="en-US" sz="1600" dirty="0"/>
                    </a:p>
                  </a:txBody>
                  <a:tcPr/>
                </a:tc>
                <a:tc>
                  <a:txBody>
                    <a:bodyPr/>
                    <a:lstStyle/>
                    <a:p>
                      <a:pPr marL="0" algn="l" defTabSz="914400" rtl="0" eaLnBrk="1" latinLnBrk="0" hangingPunct="1"/>
                      <a:r>
                        <a:rPr lang="es-ES" sz="1600" b="1" kern="1200" noProof="0" dirty="0" smtClean="0">
                          <a:solidFill>
                            <a:schemeClr val="dk1"/>
                          </a:solidFill>
                          <a:latin typeface="+mn-lt"/>
                          <a:ea typeface="+mn-ea"/>
                          <a:cs typeface="+mn-cs"/>
                        </a:rPr>
                        <a:t>Estructura</a:t>
                      </a:r>
                      <a:r>
                        <a:rPr lang="es-ES" sz="1600" b="1" kern="1200" baseline="0" noProof="0" dirty="0" smtClean="0">
                          <a:solidFill>
                            <a:schemeClr val="dk1"/>
                          </a:solidFill>
                          <a:latin typeface="+mn-lt"/>
                          <a:ea typeface="+mn-ea"/>
                          <a:cs typeface="+mn-cs"/>
                        </a:rPr>
                        <a:t> simple</a:t>
                      </a:r>
                      <a:endParaRPr lang="es-ES" sz="1600" b="1" kern="1200" noProof="0" dirty="0" smtClean="0">
                        <a:solidFill>
                          <a:schemeClr val="dk1"/>
                        </a:solidFill>
                        <a:latin typeface="+mn-lt"/>
                        <a:ea typeface="+mn-ea"/>
                        <a:cs typeface="+mn-cs"/>
                      </a:endParaRPr>
                    </a:p>
                    <a:p>
                      <a:r>
                        <a:rPr lang="es-ES" sz="1600" dirty="0" smtClean="0">
                          <a:effectLst/>
                        </a:rPr>
                        <a:t>Un emisor de estándares para todos los niveles de gobierno </a:t>
                      </a:r>
                      <a:r>
                        <a:rPr lang="en-US" sz="1600" kern="1200" dirty="0" smtClean="0">
                          <a:solidFill>
                            <a:schemeClr val="dk1"/>
                          </a:solidFill>
                          <a:latin typeface="+mn-lt"/>
                          <a:ea typeface="+mn-ea"/>
                          <a:cs typeface="+mn-cs"/>
                        </a:rPr>
                        <a:t>(</a:t>
                      </a:r>
                      <a:r>
                        <a:rPr lang="fr-FR" sz="1600" kern="1200" dirty="0" err="1" smtClean="0">
                          <a:solidFill>
                            <a:schemeClr val="dk1"/>
                          </a:solidFill>
                          <a:latin typeface="+mn-lt"/>
                          <a:ea typeface="+mn-ea"/>
                          <a:cs typeface="+mn-cs"/>
                        </a:rPr>
                        <a:t>CNoCP</a:t>
                      </a:r>
                      <a:r>
                        <a:rPr lang="fr-FR" sz="1600" kern="1200" dirty="0" smtClean="0">
                          <a:solidFill>
                            <a:schemeClr val="dk1"/>
                          </a:solidFill>
                          <a:latin typeface="+mn-lt"/>
                          <a:ea typeface="+mn-ea"/>
                          <a:cs typeface="+mn-cs"/>
                        </a:rPr>
                        <a:t>: Conseil de normalisation des comptes publics)</a:t>
                      </a:r>
                      <a:endParaRPr lang="en-US" sz="1600" kern="1200" dirty="0">
                        <a:solidFill>
                          <a:schemeClr val="dk1"/>
                        </a:solidFill>
                        <a:latin typeface="+mn-lt"/>
                        <a:ea typeface="+mn-ea"/>
                        <a:cs typeface="+mn-cs"/>
                      </a:endParaRPr>
                    </a:p>
                  </a:txBody>
                  <a:tcPr/>
                </a:tc>
              </a:tr>
              <a:tr h="370840">
                <a:tc>
                  <a:txBody>
                    <a:bodyPr/>
                    <a:lstStyle/>
                    <a:p>
                      <a:r>
                        <a:rPr lang="es-ES" sz="1600" dirty="0" smtClean="0">
                          <a:effectLst/>
                        </a:rPr>
                        <a:t>Cumplimiento de las NICSP según estudio EY</a:t>
                      </a:r>
                      <a:endParaRPr lang="en-US" sz="1600" dirty="0"/>
                    </a:p>
                  </a:txBody>
                  <a:tcPr/>
                </a:tc>
                <a:tc>
                  <a:txBody>
                    <a:bodyPr/>
                    <a:lstStyle/>
                    <a:p>
                      <a:r>
                        <a:rPr lang="es-ES" sz="1600" b="1" kern="1200" dirty="0" smtClean="0">
                          <a:solidFill>
                            <a:schemeClr val="dk1"/>
                          </a:solidFill>
                          <a:latin typeface="+mn-lt"/>
                          <a:ea typeface="+mn-ea"/>
                          <a:cs typeface="+mn-cs"/>
                        </a:rPr>
                        <a:t>Claramente por debajo del promedio</a:t>
                      </a:r>
                      <a:endParaRPr lang="en-US" sz="1600" b="1" kern="1200" dirty="0">
                        <a:solidFill>
                          <a:schemeClr val="dk1"/>
                        </a:solidFill>
                        <a:latin typeface="+mn-lt"/>
                        <a:ea typeface="+mn-ea"/>
                        <a:cs typeface="+mn-cs"/>
                      </a:endParaRPr>
                    </a:p>
                  </a:txBody>
                  <a:tcPr/>
                </a:tc>
                <a:tc>
                  <a:txBody>
                    <a:bodyPr/>
                    <a:lstStyle/>
                    <a:p>
                      <a:pPr marL="0" algn="l" defTabSz="914400" rtl="0" eaLnBrk="1" latinLnBrk="0" hangingPunct="1"/>
                      <a:r>
                        <a:rPr lang="es-ES" sz="1600" b="1" kern="1200" dirty="0" smtClean="0">
                          <a:solidFill>
                            <a:schemeClr val="dk1"/>
                          </a:solidFill>
                          <a:latin typeface="+mn-lt"/>
                          <a:ea typeface="+mn-ea"/>
                          <a:cs typeface="+mn-cs"/>
                        </a:rPr>
                        <a:t>Claramente por encima del promedio</a:t>
                      </a:r>
                      <a:endParaRPr lang="en-US" sz="1600" b="1" kern="1200" dirty="0">
                        <a:solidFill>
                          <a:schemeClr val="dk1"/>
                        </a:solidFill>
                        <a:latin typeface="+mn-lt"/>
                        <a:ea typeface="+mn-ea"/>
                        <a:cs typeface="+mn-cs"/>
                      </a:endParaRPr>
                    </a:p>
                  </a:txBody>
                  <a:tcPr/>
                </a:tc>
              </a:tr>
            </a:tbl>
          </a:graphicData>
        </a:graphic>
      </p:graphicFrame>
      <p:graphicFrame>
        <p:nvGraphicFramePr>
          <p:cNvPr id="7" name="Inhaltsplatzhalter 1"/>
          <p:cNvGraphicFramePr>
            <a:graphicFrameLocks/>
          </p:cNvGraphicFramePr>
          <p:nvPr>
            <p:extLst>
              <p:ext uri="{D42A27DB-BD31-4B8C-83A1-F6EECF244321}">
                <p14:modId xmlns:p14="http://schemas.microsoft.com/office/powerpoint/2010/main" val="1832629473"/>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31205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1800" dirty="0"/>
              <a:t>Reformas contables en el sector público</a:t>
            </a:r>
            <a:r>
              <a:rPr lang="en-US" sz="1800" dirty="0"/>
              <a:t>: </a:t>
            </a:r>
            <a:r>
              <a:rPr lang="es-ES" sz="1800" dirty="0"/>
              <a:t>Impacto del Sistema Político</a:t>
            </a:r>
            <a:r>
              <a:rPr lang="en-US" sz="1800" dirty="0"/>
              <a:t/>
            </a:r>
            <a:br>
              <a:rPr lang="en-US" sz="1800" dirty="0"/>
            </a:br>
            <a:r>
              <a:rPr lang="en-US" sz="1800" dirty="0" err="1"/>
              <a:t>Lecciones</a:t>
            </a:r>
            <a:r>
              <a:rPr lang="en-US" sz="1800" dirty="0"/>
              <a:t> </a:t>
            </a:r>
            <a:r>
              <a:rPr lang="en-US" sz="1800" dirty="0" err="1"/>
              <a:t>aprendidas</a:t>
            </a:r>
            <a:endParaRPr lang="en-US" sz="1800" dirty="0"/>
          </a:p>
        </p:txBody>
      </p:sp>
      <p:sp>
        <p:nvSpPr>
          <p:cNvPr id="3" name="Content Placeholder 2"/>
          <p:cNvSpPr>
            <a:spLocks noGrp="1"/>
          </p:cNvSpPr>
          <p:nvPr>
            <p:ph idx="1"/>
          </p:nvPr>
        </p:nvSpPr>
        <p:spPr/>
        <p:txBody>
          <a:bodyPr/>
          <a:lstStyle/>
          <a:p>
            <a:r>
              <a:rPr lang="es-ES" dirty="0" smtClean="0"/>
              <a:t>Políticos </a:t>
            </a:r>
            <a:r>
              <a:rPr lang="es-ES" dirty="0"/>
              <a:t>tienen que hacer </a:t>
            </a:r>
            <a:r>
              <a:rPr lang="es-ES" dirty="0" smtClean="0"/>
              <a:t>mayor </a:t>
            </a:r>
            <a:r>
              <a:rPr lang="es-ES" dirty="0"/>
              <a:t>uso de la información </a:t>
            </a:r>
            <a:r>
              <a:rPr lang="es-ES" dirty="0" smtClean="0"/>
              <a:t>financiera con base en devengado</a:t>
            </a:r>
          </a:p>
          <a:p>
            <a:r>
              <a:rPr lang="es-ES" dirty="0"/>
              <a:t>R</a:t>
            </a:r>
            <a:r>
              <a:rPr lang="es-ES" dirty="0" smtClean="0"/>
              <a:t>eformas </a:t>
            </a:r>
            <a:r>
              <a:rPr lang="es-ES" dirty="0"/>
              <a:t>contables </a:t>
            </a:r>
            <a:r>
              <a:rPr lang="es-ES" dirty="0" smtClean="0"/>
              <a:t>exitosas </a:t>
            </a:r>
            <a:r>
              <a:rPr lang="es-ES" smtClean="0"/>
              <a:t>requieren del apoyo </a:t>
            </a:r>
            <a:r>
              <a:rPr lang="es-ES" dirty="0" smtClean="0"/>
              <a:t>político</a:t>
            </a:r>
          </a:p>
          <a:p>
            <a:r>
              <a:rPr lang="es-ES" dirty="0"/>
              <a:t>A</a:t>
            </a:r>
            <a:r>
              <a:rPr lang="es-ES" dirty="0" smtClean="0"/>
              <a:t>ntecedentes </a:t>
            </a:r>
            <a:r>
              <a:rPr lang="es-ES" dirty="0"/>
              <a:t>legales (</a:t>
            </a:r>
            <a:r>
              <a:rPr lang="es-ES" dirty="0" err="1" smtClean="0"/>
              <a:t>common</a:t>
            </a:r>
            <a:r>
              <a:rPr lang="es-ES" dirty="0" smtClean="0"/>
              <a:t> </a:t>
            </a:r>
            <a:r>
              <a:rPr lang="es-ES" dirty="0" err="1" smtClean="0"/>
              <a:t>law</a:t>
            </a:r>
            <a:r>
              <a:rPr lang="es-ES" dirty="0" smtClean="0"/>
              <a:t> vs</a:t>
            </a:r>
            <a:r>
              <a:rPr lang="es-ES" dirty="0"/>
              <a:t>. derecho civil) </a:t>
            </a:r>
            <a:r>
              <a:rPr lang="es-ES" dirty="0" smtClean="0"/>
              <a:t>influyen el proceso de reforma y normalización</a:t>
            </a:r>
          </a:p>
          <a:p>
            <a:r>
              <a:rPr lang="es-ES" dirty="0"/>
              <a:t>El organismo normativo debe tener suficiente </a:t>
            </a:r>
            <a:r>
              <a:rPr lang="es-ES" dirty="0" smtClean="0"/>
              <a:t>poder</a:t>
            </a:r>
          </a:p>
          <a:p>
            <a:r>
              <a:rPr lang="es-ES" dirty="0"/>
              <a:t>Principios / normas deben ser </a:t>
            </a:r>
            <a:r>
              <a:rPr lang="es-ES" dirty="0" smtClean="0"/>
              <a:t>vinculantes</a:t>
            </a:r>
          </a:p>
          <a:p>
            <a:r>
              <a:rPr lang="es-ES" dirty="0"/>
              <a:t>Las normas de contabilidad del sector público no tiene por qué ser diferente entre los niveles de los gobiernos</a:t>
            </a:r>
            <a:endParaRPr lang="en-US" dirty="0"/>
          </a:p>
        </p:txBody>
      </p:sp>
      <p:graphicFrame>
        <p:nvGraphicFramePr>
          <p:cNvPr id="6" name="Inhaltsplatzhalter 1"/>
          <p:cNvGraphicFramePr>
            <a:graphicFrameLocks/>
          </p:cNvGraphicFramePr>
          <p:nvPr>
            <p:extLst>
              <p:ext uri="{D42A27DB-BD31-4B8C-83A1-F6EECF244321}">
                <p14:modId xmlns:p14="http://schemas.microsoft.com/office/powerpoint/2010/main" val="419975750"/>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4762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n-lt"/>
              </a:rPr>
              <a:t>Agenda</a:t>
            </a:r>
            <a:endParaRPr lang="en-GB" dirty="0">
              <a:latin typeface="+mn-lt"/>
            </a:endParaRPr>
          </a:p>
        </p:txBody>
      </p:sp>
      <p:graphicFrame>
        <p:nvGraphicFramePr>
          <p:cNvPr id="5" name="Inhaltsplatzhalter 1"/>
          <p:cNvGraphicFramePr>
            <a:graphicFrameLocks/>
          </p:cNvGraphicFramePr>
          <p:nvPr>
            <p:extLst>
              <p:ext uri="{D42A27DB-BD31-4B8C-83A1-F6EECF244321}">
                <p14:modId xmlns:p14="http://schemas.microsoft.com/office/powerpoint/2010/main" val="4209450556"/>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35195403"/>
              </p:ext>
            </p:extLst>
          </p:nvPr>
        </p:nvGraphicFramePr>
        <p:xfrm>
          <a:off x="457200" y="1430867"/>
          <a:ext cx="8229600" cy="2468880"/>
        </p:xfrm>
        <a:graphic>
          <a:graphicData uri="http://schemas.openxmlformats.org/drawingml/2006/table">
            <a:tbl>
              <a:tblPr firstRow="1" bandRow="1">
                <a:tableStyleId>{5C22544A-7EE6-4342-B048-85BDC9FD1C3A}</a:tableStyleId>
              </a:tblPr>
              <a:tblGrid>
                <a:gridCol w="8229600"/>
              </a:tblGrid>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dirty="0" smtClean="0"/>
                        <a:t>1. </a:t>
                      </a:r>
                      <a:r>
                        <a:rPr lang="es-ES" sz="2400" dirty="0" smtClean="0">
                          <a:effectLst/>
                        </a:rPr>
                        <a:t>La crisis de la deuda soberana: causas y lecciones aprendidas</a:t>
                      </a:r>
                      <a:endParaRPr lang="en-US" sz="2400" dirty="0" smtClean="0"/>
                    </a:p>
                  </a:txBody>
                  <a:tcPr>
                    <a:solidFill>
                      <a:srgbClr val="AFAFAF"/>
                    </a:solidFill>
                  </a:tcPr>
                </a:tc>
              </a:tr>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b="1" kern="1200" dirty="0" smtClean="0">
                          <a:solidFill>
                            <a:schemeClr val="lt1"/>
                          </a:solidFill>
                          <a:latin typeface="+mn-lt"/>
                          <a:ea typeface="+mn-ea"/>
                          <a:cs typeface="+mn-cs"/>
                        </a:rPr>
                        <a:t>2. R</a:t>
                      </a:r>
                      <a:r>
                        <a:rPr lang="es-ES" sz="2400" b="1" kern="1200" dirty="0" err="1" smtClean="0">
                          <a:solidFill>
                            <a:schemeClr val="lt1"/>
                          </a:solidFill>
                          <a:effectLst/>
                          <a:latin typeface="+mn-lt"/>
                          <a:ea typeface="+mn-ea"/>
                          <a:cs typeface="+mn-cs"/>
                        </a:rPr>
                        <a:t>ol</a:t>
                      </a:r>
                      <a:r>
                        <a:rPr lang="es-ES" sz="2400" b="1" kern="1200" dirty="0" smtClean="0">
                          <a:solidFill>
                            <a:schemeClr val="lt1"/>
                          </a:solidFill>
                          <a:effectLst/>
                          <a:latin typeface="+mn-lt"/>
                          <a:ea typeface="+mn-ea"/>
                          <a:cs typeface="+mn-cs"/>
                        </a:rPr>
                        <a:t> del sector público para el desempeño del sector privado</a:t>
                      </a:r>
                      <a:endParaRPr lang="en-US" sz="2400" b="1" kern="1200" dirty="0" smtClean="0">
                        <a:solidFill>
                          <a:schemeClr val="lt1"/>
                        </a:solidFill>
                        <a:effectLst/>
                        <a:latin typeface="+mn-lt"/>
                        <a:ea typeface="+mn-ea"/>
                        <a:cs typeface="+mn-cs"/>
                      </a:endParaRPr>
                    </a:p>
                  </a:txBody>
                  <a:tcPr>
                    <a:solidFill>
                      <a:srgbClr val="C5C5C5"/>
                    </a:solidFill>
                  </a:tcPr>
                </a:tc>
              </a:tr>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b="1" kern="1200" dirty="0" smtClean="0">
                          <a:solidFill>
                            <a:schemeClr val="lt1"/>
                          </a:solidFill>
                          <a:latin typeface="+mn-lt"/>
                          <a:ea typeface="+mn-ea"/>
                          <a:cs typeface="+mn-cs"/>
                        </a:rPr>
                        <a:t>3. </a:t>
                      </a:r>
                      <a:r>
                        <a:rPr lang="es-ES" sz="2400" b="1" kern="1200" dirty="0" smtClean="0">
                          <a:solidFill>
                            <a:schemeClr val="lt1"/>
                          </a:solidFill>
                          <a:effectLst/>
                          <a:latin typeface="+mn-lt"/>
                          <a:ea typeface="+mn-ea"/>
                          <a:cs typeface="+mn-cs"/>
                        </a:rPr>
                        <a:t>Reformas contables en</a:t>
                      </a:r>
                      <a:r>
                        <a:rPr lang="es-ES" sz="2400" b="1" kern="1200" baseline="0" dirty="0" smtClean="0">
                          <a:solidFill>
                            <a:schemeClr val="lt1"/>
                          </a:solidFill>
                          <a:effectLst/>
                          <a:latin typeface="+mn-lt"/>
                          <a:ea typeface="+mn-ea"/>
                          <a:cs typeface="+mn-cs"/>
                        </a:rPr>
                        <a:t> el sector </a:t>
                      </a:r>
                      <a:r>
                        <a:rPr lang="es-ES" sz="2400" b="1" kern="1200" dirty="0" smtClean="0">
                          <a:solidFill>
                            <a:schemeClr val="lt1"/>
                          </a:solidFill>
                          <a:effectLst/>
                          <a:latin typeface="+mn-lt"/>
                          <a:ea typeface="+mn-ea"/>
                          <a:cs typeface="+mn-cs"/>
                        </a:rPr>
                        <a:t>público: impacto del sistema político</a:t>
                      </a:r>
                      <a:endParaRPr lang="en-US" sz="2400" b="1" kern="1200" dirty="0" smtClean="0">
                        <a:solidFill>
                          <a:schemeClr val="lt1"/>
                        </a:solidFill>
                        <a:effectLst/>
                        <a:latin typeface="+mn-lt"/>
                        <a:ea typeface="+mn-ea"/>
                        <a:cs typeface="+mn-cs"/>
                      </a:endParaRPr>
                    </a:p>
                  </a:txBody>
                  <a:tcPr>
                    <a:solidFill>
                      <a:srgbClr val="F0F0F0"/>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t>
            </a:r>
            <a:r>
              <a:rPr lang="es-ES" sz="2400" dirty="0" smtClean="0"/>
              <a:t>aprendidas</a:t>
            </a:r>
            <a:endParaRPr lang="en-US" sz="2400" dirty="0"/>
          </a:p>
        </p:txBody>
      </p:sp>
    </p:spTree>
    <p:extLst>
      <p:ext uri="{BB962C8B-B14F-4D97-AF65-F5344CB8AC3E}">
        <p14:creationId xmlns:p14="http://schemas.microsoft.com/office/powerpoint/2010/main" val="99561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t>
            </a:r>
            <a:r>
              <a:rPr lang="es-ES" sz="2400" dirty="0" smtClean="0"/>
              <a:t>aprendidas</a:t>
            </a:r>
            <a:endParaRPr lang="en-US" sz="2400" dirty="0"/>
          </a:p>
        </p:txBody>
      </p:sp>
      <p:sp>
        <p:nvSpPr>
          <p:cNvPr id="3" name="Content Placeholder 2"/>
          <p:cNvSpPr>
            <a:spLocks noGrp="1"/>
          </p:cNvSpPr>
          <p:nvPr>
            <p:ph idx="1"/>
          </p:nvPr>
        </p:nvSpPr>
        <p:spPr/>
        <p:txBody>
          <a:bodyPr/>
          <a:lstStyle/>
          <a:p>
            <a:pPr marL="0" indent="0">
              <a:buNone/>
            </a:pPr>
            <a:r>
              <a:rPr lang="es-ES" sz="1900" u="sng" dirty="0"/>
              <a:t>Factores macroeconómicos: </a:t>
            </a:r>
          </a:p>
          <a:p>
            <a:pPr lvl="1"/>
            <a:r>
              <a:rPr lang="es-ES" sz="1600" dirty="0" smtClean="0"/>
              <a:t>Bajo </a:t>
            </a:r>
            <a:r>
              <a:rPr lang="es-ES" sz="1600" dirty="0"/>
              <a:t>crecimiento real y potencial </a:t>
            </a:r>
            <a:r>
              <a:rPr lang="es-ES" sz="1600" dirty="0" smtClean="0"/>
              <a:t>en </a:t>
            </a:r>
            <a:r>
              <a:rPr lang="es-ES" sz="1600" dirty="0"/>
              <a:t>la UE </a:t>
            </a:r>
            <a:endParaRPr lang="es-ES" sz="1600" dirty="0" smtClean="0"/>
          </a:p>
          <a:p>
            <a:pPr lvl="1"/>
            <a:r>
              <a:rPr lang="es-ES" sz="1600" dirty="0"/>
              <a:t>Debilidades competitivas (</a:t>
            </a:r>
            <a:r>
              <a:rPr lang="es-ES" sz="1600" dirty="0" smtClean="0"/>
              <a:t>p.ej. salarios y </a:t>
            </a:r>
            <a:r>
              <a:rPr lang="es-ES" sz="1600" dirty="0"/>
              <a:t>pensiones en Grecia) y </a:t>
            </a:r>
            <a:r>
              <a:rPr lang="es-ES" sz="1600" dirty="0" smtClean="0"/>
              <a:t>deficiencias </a:t>
            </a:r>
            <a:r>
              <a:rPr lang="es-ES" sz="1600" dirty="0"/>
              <a:t>en la gobernanza </a:t>
            </a:r>
            <a:r>
              <a:rPr lang="es-ES" sz="1600" dirty="0" smtClean="0"/>
              <a:t>de </a:t>
            </a:r>
            <a:r>
              <a:rPr lang="es-ES" sz="1600" dirty="0"/>
              <a:t>bancos </a:t>
            </a:r>
            <a:r>
              <a:rPr lang="es-ES" sz="1600" dirty="0" smtClean="0"/>
              <a:t>(</a:t>
            </a:r>
            <a:r>
              <a:rPr lang="es-ES" sz="1600" dirty="0"/>
              <a:t>p.ej.</a:t>
            </a:r>
            <a:r>
              <a:rPr lang="es-ES" sz="1600" dirty="0" smtClean="0"/>
              <a:t> </a:t>
            </a:r>
            <a:r>
              <a:rPr lang="es-ES" sz="1600" dirty="0"/>
              <a:t>España) </a:t>
            </a:r>
          </a:p>
          <a:p>
            <a:pPr lvl="1"/>
            <a:r>
              <a:rPr lang="es-ES" sz="1600" dirty="0" smtClean="0"/>
              <a:t>Deuda alta con relación al PIB</a:t>
            </a:r>
          </a:p>
          <a:p>
            <a:pPr lvl="1"/>
            <a:r>
              <a:rPr lang="es-ES" sz="1600" dirty="0" smtClean="0"/>
              <a:t>Deterioro de la calificación de los estados PIGS </a:t>
            </a:r>
            <a:r>
              <a:rPr lang="es-ES" sz="1600" dirty="0"/>
              <a:t>por las agencias de calificación </a:t>
            </a:r>
          </a:p>
          <a:p>
            <a:pPr lvl="1"/>
            <a:r>
              <a:rPr lang="es-ES" sz="1600" dirty="0"/>
              <a:t>Los bancos europeos poseen </a:t>
            </a:r>
            <a:r>
              <a:rPr lang="es-ES" sz="1600" dirty="0" smtClean="0"/>
              <a:t>cantidad </a:t>
            </a:r>
            <a:r>
              <a:rPr lang="es-ES" sz="1600" dirty="0"/>
              <a:t>significativa de </a:t>
            </a:r>
            <a:r>
              <a:rPr lang="es-ES" sz="1600" dirty="0" smtClean="0"/>
              <a:t>bonos de deuda soberana</a:t>
            </a:r>
            <a:endParaRPr lang="es-ES" sz="1600" dirty="0"/>
          </a:p>
          <a:p>
            <a:pPr marL="0" indent="0">
              <a:buNone/>
            </a:pPr>
            <a:r>
              <a:rPr lang="es-ES" sz="1900" u="sng" dirty="0"/>
              <a:t>Factores a nivel de Entidad</a:t>
            </a:r>
            <a:r>
              <a:rPr lang="en-US" sz="1900" u="sng" dirty="0" smtClean="0"/>
              <a:t>:</a:t>
            </a:r>
            <a:endParaRPr lang="en-US" sz="1900" u="sng" dirty="0"/>
          </a:p>
          <a:p>
            <a:pPr lvl="1">
              <a:spcBef>
                <a:spcPts val="200"/>
              </a:spcBef>
            </a:pPr>
            <a:r>
              <a:rPr lang="es-ES" sz="1600" dirty="0" smtClean="0"/>
              <a:t>Pasivos </a:t>
            </a:r>
            <a:r>
              <a:rPr lang="es-ES" sz="1600" dirty="0"/>
              <a:t>considerables (</a:t>
            </a:r>
            <a:r>
              <a:rPr lang="es-ES" sz="1600" dirty="0" smtClean="0"/>
              <a:t>sectores público y privado)</a:t>
            </a:r>
          </a:p>
          <a:p>
            <a:pPr lvl="1">
              <a:spcBef>
                <a:spcPts val="200"/>
              </a:spcBef>
            </a:pPr>
            <a:r>
              <a:rPr lang="es-ES" sz="1600" dirty="0" smtClean="0"/>
              <a:t>Información financiera del sector público </a:t>
            </a:r>
            <a:r>
              <a:rPr lang="es-ES" sz="1600" dirty="0"/>
              <a:t>no </a:t>
            </a:r>
            <a:r>
              <a:rPr lang="es-ES" sz="1600" dirty="0" smtClean="0"/>
              <a:t>armonizada (contabilidad del sector público varía incluso entre países de la UE!)</a:t>
            </a:r>
          </a:p>
          <a:p>
            <a:pPr lvl="1">
              <a:spcBef>
                <a:spcPts val="200"/>
              </a:spcBef>
            </a:pPr>
            <a:r>
              <a:rPr lang="es-ES" sz="1600" dirty="0"/>
              <a:t>Limitaciones </a:t>
            </a:r>
            <a:r>
              <a:rPr lang="es-ES" sz="1600" dirty="0" smtClean="0"/>
              <a:t>de la información financiera con base en efectivo</a:t>
            </a:r>
          </a:p>
          <a:p>
            <a:pPr lvl="1">
              <a:spcBef>
                <a:spcPts val="200"/>
              </a:spcBef>
            </a:pPr>
            <a:r>
              <a:rPr lang="es-ES" sz="1600" dirty="0"/>
              <a:t>Gobierno griego </a:t>
            </a:r>
            <a:r>
              <a:rPr lang="es-ES" sz="1600" dirty="0" smtClean="0"/>
              <a:t>revisó proyecciones de </a:t>
            </a:r>
            <a:r>
              <a:rPr lang="es-ES" sz="1600" dirty="0"/>
              <a:t>déficit</a:t>
            </a:r>
            <a:r>
              <a:rPr lang="es-ES" sz="1600" dirty="0" smtClean="0"/>
              <a:t> </a:t>
            </a:r>
            <a:r>
              <a:rPr lang="es-ES" sz="1600" dirty="0"/>
              <a:t>varias veces</a:t>
            </a:r>
            <a:endParaRPr lang="en-US" sz="1600" dirty="0" smtClean="0"/>
          </a:p>
        </p:txBody>
      </p:sp>
      <p:sp>
        <p:nvSpPr>
          <p:cNvPr id="6" name="Content Placeholder 2"/>
          <p:cNvSpPr txBox="1">
            <a:spLocks/>
          </p:cNvSpPr>
          <p:nvPr/>
        </p:nvSpPr>
        <p:spPr bwMode="gray">
          <a:xfrm>
            <a:off x="1208400" y="5575852"/>
            <a:ext cx="7509273" cy="545614"/>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r>
              <a:rPr lang="es-ES" sz="1800" dirty="0" smtClean="0">
                <a:solidFill>
                  <a:schemeClr val="tx1"/>
                </a:solidFill>
              </a:rPr>
              <a:t>Unión Europea es una unión monetaria, no una unión fiscal</a:t>
            </a:r>
            <a:r>
              <a:rPr lang="en-US" sz="1800" dirty="0" smtClean="0">
                <a:solidFill>
                  <a:schemeClr val="tx1"/>
                </a:solidFill>
              </a:rPr>
              <a:t>!</a:t>
            </a:r>
            <a:endParaRPr lang="en-US" sz="1800" dirty="0">
              <a:solidFill>
                <a:schemeClr val="tx1"/>
              </a:solidFill>
            </a:endParaRPr>
          </a:p>
        </p:txBody>
      </p:sp>
      <p:sp>
        <p:nvSpPr>
          <p:cNvPr id="7" name="Right Arrow 6"/>
          <p:cNvSpPr/>
          <p:nvPr/>
        </p:nvSpPr>
        <p:spPr bwMode="auto">
          <a:xfrm>
            <a:off x="496207" y="5502566"/>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dirty="0"/>
          </a:p>
        </p:txBody>
      </p:sp>
      <p:graphicFrame>
        <p:nvGraphicFramePr>
          <p:cNvPr id="9" name="Inhaltsplatzhalter 1"/>
          <p:cNvGraphicFramePr>
            <a:graphicFrameLocks/>
          </p:cNvGraphicFramePr>
          <p:nvPr>
            <p:extLst>
              <p:ext uri="{D42A27DB-BD31-4B8C-83A1-F6EECF244321}">
                <p14:modId xmlns:p14="http://schemas.microsoft.com/office/powerpoint/2010/main" val="1892581432"/>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645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t>
            </a:r>
            <a:r>
              <a:rPr lang="es-ES" sz="2400" dirty="0" smtClean="0"/>
              <a:t>aprendidas</a:t>
            </a:r>
            <a:endParaRPr lang="en-US" sz="2400" dirty="0"/>
          </a:p>
        </p:txBody>
      </p:sp>
      <p:sp>
        <p:nvSpPr>
          <p:cNvPr id="6" name="Content Placeholder 2"/>
          <p:cNvSpPr>
            <a:spLocks noGrp="1"/>
          </p:cNvSpPr>
          <p:nvPr>
            <p:ph idx="1"/>
          </p:nvPr>
        </p:nvSpPr>
        <p:spPr>
          <a:xfrm>
            <a:off x="457875" y="1336763"/>
            <a:ext cx="8234362" cy="4519613"/>
          </a:xfrm>
        </p:spPr>
        <p:txBody>
          <a:bodyPr/>
          <a:lstStyle/>
          <a:p>
            <a:pPr marL="310292" lvl="1"/>
            <a:r>
              <a:rPr lang="de-DE" b="1" u="sng" noProof="0" dirty="0" smtClean="0"/>
              <a:t>Problemas:</a:t>
            </a:r>
          </a:p>
          <a:p>
            <a:pPr marL="627541" lvl="2"/>
            <a:r>
              <a:rPr lang="es-ES" sz="1700" dirty="0" smtClean="0"/>
              <a:t>Falta de comparabilidad de la Contabilidad de los países miembros</a:t>
            </a:r>
          </a:p>
          <a:p>
            <a:pPr marL="627541" lvl="2"/>
            <a:r>
              <a:rPr lang="es-ES" sz="1700" dirty="0" smtClean="0"/>
              <a:t>No hay coherencia entre la contabilidad pública y estadísticas financieras</a:t>
            </a:r>
            <a:endParaRPr lang="es-ES" sz="1700" noProof="0" dirty="0" smtClean="0"/>
          </a:p>
          <a:p>
            <a:pPr marL="310292" lvl="1"/>
            <a:r>
              <a:rPr lang="es-ES" b="1" u="sng" dirty="0" smtClean="0"/>
              <a:t>La Comisión Europea ha reconocido que:</a:t>
            </a:r>
            <a:r>
              <a:rPr lang="es-ES" b="1" dirty="0" smtClean="0"/>
              <a:t> </a:t>
            </a:r>
            <a:r>
              <a:rPr lang="es-ES" dirty="0" smtClean="0"/>
              <a:t> </a:t>
            </a:r>
          </a:p>
          <a:p>
            <a:pPr marL="627541" lvl="2"/>
            <a:r>
              <a:rPr lang="es-ES" sz="1700" dirty="0" smtClean="0"/>
              <a:t>Transparencia fiscal es necesaria para estabilidad macroeconómica, monitoreo y formulación de políticas</a:t>
            </a:r>
          </a:p>
          <a:p>
            <a:pPr marL="627541" lvl="2"/>
            <a:r>
              <a:rPr lang="es-ES" sz="1700" dirty="0" smtClean="0"/>
              <a:t>Armonización de la contabilidad publica al nivel micro resulta en mejor calidad de la información (estadísticas financieras estatales) al nivel macro</a:t>
            </a:r>
            <a:endParaRPr lang="es-ES" dirty="0"/>
          </a:p>
        </p:txBody>
      </p:sp>
      <p:sp>
        <p:nvSpPr>
          <p:cNvPr id="7" name="Right Arrow 6"/>
          <p:cNvSpPr/>
          <p:nvPr/>
        </p:nvSpPr>
        <p:spPr bwMode="auto">
          <a:xfrm>
            <a:off x="457876" y="4141198"/>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dirty="0"/>
          </a:p>
        </p:txBody>
      </p:sp>
      <p:sp>
        <p:nvSpPr>
          <p:cNvPr id="8" name="Content Placeholder 2"/>
          <p:cNvSpPr txBox="1">
            <a:spLocks/>
          </p:cNvSpPr>
          <p:nvPr/>
        </p:nvSpPr>
        <p:spPr bwMode="gray">
          <a:xfrm>
            <a:off x="1208400" y="4031204"/>
            <a:ext cx="7509273" cy="763100"/>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es-ES" sz="1800" u="sng" dirty="0" smtClean="0">
                <a:solidFill>
                  <a:schemeClr val="tx1"/>
                </a:solidFill>
              </a:rPr>
              <a:t>Contabilidad Publica de varios Países Miembros se identifica como debilidad significativa</a:t>
            </a:r>
            <a:endParaRPr lang="es-ES" sz="1800" dirty="0">
              <a:solidFill>
                <a:schemeClr val="tx1"/>
              </a:solidFill>
            </a:endParaRPr>
          </a:p>
        </p:txBody>
      </p:sp>
      <p:sp>
        <p:nvSpPr>
          <p:cNvPr id="9" name="Content Placeholder 2"/>
          <p:cNvSpPr txBox="1">
            <a:spLocks/>
          </p:cNvSpPr>
          <p:nvPr/>
        </p:nvSpPr>
        <p:spPr bwMode="gray">
          <a:xfrm>
            <a:off x="1208401" y="4889297"/>
            <a:ext cx="7509273" cy="905616"/>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es-ES" sz="1800" b="1" u="sng" dirty="0" smtClean="0">
                <a:solidFill>
                  <a:schemeClr val="tx1"/>
                </a:solidFill>
              </a:rPr>
              <a:t>Solución:</a:t>
            </a:r>
            <a:r>
              <a:rPr lang="es-ES" sz="1800" dirty="0" smtClean="0">
                <a:solidFill>
                  <a:schemeClr val="tx1"/>
                </a:solidFill>
              </a:rPr>
              <a:t> Desarrollo de un sistema armonizado de información financiera con base en devengado para todo el sector público europeo</a:t>
            </a:r>
          </a:p>
        </p:txBody>
      </p:sp>
      <p:sp>
        <p:nvSpPr>
          <p:cNvPr id="10" name="Right Arrow 9"/>
          <p:cNvSpPr/>
          <p:nvPr/>
        </p:nvSpPr>
        <p:spPr bwMode="auto">
          <a:xfrm>
            <a:off x="496208" y="5046806"/>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dirty="0"/>
          </a:p>
        </p:txBody>
      </p:sp>
      <p:graphicFrame>
        <p:nvGraphicFramePr>
          <p:cNvPr id="13"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595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t>
            </a:r>
            <a:r>
              <a:rPr lang="es-ES" sz="2400" dirty="0" smtClean="0"/>
              <a:t>aprendidas</a:t>
            </a:r>
            <a:r>
              <a:rPr lang="en-US" sz="2400" dirty="0"/>
              <a:t> </a:t>
            </a:r>
            <a:r>
              <a:rPr lang="en-US" sz="2400" dirty="0" smtClean="0"/>
              <a:t>- </a:t>
            </a:r>
            <a:r>
              <a:rPr lang="en-US" sz="2400" dirty="0" err="1"/>
              <a:t>R</a:t>
            </a:r>
            <a:r>
              <a:rPr lang="en-US" sz="2400" dirty="0" err="1" smtClean="0"/>
              <a:t>eforma</a:t>
            </a:r>
            <a:r>
              <a:rPr lang="en-US" sz="2400" dirty="0" smtClean="0"/>
              <a:t> </a:t>
            </a:r>
            <a:r>
              <a:rPr lang="en-US" sz="2400" dirty="0" err="1" smtClean="0"/>
              <a:t>contable</a:t>
            </a:r>
            <a:r>
              <a:rPr lang="en-US" sz="2400" dirty="0" smtClean="0"/>
              <a:t> </a:t>
            </a:r>
            <a:r>
              <a:rPr lang="en-US" sz="2400" dirty="0" err="1" smtClean="0"/>
              <a:t>europea</a:t>
            </a:r>
            <a:r>
              <a:rPr lang="en-US" sz="2400" dirty="0" smtClean="0"/>
              <a:t> (1)</a:t>
            </a:r>
            <a:endParaRPr lang="en-US" sz="2400" dirty="0"/>
          </a:p>
        </p:txBody>
      </p:sp>
      <p:sp>
        <p:nvSpPr>
          <p:cNvPr id="3" name="Content Placeholder 2"/>
          <p:cNvSpPr>
            <a:spLocks noGrp="1"/>
          </p:cNvSpPr>
          <p:nvPr>
            <p:ph idx="1"/>
          </p:nvPr>
        </p:nvSpPr>
        <p:spPr/>
        <p:txBody>
          <a:bodyPr/>
          <a:lstStyle/>
          <a:p>
            <a:r>
              <a:rPr lang="es-ES" dirty="0"/>
              <a:t>Principales </a:t>
            </a:r>
            <a:r>
              <a:rPr lang="es-ES" dirty="0" smtClean="0"/>
              <a:t>recomendaciones </a:t>
            </a:r>
            <a:r>
              <a:rPr lang="es-ES" dirty="0"/>
              <a:t>del Informe de la Comisión Europea sobre la idoneidad de las </a:t>
            </a:r>
            <a:r>
              <a:rPr lang="es-ES" dirty="0" smtClean="0"/>
              <a:t>NICSP </a:t>
            </a:r>
            <a:r>
              <a:rPr lang="es-ES" dirty="0"/>
              <a:t>(2013</a:t>
            </a:r>
            <a:r>
              <a:rPr lang="es-ES" dirty="0" smtClean="0"/>
              <a:t>)</a:t>
            </a:r>
          </a:p>
          <a:p>
            <a:pPr lvl="1"/>
            <a:r>
              <a:rPr lang="es-ES" dirty="0" smtClean="0"/>
              <a:t>Un conjunto único de normas contables con base en devengado para todos los niveles de gobierno en toda la UE</a:t>
            </a:r>
          </a:p>
          <a:p>
            <a:pPr lvl="1"/>
            <a:r>
              <a:rPr lang="es-ES" dirty="0" smtClean="0"/>
              <a:t>Las NICSP </a:t>
            </a:r>
            <a:r>
              <a:rPr lang="es-ES" dirty="0"/>
              <a:t>en su estado actual no </a:t>
            </a:r>
            <a:r>
              <a:rPr lang="es-ES" dirty="0" smtClean="0"/>
              <a:t>pueden </a:t>
            </a:r>
            <a:r>
              <a:rPr lang="es-ES" dirty="0"/>
              <a:t>ser </a:t>
            </a:r>
            <a:r>
              <a:rPr lang="es-ES" dirty="0" smtClean="0"/>
              <a:t>sencillamente adoptadas </a:t>
            </a:r>
            <a:r>
              <a:rPr lang="es-ES" dirty="0"/>
              <a:t>en </a:t>
            </a:r>
            <a:r>
              <a:rPr lang="es-ES" dirty="0" smtClean="0"/>
              <a:t>todos los </a:t>
            </a:r>
            <a:r>
              <a:rPr lang="es-ES" dirty="0"/>
              <a:t>Estados </a:t>
            </a:r>
            <a:r>
              <a:rPr lang="es-ES" dirty="0" smtClean="0"/>
              <a:t>Miembros </a:t>
            </a:r>
            <a:r>
              <a:rPr lang="es-ES" dirty="0"/>
              <a:t>de la </a:t>
            </a:r>
            <a:r>
              <a:rPr lang="es-ES" dirty="0" smtClean="0"/>
              <a:t>UE</a:t>
            </a:r>
          </a:p>
          <a:p>
            <a:pPr lvl="1"/>
            <a:r>
              <a:rPr lang="es-ES" dirty="0"/>
              <a:t>Sin embargo, las </a:t>
            </a:r>
            <a:r>
              <a:rPr lang="es-ES" dirty="0" smtClean="0"/>
              <a:t>NICSP </a:t>
            </a:r>
            <a:r>
              <a:rPr lang="es-ES" dirty="0"/>
              <a:t>representan un marco de referencia indiscutible para </a:t>
            </a:r>
            <a:r>
              <a:rPr lang="es-ES" dirty="0" smtClean="0"/>
              <a:t>cuentas armonizadas del sector publico en </a:t>
            </a:r>
            <a:r>
              <a:rPr lang="es-ES" dirty="0"/>
              <a:t>la UE </a:t>
            </a:r>
            <a:r>
              <a:rPr lang="es-ES" dirty="0" smtClean="0"/>
              <a:t>con base en devengado (Normas Europeas de </a:t>
            </a:r>
            <a:r>
              <a:rPr lang="es-ES" dirty="0"/>
              <a:t>Contabilidad </a:t>
            </a:r>
            <a:r>
              <a:rPr lang="es-ES" dirty="0" smtClean="0"/>
              <a:t>para el </a:t>
            </a:r>
            <a:r>
              <a:rPr lang="es-ES" dirty="0"/>
              <a:t>Sector </a:t>
            </a:r>
            <a:r>
              <a:rPr lang="es-ES" dirty="0" smtClean="0"/>
              <a:t>Público, “N</a:t>
            </a:r>
            <a:r>
              <a:rPr lang="es-ES" b="1" dirty="0" smtClean="0"/>
              <a:t>E</a:t>
            </a:r>
            <a:r>
              <a:rPr lang="es-ES" dirty="0" smtClean="0"/>
              <a:t>CSP")</a:t>
            </a:r>
            <a:endParaRPr lang="en-US" dirty="0"/>
          </a:p>
        </p:txBody>
      </p:sp>
      <p:sp>
        <p:nvSpPr>
          <p:cNvPr id="8" name="Content Placeholder 2"/>
          <p:cNvSpPr txBox="1">
            <a:spLocks/>
          </p:cNvSpPr>
          <p:nvPr/>
        </p:nvSpPr>
        <p:spPr bwMode="gray">
          <a:xfrm>
            <a:off x="1208400" y="5373358"/>
            <a:ext cx="7509273" cy="751217"/>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de-DE" sz="1400" b="1" dirty="0" smtClean="0">
                <a:solidFill>
                  <a:schemeClr val="tx1"/>
                </a:solidFill>
              </a:rPr>
              <a:t>Estudio PwC (2014): „</a:t>
            </a:r>
            <a:r>
              <a:rPr lang="es-ES" sz="1400" b="1" dirty="0">
                <a:solidFill>
                  <a:schemeClr val="tx1"/>
                </a:solidFill>
              </a:rPr>
              <a:t>la mayoría de los </a:t>
            </a:r>
            <a:r>
              <a:rPr lang="es-ES" sz="1400" b="1" dirty="0" smtClean="0">
                <a:solidFill>
                  <a:schemeClr val="tx1"/>
                </a:solidFill>
              </a:rPr>
              <a:t>gobiernos europeos tiene una postura positiva frente al </a:t>
            </a:r>
            <a:r>
              <a:rPr lang="es-ES" sz="1400" b="1" dirty="0">
                <a:solidFill>
                  <a:schemeClr val="tx1"/>
                </a:solidFill>
              </a:rPr>
              <a:t>uso de las </a:t>
            </a:r>
            <a:r>
              <a:rPr lang="es-ES" sz="1400" b="1" dirty="0" smtClean="0">
                <a:solidFill>
                  <a:schemeClr val="tx1"/>
                </a:solidFill>
              </a:rPr>
              <a:t>NICSP </a:t>
            </a:r>
            <a:r>
              <a:rPr lang="es-ES" sz="1400" b="1" dirty="0">
                <a:solidFill>
                  <a:schemeClr val="tx1"/>
                </a:solidFill>
              </a:rPr>
              <a:t>como referencia principal </a:t>
            </a:r>
            <a:r>
              <a:rPr lang="es-ES" sz="1400" b="1" dirty="0" smtClean="0">
                <a:solidFill>
                  <a:schemeClr val="tx1"/>
                </a:solidFill>
              </a:rPr>
              <a:t>para el desarrollo de las NECSP</a:t>
            </a:r>
            <a:r>
              <a:rPr lang="en-US" sz="1400" b="1" dirty="0" smtClean="0">
                <a:solidFill>
                  <a:schemeClr val="tx1"/>
                </a:solidFill>
              </a:rPr>
              <a:t>”.</a:t>
            </a:r>
            <a:endParaRPr lang="de-DE" sz="1400" b="1" dirty="0" smtClean="0">
              <a:solidFill>
                <a:schemeClr val="tx1"/>
              </a:solidFill>
            </a:endParaRPr>
          </a:p>
        </p:txBody>
      </p:sp>
      <p:sp>
        <p:nvSpPr>
          <p:cNvPr id="9" name="Right Arrow 8"/>
          <p:cNvSpPr/>
          <p:nvPr/>
        </p:nvSpPr>
        <p:spPr bwMode="auto">
          <a:xfrm>
            <a:off x="496207" y="5373359"/>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dirty="0"/>
          </a:p>
        </p:txBody>
      </p:sp>
      <p:graphicFrame>
        <p:nvGraphicFramePr>
          <p:cNvPr id="11"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343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aprendidas</a:t>
            </a:r>
            <a:r>
              <a:rPr lang="en-US" sz="2400" dirty="0"/>
              <a:t> - </a:t>
            </a:r>
            <a:r>
              <a:rPr lang="es-ES" sz="2400" dirty="0" smtClean="0"/>
              <a:t>Reforma</a:t>
            </a:r>
            <a:r>
              <a:rPr lang="en-US" sz="2400" dirty="0" smtClean="0"/>
              <a:t> </a:t>
            </a:r>
            <a:r>
              <a:rPr lang="es-ES" sz="2400" dirty="0" smtClean="0"/>
              <a:t>contable</a:t>
            </a:r>
            <a:r>
              <a:rPr lang="en-US" sz="2400" dirty="0" smtClean="0"/>
              <a:t> </a:t>
            </a:r>
            <a:r>
              <a:rPr lang="es-ES" sz="2400" dirty="0" smtClean="0"/>
              <a:t>europea</a:t>
            </a:r>
            <a:r>
              <a:rPr lang="en-US" sz="2400" dirty="0" smtClean="0"/>
              <a:t> (</a:t>
            </a:r>
            <a:r>
              <a:rPr lang="en-US" sz="2400" dirty="0"/>
              <a:t>2</a:t>
            </a:r>
            <a:r>
              <a:rPr lang="en-US" sz="2400" dirty="0" smtClean="0"/>
              <a:t>)</a:t>
            </a:r>
            <a:endParaRPr lang="en-US" sz="2400" dirty="0"/>
          </a:p>
        </p:txBody>
      </p:sp>
      <p:sp>
        <p:nvSpPr>
          <p:cNvPr id="3" name="Content Placeholder 2"/>
          <p:cNvSpPr>
            <a:spLocks noGrp="1"/>
          </p:cNvSpPr>
          <p:nvPr>
            <p:ph idx="1"/>
          </p:nvPr>
        </p:nvSpPr>
        <p:spPr/>
        <p:txBody>
          <a:bodyPr/>
          <a:lstStyle/>
          <a:p>
            <a:r>
              <a:rPr lang="es-ES" dirty="0" smtClean="0"/>
              <a:t>El como la UE </a:t>
            </a:r>
            <a:r>
              <a:rPr lang="es-ES" dirty="0"/>
              <a:t>quiere lograr información financiera confiable y oportuna para </a:t>
            </a:r>
            <a:r>
              <a:rPr lang="es-ES" dirty="0" smtClean="0"/>
              <a:t>políticas </a:t>
            </a:r>
            <a:r>
              <a:rPr lang="es-ES" dirty="0"/>
              <a:t>públicas </a:t>
            </a:r>
            <a:r>
              <a:rPr lang="es-ES" dirty="0" smtClean="0"/>
              <a:t>solidas</a:t>
            </a:r>
            <a:r>
              <a:rPr lang="en-US" dirty="0" smtClean="0"/>
              <a:t>:</a:t>
            </a:r>
          </a:p>
          <a:p>
            <a:pPr lvl="1"/>
            <a:r>
              <a:rPr lang="es-ES" sz="2400" dirty="0" smtClean="0"/>
              <a:t>UE quiere configurar </a:t>
            </a:r>
            <a:r>
              <a:rPr lang="es-ES" sz="2400" dirty="0"/>
              <a:t>una fuerte estructura de </a:t>
            </a:r>
            <a:r>
              <a:rPr lang="es-ES" sz="2400" dirty="0" smtClean="0"/>
              <a:t>gobernanza </a:t>
            </a:r>
            <a:r>
              <a:rPr lang="es-ES" sz="2400" dirty="0"/>
              <a:t>para el desarrollo de </a:t>
            </a:r>
            <a:r>
              <a:rPr lang="es-ES" sz="2400" dirty="0" smtClean="0"/>
              <a:t>las NECSP</a:t>
            </a:r>
          </a:p>
          <a:p>
            <a:pPr lvl="1"/>
            <a:r>
              <a:rPr lang="es-ES" sz="2400" dirty="0" smtClean="0"/>
              <a:t>Desarrollo de un Marco Concepcional “ligero”</a:t>
            </a:r>
          </a:p>
          <a:p>
            <a:pPr lvl="1"/>
            <a:r>
              <a:rPr lang="es-ES" sz="2400" dirty="0" smtClean="0"/>
              <a:t>Discusión de normas (NECSP) vs. principios (PECSP)</a:t>
            </a:r>
          </a:p>
          <a:p>
            <a:pPr lvl="1"/>
            <a:r>
              <a:rPr lang="es-ES" sz="2400" dirty="0" smtClean="0"/>
              <a:t>“NECSP simplificadas” para entidades pequeñas y entidades que presentan menores riesgos</a:t>
            </a:r>
          </a:p>
          <a:p>
            <a:pPr lvl="1"/>
            <a:r>
              <a:rPr lang="es-ES" sz="2400" dirty="0" smtClean="0"/>
              <a:t>Enfoque exclusivamente en la reforma contable /  informes financieros</a:t>
            </a:r>
            <a:endParaRPr lang="es-ES" sz="2400" dirty="0"/>
          </a:p>
        </p:txBody>
      </p:sp>
      <p:graphicFrame>
        <p:nvGraphicFramePr>
          <p:cNvPr id="7"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2812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aprendidas</a:t>
            </a:r>
            <a:r>
              <a:rPr lang="en-US" sz="2400" dirty="0"/>
              <a:t> - </a:t>
            </a:r>
            <a:r>
              <a:rPr lang="es-ES" sz="2400" dirty="0" smtClean="0"/>
              <a:t>Reforma</a:t>
            </a:r>
            <a:r>
              <a:rPr lang="en-US" sz="2400" dirty="0" smtClean="0"/>
              <a:t> </a:t>
            </a:r>
            <a:r>
              <a:rPr lang="es-ES" sz="2400" dirty="0" smtClean="0"/>
              <a:t>contable</a:t>
            </a:r>
            <a:r>
              <a:rPr lang="en-US" sz="2400" dirty="0" smtClean="0"/>
              <a:t> </a:t>
            </a:r>
            <a:r>
              <a:rPr lang="es-ES" sz="2400" dirty="0" smtClean="0"/>
              <a:t>europea</a:t>
            </a:r>
            <a:r>
              <a:rPr lang="en-US" sz="2400" dirty="0" smtClean="0"/>
              <a:t> (</a:t>
            </a:r>
            <a:r>
              <a:rPr lang="en-US" sz="2400" dirty="0"/>
              <a:t>3</a:t>
            </a:r>
            <a:r>
              <a:rPr lang="en-US" sz="2400" dirty="0" smtClean="0"/>
              <a:t>)</a:t>
            </a:r>
            <a:endParaRPr lang="en-US" sz="2400" dirty="0"/>
          </a:p>
        </p:txBody>
      </p:sp>
      <p:sp>
        <p:nvSpPr>
          <p:cNvPr id="17" name="Content Placeholder 16"/>
          <p:cNvSpPr>
            <a:spLocks noGrp="1"/>
          </p:cNvSpPr>
          <p:nvPr>
            <p:ph idx="1"/>
          </p:nvPr>
        </p:nvSpPr>
        <p:spPr>
          <a:xfrm>
            <a:off x="466725" y="1433513"/>
            <a:ext cx="8229600" cy="4353131"/>
          </a:xfrm>
        </p:spPr>
        <p:txBody>
          <a:bodyPr/>
          <a:lstStyle/>
          <a:p>
            <a:r>
              <a:rPr lang="es-ES" sz="2000" b="1" u="sng" dirty="0" smtClean="0"/>
              <a:t>Ventajas</a:t>
            </a:r>
            <a:r>
              <a:rPr lang="en-US" sz="2000" b="1" u="sng" dirty="0" smtClean="0"/>
              <a:t> </a:t>
            </a:r>
            <a:r>
              <a:rPr lang="en-US" sz="2000" b="1" u="sng" dirty="0"/>
              <a:t>y </a:t>
            </a:r>
            <a:r>
              <a:rPr lang="es-ES" sz="2000" b="1" u="sng" dirty="0" smtClean="0"/>
              <a:t>beneficios</a:t>
            </a:r>
            <a:r>
              <a:rPr lang="en-US" sz="2000" b="1" u="sng" dirty="0" smtClean="0"/>
              <a:t> </a:t>
            </a:r>
            <a:r>
              <a:rPr lang="en-US" sz="2000" b="1" u="sng" dirty="0"/>
              <a:t>de la </a:t>
            </a:r>
            <a:r>
              <a:rPr lang="en-US" sz="2000" b="1" u="sng" dirty="0" err="1"/>
              <a:t>reforma</a:t>
            </a:r>
            <a:r>
              <a:rPr lang="en-US" sz="2000" b="1" u="sng" dirty="0"/>
              <a:t>:</a:t>
            </a:r>
          </a:p>
          <a:p>
            <a:pPr lvl="1"/>
            <a:r>
              <a:rPr lang="es-ES" dirty="0" smtClean="0"/>
              <a:t>Estadísticas </a:t>
            </a:r>
            <a:r>
              <a:rPr lang="es-ES" dirty="0"/>
              <a:t>financieras estatales </a:t>
            </a:r>
            <a:r>
              <a:rPr lang="en-US" dirty="0" smtClean="0"/>
              <a:t>con base en </a:t>
            </a:r>
            <a:r>
              <a:rPr lang="es-ES" dirty="0" smtClean="0"/>
              <a:t>devengado</a:t>
            </a:r>
          </a:p>
          <a:p>
            <a:pPr lvl="1"/>
            <a:r>
              <a:rPr lang="es-ES" dirty="0" smtClean="0"/>
              <a:t>Se auditan estados financieros de entidades gubernamentales </a:t>
            </a:r>
            <a:br>
              <a:rPr lang="es-ES" dirty="0" smtClean="0"/>
            </a:br>
            <a:r>
              <a:rPr lang="es-ES" dirty="0" smtClean="0"/>
              <a:t>con base en devengado =&gt; base confiable para toma de decisión</a:t>
            </a:r>
          </a:p>
          <a:p>
            <a:pPr lvl="1"/>
            <a:r>
              <a:rPr lang="es-ES" dirty="0" smtClean="0"/>
              <a:t>Resumen completo de </a:t>
            </a:r>
            <a:r>
              <a:rPr lang="es-ES" dirty="0"/>
              <a:t>los activos y pasivos (contingentes</a:t>
            </a:r>
            <a:r>
              <a:rPr lang="es-ES" dirty="0" smtClean="0"/>
              <a:t>)</a:t>
            </a:r>
          </a:p>
          <a:p>
            <a:pPr lvl="2"/>
            <a:r>
              <a:rPr lang="es-ES" dirty="0"/>
              <a:t>I</a:t>
            </a:r>
            <a:r>
              <a:rPr lang="es-ES" dirty="0" smtClean="0"/>
              <a:t>nformación financiera con base en devengo muestra </a:t>
            </a:r>
            <a:r>
              <a:rPr lang="es-ES" dirty="0"/>
              <a:t>el potencial de servicio incorporados en la infraestructura </a:t>
            </a:r>
            <a:r>
              <a:rPr lang="es-ES" dirty="0" smtClean="0"/>
              <a:t>pública</a:t>
            </a:r>
          </a:p>
          <a:p>
            <a:pPr lvl="2"/>
            <a:r>
              <a:rPr lang="es-ES" dirty="0"/>
              <a:t>Depreciación / deterioro muestra el uso de los </a:t>
            </a:r>
            <a:r>
              <a:rPr lang="es-ES" dirty="0" smtClean="0"/>
              <a:t>activos</a:t>
            </a:r>
          </a:p>
          <a:p>
            <a:pPr lvl="1"/>
            <a:r>
              <a:rPr lang="es-ES" dirty="0"/>
              <a:t>Mejora de y enfoque en los procesos "relevantes para el </a:t>
            </a:r>
            <a:r>
              <a:rPr lang="es-ES" dirty="0" smtClean="0"/>
              <a:t>negocio“</a:t>
            </a:r>
          </a:p>
          <a:p>
            <a:pPr lvl="1"/>
            <a:r>
              <a:rPr lang="es-ES" dirty="0"/>
              <a:t>Proporciona un panorama financiero completo de una entidad a través de los estados financieros </a:t>
            </a:r>
            <a:r>
              <a:rPr lang="es-ES" dirty="0" smtClean="0"/>
              <a:t>consolidados</a:t>
            </a:r>
          </a:p>
          <a:p>
            <a:pPr lvl="1"/>
            <a:r>
              <a:rPr lang="es-ES" dirty="0"/>
              <a:t>Mejor toma de decisiones en cuanto a políticas de </a:t>
            </a:r>
            <a:r>
              <a:rPr lang="es-ES" dirty="0" smtClean="0"/>
              <a:t>inversión, </a:t>
            </a:r>
            <a:r>
              <a:rPr lang="es-ES" dirty="0"/>
              <a:t>así como las políticas fiscales =&gt; Ejemplo de Austria</a:t>
            </a:r>
            <a:endParaRPr lang="en-US" dirty="0" smtClean="0"/>
          </a:p>
        </p:txBody>
      </p:sp>
      <p:graphicFrame>
        <p:nvGraphicFramePr>
          <p:cNvPr id="7"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5347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2400" dirty="0"/>
              <a:t>La crisis de la deuda soberana: causas y lecciones aprendidas</a:t>
            </a:r>
            <a:r>
              <a:rPr lang="en-US" sz="2400" dirty="0"/>
              <a:t> </a:t>
            </a:r>
            <a:r>
              <a:rPr lang="en-US" sz="2400" dirty="0" smtClean="0"/>
              <a:t>– </a:t>
            </a:r>
            <a:r>
              <a:rPr lang="es-ES" sz="2400" dirty="0" smtClean="0"/>
              <a:t>Experiencia</a:t>
            </a:r>
            <a:r>
              <a:rPr lang="en-US" sz="2400" dirty="0" smtClean="0"/>
              <a:t> de Austria con NICSP</a:t>
            </a:r>
            <a:endParaRPr lang="en-US" sz="2400" dirty="0"/>
          </a:p>
        </p:txBody>
      </p:sp>
      <p:sp>
        <p:nvSpPr>
          <p:cNvPr id="3" name="Content Placeholder 2"/>
          <p:cNvSpPr>
            <a:spLocks noGrp="1"/>
          </p:cNvSpPr>
          <p:nvPr>
            <p:ph idx="1"/>
          </p:nvPr>
        </p:nvSpPr>
        <p:spPr>
          <a:xfrm>
            <a:off x="457200" y="1425598"/>
            <a:ext cx="8229600" cy="4801258"/>
          </a:xfrm>
        </p:spPr>
        <p:txBody>
          <a:bodyPr/>
          <a:lstStyle/>
          <a:p>
            <a:r>
              <a:rPr lang="es-ES" sz="1900" u="sng" dirty="0" smtClean="0"/>
              <a:t>Políticas</a:t>
            </a:r>
            <a:r>
              <a:rPr lang="en-US" sz="1900" u="sng" dirty="0" smtClean="0"/>
              <a:t> de inversion</a:t>
            </a:r>
          </a:p>
          <a:p>
            <a:pPr lvl="1"/>
            <a:r>
              <a:rPr lang="es-ES" sz="1900" dirty="0"/>
              <a:t>El </a:t>
            </a:r>
            <a:r>
              <a:rPr lang="es-ES" sz="1900" dirty="0" smtClean="0"/>
              <a:t>enfoque </a:t>
            </a:r>
            <a:r>
              <a:rPr lang="es-ES" sz="1900" dirty="0"/>
              <a:t>está en las decisiones organizativas y operativas (</a:t>
            </a:r>
            <a:r>
              <a:rPr lang="es-ES" sz="1900" dirty="0" smtClean="0"/>
              <a:t>p.ej. </a:t>
            </a:r>
            <a:r>
              <a:rPr lang="es-ES" sz="1900" dirty="0"/>
              <a:t>las decisiones </a:t>
            </a:r>
            <a:r>
              <a:rPr lang="es-ES" sz="1900" dirty="0" smtClean="0"/>
              <a:t>de "hacer </a:t>
            </a:r>
            <a:r>
              <a:rPr lang="es-ES" sz="1900" dirty="0"/>
              <a:t>o comprar" </a:t>
            </a:r>
            <a:r>
              <a:rPr lang="es-ES" sz="1900" dirty="0" smtClean="0"/>
              <a:t>basadas </a:t>
            </a:r>
            <a:r>
              <a:rPr lang="es-ES" sz="1900" dirty="0"/>
              <a:t>en </a:t>
            </a:r>
            <a:r>
              <a:rPr lang="es-ES" sz="1900" dirty="0" smtClean="0"/>
              <a:t>“precio total”)</a:t>
            </a:r>
          </a:p>
          <a:p>
            <a:pPr lvl="1"/>
            <a:r>
              <a:rPr lang="es-ES" sz="1900" dirty="0" smtClean="0"/>
              <a:t>Análisis de costos de </a:t>
            </a:r>
            <a:r>
              <a:rPr lang="es-ES" sz="1900" dirty="0"/>
              <a:t>ciclo de vida </a:t>
            </a:r>
            <a:r>
              <a:rPr lang="es-ES" sz="1900" dirty="0" smtClean="0"/>
              <a:t>completo de infraestructura (</a:t>
            </a:r>
            <a:r>
              <a:rPr lang="es-ES" sz="1900" dirty="0"/>
              <a:t>p.ej. </a:t>
            </a:r>
            <a:r>
              <a:rPr lang="es-ES" sz="1900" dirty="0" smtClean="0"/>
              <a:t>Eurofighter)</a:t>
            </a:r>
          </a:p>
          <a:p>
            <a:pPr lvl="1"/>
            <a:r>
              <a:rPr lang="es-ES" sz="1900" dirty="0"/>
              <a:t>G</a:t>
            </a:r>
            <a:r>
              <a:rPr lang="es-ES" sz="1900" dirty="0" smtClean="0"/>
              <a:t>estión </a:t>
            </a:r>
            <a:r>
              <a:rPr lang="es-ES" sz="1900" dirty="0"/>
              <a:t>del riesgo, </a:t>
            </a:r>
            <a:r>
              <a:rPr lang="es-ES" sz="1900" dirty="0" smtClean="0"/>
              <a:t>p.ej. </a:t>
            </a:r>
            <a:r>
              <a:rPr lang="es-ES" sz="1900" dirty="0"/>
              <a:t>provisiones para los costos </a:t>
            </a:r>
            <a:r>
              <a:rPr lang="es-ES" sz="1900" dirty="0" smtClean="0"/>
              <a:t>de litigar</a:t>
            </a:r>
          </a:p>
          <a:p>
            <a:pPr lvl="1"/>
            <a:r>
              <a:rPr lang="es-ES" sz="1900" dirty="0" smtClean="0"/>
              <a:t>Revisión de obligaciones (</a:t>
            </a:r>
            <a:r>
              <a:rPr lang="es-ES" sz="1900" dirty="0"/>
              <a:t>p.ej. </a:t>
            </a:r>
            <a:r>
              <a:rPr lang="es-ES" sz="1900" dirty="0" smtClean="0"/>
              <a:t>obligación </a:t>
            </a:r>
            <a:r>
              <a:rPr lang="es-ES" sz="1900" dirty="0"/>
              <a:t>de preservar </a:t>
            </a:r>
            <a:r>
              <a:rPr lang="es-ES" sz="1900" dirty="0" smtClean="0"/>
              <a:t>sistema </a:t>
            </a:r>
            <a:r>
              <a:rPr lang="es-ES" sz="1900" dirty="0"/>
              <a:t>de túnel de 2 ª Guerra Mundial) =&gt; la gestión de </a:t>
            </a:r>
            <a:r>
              <a:rPr lang="es-ES" sz="1900" dirty="0" smtClean="0"/>
              <a:t>contratos</a:t>
            </a:r>
          </a:p>
          <a:p>
            <a:pPr lvl="1"/>
            <a:r>
              <a:rPr lang="es-ES" sz="1900" dirty="0" smtClean="0"/>
              <a:t>Mejor </a:t>
            </a:r>
            <a:r>
              <a:rPr lang="es-ES" sz="1900" dirty="0"/>
              <a:t>gestión </a:t>
            </a:r>
            <a:r>
              <a:rPr lang="es-ES" sz="1900" dirty="0" smtClean="0"/>
              <a:t>de </a:t>
            </a:r>
            <a:r>
              <a:rPr lang="es-ES" sz="1900" dirty="0"/>
              <a:t>transferencias </a:t>
            </a:r>
            <a:r>
              <a:rPr lang="es-ES" sz="1900" dirty="0" smtClean="0"/>
              <a:t>(p.ej. subvención a </a:t>
            </a:r>
            <a:r>
              <a:rPr lang="es-ES" sz="1900" dirty="0"/>
              <a:t>la inversión</a:t>
            </a:r>
            <a:r>
              <a:rPr lang="es-ES" sz="1900" dirty="0" smtClean="0"/>
              <a:t>)</a:t>
            </a:r>
            <a:endParaRPr lang="es-ES" sz="1900" u="sng" dirty="0"/>
          </a:p>
          <a:p>
            <a:pPr marL="342900" lvl="1" indent="-342900"/>
            <a:r>
              <a:rPr lang="es-ES" sz="1900" u="sng" dirty="0"/>
              <a:t>Políticas </a:t>
            </a:r>
            <a:r>
              <a:rPr lang="es-ES" sz="1900" u="sng" dirty="0" smtClean="0"/>
              <a:t>fiscales</a:t>
            </a:r>
          </a:p>
          <a:p>
            <a:pPr lvl="1"/>
            <a:r>
              <a:rPr lang="es-ES" sz="1900" dirty="0" smtClean="0"/>
              <a:t>Información </a:t>
            </a:r>
            <a:r>
              <a:rPr lang="es-ES" sz="1900" dirty="0"/>
              <a:t>F</a:t>
            </a:r>
            <a:r>
              <a:rPr lang="es-ES" sz="1900" dirty="0" smtClean="0"/>
              <a:t>inanciera con base en devengado como fundamento </a:t>
            </a:r>
            <a:r>
              <a:rPr lang="es-ES" sz="1900" dirty="0"/>
              <a:t>para la planificación de los ingresos fiscales </a:t>
            </a:r>
            <a:r>
              <a:rPr lang="es-ES" sz="1900" dirty="0" smtClean="0"/>
              <a:t>futuros</a:t>
            </a:r>
          </a:p>
          <a:p>
            <a:pPr lvl="1"/>
            <a:r>
              <a:rPr lang="es-ES" sz="1900" dirty="0"/>
              <a:t>Mejor gestión de ingresos fiscales (p.ej. </a:t>
            </a:r>
            <a:r>
              <a:rPr lang="es-ES" sz="1900" dirty="0" smtClean="0"/>
              <a:t>adecuación de los ingresos </a:t>
            </a:r>
            <a:r>
              <a:rPr lang="es-ES" sz="1900" dirty="0"/>
              <a:t>tributarios previstos vs. reales =&gt; la eficiencia en la recaudación de impuestos)</a:t>
            </a:r>
            <a:endParaRPr lang="en-US" sz="1900" dirty="0"/>
          </a:p>
        </p:txBody>
      </p:sp>
      <p:graphicFrame>
        <p:nvGraphicFramePr>
          <p:cNvPr id="7" name="Inhaltsplatzhalter 1"/>
          <p:cNvGraphicFramePr>
            <a:graphicFrameLocks/>
          </p:cNvGraphicFramePr>
          <p:nvPr>
            <p:extLst>
              <p:ext uri="{D42A27DB-BD31-4B8C-83A1-F6EECF244321}">
                <p14:modId xmlns:p14="http://schemas.microsoft.com/office/powerpoint/2010/main" val="393642336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0377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EY Regular Presentation">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2.xml><?xml version="1.0" encoding="utf-8"?>
<a:theme xmlns:a="http://schemas.openxmlformats.org/drawingml/2006/main" name="EY light projection">
  <a:themeElements>
    <a:clrScheme name="EY light projection">
      <a:dk1>
        <a:srgbClr val="000000"/>
      </a:dk1>
      <a:lt1>
        <a:srgbClr val="646464"/>
      </a:lt1>
      <a:dk2>
        <a:srgbClr val="FFFFFF"/>
      </a:dk2>
      <a:lt2>
        <a:srgbClr val="646464"/>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EY dark print">
  <a:themeElements>
    <a:clrScheme name="EY dark print">
      <a:dk1>
        <a:srgbClr val="FFFFFF"/>
      </a:dk1>
      <a:lt1>
        <a:srgbClr val="FFFFFF"/>
      </a:lt1>
      <a:dk2>
        <a:srgbClr val="333333"/>
      </a:dk2>
      <a:lt2>
        <a:srgbClr val="FFE60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EY dark projection">
  <a:themeElements>
    <a:clrScheme name="EY dark projection">
      <a:dk1>
        <a:srgbClr val="FFFFFF"/>
      </a:dk1>
      <a:lt1>
        <a:srgbClr val="FFFFFF"/>
      </a:lt1>
      <a:dk2>
        <a:srgbClr val="333333"/>
      </a:dk2>
      <a:lt2>
        <a:srgbClr val="FFD20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EY Regular Presentation</Template>
  <TotalTime>304</TotalTime>
  <Words>1805</Words>
  <Application>Microsoft Office PowerPoint</Application>
  <PresentationFormat>On-screen Show (4:3)</PresentationFormat>
  <Paragraphs>190</Paragraphs>
  <Slides>18</Slides>
  <Notes>6</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EY Regular Presentation</vt:lpstr>
      <vt:lpstr>EY light projection</vt:lpstr>
      <vt:lpstr>EY dark print</vt:lpstr>
      <vt:lpstr>EY dark projection</vt:lpstr>
      <vt:lpstr>La evolución de la contabilidad en el sector público europeo  - Lecciones aprendidas</vt:lpstr>
      <vt:lpstr>Agenda</vt:lpstr>
      <vt:lpstr>La crisis de la deuda soberana: causas y lecciones aprendidas</vt:lpstr>
      <vt:lpstr>La crisis de la deuda soberana: causas y lecciones aprendidas</vt:lpstr>
      <vt:lpstr>La crisis de la deuda soberana: causas y lecciones aprendidas</vt:lpstr>
      <vt:lpstr>La crisis de la deuda soberana: causas y lecciones aprendidas - Reforma contable europea (1)</vt:lpstr>
      <vt:lpstr>La crisis de la deuda soberana: causas y lecciones aprendidas - Reforma contable europea (2)</vt:lpstr>
      <vt:lpstr>La crisis de la deuda soberana: causas y lecciones aprendidas - Reforma contable europea (3)</vt:lpstr>
      <vt:lpstr>La crisis de la deuda soberana: causas y lecciones aprendidas – Experiencia de Austria con NICSP</vt:lpstr>
      <vt:lpstr>La crisis de la deuda soberana: causas y lecciones aprendidas – Presupuestación con base en devengado</vt:lpstr>
      <vt:lpstr>Rol del sector público para el desempeño del sector privado</vt:lpstr>
      <vt:lpstr>Rol del sector público para el desempeño del sector privado: Relación entre la inversión pública y el crecimiento económico</vt:lpstr>
      <vt:lpstr>Rol del sector público para el desempeño del sector privado: La importancia de la transparencia fiscal para las Condiciones de Financiación de los gobiernos</vt:lpstr>
      <vt:lpstr>Rol del sector público para el desempeño del sector privado: Efectos de la crisis de la deuda soberana en el sector privado?</vt:lpstr>
      <vt:lpstr>Rol del sector público para el desempeño del sector privado: Relación entre la transparencia fiscal y el crecimiento económico</vt:lpstr>
      <vt:lpstr>Reformas contables en el sector público: Impacto del Sistema Político</vt:lpstr>
      <vt:lpstr>Reformas contables en el sector público: Impacto del Sistema Político Contabilidad Pública en Alemania vs. Francia</vt:lpstr>
      <vt:lpstr>Reformas contables en el sector público: Impacto del Sistema Político Lecciones aprendidas</vt:lpstr>
    </vt:vector>
  </TitlesOfParts>
  <Company>Ernst &amp; Young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Government Transparency and Accountability: A Way to Economic Growth</dc:title>
  <dc:creator>Jens Heiling</dc:creator>
  <cp:lastModifiedBy>Marc-Anton Wilhelm Pruefer</cp:lastModifiedBy>
  <cp:revision>94</cp:revision>
  <cp:lastPrinted>2014-10-01T11:11:43Z</cp:lastPrinted>
  <dcterms:created xsi:type="dcterms:W3CDTF">2014-09-17T09:01:06Z</dcterms:created>
  <dcterms:modified xsi:type="dcterms:W3CDTF">2014-11-04T17:49:45Z</dcterms:modified>
</cp:coreProperties>
</file>