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6" r:id="rId1"/>
  </p:sldMasterIdLst>
  <p:notesMasterIdLst>
    <p:notesMasterId r:id="rId8"/>
  </p:notesMasterIdLst>
  <p:sldIdLst>
    <p:sldId id="256" r:id="rId2"/>
    <p:sldId id="533" r:id="rId3"/>
    <p:sldId id="532" r:id="rId4"/>
    <p:sldId id="379" r:id="rId5"/>
    <p:sldId id="261" r:id="rId6"/>
    <p:sldId id="534" r:id="rId7"/>
  </p:sldIdLst>
  <p:sldSz cx="12192000" cy="6858000"/>
  <p:notesSz cx="6985000" cy="9271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4660"/>
  </p:normalViewPr>
  <p:slideViewPr>
    <p:cSldViewPr snapToGrid="0">
      <p:cViewPr>
        <p:scale>
          <a:sx n="88" d="100"/>
          <a:sy n="88" d="100"/>
        </p:scale>
        <p:origin x="-1302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16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16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r">
              <a:defRPr sz="1200"/>
            </a:lvl1pPr>
          </a:lstStyle>
          <a:p>
            <a:fld id="{6235BD4E-06CE-4CB6-B9CE-ACA1C1AA2DCC}" type="datetimeFigureOut">
              <a:rPr lang="es-PY" smtClean="0"/>
              <a:t>05/11/2014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158875"/>
            <a:ext cx="5562600" cy="3128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85" tIns="46442" rIns="92885" bIns="46442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98500" y="4461669"/>
            <a:ext cx="5588000" cy="3650456"/>
          </a:xfrm>
          <a:prstGeom prst="rect">
            <a:avLst/>
          </a:prstGeom>
        </p:spPr>
        <p:txBody>
          <a:bodyPr vert="horz" lIns="92885" tIns="46442" rIns="92885" bIns="46442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05841"/>
            <a:ext cx="3026833" cy="465159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56550" y="8805841"/>
            <a:ext cx="3026833" cy="465159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r">
              <a:defRPr sz="1200"/>
            </a:lvl1pPr>
          </a:lstStyle>
          <a:p>
            <a:fld id="{E7A5834E-57AD-42B3-A5CF-AA7B0AE6585E}" type="slidenum">
              <a:rPr lang="es-PY" smtClean="0"/>
              <a:t>‹#›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63695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896140-9F5E-4CC6-8E8B-7F7D41518D21}" type="slidenum">
              <a:rPr lang="en-US"/>
              <a:pPr/>
              <a:t>6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54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63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036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2308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123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165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76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719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109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9254067" y="6545264"/>
            <a:ext cx="2844800" cy="312737"/>
          </a:xfrm>
        </p:spPr>
        <p:txBody>
          <a:bodyPr/>
          <a:lstStyle>
            <a:lvl1pPr>
              <a:defRPr/>
            </a:lvl1pPr>
          </a:lstStyle>
          <a:p>
            <a:fld id="{9971B0AA-8427-4CB6-9A53-E07758925B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9146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52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64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24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05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8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946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80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57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818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hyperlink" Target="http://www.hacienda.gov.p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709674" y="4165262"/>
            <a:ext cx="5727474" cy="993214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es-MX" sz="6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Paraguay</a:t>
            </a:r>
            <a:endParaRPr lang="es-PY" sz="6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069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8" y="2429702"/>
            <a:ext cx="4387457" cy="177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8194" y="100839"/>
            <a:ext cx="11589658" cy="81356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rmAutofit lnSpcReduction="10000"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 b="1" spc="-3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MX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  Encuentro  Contadores  Gubernamentales de América </a:t>
            </a:r>
            <a:r>
              <a:rPr lang="es-MX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Latina - FOCAL</a:t>
            </a:r>
            <a:endParaRPr lang="es-MX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 18   y  19  de Noviembre   de 2014  - Santiago  de   Chile </a:t>
            </a:r>
          </a:p>
          <a:p>
            <a:pPr algn="ctr"/>
            <a:endParaRPr lang="es-MX" sz="3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387" y="2224127"/>
            <a:ext cx="2040465" cy="2646858"/>
          </a:xfrm>
          <a:prstGeom prst="rect">
            <a:avLst/>
          </a:prstGeo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290" y="5642029"/>
            <a:ext cx="6008913" cy="692617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kern="120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Lic. María Teresa Díaz de Agüero</a:t>
            </a:r>
            <a:endParaRPr lang="es-PY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272554" y="1274672"/>
            <a:ext cx="11565298" cy="705092"/>
          </a:xfrm>
          <a:prstGeom prst="rect">
            <a:avLst/>
          </a:prstGeom>
          <a:gradFill>
            <a:gsLst>
              <a:gs pos="6000">
                <a:schemeClr val="accent1">
                  <a:lumMod val="5000"/>
                  <a:lumOff val="95000"/>
                </a:schemeClr>
              </a:gs>
              <a:gs pos="52000">
                <a:schemeClr val="accent1">
                  <a:lumMod val="45000"/>
                  <a:lumOff val="55000"/>
                </a:schemeClr>
              </a:gs>
              <a:gs pos="28000">
                <a:schemeClr val="accent1">
                  <a:lumMod val="45000"/>
                  <a:lumOff val="55000"/>
                </a:schemeClr>
              </a:gs>
              <a:gs pos="78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rtlCol="0" anchor="t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 b="1" spc="-3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MX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 1: ¿Por qué es necesaria la Reforma de la Contabilidad?</a:t>
            </a:r>
            <a:endParaRPr lang="es-MX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1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171" y="108857"/>
            <a:ext cx="11930743" cy="6663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Porque cambiar? Desafíos.</a:t>
            </a:r>
          </a:p>
          <a:p>
            <a:pPr marL="0" indent="0">
              <a:buNone/>
            </a:pPr>
            <a:endParaRPr lang="es-MX" sz="20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Gobierno ha apostado fuertemente a la transparencia y mejorar el acceso a la información: Ley de Responsabilidad Fiscal, Asociaciones Públicos Privadas (APP), Ley de Transparencia Gubernamental.</a:t>
            </a:r>
          </a:p>
          <a:p>
            <a:pPr marL="0" indent="0" algn="just">
              <a:buNone/>
            </a:pPr>
            <a:endParaRPr lang="es-MX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reformas proyectadas permitirán contar con información de deudas no registradas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pasivos contingentes: pensiones, demandas judiciales.</a:t>
            </a:r>
            <a:endParaRPr lang="es-MX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Existe un interés especial en generar información confiable y oportuna 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los Bienes del Estado.</a:t>
            </a:r>
            <a:endParaRPr lang="es-MX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Reingeniería del SIARE</a:t>
            </a:r>
          </a:p>
          <a:p>
            <a:endParaRPr lang="es-MX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MX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640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171" y="108857"/>
            <a:ext cx="11930743" cy="6663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cambiar?</a:t>
            </a:r>
          </a:p>
          <a:p>
            <a:pPr marL="0" indent="0">
              <a:buNone/>
            </a:pPr>
            <a:endParaRPr lang="es-MX" sz="1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Reglas presupuestarias vs Normas Contables basadas en PCGA..</a:t>
            </a:r>
          </a:p>
          <a:p>
            <a:pPr marL="0" indent="0">
              <a:buNone/>
            </a:pPr>
            <a:endParaRPr lang="es-MX" sz="8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de contención del gasto (Déficit) y falta de integración con tributación para los ingresos, falta de registro de bienes.</a:t>
            </a:r>
          </a:p>
          <a:p>
            <a:pPr marL="0" indent="0">
              <a:buNone/>
            </a:pPr>
            <a:endParaRPr lang="es-MX" sz="5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Sistemas Integrados (</a:t>
            </a:r>
            <a:r>
              <a:rPr lang="es-MX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SIAF’s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Diseñados e implementados hace 2 décadas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MX" sz="9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</a:t>
            </a:r>
            <a:r>
              <a:rPr lang="es-MX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SIAF´s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diseñados bajo un modelo central y luego se incorporan: Banco Central, Entes Financieros, Empresas Públicas, Seguridad Social, Universidades, y surgen los problemas (migración, doble contabilidad).</a:t>
            </a:r>
          </a:p>
          <a:p>
            <a:pPr marL="0" indent="0" algn="just">
              <a:buNone/>
            </a:pPr>
            <a:endParaRPr lang="es-MX" sz="10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Sistemas transaccionales de buena calidad, con escasa información para satisfacer necesidades particulares de usuarios: alta gerencia, ciudadanía, organismos de control, etc.</a:t>
            </a:r>
          </a:p>
          <a:p>
            <a:endParaRPr lang="es-MX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4519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171" y="108857"/>
            <a:ext cx="11930743" cy="6663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Fortalezas</a:t>
            </a:r>
          </a:p>
          <a:p>
            <a:pPr marL="0" indent="0">
              <a:buNone/>
            </a:pPr>
            <a:endParaRPr lang="es-MX" sz="105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Permanencia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contadores: política y memoria institucional </a:t>
            </a:r>
          </a:p>
          <a:p>
            <a:endParaRPr lang="es-MX" sz="5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Contadurías son el Órgano Normativo Contable del Sector Público</a:t>
            </a:r>
            <a:r>
              <a:rPr lang="es-MX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es-MX" sz="11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NICSP, 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apoyo del BID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Banco Mundial,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FMI, USAID y reingeniería.</a:t>
            </a:r>
          </a:p>
          <a:p>
            <a:pPr marL="0" indent="0">
              <a:buNone/>
            </a:pPr>
            <a:endParaRPr lang="es-MX" sz="9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Ministerio de Hacienda ha lanzado un sistema para acceso de información Financiera y de Producción, mensual y con datos de los salarios </a:t>
            </a:r>
            <a:r>
              <a:rPr lang="es-MX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www.hacienda.gov.py</a:t>
            </a:r>
            <a:r>
              <a:rPr lang="es-MX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/SPIR.-</a:t>
            </a:r>
          </a:p>
          <a:p>
            <a:pPr marL="0" indent="0" algn="just">
              <a:buNone/>
            </a:pPr>
            <a:endParaRPr lang="es-MX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 SIAF</a:t>
            </a:r>
            <a:r>
              <a:rPr lang="es-MX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sido diseñado para operar  a través de registros contables y emiten los Estados Financieros y Presupuestarios; cobertura.</a:t>
            </a:r>
          </a:p>
          <a:p>
            <a:pPr algn="just"/>
            <a:endParaRPr lang="es-MX" sz="105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6004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033" y="3582296"/>
            <a:ext cx="12652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recto 4"/>
          <p:cNvCxnSpPr/>
          <p:nvPr/>
        </p:nvCxnSpPr>
        <p:spPr>
          <a:xfrm flipV="1">
            <a:off x="1255594" y="3437740"/>
            <a:ext cx="10208525" cy="265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3451661" y="2466592"/>
            <a:ext cx="792163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1992-1996</a:t>
            </a:r>
          </a:p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SIIF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745314" y="4527250"/>
            <a:ext cx="17265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Operación Centralizada -Semiautomática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669832" y="2533157"/>
            <a:ext cx="646113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</a:t>
            </a:r>
          </a:p>
        </p:txBody>
      </p:sp>
      <p:pic>
        <p:nvPicPr>
          <p:cNvPr id="9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07" y="3591821"/>
            <a:ext cx="12620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1215509" y="4434916"/>
            <a:ext cx="14011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Operación Centralizada –Procedimientos Manuales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502490" y="4585961"/>
            <a:ext cx="14628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Operación Descentralizada Soportada por un Sistema en Red – Administración Central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69" y="3540152"/>
            <a:ext cx="1246188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lecha abajo 13"/>
          <p:cNvSpPr/>
          <p:nvPr/>
        </p:nvSpPr>
        <p:spPr>
          <a:xfrm>
            <a:off x="1872239" y="3026327"/>
            <a:ext cx="241300" cy="312737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/>
          </a:p>
        </p:txBody>
      </p:sp>
      <p:sp>
        <p:nvSpPr>
          <p:cNvPr id="15" name="Flecha abajo 14"/>
          <p:cNvSpPr/>
          <p:nvPr/>
        </p:nvSpPr>
        <p:spPr>
          <a:xfrm>
            <a:off x="3709195" y="3083922"/>
            <a:ext cx="241300" cy="312738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/>
          </a:p>
        </p:txBody>
      </p:sp>
      <p:sp>
        <p:nvSpPr>
          <p:cNvPr id="16" name="Flecha abajo 15"/>
          <p:cNvSpPr/>
          <p:nvPr/>
        </p:nvSpPr>
        <p:spPr>
          <a:xfrm>
            <a:off x="5225034" y="3075269"/>
            <a:ext cx="241300" cy="312737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/>
          </a:p>
        </p:txBody>
      </p:sp>
      <p:sp>
        <p:nvSpPr>
          <p:cNvPr id="17" name="CuadroTexto 16"/>
          <p:cNvSpPr txBox="1"/>
          <p:nvPr/>
        </p:nvSpPr>
        <p:spPr>
          <a:xfrm>
            <a:off x="8182351" y="2526621"/>
            <a:ext cx="79692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</a:t>
            </a:r>
          </a:p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8039740" y="4512715"/>
            <a:ext cx="124618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Provisión de Informes y Reportes del SIAF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9832121" y="2533157"/>
            <a:ext cx="1302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</a:p>
          <a:p>
            <a:pPr algn="ctr" eaLnBrk="1" hangingPunct="1">
              <a:defRPr/>
            </a:pPr>
            <a:r>
              <a:rPr lang="es-MX" sz="1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Mbo</a:t>
            </a: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</a:t>
            </a:r>
            <a:r>
              <a:rPr lang="es-MX" sz="1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ehao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Imagen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706" y="3602933"/>
            <a:ext cx="14160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10069286" y="4468688"/>
            <a:ext cx="124618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 de Operación del SICO Modalidad e-</a:t>
            </a:r>
            <a:r>
              <a:rPr lang="es-MX" sz="1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</a:t>
            </a: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entidades del Sector Público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6402260" y="2751708"/>
            <a:ext cx="141287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2008 - 2009</a:t>
            </a:r>
          </a:p>
        </p:txBody>
      </p:sp>
      <p:grpSp>
        <p:nvGrpSpPr>
          <p:cNvPr id="23" name="Group 1007"/>
          <p:cNvGrpSpPr>
            <a:grpSpLocks/>
          </p:cNvGrpSpPr>
          <p:nvPr/>
        </p:nvGrpSpPr>
        <p:grpSpPr bwMode="auto">
          <a:xfrm>
            <a:off x="6758699" y="3550255"/>
            <a:ext cx="852487" cy="777875"/>
            <a:chOff x="3606" y="2560"/>
            <a:chExt cx="769" cy="982"/>
          </a:xfrm>
        </p:grpSpPr>
        <p:sp>
          <p:nvSpPr>
            <p:cNvPr id="24" name="Freeform 807"/>
            <p:cNvSpPr>
              <a:spLocks/>
            </p:cNvSpPr>
            <p:nvPr/>
          </p:nvSpPr>
          <p:spPr bwMode="auto">
            <a:xfrm>
              <a:off x="3972" y="2671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3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5" name="Freeform 808"/>
            <p:cNvSpPr>
              <a:spLocks/>
            </p:cNvSpPr>
            <p:nvPr/>
          </p:nvSpPr>
          <p:spPr bwMode="auto">
            <a:xfrm>
              <a:off x="3980" y="2663"/>
              <a:ext cx="292" cy="292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6" name="Freeform 809"/>
            <p:cNvSpPr>
              <a:spLocks/>
            </p:cNvSpPr>
            <p:nvPr/>
          </p:nvSpPr>
          <p:spPr bwMode="auto">
            <a:xfrm>
              <a:off x="3988" y="2655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7" name="Freeform 810"/>
            <p:cNvSpPr>
              <a:spLocks/>
            </p:cNvSpPr>
            <p:nvPr/>
          </p:nvSpPr>
          <p:spPr bwMode="auto">
            <a:xfrm>
              <a:off x="3996" y="2647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8" name="Freeform 811"/>
            <p:cNvSpPr>
              <a:spLocks/>
            </p:cNvSpPr>
            <p:nvPr/>
          </p:nvSpPr>
          <p:spPr bwMode="auto">
            <a:xfrm>
              <a:off x="4004" y="2640"/>
              <a:ext cx="292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3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9" name="Freeform 812"/>
            <p:cNvSpPr>
              <a:spLocks/>
            </p:cNvSpPr>
            <p:nvPr/>
          </p:nvSpPr>
          <p:spPr bwMode="auto">
            <a:xfrm>
              <a:off x="4012" y="2632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0" name="Freeform 813"/>
            <p:cNvSpPr>
              <a:spLocks/>
            </p:cNvSpPr>
            <p:nvPr/>
          </p:nvSpPr>
          <p:spPr bwMode="auto">
            <a:xfrm>
              <a:off x="4020" y="2624"/>
              <a:ext cx="291" cy="291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1" name="Freeform 814"/>
            <p:cNvSpPr>
              <a:spLocks/>
            </p:cNvSpPr>
            <p:nvPr/>
          </p:nvSpPr>
          <p:spPr bwMode="auto">
            <a:xfrm>
              <a:off x="4028" y="2616"/>
              <a:ext cx="291" cy="291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2" name="Freeform 815"/>
            <p:cNvSpPr>
              <a:spLocks/>
            </p:cNvSpPr>
            <p:nvPr/>
          </p:nvSpPr>
          <p:spPr bwMode="auto">
            <a:xfrm>
              <a:off x="4036" y="2608"/>
              <a:ext cx="291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3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3" name="Freeform 816"/>
            <p:cNvSpPr>
              <a:spLocks/>
            </p:cNvSpPr>
            <p:nvPr/>
          </p:nvSpPr>
          <p:spPr bwMode="auto">
            <a:xfrm>
              <a:off x="4043" y="2600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4" name="Freeform 817"/>
            <p:cNvSpPr>
              <a:spLocks/>
            </p:cNvSpPr>
            <p:nvPr/>
          </p:nvSpPr>
          <p:spPr bwMode="auto">
            <a:xfrm>
              <a:off x="4051" y="2592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5" name="Freeform 818"/>
            <p:cNvSpPr>
              <a:spLocks/>
            </p:cNvSpPr>
            <p:nvPr/>
          </p:nvSpPr>
          <p:spPr bwMode="auto">
            <a:xfrm>
              <a:off x="4059" y="2584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6" name="Freeform 819"/>
            <p:cNvSpPr>
              <a:spLocks/>
            </p:cNvSpPr>
            <p:nvPr/>
          </p:nvSpPr>
          <p:spPr bwMode="auto">
            <a:xfrm>
              <a:off x="4067" y="2576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7" name="Freeform 820"/>
            <p:cNvSpPr>
              <a:spLocks/>
            </p:cNvSpPr>
            <p:nvPr/>
          </p:nvSpPr>
          <p:spPr bwMode="auto">
            <a:xfrm>
              <a:off x="4075" y="2568"/>
              <a:ext cx="292" cy="292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8" name="Freeform 821"/>
            <p:cNvSpPr>
              <a:spLocks/>
            </p:cNvSpPr>
            <p:nvPr/>
          </p:nvSpPr>
          <p:spPr bwMode="auto">
            <a:xfrm>
              <a:off x="4083" y="2560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39" name="Freeform 822"/>
            <p:cNvSpPr>
              <a:spLocks/>
            </p:cNvSpPr>
            <p:nvPr/>
          </p:nvSpPr>
          <p:spPr bwMode="auto">
            <a:xfrm>
              <a:off x="3975" y="2714"/>
              <a:ext cx="213" cy="278"/>
            </a:xfrm>
            <a:custGeom>
              <a:avLst/>
              <a:gdLst>
                <a:gd name="T0" fmla="*/ 1 w 638"/>
                <a:gd name="T1" fmla="*/ 0 h 834"/>
                <a:gd name="T2" fmla="*/ 1 w 638"/>
                <a:gd name="T3" fmla="*/ 0 h 834"/>
                <a:gd name="T4" fmla="*/ 1 w 638"/>
                <a:gd name="T5" fmla="*/ 0 h 834"/>
                <a:gd name="T6" fmla="*/ 1 w 638"/>
                <a:gd name="T7" fmla="*/ 0 h 834"/>
                <a:gd name="T8" fmla="*/ 1 w 638"/>
                <a:gd name="T9" fmla="*/ 0 h 834"/>
                <a:gd name="T10" fmla="*/ 0 w 638"/>
                <a:gd name="T11" fmla="*/ 1 h 834"/>
                <a:gd name="T12" fmla="*/ 0 w 638"/>
                <a:gd name="T13" fmla="*/ 1 h 834"/>
                <a:gd name="T14" fmla="*/ 0 w 638"/>
                <a:gd name="T15" fmla="*/ 1 h 834"/>
                <a:gd name="T16" fmla="*/ 0 w 638"/>
                <a:gd name="T17" fmla="*/ 1 h 834"/>
                <a:gd name="T18" fmla="*/ 0 w 638"/>
                <a:gd name="T19" fmla="*/ 1 h 834"/>
                <a:gd name="T20" fmla="*/ 0 w 638"/>
                <a:gd name="T21" fmla="*/ 1 h 834"/>
                <a:gd name="T22" fmla="*/ 0 w 638"/>
                <a:gd name="T23" fmla="*/ 1 h 834"/>
                <a:gd name="T24" fmla="*/ 0 w 638"/>
                <a:gd name="T25" fmla="*/ 1 h 834"/>
                <a:gd name="T26" fmla="*/ 0 w 638"/>
                <a:gd name="T27" fmla="*/ 1 h 834"/>
                <a:gd name="T28" fmla="*/ 1 w 638"/>
                <a:gd name="T29" fmla="*/ 1 h 834"/>
                <a:gd name="T30" fmla="*/ 1 w 638"/>
                <a:gd name="T31" fmla="*/ 0 h 834"/>
                <a:gd name="T32" fmla="*/ 1 w 638"/>
                <a:gd name="T33" fmla="*/ 0 h 834"/>
                <a:gd name="T34" fmla="*/ 1 w 638"/>
                <a:gd name="T35" fmla="*/ 0 h 834"/>
                <a:gd name="T36" fmla="*/ 1 w 638"/>
                <a:gd name="T37" fmla="*/ 0 h 834"/>
                <a:gd name="T38" fmla="*/ 1 w 638"/>
                <a:gd name="T39" fmla="*/ 0 h 8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8"/>
                <a:gd name="T61" fmla="*/ 0 h 834"/>
                <a:gd name="T62" fmla="*/ 638 w 638"/>
                <a:gd name="T63" fmla="*/ 834 h 8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8" h="834">
                  <a:moveTo>
                    <a:pt x="632" y="0"/>
                  </a:moveTo>
                  <a:lnTo>
                    <a:pt x="614" y="0"/>
                  </a:lnTo>
                  <a:lnTo>
                    <a:pt x="581" y="16"/>
                  </a:lnTo>
                  <a:lnTo>
                    <a:pt x="487" y="95"/>
                  </a:lnTo>
                  <a:lnTo>
                    <a:pt x="371" y="217"/>
                  </a:lnTo>
                  <a:lnTo>
                    <a:pt x="248" y="366"/>
                  </a:lnTo>
                  <a:lnTo>
                    <a:pt x="140" y="523"/>
                  </a:lnTo>
                  <a:lnTo>
                    <a:pt x="56" y="668"/>
                  </a:lnTo>
                  <a:lnTo>
                    <a:pt x="7" y="778"/>
                  </a:lnTo>
                  <a:lnTo>
                    <a:pt x="0" y="814"/>
                  </a:lnTo>
                  <a:lnTo>
                    <a:pt x="6" y="834"/>
                  </a:lnTo>
                  <a:lnTo>
                    <a:pt x="57" y="818"/>
                  </a:lnTo>
                  <a:lnTo>
                    <a:pt x="151" y="740"/>
                  </a:lnTo>
                  <a:lnTo>
                    <a:pt x="267" y="618"/>
                  </a:lnTo>
                  <a:lnTo>
                    <a:pt x="390" y="468"/>
                  </a:lnTo>
                  <a:lnTo>
                    <a:pt x="498" y="312"/>
                  </a:lnTo>
                  <a:lnTo>
                    <a:pt x="582" y="166"/>
                  </a:lnTo>
                  <a:lnTo>
                    <a:pt x="631" y="55"/>
                  </a:lnTo>
                  <a:lnTo>
                    <a:pt x="638" y="20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0" name="Freeform 823"/>
            <p:cNvSpPr>
              <a:spLocks/>
            </p:cNvSpPr>
            <p:nvPr/>
          </p:nvSpPr>
          <p:spPr bwMode="auto">
            <a:xfrm>
              <a:off x="3798" y="2845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2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5" y="850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1" name="Freeform 824"/>
            <p:cNvSpPr>
              <a:spLocks/>
            </p:cNvSpPr>
            <p:nvPr/>
          </p:nvSpPr>
          <p:spPr bwMode="auto">
            <a:xfrm>
              <a:off x="3806" y="2837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2" name="Freeform 825"/>
            <p:cNvSpPr>
              <a:spLocks/>
            </p:cNvSpPr>
            <p:nvPr/>
          </p:nvSpPr>
          <p:spPr bwMode="auto">
            <a:xfrm>
              <a:off x="3814" y="2829"/>
              <a:ext cx="292" cy="292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3" name="Freeform 826"/>
            <p:cNvSpPr>
              <a:spLocks/>
            </p:cNvSpPr>
            <p:nvPr/>
          </p:nvSpPr>
          <p:spPr bwMode="auto">
            <a:xfrm>
              <a:off x="3822" y="2821"/>
              <a:ext cx="292" cy="292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5353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4" name="Freeform 827"/>
            <p:cNvSpPr>
              <a:spLocks/>
            </p:cNvSpPr>
            <p:nvPr/>
          </p:nvSpPr>
          <p:spPr bwMode="auto">
            <a:xfrm>
              <a:off x="3830" y="2814"/>
              <a:ext cx="291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2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5" y="850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5" name="Freeform 828"/>
            <p:cNvSpPr>
              <a:spLocks/>
            </p:cNvSpPr>
            <p:nvPr/>
          </p:nvSpPr>
          <p:spPr bwMode="auto">
            <a:xfrm>
              <a:off x="3838" y="2806"/>
              <a:ext cx="291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6" name="Freeform 829"/>
            <p:cNvSpPr>
              <a:spLocks/>
            </p:cNvSpPr>
            <p:nvPr/>
          </p:nvSpPr>
          <p:spPr bwMode="auto">
            <a:xfrm>
              <a:off x="3845" y="2798"/>
              <a:ext cx="292" cy="291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7" name="Freeform 830"/>
            <p:cNvSpPr>
              <a:spLocks/>
            </p:cNvSpPr>
            <p:nvPr/>
          </p:nvSpPr>
          <p:spPr bwMode="auto">
            <a:xfrm>
              <a:off x="3853" y="2790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6" y="850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8" name="Freeform 831"/>
            <p:cNvSpPr>
              <a:spLocks/>
            </p:cNvSpPr>
            <p:nvPr/>
          </p:nvSpPr>
          <p:spPr bwMode="auto">
            <a:xfrm>
              <a:off x="3861" y="2782"/>
              <a:ext cx="292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49" name="Freeform 832"/>
            <p:cNvSpPr>
              <a:spLocks/>
            </p:cNvSpPr>
            <p:nvPr/>
          </p:nvSpPr>
          <p:spPr bwMode="auto">
            <a:xfrm>
              <a:off x="3869" y="2774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0" name="Freeform 833"/>
            <p:cNvSpPr>
              <a:spLocks/>
            </p:cNvSpPr>
            <p:nvPr/>
          </p:nvSpPr>
          <p:spPr bwMode="auto">
            <a:xfrm>
              <a:off x="3877" y="2766"/>
              <a:ext cx="292" cy="292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70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1" name="Freeform 834"/>
            <p:cNvSpPr>
              <a:spLocks/>
            </p:cNvSpPr>
            <p:nvPr/>
          </p:nvSpPr>
          <p:spPr bwMode="auto">
            <a:xfrm>
              <a:off x="3885" y="2758"/>
              <a:ext cx="292" cy="292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6" y="850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2" name="Freeform 835"/>
            <p:cNvSpPr>
              <a:spLocks/>
            </p:cNvSpPr>
            <p:nvPr/>
          </p:nvSpPr>
          <p:spPr bwMode="auto">
            <a:xfrm>
              <a:off x="3893" y="2750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3" name="Freeform 836"/>
            <p:cNvSpPr>
              <a:spLocks/>
            </p:cNvSpPr>
            <p:nvPr/>
          </p:nvSpPr>
          <p:spPr bwMode="auto">
            <a:xfrm>
              <a:off x="3901" y="2742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4" name="Freeform 837"/>
            <p:cNvSpPr>
              <a:spLocks/>
            </p:cNvSpPr>
            <p:nvPr/>
          </p:nvSpPr>
          <p:spPr bwMode="auto">
            <a:xfrm>
              <a:off x="3909" y="2734"/>
              <a:ext cx="292" cy="292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5" name="Freeform 838"/>
            <p:cNvSpPr>
              <a:spLocks/>
            </p:cNvSpPr>
            <p:nvPr/>
          </p:nvSpPr>
          <p:spPr bwMode="auto">
            <a:xfrm>
              <a:off x="3917" y="2727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6" y="850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6" name="Freeform 839"/>
            <p:cNvSpPr>
              <a:spLocks/>
            </p:cNvSpPr>
            <p:nvPr/>
          </p:nvSpPr>
          <p:spPr bwMode="auto">
            <a:xfrm>
              <a:off x="3925" y="2719"/>
              <a:ext cx="291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7" name="Freeform 840"/>
            <p:cNvSpPr>
              <a:spLocks/>
            </p:cNvSpPr>
            <p:nvPr/>
          </p:nvSpPr>
          <p:spPr bwMode="auto">
            <a:xfrm>
              <a:off x="3933" y="2711"/>
              <a:ext cx="291" cy="291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8D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8" name="Freeform 841"/>
            <p:cNvSpPr>
              <a:spLocks/>
            </p:cNvSpPr>
            <p:nvPr/>
          </p:nvSpPr>
          <p:spPr bwMode="auto">
            <a:xfrm>
              <a:off x="3940" y="2703"/>
              <a:ext cx="292" cy="291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919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59" name="Freeform 842"/>
            <p:cNvSpPr>
              <a:spLocks/>
            </p:cNvSpPr>
            <p:nvPr/>
          </p:nvSpPr>
          <p:spPr bwMode="auto">
            <a:xfrm>
              <a:off x="3948" y="2695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6" y="850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959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0" name="Freeform 843"/>
            <p:cNvSpPr>
              <a:spLocks/>
            </p:cNvSpPr>
            <p:nvPr/>
          </p:nvSpPr>
          <p:spPr bwMode="auto">
            <a:xfrm>
              <a:off x="3956" y="2687"/>
              <a:ext cx="292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1" name="Freeform 844"/>
            <p:cNvSpPr>
              <a:spLocks/>
            </p:cNvSpPr>
            <p:nvPr/>
          </p:nvSpPr>
          <p:spPr bwMode="auto">
            <a:xfrm>
              <a:off x="3964" y="2679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2" name="Freeform 845"/>
            <p:cNvSpPr>
              <a:spLocks/>
            </p:cNvSpPr>
            <p:nvPr/>
          </p:nvSpPr>
          <p:spPr bwMode="auto">
            <a:xfrm>
              <a:off x="3972" y="2671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3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3" name="Freeform 846"/>
            <p:cNvSpPr>
              <a:spLocks/>
            </p:cNvSpPr>
            <p:nvPr/>
          </p:nvSpPr>
          <p:spPr bwMode="auto">
            <a:xfrm>
              <a:off x="3980" y="2663"/>
              <a:ext cx="292" cy="292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4" name="Freeform 847"/>
            <p:cNvSpPr>
              <a:spLocks/>
            </p:cNvSpPr>
            <p:nvPr/>
          </p:nvSpPr>
          <p:spPr bwMode="auto">
            <a:xfrm>
              <a:off x="3988" y="2655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5" name="Freeform 848"/>
            <p:cNvSpPr>
              <a:spLocks/>
            </p:cNvSpPr>
            <p:nvPr/>
          </p:nvSpPr>
          <p:spPr bwMode="auto">
            <a:xfrm>
              <a:off x="3996" y="2647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6" name="Freeform 849"/>
            <p:cNvSpPr>
              <a:spLocks/>
            </p:cNvSpPr>
            <p:nvPr/>
          </p:nvSpPr>
          <p:spPr bwMode="auto">
            <a:xfrm>
              <a:off x="4004" y="2640"/>
              <a:ext cx="292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3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7" name="Freeform 850"/>
            <p:cNvSpPr>
              <a:spLocks/>
            </p:cNvSpPr>
            <p:nvPr/>
          </p:nvSpPr>
          <p:spPr bwMode="auto">
            <a:xfrm>
              <a:off x="4012" y="2632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8" name="Freeform 851"/>
            <p:cNvSpPr>
              <a:spLocks/>
            </p:cNvSpPr>
            <p:nvPr/>
          </p:nvSpPr>
          <p:spPr bwMode="auto">
            <a:xfrm>
              <a:off x="4020" y="2624"/>
              <a:ext cx="291" cy="291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69" name="Freeform 852"/>
            <p:cNvSpPr>
              <a:spLocks/>
            </p:cNvSpPr>
            <p:nvPr/>
          </p:nvSpPr>
          <p:spPr bwMode="auto">
            <a:xfrm>
              <a:off x="4028" y="2616"/>
              <a:ext cx="291" cy="291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1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1" y="87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0" name="Freeform 853"/>
            <p:cNvSpPr>
              <a:spLocks/>
            </p:cNvSpPr>
            <p:nvPr/>
          </p:nvSpPr>
          <p:spPr bwMode="auto">
            <a:xfrm>
              <a:off x="4036" y="2608"/>
              <a:ext cx="291" cy="291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3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1" name="Freeform 854"/>
            <p:cNvSpPr>
              <a:spLocks/>
            </p:cNvSpPr>
            <p:nvPr/>
          </p:nvSpPr>
          <p:spPr bwMode="auto">
            <a:xfrm>
              <a:off x="4043" y="2600"/>
              <a:ext cx="292" cy="291"/>
            </a:xfrm>
            <a:custGeom>
              <a:avLst/>
              <a:gdLst>
                <a:gd name="T0" fmla="*/ 1 w 876"/>
                <a:gd name="T1" fmla="*/ 1 h 874"/>
                <a:gd name="T2" fmla="*/ 0 w 876"/>
                <a:gd name="T3" fmla="*/ 0 h 874"/>
                <a:gd name="T4" fmla="*/ 0 w 876"/>
                <a:gd name="T5" fmla="*/ 0 h 874"/>
                <a:gd name="T6" fmla="*/ 1 w 876"/>
                <a:gd name="T7" fmla="*/ 1 h 874"/>
                <a:gd name="T8" fmla="*/ 1 w 876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4"/>
                <a:gd name="T17" fmla="*/ 876 w 876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4">
                  <a:moveTo>
                    <a:pt x="852" y="874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4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2" name="Freeform 855"/>
            <p:cNvSpPr>
              <a:spLocks/>
            </p:cNvSpPr>
            <p:nvPr/>
          </p:nvSpPr>
          <p:spPr bwMode="auto">
            <a:xfrm>
              <a:off x="4051" y="2592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3" name="Freeform 856"/>
            <p:cNvSpPr>
              <a:spLocks/>
            </p:cNvSpPr>
            <p:nvPr/>
          </p:nvSpPr>
          <p:spPr bwMode="auto">
            <a:xfrm>
              <a:off x="4059" y="2584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3"/>
                  </a:lnTo>
                  <a:lnTo>
                    <a:pt x="24" y="0"/>
                  </a:lnTo>
                  <a:lnTo>
                    <a:pt x="875" y="850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4" name="Freeform 857"/>
            <p:cNvSpPr>
              <a:spLocks/>
            </p:cNvSpPr>
            <p:nvPr/>
          </p:nvSpPr>
          <p:spPr bwMode="auto">
            <a:xfrm>
              <a:off x="4067" y="2576"/>
              <a:ext cx="292" cy="292"/>
            </a:xfrm>
            <a:custGeom>
              <a:avLst/>
              <a:gdLst>
                <a:gd name="T0" fmla="*/ 1 w 875"/>
                <a:gd name="T1" fmla="*/ 1 h 874"/>
                <a:gd name="T2" fmla="*/ 0 w 875"/>
                <a:gd name="T3" fmla="*/ 0 h 874"/>
                <a:gd name="T4" fmla="*/ 0 w 875"/>
                <a:gd name="T5" fmla="*/ 0 h 874"/>
                <a:gd name="T6" fmla="*/ 1 w 875"/>
                <a:gd name="T7" fmla="*/ 1 h 874"/>
                <a:gd name="T8" fmla="*/ 1 w 875"/>
                <a:gd name="T9" fmla="*/ 1 h 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4"/>
                <a:gd name="T17" fmla="*/ 875 w 875"/>
                <a:gd name="T18" fmla="*/ 874 h 8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4">
                  <a:moveTo>
                    <a:pt x="851" y="874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875" y="851"/>
                  </a:lnTo>
                  <a:lnTo>
                    <a:pt x="851" y="874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5" name="Freeform 858"/>
            <p:cNvSpPr>
              <a:spLocks/>
            </p:cNvSpPr>
            <p:nvPr/>
          </p:nvSpPr>
          <p:spPr bwMode="auto">
            <a:xfrm>
              <a:off x="4075" y="2568"/>
              <a:ext cx="292" cy="292"/>
            </a:xfrm>
            <a:custGeom>
              <a:avLst/>
              <a:gdLst>
                <a:gd name="T0" fmla="*/ 1 w 876"/>
                <a:gd name="T1" fmla="*/ 1 h 875"/>
                <a:gd name="T2" fmla="*/ 0 w 876"/>
                <a:gd name="T3" fmla="*/ 0 h 875"/>
                <a:gd name="T4" fmla="*/ 0 w 876"/>
                <a:gd name="T5" fmla="*/ 0 h 875"/>
                <a:gd name="T6" fmla="*/ 1 w 876"/>
                <a:gd name="T7" fmla="*/ 1 h 875"/>
                <a:gd name="T8" fmla="*/ 1 w 876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6"/>
                <a:gd name="T16" fmla="*/ 0 h 875"/>
                <a:gd name="T17" fmla="*/ 876 w 876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6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6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6" name="Freeform 859"/>
            <p:cNvSpPr>
              <a:spLocks/>
            </p:cNvSpPr>
            <p:nvPr/>
          </p:nvSpPr>
          <p:spPr bwMode="auto">
            <a:xfrm>
              <a:off x="4083" y="2560"/>
              <a:ext cx="292" cy="292"/>
            </a:xfrm>
            <a:custGeom>
              <a:avLst/>
              <a:gdLst>
                <a:gd name="T0" fmla="*/ 1 w 875"/>
                <a:gd name="T1" fmla="*/ 1 h 875"/>
                <a:gd name="T2" fmla="*/ 0 w 875"/>
                <a:gd name="T3" fmla="*/ 0 h 875"/>
                <a:gd name="T4" fmla="*/ 0 w 875"/>
                <a:gd name="T5" fmla="*/ 0 h 875"/>
                <a:gd name="T6" fmla="*/ 1 w 875"/>
                <a:gd name="T7" fmla="*/ 1 h 875"/>
                <a:gd name="T8" fmla="*/ 1 w 875"/>
                <a:gd name="T9" fmla="*/ 1 h 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5"/>
                <a:gd name="T16" fmla="*/ 0 h 875"/>
                <a:gd name="T17" fmla="*/ 875 w 875"/>
                <a:gd name="T18" fmla="*/ 875 h 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5" h="875">
                  <a:moveTo>
                    <a:pt x="852" y="875"/>
                  </a:moveTo>
                  <a:lnTo>
                    <a:pt x="0" y="24"/>
                  </a:lnTo>
                  <a:lnTo>
                    <a:pt x="24" y="0"/>
                  </a:lnTo>
                  <a:lnTo>
                    <a:pt x="875" y="851"/>
                  </a:lnTo>
                  <a:lnTo>
                    <a:pt x="852" y="875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7" name="Freeform 860"/>
            <p:cNvSpPr>
              <a:spLocks/>
            </p:cNvSpPr>
            <p:nvPr/>
          </p:nvSpPr>
          <p:spPr bwMode="auto">
            <a:xfrm>
              <a:off x="3975" y="2714"/>
              <a:ext cx="213" cy="278"/>
            </a:xfrm>
            <a:custGeom>
              <a:avLst/>
              <a:gdLst>
                <a:gd name="T0" fmla="*/ 1 w 638"/>
                <a:gd name="T1" fmla="*/ 0 h 834"/>
                <a:gd name="T2" fmla="*/ 1 w 638"/>
                <a:gd name="T3" fmla="*/ 0 h 834"/>
                <a:gd name="T4" fmla="*/ 1 w 638"/>
                <a:gd name="T5" fmla="*/ 0 h 834"/>
                <a:gd name="T6" fmla="*/ 1 w 638"/>
                <a:gd name="T7" fmla="*/ 0 h 834"/>
                <a:gd name="T8" fmla="*/ 1 w 638"/>
                <a:gd name="T9" fmla="*/ 0 h 834"/>
                <a:gd name="T10" fmla="*/ 0 w 638"/>
                <a:gd name="T11" fmla="*/ 1 h 834"/>
                <a:gd name="T12" fmla="*/ 0 w 638"/>
                <a:gd name="T13" fmla="*/ 1 h 834"/>
                <a:gd name="T14" fmla="*/ 0 w 638"/>
                <a:gd name="T15" fmla="*/ 1 h 834"/>
                <a:gd name="T16" fmla="*/ 0 w 638"/>
                <a:gd name="T17" fmla="*/ 1 h 834"/>
                <a:gd name="T18" fmla="*/ 0 w 638"/>
                <a:gd name="T19" fmla="*/ 1 h 834"/>
                <a:gd name="T20" fmla="*/ 0 w 638"/>
                <a:gd name="T21" fmla="*/ 1 h 834"/>
                <a:gd name="T22" fmla="*/ 0 w 638"/>
                <a:gd name="T23" fmla="*/ 1 h 834"/>
                <a:gd name="T24" fmla="*/ 0 w 638"/>
                <a:gd name="T25" fmla="*/ 1 h 834"/>
                <a:gd name="T26" fmla="*/ 0 w 638"/>
                <a:gd name="T27" fmla="*/ 1 h 834"/>
                <a:gd name="T28" fmla="*/ 1 w 638"/>
                <a:gd name="T29" fmla="*/ 1 h 834"/>
                <a:gd name="T30" fmla="*/ 1 w 638"/>
                <a:gd name="T31" fmla="*/ 0 h 834"/>
                <a:gd name="T32" fmla="*/ 1 w 638"/>
                <a:gd name="T33" fmla="*/ 0 h 834"/>
                <a:gd name="T34" fmla="*/ 1 w 638"/>
                <a:gd name="T35" fmla="*/ 0 h 834"/>
                <a:gd name="T36" fmla="*/ 1 w 638"/>
                <a:gd name="T37" fmla="*/ 0 h 834"/>
                <a:gd name="T38" fmla="*/ 1 w 638"/>
                <a:gd name="T39" fmla="*/ 0 h 8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8"/>
                <a:gd name="T61" fmla="*/ 0 h 834"/>
                <a:gd name="T62" fmla="*/ 638 w 638"/>
                <a:gd name="T63" fmla="*/ 834 h 8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8" h="834">
                  <a:moveTo>
                    <a:pt x="632" y="0"/>
                  </a:moveTo>
                  <a:lnTo>
                    <a:pt x="614" y="0"/>
                  </a:lnTo>
                  <a:lnTo>
                    <a:pt x="581" y="16"/>
                  </a:lnTo>
                  <a:lnTo>
                    <a:pt x="487" y="95"/>
                  </a:lnTo>
                  <a:lnTo>
                    <a:pt x="371" y="217"/>
                  </a:lnTo>
                  <a:lnTo>
                    <a:pt x="248" y="366"/>
                  </a:lnTo>
                  <a:lnTo>
                    <a:pt x="140" y="523"/>
                  </a:lnTo>
                  <a:lnTo>
                    <a:pt x="56" y="668"/>
                  </a:lnTo>
                  <a:lnTo>
                    <a:pt x="7" y="778"/>
                  </a:lnTo>
                  <a:lnTo>
                    <a:pt x="0" y="814"/>
                  </a:lnTo>
                  <a:lnTo>
                    <a:pt x="6" y="834"/>
                  </a:lnTo>
                  <a:lnTo>
                    <a:pt x="57" y="818"/>
                  </a:lnTo>
                  <a:lnTo>
                    <a:pt x="151" y="740"/>
                  </a:lnTo>
                  <a:lnTo>
                    <a:pt x="267" y="618"/>
                  </a:lnTo>
                  <a:lnTo>
                    <a:pt x="390" y="468"/>
                  </a:lnTo>
                  <a:lnTo>
                    <a:pt x="498" y="312"/>
                  </a:lnTo>
                  <a:lnTo>
                    <a:pt x="582" y="166"/>
                  </a:lnTo>
                  <a:lnTo>
                    <a:pt x="631" y="55"/>
                  </a:lnTo>
                  <a:lnTo>
                    <a:pt x="638" y="20"/>
                  </a:lnTo>
                  <a:lnTo>
                    <a:pt x="632" y="0"/>
                  </a:lnTo>
                  <a:close/>
                </a:path>
              </a:pathLst>
            </a:custGeom>
            <a:noFill/>
            <a:ln w="0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78" name="Freeform 861"/>
            <p:cNvSpPr>
              <a:spLocks/>
            </p:cNvSpPr>
            <p:nvPr/>
          </p:nvSpPr>
          <p:spPr bwMode="auto">
            <a:xfrm>
              <a:off x="3986" y="2797"/>
              <a:ext cx="168" cy="125"/>
            </a:xfrm>
            <a:custGeom>
              <a:avLst/>
              <a:gdLst>
                <a:gd name="T0" fmla="*/ 0 w 503"/>
                <a:gd name="T1" fmla="*/ 0 h 373"/>
                <a:gd name="T2" fmla="*/ 0 w 503"/>
                <a:gd name="T3" fmla="*/ 0 h 373"/>
                <a:gd name="T4" fmla="*/ 0 w 503"/>
                <a:gd name="T5" fmla="*/ 0 h 373"/>
                <a:gd name="T6" fmla="*/ 0 w 503"/>
                <a:gd name="T7" fmla="*/ 0 h 373"/>
                <a:gd name="T8" fmla="*/ 0 w 503"/>
                <a:gd name="T9" fmla="*/ 0 h 373"/>
                <a:gd name="T10" fmla="*/ 0 w 503"/>
                <a:gd name="T11" fmla="*/ 0 h 373"/>
                <a:gd name="T12" fmla="*/ 0 w 503"/>
                <a:gd name="T13" fmla="*/ 0 h 373"/>
                <a:gd name="T14" fmla="*/ 0 w 503"/>
                <a:gd name="T15" fmla="*/ 0 h 373"/>
                <a:gd name="T16" fmla="*/ 0 w 503"/>
                <a:gd name="T17" fmla="*/ 0 h 373"/>
                <a:gd name="T18" fmla="*/ 0 w 503"/>
                <a:gd name="T19" fmla="*/ 0 h 373"/>
                <a:gd name="T20" fmla="*/ 0 w 503"/>
                <a:gd name="T21" fmla="*/ 0 h 373"/>
                <a:gd name="T22" fmla="*/ 0 w 503"/>
                <a:gd name="T23" fmla="*/ 0 h 373"/>
                <a:gd name="T24" fmla="*/ 0 w 503"/>
                <a:gd name="T25" fmla="*/ 0 h 373"/>
                <a:gd name="T26" fmla="*/ 0 w 503"/>
                <a:gd name="T27" fmla="*/ 0 h 373"/>
                <a:gd name="T28" fmla="*/ 0 w 503"/>
                <a:gd name="T29" fmla="*/ 0 h 373"/>
                <a:gd name="T30" fmla="*/ 0 w 503"/>
                <a:gd name="T31" fmla="*/ 0 h 373"/>
                <a:gd name="T32" fmla="*/ 0 w 503"/>
                <a:gd name="T33" fmla="*/ 0 h 373"/>
                <a:gd name="T34" fmla="*/ 0 w 503"/>
                <a:gd name="T35" fmla="*/ 0 h 373"/>
                <a:gd name="T36" fmla="*/ 0 w 503"/>
                <a:gd name="T37" fmla="*/ 0 h 373"/>
                <a:gd name="T38" fmla="*/ 0 w 503"/>
                <a:gd name="T39" fmla="*/ 0 h 373"/>
                <a:gd name="T40" fmla="*/ 0 w 503"/>
                <a:gd name="T41" fmla="*/ 0 h 373"/>
                <a:gd name="T42" fmla="*/ 0 w 503"/>
                <a:gd name="T43" fmla="*/ 1 h 373"/>
                <a:gd name="T44" fmla="*/ 0 w 503"/>
                <a:gd name="T45" fmla="*/ 1 h 373"/>
                <a:gd name="T46" fmla="*/ 0 w 503"/>
                <a:gd name="T47" fmla="*/ 0 h 373"/>
                <a:gd name="T48" fmla="*/ 0 w 503"/>
                <a:gd name="T49" fmla="*/ 0 h 373"/>
                <a:gd name="T50" fmla="*/ 0 w 503"/>
                <a:gd name="T51" fmla="*/ 0 h 373"/>
                <a:gd name="T52" fmla="*/ 0 w 503"/>
                <a:gd name="T53" fmla="*/ 0 h 373"/>
                <a:gd name="T54" fmla="*/ 0 w 503"/>
                <a:gd name="T55" fmla="*/ 0 h 373"/>
                <a:gd name="T56" fmla="*/ 0 w 503"/>
                <a:gd name="T57" fmla="*/ 0 h 373"/>
                <a:gd name="T58" fmla="*/ 0 w 503"/>
                <a:gd name="T59" fmla="*/ 0 h 373"/>
                <a:gd name="T60" fmla="*/ 0 w 503"/>
                <a:gd name="T61" fmla="*/ 0 h 373"/>
                <a:gd name="T62" fmla="*/ 0 w 503"/>
                <a:gd name="T63" fmla="*/ 0 h 373"/>
                <a:gd name="T64" fmla="*/ 0 w 503"/>
                <a:gd name="T65" fmla="*/ 0 h 373"/>
                <a:gd name="T66" fmla="*/ 0 w 503"/>
                <a:gd name="T67" fmla="*/ 0 h 373"/>
                <a:gd name="T68" fmla="*/ 0 w 503"/>
                <a:gd name="T69" fmla="*/ 0 h 373"/>
                <a:gd name="T70" fmla="*/ 0 w 503"/>
                <a:gd name="T71" fmla="*/ 0 h 373"/>
                <a:gd name="T72" fmla="*/ 0 w 503"/>
                <a:gd name="T73" fmla="*/ 0 h 373"/>
                <a:gd name="T74" fmla="*/ 0 w 503"/>
                <a:gd name="T75" fmla="*/ 0 h 373"/>
                <a:gd name="T76" fmla="*/ 0 w 503"/>
                <a:gd name="T77" fmla="*/ 0 h 373"/>
                <a:gd name="T78" fmla="*/ 0 w 503"/>
                <a:gd name="T79" fmla="*/ 0 h 373"/>
                <a:gd name="T80" fmla="*/ 0 w 503"/>
                <a:gd name="T81" fmla="*/ 0 h 373"/>
                <a:gd name="T82" fmla="*/ 1 w 503"/>
                <a:gd name="T83" fmla="*/ 0 h 373"/>
                <a:gd name="T84" fmla="*/ 1 w 503"/>
                <a:gd name="T85" fmla="*/ 0 h 373"/>
                <a:gd name="T86" fmla="*/ 1 w 503"/>
                <a:gd name="T87" fmla="*/ 0 h 373"/>
                <a:gd name="T88" fmla="*/ 1 w 503"/>
                <a:gd name="T89" fmla="*/ 0 h 373"/>
                <a:gd name="T90" fmla="*/ 0 w 503"/>
                <a:gd name="T91" fmla="*/ 0 h 373"/>
                <a:gd name="T92" fmla="*/ 0 w 503"/>
                <a:gd name="T93" fmla="*/ 0 h 373"/>
                <a:gd name="T94" fmla="*/ 1 w 503"/>
                <a:gd name="T95" fmla="*/ 0 h 373"/>
                <a:gd name="T96" fmla="*/ 1 w 503"/>
                <a:gd name="T97" fmla="*/ 0 h 373"/>
                <a:gd name="T98" fmla="*/ 1 w 503"/>
                <a:gd name="T99" fmla="*/ 0 h 373"/>
                <a:gd name="T100" fmla="*/ 1 w 503"/>
                <a:gd name="T101" fmla="*/ 0 h 373"/>
                <a:gd name="T102" fmla="*/ 0 w 503"/>
                <a:gd name="T103" fmla="*/ 0 h 373"/>
                <a:gd name="T104" fmla="*/ 0 w 503"/>
                <a:gd name="T105" fmla="*/ 0 h 373"/>
                <a:gd name="T106" fmla="*/ 0 w 503"/>
                <a:gd name="T107" fmla="*/ 0 h 373"/>
                <a:gd name="T108" fmla="*/ 0 w 503"/>
                <a:gd name="T109" fmla="*/ 0 h 373"/>
                <a:gd name="T110" fmla="*/ 0 w 503"/>
                <a:gd name="T111" fmla="*/ 0 h 373"/>
                <a:gd name="T112" fmla="*/ 0 w 503"/>
                <a:gd name="T113" fmla="*/ 0 h 3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03"/>
                <a:gd name="T172" fmla="*/ 0 h 373"/>
                <a:gd name="T173" fmla="*/ 503 w 503"/>
                <a:gd name="T174" fmla="*/ 373 h 37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03" h="373">
                  <a:moveTo>
                    <a:pt x="0" y="26"/>
                  </a:moveTo>
                  <a:lnTo>
                    <a:pt x="8" y="34"/>
                  </a:lnTo>
                  <a:lnTo>
                    <a:pt x="13" y="32"/>
                  </a:lnTo>
                  <a:lnTo>
                    <a:pt x="16" y="33"/>
                  </a:lnTo>
                  <a:lnTo>
                    <a:pt x="10" y="37"/>
                  </a:lnTo>
                  <a:lnTo>
                    <a:pt x="13" y="39"/>
                  </a:lnTo>
                  <a:lnTo>
                    <a:pt x="18" y="37"/>
                  </a:lnTo>
                  <a:lnTo>
                    <a:pt x="19" y="39"/>
                  </a:lnTo>
                  <a:lnTo>
                    <a:pt x="12" y="45"/>
                  </a:lnTo>
                  <a:lnTo>
                    <a:pt x="152" y="356"/>
                  </a:lnTo>
                  <a:lnTo>
                    <a:pt x="153" y="350"/>
                  </a:lnTo>
                  <a:lnTo>
                    <a:pt x="156" y="343"/>
                  </a:lnTo>
                  <a:lnTo>
                    <a:pt x="159" y="341"/>
                  </a:lnTo>
                  <a:lnTo>
                    <a:pt x="163" y="336"/>
                  </a:lnTo>
                  <a:lnTo>
                    <a:pt x="62" y="118"/>
                  </a:lnTo>
                  <a:lnTo>
                    <a:pt x="52" y="108"/>
                  </a:lnTo>
                  <a:lnTo>
                    <a:pt x="62" y="99"/>
                  </a:lnTo>
                  <a:lnTo>
                    <a:pt x="46" y="85"/>
                  </a:lnTo>
                  <a:lnTo>
                    <a:pt x="38" y="93"/>
                  </a:lnTo>
                  <a:lnTo>
                    <a:pt x="52" y="108"/>
                  </a:lnTo>
                  <a:lnTo>
                    <a:pt x="62" y="118"/>
                  </a:lnTo>
                  <a:lnTo>
                    <a:pt x="235" y="373"/>
                  </a:lnTo>
                  <a:lnTo>
                    <a:pt x="241" y="364"/>
                  </a:lnTo>
                  <a:lnTo>
                    <a:pt x="252" y="351"/>
                  </a:lnTo>
                  <a:lnTo>
                    <a:pt x="73" y="106"/>
                  </a:lnTo>
                  <a:lnTo>
                    <a:pt x="64" y="107"/>
                  </a:lnTo>
                  <a:lnTo>
                    <a:pt x="52" y="108"/>
                  </a:lnTo>
                  <a:lnTo>
                    <a:pt x="64" y="107"/>
                  </a:lnTo>
                  <a:lnTo>
                    <a:pt x="73" y="106"/>
                  </a:lnTo>
                  <a:lnTo>
                    <a:pt x="78" y="102"/>
                  </a:lnTo>
                  <a:lnTo>
                    <a:pt x="86" y="96"/>
                  </a:lnTo>
                  <a:lnTo>
                    <a:pt x="90" y="94"/>
                  </a:lnTo>
                  <a:lnTo>
                    <a:pt x="95" y="87"/>
                  </a:lnTo>
                  <a:lnTo>
                    <a:pt x="100" y="81"/>
                  </a:lnTo>
                  <a:lnTo>
                    <a:pt x="102" y="75"/>
                  </a:lnTo>
                  <a:lnTo>
                    <a:pt x="105" y="68"/>
                  </a:lnTo>
                  <a:lnTo>
                    <a:pt x="105" y="55"/>
                  </a:lnTo>
                  <a:lnTo>
                    <a:pt x="94" y="64"/>
                  </a:lnTo>
                  <a:lnTo>
                    <a:pt x="65" y="45"/>
                  </a:lnTo>
                  <a:lnTo>
                    <a:pt x="73" y="39"/>
                  </a:lnTo>
                  <a:lnTo>
                    <a:pt x="105" y="55"/>
                  </a:lnTo>
                  <a:lnTo>
                    <a:pt x="366" y="88"/>
                  </a:lnTo>
                  <a:lnTo>
                    <a:pt x="367" y="82"/>
                  </a:lnTo>
                  <a:lnTo>
                    <a:pt x="371" y="76"/>
                  </a:lnTo>
                  <a:lnTo>
                    <a:pt x="373" y="74"/>
                  </a:lnTo>
                  <a:lnTo>
                    <a:pt x="138" y="43"/>
                  </a:lnTo>
                  <a:lnTo>
                    <a:pt x="154" y="31"/>
                  </a:lnTo>
                  <a:lnTo>
                    <a:pt x="484" y="37"/>
                  </a:lnTo>
                  <a:lnTo>
                    <a:pt x="489" y="29"/>
                  </a:lnTo>
                  <a:lnTo>
                    <a:pt x="497" y="18"/>
                  </a:lnTo>
                  <a:lnTo>
                    <a:pt x="503" y="10"/>
                  </a:lnTo>
                  <a:lnTo>
                    <a:pt x="52" y="18"/>
                  </a:lnTo>
                  <a:lnTo>
                    <a:pt x="43" y="14"/>
                  </a:lnTo>
                  <a:lnTo>
                    <a:pt x="33" y="14"/>
                  </a:lnTo>
                  <a:lnTo>
                    <a:pt x="35" y="7"/>
                  </a:lnTo>
                  <a:lnTo>
                    <a:pt x="26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79" name="Line 862"/>
            <p:cNvSpPr>
              <a:spLocks noChangeShapeType="1"/>
            </p:cNvSpPr>
            <p:nvPr/>
          </p:nvSpPr>
          <p:spPr bwMode="auto">
            <a:xfrm flipV="1">
              <a:off x="4015" y="2822"/>
              <a:ext cx="54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80" name="Line 863"/>
            <p:cNvSpPr>
              <a:spLocks noChangeShapeType="1"/>
            </p:cNvSpPr>
            <p:nvPr/>
          </p:nvSpPr>
          <p:spPr bwMode="auto">
            <a:xfrm>
              <a:off x="4019" y="2824"/>
              <a:ext cx="17" cy="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81" name="Freeform 864"/>
            <p:cNvSpPr>
              <a:spLocks/>
            </p:cNvSpPr>
            <p:nvPr/>
          </p:nvSpPr>
          <p:spPr bwMode="auto">
            <a:xfrm>
              <a:off x="3623" y="3441"/>
              <a:ext cx="171" cy="16"/>
            </a:xfrm>
            <a:custGeom>
              <a:avLst/>
              <a:gdLst>
                <a:gd name="T0" fmla="*/ 0 w 514"/>
                <a:gd name="T1" fmla="*/ 0 h 48"/>
                <a:gd name="T2" fmla="*/ 0 w 514"/>
                <a:gd name="T3" fmla="*/ 0 h 48"/>
                <a:gd name="T4" fmla="*/ 1 w 514"/>
                <a:gd name="T5" fmla="*/ 0 h 48"/>
                <a:gd name="T6" fmla="*/ 1 w 514"/>
                <a:gd name="T7" fmla="*/ 0 h 48"/>
                <a:gd name="T8" fmla="*/ 0 w 51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4"/>
                <a:gd name="T16" fmla="*/ 0 h 48"/>
                <a:gd name="T17" fmla="*/ 514 w 514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4" h="48">
                  <a:moveTo>
                    <a:pt x="0" y="48"/>
                  </a:moveTo>
                  <a:lnTo>
                    <a:pt x="59" y="0"/>
                  </a:lnTo>
                  <a:lnTo>
                    <a:pt x="464" y="0"/>
                  </a:lnTo>
                  <a:lnTo>
                    <a:pt x="514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82" name="Freeform 865"/>
            <p:cNvSpPr>
              <a:spLocks/>
            </p:cNvSpPr>
            <p:nvPr/>
          </p:nvSpPr>
          <p:spPr bwMode="auto">
            <a:xfrm>
              <a:off x="3621" y="3455"/>
              <a:ext cx="174" cy="46"/>
            </a:xfrm>
            <a:custGeom>
              <a:avLst/>
              <a:gdLst>
                <a:gd name="T0" fmla="*/ 1 w 522"/>
                <a:gd name="T1" fmla="*/ 0 h 136"/>
                <a:gd name="T2" fmla="*/ 1 w 522"/>
                <a:gd name="T3" fmla="*/ 0 h 136"/>
                <a:gd name="T4" fmla="*/ 1 w 522"/>
                <a:gd name="T5" fmla="*/ 0 h 136"/>
                <a:gd name="T6" fmla="*/ 1 w 522"/>
                <a:gd name="T7" fmla="*/ 0 h 136"/>
                <a:gd name="T8" fmla="*/ 1 w 522"/>
                <a:gd name="T9" fmla="*/ 0 h 136"/>
                <a:gd name="T10" fmla="*/ 1 w 522"/>
                <a:gd name="T11" fmla="*/ 0 h 136"/>
                <a:gd name="T12" fmla="*/ 1 w 522"/>
                <a:gd name="T13" fmla="*/ 0 h 136"/>
                <a:gd name="T14" fmla="*/ 0 w 522"/>
                <a:gd name="T15" fmla="*/ 0 h 136"/>
                <a:gd name="T16" fmla="*/ 0 w 522"/>
                <a:gd name="T17" fmla="*/ 0 h 136"/>
                <a:gd name="T18" fmla="*/ 0 w 522"/>
                <a:gd name="T19" fmla="*/ 0 h 136"/>
                <a:gd name="T20" fmla="*/ 0 w 522"/>
                <a:gd name="T21" fmla="*/ 0 h 136"/>
                <a:gd name="T22" fmla="*/ 0 w 522"/>
                <a:gd name="T23" fmla="*/ 0 h 136"/>
                <a:gd name="T24" fmla="*/ 0 w 522"/>
                <a:gd name="T25" fmla="*/ 0 h 136"/>
                <a:gd name="T26" fmla="*/ 0 w 522"/>
                <a:gd name="T27" fmla="*/ 0 h 136"/>
                <a:gd name="T28" fmla="*/ 1 w 522"/>
                <a:gd name="T29" fmla="*/ 0 h 1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22"/>
                <a:gd name="T46" fmla="*/ 0 h 136"/>
                <a:gd name="T47" fmla="*/ 522 w 522"/>
                <a:gd name="T48" fmla="*/ 136 h 1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22" h="136">
                  <a:moveTo>
                    <a:pt x="512" y="0"/>
                  </a:moveTo>
                  <a:lnTo>
                    <a:pt x="514" y="4"/>
                  </a:lnTo>
                  <a:lnTo>
                    <a:pt x="522" y="13"/>
                  </a:lnTo>
                  <a:lnTo>
                    <a:pt x="522" y="66"/>
                  </a:lnTo>
                  <a:lnTo>
                    <a:pt x="522" y="118"/>
                  </a:lnTo>
                  <a:lnTo>
                    <a:pt x="522" y="126"/>
                  </a:lnTo>
                  <a:lnTo>
                    <a:pt x="518" y="136"/>
                  </a:lnTo>
                  <a:lnTo>
                    <a:pt x="6" y="136"/>
                  </a:lnTo>
                  <a:lnTo>
                    <a:pt x="4" y="132"/>
                  </a:lnTo>
                  <a:lnTo>
                    <a:pt x="2" y="127"/>
                  </a:lnTo>
                  <a:lnTo>
                    <a:pt x="0" y="114"/>
                  </a:lnTo>
                  <a:lnTo>
                    <a:pt x="0" y="10"/>
                  </a:lnTo>
                  <a:lnTo>
                    <a:pt x="2" y="6"/>
                  </a:lnTo>
                  <a:lnTo>
                    <a:pt x="16" y="2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83" name="Freeform 866"/>
            <p:cNvSpPr>
              <a:spLocks/>
            </p:cNvSpPr>
            <p:nvPr/>
          </p:nvSpPr>
          <p:spPr bwMode="auto">
            <a:xfrm>
              <a:off x="3636" y="3442"/>
              <a:ext cx="142" cy="10"/>
            </a:xfrm>
            <a:custGeom>
              <a:avLst/>
              <a:gdLst>
                <a:gd name="T0" fmla="*/ 0 w 425"/>
                <a:gd name="T1" fmla="*/ 0 h 31"/>
                <a:gd name="T2" fmla="*/ 0 w 425"/>
                <a:gd name="T3" fmla="*/ 0 h 31"/>
                <a:gd name="T4" fmla="*/ 1 w 425"/>
                <a:gd name="T5" fmla="*/ 0 h 31"/>
                <a:gd name="T6" fmla="*/ 1 w 425"/>
                <a:gd name="T7" fmla="*/ 0 h 31"/>
                <a:gd name="T8" fmla="*/ 0 w 425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5"/>
                <a:gd name="T16" fmla="*/ 0 h 31"/>
                <a:gd name="T17" fmla="*/ 425 w 425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5" h="31">
                  <a:moveTo>
                    <a:pt x="35" y="0"/>
                  </a:moveTo>
                  <a:lnTo>
                    <a:pt x="0" y="31"/>
                  </a:lnTo>
                  <a:lnTo>
                    <a:pt x="425" y="31"/>
                  </a:lnTo>
                  <a:lnTo>
                    <a:pt x="393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84" name="Rectangle 867"/>
            <p:cNvSpPr>
              <a:spLocks noChangeArrowheads="1"/>
            </p:cNvSpPr>
            <p:nvPr/>
          </p:nvSpPr>
          <p:spPr bwMode="auto">
            <a:xfrm>
              <a:off x="3632" y="3467"/>
              <a:ext cx="8" cy="7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5" name="Rectangle 868"/>
            <p:cNvSpPr>
              <a:spLocks noChangeArrowheads="1"/>
            </p:cNvSpPr>
            <p:nvPr/>
          </p:nvSpPr>
          <p:spPr bwMode="auto">
            <a:xfrm>
              <a:off x="3646" y="3467"/>
              <a:ext cx="23" cy="7"/>
            </a:xfrm>
            <a:prstGeom prst="rect">
              <a:avLst/>
            </a:prstGeom>
            <a:solidFill>
              <a:srgbClr val="808080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6" name="Rectangle 869"/>
            <p:cNvSpPr>
              <a:spLocks noChangeArrowheads="1"/>
            </p:cNvSpPr>
            <p:nvPr/>
          </p:nvSpPr>
          <p:spPr bwMode="auto">
            <a:xfrm>
              <a:off x="3659" y="3468"/>
              <a:ext cx="4" cy="4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7" name="Rectangle 870"/>
            <p:cNvSpPr>
              <a:spLocks noChangeArrowheads="1"/>
            </p:cNvSpPr>
            <p:nvPr/>
          </p:nvSpPr>
          <p:spPr bwMode="auto">
            <a:xfrm>
              <a:off x="3664" y="3468"/>
              <a:ext cx="4" cy="4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8" name="Oval 871"/>
            <p:cNvSpPr>
              <a:spLocks noChangeArrowheads="1"/>
            </p:cNvSpPr>
            <p:nvPr/>
          </p:nvSpPr>
          <p:spPr bwMode="auto">
            <a:xfrm>
              <a:off x="3648" y="3469"/>
              <a:ext cx="2" cy="2"/>
            </a:xfrm>
            <a:prstGeom prst="ellipse">
              <a:avLst/>
            </a:prstGeom>
            <a:solidFill>
              <a:srgbClr val="C0C0C0"/>
            </a:solidFill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9" name="Oval 872"/>
            <p:cNvSpPr>
              <a:spLocks noChangeArrowheads="1"/>
            </p:cNvSpPr>
            <p:nvPr/>
          </p:nvSpPr>
          <p:spPr bwMode="auto">
            <a:xfrm>
              <a:off x="3648" y="3469"/>
              <a:ext cx="3" cy="3"/>
            </a:xfrm>
            <a:prstGeom prst="ellipse">
              <a:avLst/>
            </a:prstGeom>
            <a:noFill/>
            <a:ln w="0">
              <a:solidFill>
                <a:srgbClr val="DCDCD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0" name="Freeform 873"/>
            <p:cNvSpPr>
              <a:spLocks/>
            </p:cNvSpPr>
            <p:nvPr/>
          </p:nvSpPr>
          <p:spPr bwMode="auto">
            <a:xfrm>
              <a:off x="3623" y="3455"/>
              <a:ext cx="171" cy="2"/>
            </a:xfrm>
            <a:custGeom>
              <a:avLst/>
              <a:gdLst>
                <a:gd name="T0" fmla="*/ 0 w 515"/>
                <a:gd name="T1" fmla="*/ 0 h 6"/>
                <a:gd name="T2" fmla="*/ 0 w 515"/>
                <a:gd name="T3" fmla="*/ 0 h 6"/>
                <a:gd name="T4" fmla="*/ 1 w 515"/>
                <a:gd name="T5" fmla="*/ 0 h 6"/>
                <a:gd name="T6" fmla="*/ 1 w 515"/>
                <a:gd name="T7" fmla="*/ 0 h 6"/>
                <a:gd name="T8" fmla="*/ 1 w 515"/>
                <a:gd name="T9" fmla="*/ 0 h 6"/>
                <a:gd name="T10" fmla="*/ 0 w 515"/>
                <a:gd name="T11" fmla="*/ 0 h 6"/>
                <a:gd name="T12" fmla="*/ 0 w 515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5"/>
                <a:gd name="T22" fmla="*/ 0 h 6"/>
                <a:gd name="T23" fmla="*/ 515 w 515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5" h="6">
                  <a:moveTo>
                    <a:pt x="3" y="2"/>
                  </a:moveTo>
                  <a:lnTo>
                    <a:pt x="8" y="0"/>
                  </a:lnTo>
                  <a:lnTo>
                    <a:pt x="508" y="0"/>
                  </a:lnTo>
                  <a:lnTo>
                    <a:pt x="510" y="3"/>
                  </a:lnTo>
                  <a:lnTo>
                    <a:pt x="515" y="6"/>
                  </a:lnTo>
                  <a:lnTo>
                    <a:pt x="0" y="6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91" name="Rectangle 874"/>
            <p:cNvSpPr>
              <a:spLocks noChangeArrowheads="1"/>
            </p:cNvSpPr>
            <p:nvPr/>
          </p:nvSpPr>
          <p:spPr bwMode="auto">
            <a:xfrm>
              <a:off x="3741" y="3467"/>
              <a:ext cx="45" cy="2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2" name="Rectangle 875"/>
            <p:cNvSpPr>
              <a:spLocks noChangeArrowheads="1"/>
            </p:cNvSpPr>
            <p:nvPr/>
          </p:nvSpPr>
          <p:spPr bwMode="auto">
            <a:xfrm>
              <a:off x="3739" y="3457"/>
              <a:ext cx="52" cy="36"/>
            </a:xfrm>
            <a:prstGeom prst="rect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3" name="Rectangle 876"/>
            <p:cNvSpPr>
              <a:spLocks noChangeArrowheads="1"/>
            </p:cNvSpPr>
            <p:nvPr/>
          </p:nvSpPr>
          <p:spPr bwMode="auto">
            <a:xfrm>
              <a:off x="3740" y="3460"/>
              <a:ext cx="49" cy="14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4" name="Rectangle 877"/>
            <p:cNvSpPr>
              <a:spLocks noChangeArrowheads="1"/>
            </p:cNvSpPr>
            <p:nvPr/>
          </p:nvSpPr>
          <p:spPr bwMode="auto">
            <a:xfrm>
              <a:off x="3740" y="3474"/>
              <a:ext cx="49" cy="14"/>
            </a:xfrm>
            <a:prstGeom prst="rect">
              <a:avLst/>
            </a:prstGeom>
            <a:solidFill>
              <a:srgbClr val="808080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5" name="Freeform 878"/>
            <p:cNvSpPr>
              <a:spLocks/>
            </p:cNvSpPr>
            <p:nvPr/>
          </p:nvSpPr>
          <p:spPr bwMode="auto">
            <a:xfrm>
              <a:off x="3739" y="3457"/>
              <a:ext cx="1" cy="36"/>
            </a:xfrm>
            <a:custGeom>
              <a:avLst/>
              <a:gdLst>
                <a:gd name="T0" fmla="*/ 0 w 3"/>
                <a:gd name="T1" fmla="*/ 0 h 107"/>
                <a:gd name="T2" fmla="*/ 0 w 3"/>
                <a:gd name="T3" fmla="*/ 0 h 107"/>
                <a:gd name="T4" fmla="*/ 0 w 3"/>
                <a:gd name="T5" fmla="*/ 0 h 107"/>
                <a:gd name="T6" fmla="*/ 0 w 3"/>
                <a:gd name="T7" fmla="*/ 0 h 107"/>
                <a:gd name="T8" fmla="*/ 0 w 3"/>
                <a:gd name="T9" fmla="*/ 0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07"/>
                <a:gd name="T17" fmla="*/ 3 w 3"/>
                <a:gd name="T18" fmla="*/ 107 h 1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07">
                  <a:moveTo>
                    <a:pt x="0" y="107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3" y="93"/>
                  </a:lnTo>
                  <a:lnTo>
                    <a:pt x="0" y="107"/>
                  </a:lnTo>
                  <a:close/>
                </a:path>
              </a:pathLst>
            </a:custGeom>
            <a:blipFill dpi="0" rotWithShape="0">
              <a:blip r:embed="rId9"/>
              <a:srcRect/>
              <a:tile tx="0" ty="0" sx="100000" sy="100000" flip="none" algn="tl"/>
            </a:blip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96" name="Freeform 879"/>
            <p:cNvSpPr>
              <a:spLocks/>
            </p:cNvSpPr>
            <p:nvPr/>
          </p:nvSpPr>
          <p:spPr bwMode="auto">
            <a:xfrm>
              <a:off x="3789" y="3457"/>
              <a:ext cx="2" cy="36"/>
            </a:xfrm>
            <a:custGeom>
              <a:avLst/>
              <a:gdLst>
                <a:gd name="T0" fmla="*/ 0 w 5"/>
                <a:gd name="T1" fmla="*/ 0 h 107"/>
                <a:gd name="T2" fmla="*/ 0 w 5"/>
                <a:gd name="T3" fmla="*/ 0 h 107"/>
                <a:gd name="T4" fmla="*/ 0 w 5"/>
                <a:gd name="T5" fmla="*/ 0 h 107"/>
                <a:gd name="T6" fmla="*/ 0 w 5"/>
                <a:gd name="T7" fmla="*/ 0 h 107"/>
                <a:gd name="T8" fmla="*/ 0 w 5"/>
                <a:gd name="T9" fmla="*/ 0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107"/>
                <a:gd name="T17" fmla="*/ 5 w 5"/>
                <a:gd name="T18" fmla="*/ 107 h 1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107">
                  <a:moveTo>
                    <a:pt x="5" y="107"/>
                  </a:moveTo>
                  <a:lnTo>
                    <a:pt x="5" y="0"/>
                  </a:lnTo>
                  <a:lnTo>
                    <a:pt x="0" y="7"/>
                  </a:lnTo>
                  <a:lnTo>
                    <a:pt x="0" y="93"/>
                  </a:lnTo>
                  <a:lnTo>
                    <a:pt x="5" y="107"/>
                  </a:lnTo>
                  <a:close/>
                </a:path>
              </a:pathLst>
            </a:custGeom>
            <a:blipFill dpi="0" rotWithShape="0">
              <a:blip r:embed="rId9"/>
              <a:srcRect/>
              <a:tile tx="0" ty="0" sx="100000" sy="100000" flip="none" algn="tl"/>
            </a:blip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97" name="Rectangle 880"/>
            <p:cNvSpPr>
              <a:spLocks noChangeArrowheads="1"/>
            </p:cNvSpPr>
            <p:nvPr/>
          </p:nvSpPr>
          <p:spPr bwMode="auto">
            <a:xfrm>
              <a:off x="3742" y="3465"/>
              <a:ext cx="45" cy="4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8" name="Freeform 881"/>
            <p:cNvSpPr>
              <a:spLocks/>
            </p:cNvSpPr>
            <p:nvPr/>
          </p:nvSpPr>
          <p:spPr bwMode="auto">
            <a:xfrm>
              <a:off x="3742" y="3460"/>
              <a:ext cx="45" cy="13"/>
            </a:xfrm>
            <a:custGeom>
              <a:avLst/>
              <a:gdLst>
                <a:gd name="T0" fmla="*/ 0 w 137"/>
                <a:gd name="T1" fmla="*/ 0 h 41"/>
                <a:gd name="T2" fmla="*/ 0 w 137"/>
                <a:gd name="T3" fmla="*/ 0 h 41"/>
                <a:gd name="T4" fmla="*/ 0 w 137"/>
                <a:gd name="T5" fmla="*/ 0 h 41"/>
                <a:gd name="T6" fmla="*/ 0 w 137"/>
                <a:gd name="T7" fmla="*/ 0 h 41"/>
                <a:gd name="T8" fmla="*/ 0 w 137"/>
                <a:gd name="T9" fmla="*/ 0 h 41"/>
                <a:gd name="T10" fmla="*/ 0 w 137"/>
                <a:gd name="T11" fmla="*/ 0 h 41"/>
                <a:gd name="T12" fmla="*/ 0 w 137"/>
                <a:gd name="T13" fmla="*/ 0 h 41"/>
                <a:gd name="T14" fmla="*/ 0 w 137"/>
                <a:gd name="T15" fmla="*/ 0 h 41"/>
                <a:gd name="T16" fmla="*/ 0 w 137"/>
                <a:gd name="T17" fmla="*/ 0 h 41"/>
                <a:gd name="T18" fmla="*/ 0 w 137"/>
                <a:gd name="T19" fmla="*/ 0 h 41"/>
                <a:gd name="T20" fmla="*/ 0 w 137"/>
                <a:gd name="T21" fmla="*/ 0 h 41"/>
                <a:gd name="T22" fmla="*/ 0 w 137"/>
                <a:gd name="T23" fmla="*/ 0 h 41"/>
                <a:gd name="T24" fmla="*/ 0 w 137"/>
                <a:gd name="T25" fmla="*/ 0 h 4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7"/>
                <a:gd name="T40" fmla="*/ 0 h 41"/>
                <a:gd name="T41" fmla="*/ 137 w 137"/>
                <a:gd name="T42" fmla="*/ 41 h 4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7" h="41">
                  <a:moveTo>
                    <a:pt x="0" y="16"/>
                  </a:moveTo>
                  <a:lnTo>
                    <a:pt x="0" y="28"/>
                  </a:lnTo>
                  <a:lnTo>
                    <a:pt x="22" y="28"/>
                  </a:lnTo>
                  <a:lnTo>
                    <a:pt x="22" y="41"/>
                  </a:lnTo>
                  <a:lnTo>
                    <a:pt x="61" y="41"/>
                  </a:lnTo>
                  <a:lnTo>
                    <a:pt x="61" y="28"/>
                  </a:lnTo>
                  <a:lnTo>
                    <a:pt x="137" y="28"/>
                  </a:lnTo>
                  <a:lnTo>
                    <a:pt x="137" y="16"/>
                  </a:lnTo>
                  <a:lnTo>
                    <a:pt x="61" y="16"/>
                  </a:lnTo>
                  <a:lnTo>
                    <a:pt x="61" y="0"/>
                  </a:lnTo>
                  <a:lnTo>
                    <a:pt x="22" y="0"/>
                  </a:lnTo>
                  <a:lnTo>
                    <a:pt x="22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99" name="Rectangle 882"/>
            <p:cNvSpPr>
              <a:spLocks noChangeArrowheads="1"/>
            </p:cNvSpPr>
            <p:nvPr/>
          </p:nvSpPr>
          <p:spPr bwMode="auto">
            <a:xfrm>
              <a:off x="3744" y="3483"/>
              <a:ext cx="43" cy="3"/>
            </a:xfrm>
            <a:prstGeom prst="rect">
              <a:avLst/>
            </a:prstGeom>
            <a:solidFill>
              <a:srgbClr val="464646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0" name="Rectangle 883"/>
            <p:cNvSpPr>
              <a:spLocks noChangeArrowheads="1"/>
            </p:cNvSpPr>
            <p:nvPr/>
          </p:nvSpPr>
          <p:spPr bwMode="auto">
            <a:xfrm>
              <a:off x="3744" y="3467"/>
              <a:ext cx="42" cy="1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1" name="Line 884"/>
            <p:cNvSpPr>
              <a:spLocks noChangeShapeType="1"/>
            </p:cNvSpPr>
            <p:nvPr/>
          </p:nvSpPr>
          <p:spPr bwMode="auto">
            <a:xfrm>
              <a:off x="3744" y="3485"/>
              <a:ext cx="43" cy="1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02" name="Rectangle 885"/>
            <p:cNvSpPr>
              <a:spLocks noChangeArrowheads="1"/>
            </p:cNvSpPr>
            <p:nvPr/>
          </p:nvSpPr>
          <p:spPr bwMode="auto">
            <a:xfrm>
              <a:off x="3750" y="3461"/>
              <a:ext cx="12" cy="5"/>
            </a:xfrm>
            <a:prstGeom prst="rect">
              <a:avLst/>
            </a:prstGeom>
            <a:solidFill>
              <a:srgbClr val="808080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3" name="Rectangle 886"/>
            <p:cNvSpPr>
              <a:spLocks noChangeArrowheads="1"/>
            </p:cNvSpPr>
            <p:nvPr/>
          </p:nvSpPr>
          <p:spPr bwMode="auto">
            <a:xfrm>
              <a:off x="3750" y="3469"/>
              <a:ext cx="12" cy="3"/>
            </a:xfrm>
            <a:prstGeom prst="rect">
              <a:avLst/>
            </a:prstGeom>
            <a:solidFill>
              <a:srgbClr val="808080"/>
            </a:solidFill>
            <a:ln w="0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4" name="Oval 887"/>
            <p:cNvSpPr>
              <a:spLocks noChangeArrowheads="1"/>
            </p:cNvSpPr>
            <p:nvPr/>
          </p:nvSpPr>
          <p:spPr bwMode="auto">
            <a:xfrm>
              <a:off x="3779" y="3462"/>
              <a:ext cx="1" cy="1"/>
            </a:xfrm>
            <a:prstGeom prst="ellipse">
              <a:avLst/>
            </a:prstGeom>
            <a:solidFill>
              <a:srgbClr val="FF6379"/>
            </a:solidFill>
            <a:ln w="0">
              <a:solidFill>
                <a:srgbClr val="BE0E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5" name="Rectangle 888"/>
            <p:cNvSpPr>
              <a:spLocks noChangeArrowheads="1"/>
            </p:cNvSpPr>
            <p:nvPr/>
          </p:nvSpPr>
          <p:spPr bwMode="auto">
            <a:xfrm>
              <a:off x="3749" y="3483"/>
              <a:ext cx="2" cy="2"/>
            </a:xfrm>
            <a:prstGeom prst="rect">
              <a:avLst/>
            </a:prstGeom>
            <a:solidFill>
              <a:srgbClr val="00CE00"/>
            </a:solidFill>
            <a:ln w="0">
              <a:solidFill>
                <a:srgbClr val="9AD9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6" name="Freeform 889"/>
            <p:cNvSpPr>
              <a:spLocks/>
            </p:cNvSpPr>
            <p:nvPr/>
          </p:nvSpPr>
          <p:spPr bwMode="auto">
            <a:xfrm>
              <a:off x="3751" y="3463"/>
              <a:ext cx="9" cy="1"/>
            </a:xfrm>
            <a:custGeom>
              <a:avLst/>
              <a:gdLst>
                <a:gd name="T0" fmla="*/ 0 w 27"/>
                <a:gd name="T1" fmla="*/ 0 h 4"/>
                <a:gd name="T2" fmla="*/ 0 w 27"/>
                <a:gd name="T3" fmla="*/ 0 h 4"/>
                <a:gd name="T4" fmla="*/ 0 w 27"/>
                <a:gd name="T5" fmla="*/ 0 h 4"/>
                <a:gd name="T6" fmla="*/ 0 w 27"/>
                <a:gd name="T7" fmla="*/ 0 h 4"/>
                <a:gd name="T8" fmla="*/ 0 w 27"/>
                <a:gd name="T9" fmla="*/ 0 h 4"/>
                <a:gd name="T10" fmla="*/ 0 w 27"/>
                <a:gd name="T11" fmla="*/ 0 h 4"/>
                <a:gd name="T12" fmla="*/ 0 w 27"/>
                <a:gd name="T13" fmla="*/ 0 h 4"/>
                <a:gd name="T14" fmla="*/ 0 w 27"/>
                <a:gd name="T15" fmla="*/ 0 h 4"/>
                <a:gd name="T16" fmla="*/ 0 w 27"/>
                <a:gd name="T17" fmla="*/ 0 h 4"/>
                <a:gd name="T18" fmla="*/ 0 w 27"/>
                <a:gd name="T19" fmla="*/ 0 h 4"/>
                <a:gd name="T20" fmla="*/ 0 w 27"/>
                <a:gd name="T21" fmla="*/ 0 h 4"/>
                <a:gd name="T22" fmla="*/ 0 w 27"/>
                <a:gd name="T23" fmla="*/ 0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"/>
                <a:gd name="T37" fmla="*/ 0 h 4"/>
                <a:gd name="T38" fmla="*/ 27 w 27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" h="4">
                  <a:moveTo>
                    <a:pt x="3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2" y="4"/>
                  </a:lnTo>
                  <a:lnTo>
                    <a:pt x="3" y="4"/>
                  </a:lnTo>
                  <a:lnTo>
                    <a:pt x="13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7" y="2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CDCDC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07" name="Freeform 890"/>
            <p:cNvSpPr>
              <a:spLocks/>
            </p:cNvSpPr>
            <p:nvPr/>
          </p:nvSpPr>
          <p:spPr bwMode="auto">
            <a:xfrm>
              <a:off x="3754" y="3463"/>
              <a:ext cx="6" cy="1"/>
            </a:xfrm>
            <a:custGeom>
              <a:avLst/>
              <a:gdLst>
                <a:gd name="T0" fmla="*/ 0 w 17"/>
                <a:gd name="T1" fmla="*/ 0 h 2"/>
                <a:gd name="T2" fmla="*/ 0 w 17"/>
                <a:gd name="T3" fmla="*/ 1 h 2"/>
                <a:gd name="T4" fmla="*/ 0 w 17"/>
                <a:gd name="T5" fmla="*/ 1 h 2"/>
                <a:gd name="T6" fmla="*/ 0 w 17"/>
                <a:gd name="T7" fmla="*/ 1 h 2"/>
                <a:gd name="T8" fmla="*/ 0 w 17"/>
                <a:gd name="T9" fmla="*/ 0 h 2"/>
                <a:gd name="T10" fmla="*/ 0 w 17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"/>
                <a:gd name="T20" fmla="*/ 17 w 17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">
                  <a:moveTo>
                    <a:pt x="0" y="0"/>
                  </a:moveTo>
                  <a:lnTo>
                    <a:pt x="3" y="2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/>
            </a:solidFill>
            <a:ln w="0">
              <a:solidFill>
                <a:srgbClr val="464646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08" name="Freeform 891"/>
            <p:cNvSpPr>
              <a:spLocks/>
            </p:cNvSpPr>
            <p:nvPr/>
          </p:nvSpPr>
          <p:spPr bwMode="auto">
            <a:xfrm>
              <a:off x="3664" y="3442"/>
              <a:ext cx="11" cy="10"/>
            </a:xfrm>
            <a:custGeom>
              <a:avLst/>
              <a:gdLst>
                <a:gd name="T0" fmla="*/ 0 w 33"/>
                <a:gd name="T1" fmla="*/ 0 h 30"/>
                <a:gd name="T2" fmla="*/ 0 w 33"/>
                <a:gd name="T3" fmla="*/ 0 h 30"/>
                <a:gd name="T4" fmla="*/ 0 w 33"/>
                <a:gd name="T5" fmla="*/ 0 h 30"/>
                <a:gd name="T6" fmla="*/ 0 w 33"/>
                <a:gd name="T7" fmla="*/ 0 h 30"/>
                <a:gd name="T8" fmla="*/ 0 w 33"/>
                <a:gd name="T9" fmla="*/ 0 h 30"/>
                <a:gd name="T10" fmla="*/ 0 w 33"/>
                <a:gd name="T11" fmla="*/ 0 h 30"/>
                <a:gd name="T12" fmla="*/ 0 w 33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0"/>
                <a:gd name="T23" fmla="*/ 33 w 33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0">
                  <a:moveTo>
                    <a:pt x="0" y="0"/>
                  </a:moveTo>
                  <a:lnTo>
                    <a:pt x="6" y="26"/>
                  </a:lnTo>
                  <a:lnTo>
                    <a:pt x="11" y="30"/>
                  </a:lnTo>
                  <a:lnTo>
                    <a:pt x="26" y="30"/>
                  </a:lnTo>
                  <a:lnTo>
                    <a:pt x="30" y="27"/>
                  </a:lnTo>
                  <a:lnTo>
                    <a:pt x="3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09" name="Freeform 892"/>
            <p:cNvSpPr>
              <a:spLocks/>
            </p:cNvSpPr>
            <p:nvPr/>
          </p:nvSpPr>
          <p:spPr bwMode="auto">
            <a:xfrm>
              <a:off x="3748" y="3442"/>
              <a:ext cx="11" cy="10"/>
            </a:xfrm>
            <a:custGeom>
              <a:avLst/>
              <a:gdLst>
                <a:gd name="T0" fmla="*/ 0 w 34"/>
                <a:gd name="T1" fmla="*/ 0 h 31"/>
                <a:gd name="T2" fmla="*/ 0 w 34"/>
                <a:gd name="T3" fmla="*/ 0 h 31"/>
                <a:gd name="T4" fmla="*/ 0 w 34"/>
                <a:gd name="T5" fmla="*/ 0 h 31"/>
                <a:gd name="T6" fmla="*/ 0 w 34"/>
                <a:gd name="T7" fmla="*/ 0 h 31"/>
                <a:gd name="T8" fmla="*/ 0 w 34"/>
                <a:gd name="T9" fmla="*/ 0 h 31"/>
                <a:gd name="T10" fmla="*/ 0 w 34"/>
                <a:gd name="T11" fmla="*/ 0 h 31"/>
                <a:gd name="T12" fmla="*/ 0 w 34"/>
                <a:gd name="T13" fmla="*/ 0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1"/>
                <a:gd name="T23" fmla="*/ 34 w 34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1">
                  <a:moveTo>
                    <a:pt x="0" y="0"/>
                  </a:moveTo>
                  <a:lnTo>
                    <a:pt x="4" y="27"/>
                  </a:lnTo>
                  <a:lnTo>
                    <a:pt x="8" y="31"/>
                  </a:lnTo>
                  <a:lnTo>
                    <a:pt x="25" y="31"/>
                  </a:lnTo>
                  <a:lnTo>
                    <a:pt x="29" y="27"/>
                  </a:lnTo>
                  <a:lnTo>
                    <a:pt x="3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10" name="Freeform 893"/>
            <p:cNvSpPr>
              <a:spLocks/>
            </p:cNvSpPr>
            <p:nvPr/>
          </p:nvSpPr>
          <p:spPr bwMode="auto">
            <a:xfrm>
              <a:off x="3616" y="3534"/>
              <a:ext cx="184" cy="8"/>
            </a:xfrm>
            <a:custGeom>
              <a:avLst/>
              <a:gdLst>
                <a:gd name="T0" fmla="*/ 0 w 552"/>
                <a:gd name="T1" fmla="*/ 0 h 26"/>
                <a:gd name="T2" fmla="*/ 1 w 552"/>
                <a:gd name="T3" fmla="*/ 0 h 26"/>
                <a:gd name="T4" fmla="*/ 1 w 552"/>
                <a:gd name="T5" fmla="*/ 0 h 26"/>
                <a:gd name="T6" fmla="*/ 1 w 552"/>
                <a:gd name="T7" fmla="*/ 0 h 26"/>
                <a:gd name="T8" fmla="*/ 0 w 552"/>
                <a:gd name="T9" fmla="*/ 0 h 26"/>
                <a:gd name="T10" fmla="*/ 0 w 552"/>
                <a:gd name="T11" fmla="*/ 0 h 26"/>
                <a:gd name="T12" fmla="*/ 0 w 552"/>
                <a:gd name="T13" fmla="*/ 0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2"/>
                <a:gd name="T22" fmla="*/ 0 h 26"/>
                <a:gd name="T23" fmla="*/ 552 w 552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2" h="26">
                  <a:moveTo>
                    <a:pt x="4" y="0"/>
                  </a:moveTo>
                  <a:lnTo>
                    <a:pt x="548" y="3"/>
                  </a:lnTo>
                  <a:lnTo>
                    <a:pt x="552" y="11"/>
                  </a:lnTo>
                  <a:lnTo>
                    <a:pt x="546" y="26"/>
                  </a:lnTo>
                  <a:lnTo>
                    <a:pt x="5" y="26"/>
                  </a:lnTo>
                  <a:lnTo>
                    <a:pt x="0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11" name="Freeform 894"/>
            <p:cNvSpPr>
              <a:spLocks/>
            </p:cNvSpPr>
            <p:nvPr/>
          </p:nvSpPr>
          <p:spPr bwMode="auto">
            <a:xfrm>
              <a:off x="3616" y="3505"/>
              <a:ext cx="184" cy="32"/>
            </a:xfrm>
            <a:custGeom>
              <a:avLst/>
              <a:gdLst>
                <a:gd name="T0" fmla="*/ 0 w 552"/>
                <a:gd name="T1" fmla="*/ 0 h 98"/>
                <a:gd name="T2" fmla="*/ 0 w 552"/>
                <a:gd name="T3" fmla="*/ 0 h 98"/>
                <a:gd name="T4" fmla="*/ 1 w 552"/>
                <a:gd name="T5" fmla="*/ 0 h 98"/>
                <a:gd name="T6" fmla="*/ 1 w 552"/>
                <a:gd name="T7" fmla="*/ 0 h 98"/>
                <a:gd name="T8" fmla="*/ 0 w 552"/>
                <a:gd name="T9" fmla="*/ 0 h 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98"/>
                <a:gd name="T17" fmla="*/ 552 w 552"/>
                <a:gd name="T18" fmla="*/ 98 h 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98">
                  <a:moveTo>
                    <a:pt x="21" y="1"/>
                  </a:moveTo>
                  <a:lnTo>
                    <a:pt x="0" y="98"/>
                  </a:lnTo>
                  <a:lnTo>
                    <a:pt x="552" y="98"/>
                  </a:lnTo>
                  <a:lnTo>
                    <a:pt x="525" y="0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12" name="Freeform 895"/>
            <p:cNvSpPr>
              <a:spLocks/>
            </p:cNvSpPr>
            <p:nvPr/>
          </p:nvSpPr>
          <p:spPr bwMode="auto">
            <a:xfrm>
              <a:off x="3644" y="3510"/>
              <a:ext cx="147" cy="23"/>
            </a:xfrm>
            <a:custGeom>
              <a:avLst/>
              <a:gdLst>
                <a:gd name="T0" fmla="*/ 0 w 442"/>
                <a:gd name="T1" fmla="*/ 0 h 70"/>
                <a:gd name="T2" fmla="*/ 0 w 442"/>
                <a:gd name="T3" fmla="*/ 0 h 70"/>
                <a:gd name="T4" fmla="*/ 0 w 442"/>
                <a:gd name="T5" fmla="*/ 0 h 70"/>
                <a:gd name="T6" fmla="*/ 0 w 442"/>
                <a:gd name="T7" fmla="*/ 0 h 70"/>
                <a:gd name="T8" fmla="*/ 0 w 442"/>
                <a:gd name="T9" fmla="*/ 0 h 70"/>
                <a:gd name="T10" fmla="*/ 0 w 442"/>
                <a:gd name="T11" fmla="*/ 0 h 70"/>
                <a:gd name="T12" fmla="*/ 1 w 442"/>
                <a:gd name="T13" fmla="*/ 0 h 70"/>
                <a:gd name="T14" fmla="*/ 1 w 442"/>
                <a:gd name="T15" fmla="*/ 0 h 70"/>
                <a:gd name="T16" fmla="*/ 0 w 442"/>
                <a:gd name="T17" fmla="*/ 0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2"/>
                <a:gd name="T28" fmla="*/ 0 h 70"/>
                <a:gd name="T29" fmla="*/ 442 w 442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2" h="70">
                  <a:moveTo>
                    <a:pt x="5" y="1"/>
                  </a:moveTo>
                  <a:lnTo>
                    <a:pt x="0" y="70"/>
                  </a:lnTo>
                  <a:lnTo>
                    <a:pt x="65" y="70"/>
                  </a:lnTo>
                  <a:lnTo>
                    <a:pt x="71" y="50"/>
                  </a:lnTo>
                  <a:lnTo>
                    <a:pt x="285" y="50"/>
                  </a:lnTo>
                  <a:lnTo>
                    <a:pt x="292" y="68"/>
                  </a:lnTo>
                  <a:lnTo>
                    <a:pt x="442" y="70"/>
                  </a:lnTo>
                  <a:lnTo>
                    <a:pt x="426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13" name="Freeform 896"/>
            <p:cNvSpPr>
              <a:spLocks/>
            </p:cNvSpPr>
            <p:nvPr/>
          </p:nvSpPr>
          <p:spPr bwMode="auto">
            <a:xfrm>
              <a:off x="3623" y="3510"/>
              <a:ext cx="19" cy="23"/>
            </a:xfrm>
            <a:custGeom>
              <a:avLst/>
              <a:gdLst>
                <a:gd name="T0" fmla="*/ 0 w 56"/>
                <a:gd name="T1" fmla="*/ 0 h 70"/>
                <a:gd name="T2" fmla="*/ 0 w 56"/>
                <a:gd name="T3" fmla="*/ 0 h 70"/>
                <a:gd name="T4" fmla="*/ 0 w 56"/>
                <a:gd name="T5" fmla="*/ 0 h 70"/>
                <a:gd name="T6" fmla="*/ 0 w 56"/>
                <a:gd name="T7" fmla="*/ 0 h 70"/>
                <a:gd name="T8" fmla="*/ 0 w 56"/>
                <a:gd name="T9" fmla="*/ 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"/>
                <a:gd name="T16" fmla="*/ 0 h 70"/>
                <a:gd name="T17" fmla="*/ 56 w 56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" h="70">
                  <a:moveTo>
                    <a:pt x="14" y="0"/>
                  </a:moveTo>
                  <a:lnTo>
                    <a:pt x="56" y="0"/>
                  </a:lnTo>
                  <a:lnTo>
                    <a:pt x="49" y="70"/>
                  </a:lnTo>
                  <a:lnTo>
                    <a:pt x="0" y="7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14" name="Freeform 897"/>
            <p:cNvSpPr>
              <a:spLocks/>
            </p:cNvSpPr>
            <p:nvPr/>
          </p:nvSpPr>
          <p:spPr bwMode="auto">
            <a:xfrm>
              <a:off x="3668" y="3527"/>
              <a:ext cx="71" cy="6"/>
            </a:xfrm>
            <a:custGeom>
              <a:avLst/>
              <a:gdLst>
                <a:gd name="T0" fmla="*/ 0 w 214"/>
                <a:gd name="T1" fmla="*/ 0 h 16"/>
                <a:gd name="T2" fmla="*/ 0 w 214"/>
                <a:gd name="T3" fmla="*/ 0 h 16"/>
                <a:gd name="T4" fmla="*/ 0 w 214"/>
                <a:gd name="T5" fmla="*/ 0 h 16"/>
                <a:gd name="T6" fmla="*/ 0 w 214"/>
                <a:gd name="T7" fmla="*/ 0 h 16"/>
                <a:gd name="T8" fmla="*/ 0 w 214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4"/>
                <a:gd name="T16" fmla="*/ 0 h 16"/>
                <a:gd name="T17" fmla="*/ 214 w 214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4" h="16">
                  <a:moveTo>
                    <a:pt x="0" y="16"/>
                  </a:moveTo>
                  <a:lnTo>
                    <a:pt x="214" y="16"/>
                  </a:lnTo>
                  <a:lnTo>
                    <a:pt x="212" y="0"/>
                  </a:lnTo>
                  <a:lnTo>
                    <a:pt x="5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15" name="Rectangle 898"/>
            <p:cNvSpPr>
              <a:spLocks noChangeArrowheads="1"/>
            </p:cNvSpPr>
            <p:nvPr/>
          </p:nvSpPr>
          <p:spPr bwMode="auto">
            <a:xfrm>
              <a:off x="362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6" name="Line 899"/>
            <p:cNvSpPr>
              <a:spLocks noChangeShapeType="1"/>
            </p:cNvSpPr>
            <p:nvPr/>
          </p:nvSpPr>
          <p:spPr bwMode="auto">
            <a:xfrm>
              <a:off x="3631" y="3478"/>
              <a:ext cx="1" cy="16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17" name="Rectangle 900"/>
            <p:cNvSpPr>
              <a:spLocks noChangeArrowheads="1"/>
            </p:cNvSpPr>
            <p:nvPr/>
          </p:nvSpPr>
          <p:spPr bwMode="auto">
            <a:xfrm>
              <a:off x="3633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8" name="Rectangle 901"/>
            <p:cNvSpPr>
              <a:spLocks noChangeArrowheads="1"/>
            </p:cNvSpPr>
            <p:nvPr/>
          </p:nvSpPr>
          <p:spPr bwMode="auto">
            <a:xfrm>
              <a:off x="3636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9" name="Rectangle 902"/>
            <p:cNvSpPr>
              <a:spLocks noChangeArrowheads="1"/>
            </p:cNvSpPr>
            <p:nvPr/>
          </p:nvSpPr>
          <p:spPr bwMode="auto">
            <a:xfrm>
              <a:off x="363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0" name="Rectangle 903"/>
            <p:cNvSpPr>
              <a:spLocks noChangeArrowheads="1"/>
            </p:cNvSpPr>
            <p:nvPr/>
          </p:nvSpPr>
          <p:spPr bwMode="auto">
            <a:xfrm>
              <a:off x="3640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1" name="Rectangle 904"/>
            <p:cNvSpPr>
              <a:spLocks noChangeArrowheads="1"/>
            </p:cNvSpPr>
            <p:nvPr/>
          </p:nvSpPr>
          <p:spPr bwMode="auto">
            <a:xfrm>
              <a:off x="3643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" name="Rectangle 905"/>
            <p:cNvSpPr>
              <a:spLocks noChangeArrowheads="1"/>
            </p:cNvSpPr>
            <p:nvPr/>
          </p:nvSpPr>
          <p:spPr bwMode="auto">
            <a:xfrm>
              <a:off x="3646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" name="Rectangle 906"/>
            <p:cNvSpPr>
              <a:spLocks noChangeArrowheads="1"/>
            </p:cNvSpPr>
            <p:nvPr/>
          </p:nvSpPr>
          <p:spPr bwMode="auto">
            <a:xfrm>
              <a:off x="364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4" name="Rectangle 907"/>
            <p:cNvSpPr>
              <a:spLocks noChangeArrowheads="1"/>
            </p:cNvSpPr>
            <p:nvPr/>
          </p:nvSpPr>
          <p:spPr bwMode="auto">
            <a:xfrm>
              <a:off x="3650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5" name="Rectangle 908"/>
            <p:cNvSpPr>
              <a:spLocks noChangeArrowheads="1"/>
            </p:cNvSpPr>
            <p:nvPr/>
          </p:nvSpPr>
          <p:spPr bwMode="auto">
            <a:xfrm>
              <a:off x="3653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6" name="Rectangle 909"/>
            <p:cNvSpPr>
              <a:spLocks noChangeArrowheads="1"/>
            </p:cNvSpPr>
            <p:nvPr/>
          </p:nvSpPr>
          <p:spPr bwMode="auto">
            <a:xfrm>
              <a:off x="3655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7" name="Rectangle 910"/>
            <p:cNvSpPr>
              <a:spLocks noChangeArrowheads="1"/>
            </p:cNvSpPr>
            <p:nvPr/>
          </p:nvSpPr>
          <p:spPr bwMode="auto">
            <a:xfrm>
              <a:off x="365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8" name="Rectangle 911"/>
            <p:cNvSpPr>
              <a:spLocks noChangeArrowheads="1"/>
            </p:cNvSpPr>
            <p:nvPr/>
          </p:nvSpPr>
          <p:spPr bwMode="auto">
            <a:xfrm>
              <a:off x="3660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9" name="Rectangle 912"/>
            <p:cNvSpPr>
              <a:spLocks noChangeArrowheads="1"/>
            </p:cNvSpPr>
            <p:nvPr/>
          </p:nvSpPr>
          <p:spPr bwMode="auto">
            <a:xfrm>
              <a:off x="3663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0" name="Rectangle 913"/>
            <p:cNvSpPr>
              <a:spLocks noChangeArrowheads="1"/>
            </p:cNvSpPr>
            <p:nvPr/>
          </p:nvSpPr>
          <p:spPr bwMode="auto">
            <a:xfrm>
              <a:off x="3665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1" name="Rectangle 914"/>
            <p:cNvSpPr>
              <a:spLocks noChangeArrowheads="1"/>
            </p:cNvSpPr>
            <p:nvPr/>
          </p:nvSpPr>
          <p:spPr bwMode="auto">
            <a:xfrm>
              <a:off x="3667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2" name="Rectangle 915"/>
            <p:cNvSpPr>
              <a:spLocks noChangeArrowheads="1"/>
            </p:cNvSpPr>
            <p:nvPr/>
          </p:nvSpPr>
          <p:spPr bwMode="auto">
            <a:xfrm>
              <a:off x="3670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3" name="Rectangle 916"/>
            <p:cNvSpPr>
              <a:spLocks noChangeArrowheads="1"/>
            </p:cNvSpPr>
            <p:nvPr/>
          </p:nvSpPr>
          <p:spPr bwMode="auto">
            <a:xfrm>
              <a:off x="3672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4" name="Line 917"/>
            <p:cNvSpPr>
              <a:spLocks noChangeShapeType="1"/>
            </p:cNvSpPr>
            <p:nvPr/>
          </p:nvSpPr>
          <p:spPr bwMode="auto">
            <a:xfrm>
              <a:off x="3675" y="3478"/>
              <a:ext cx="1" cy="16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35" name="Rectangle 918"/>
            <p:cNvSpPr>
              <a:spLocks noChangeArrowheads="1"/>
            </p:cNvSpPr>
            <p:nvPr/>
          </p:nvSpPr>
          <p:spPr bwMode="auto">
            <a:xfrm>
              <a:off x="3677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6" name="Rectangle 919"/>
            <p:cNvSpPr>
              <a:spLocks noChangeArrowheads="1"/>
            </p:cNvSpPr>
            <p:nvPr/>
          </p:nvSpPr>
          <p:spPr bwMode="auto">
            <a:xfrm>
              <a:off x="3680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7" name="Rectangle 920"/>
            <p:cNvSpPr>
              <a:spLocks noChangeArrowheads="1"/>
            </p:cNvSpPr>
            <p:nvPr/>
          </p:nvSpPr>
          <p:spPr bwMode="auto">
            <a:xfrm>
              <a:off x="3682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8" name="Rectangle 921"/>
            <p:cNvSpPr>
              <a:spLocks noChangeArrowheads="1"/>
            </p:cNvSpPr>
            <p:nvPr/>
          </p:nvSpPr>
          <p:spPr bwMode="auto">
            <a:xfrm>
              <a:off x="3684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9" name="Rectangle 922"/>
            <p:cNvSpPr>
              <a:spLocks noChangeArrowheads="1"/>
            </p:cNvSpPr>
            <p:nvPr/>
          </p:nvSpPr>
          <p:spPr bwMode="auto">
            <a:xfrm>
              <a:off x="3686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0" name="Rectangle 923"/>
            <p:cNvSpPr>
              <a:spLocks noChangeArrowheads="1"/>
            </p:cNvSpPr>
            <p:nvPr/>
          </p:nvSpPr>
          <p:spPr bwMode="auto">
            <a:xfrm>
              <a:off x="3689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1" name="Rectangle 924"/>
            <p:cNvSpPr>
              <a:spLocks noChangeArrowheads="1"/>
            </p:cNvSpPr>
            <p:nvPr/>
          </p:nvSpPr>
          <p:spPr bwMode="auto">
            <a:xfrm>
              <a:off x="3691" y="3478"/>
              <a:ext cx="2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2" name="Rectangle 925"/>
            <p:cNvSpPr>
              <a:spLocks noChangeArrowheads="1"/>
            </p:cNvSpPr>
            <p:nvPr/>
          </p:nvSpPr>
          <p:spPr bwMode="auto">
            <a:xfrm>
              <a:off x="3694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" name="Rectangle 926"/>
            <p:cNvSpPr>
              <a:spLocks noChangeArrowheads="1"/>
            </p:cNvSpPr>
            <p:nvPr/>
          </p:nvSpPr>
          <p:spPr bwMode="auto">
            <a:xfrm>
              <a:off x="3697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4" name="Rectangle 927"/>
            <p:cNvSpPr>
              <a:spLocks noChangeArrowheads="1"/>
            </p:cNvSpPr>
            <p:nvPr/>
          </p:nvSpPr>
          <p:spPr bwMode="auto">
            <a:xfrm>
              <a:off x="3699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5" name="Rectangle 928"/>
            <p:cNvSpPr>
              <a:spLocks noChangeArrowheads="1"/>
            </p:cNvSpPr>
            <p:nvPr/>
          </p:nvSpPr>
          <p:spPr bwMode="auto">
            <a:xfrm>
              <a:off x="3701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6" name="Rectangle 929"/>
            <p:cNvSpPr>
              <a:spLocks noChangeArrowheads="1"/>
            </p:cNvSpPr>
            <p:nvPr/>
          </p:nvSpPr>
          <p:spPr bwMode="auto">
            <a:xfrm>
              <a:off x="3704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7" name="Rectangle 930"/>
            <p:cNvSpPr>
              <a:spLocks noChangeArrowheads="1"/>
            </p:cNvSpPr>
            <p:nvPr/>
          </p:nvSpPr>
          <p:spPr bwMode="auto">
            <a:xfrm>
              <a:off x="3706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8" name="Rectangle 931"/>
            <p:cNvSpPr>
              <a:spLocks noChangeArrowheads="1"/>
            </p:cNvSpPr>
            <p:nvPr/>
          </p:nvSpPr>
          <p:spPr bwMode="auto">
            <a:xfrm>
              <a:off x="370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9" name="Rectangle 932"/>
            <p:cNvSpPr>
              <a:spLocks noChangeArrowheads="1"/>
            </p:cNvSpPr>
            <p:nvPr/>
          </p:nvSpPr>
          <p:spPr bwMode="auto">
            <a:xfrm>
              <a:off x="3711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0" name="Rectangle 933"/>
            <p:cNvSpPr>
              <a:spLocks noChangeArrowheads="1"/>
            </p:cNvSpPr>
            <p:nvPr/>
          </p:nvSpPr>
          <p:spPr bwMode="auto">
            <a:xfrm>
              <a:off x="3713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1" name="Rectangle 934"/>
            <p:cNvSpPr>
              <a:spLocks noChangeArrowheads="1"/>
            </p:cNvSpPr>
            <p:nvPr/>
          </p:nvSpPr>
          <p:spPr bwMode="auto">
            <a:xfrm>
              <a:off x="3716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2" name="Rectangle 935"/>
            <p:cNvSpPr>
              <a:spLocks noChangeArrowheads="1"/>
            </p:cNvSpPr>
            <p:nvPr/>
          </p:nvSpPr>
          <p:spPr bwMode="auto">
            <a:xfrm>
              <a:off x="371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3" name="Rectangle 936"/>
            <p:cNvSpPr>
              <a:spLocks noChangeArrowheads="1"/>
            </p:cNvSpPr>
            <p:nvPr/>
          </p:nvSpPr>
          <p:spPr bwMode="auto">
            <a:xfrm>
              <a:off x="3721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4" name="Rectangle 937"/>
            <p:cNvSpPr>
              <a:spLocks noChangeArrowheads="1"/>
            </p:cNvSpPr>
            <p:nvPr/>
          </p:nvSpPr>
          <p:spPr bwMode="auto">
            <a:xfrm>
              <a:off x="3723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5" name="Rectangle 938"/>
            <p:cNvSpPr>
              <a:spLocks noChangeArrowheads="1"/>
            </p:cNvSpPr>
            <p:nvPr/>
          </p:nvSpPr>
          <p:spPr bwMode="auto">
            <a:xfrm>
              <a:off x="3726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6" name="Rectangle 939"/>
            <p:cNvSpPr>
              <a:spLocks noChangeArrowheads="1"/>
            </p:cNvSpPr>
            <p:nvPr/>
          </p:nvSpPr>
          <p:spPr bwMode="auto">
            <a:xfrm>
              <a:off x="3728" y="3478"/>
              <a:ext cx="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7" name="Freeform 940"/>
            <p:cNvSpPr>
              <a:spLocks/>
            </p:cNvSpPr>
            <p:nvPr/>
          </p:nvSpPr>
          <p:spPr bwMode="auto">
            <a:xfrm>
              <a:off x="3644" y="3345"/>
              <a:ext cx="132" cy="99"/>
            </a:xfrm>
            <a:custGeom>
              <a:avLst/>
              <a:gdLst>
                <a:gd name="T0" fmla="*/ 0 w 396"/>
                <a:gd name="T1" fmla="*/ 0 h 299"/>
                <a:gd name="T2" fmla="*/ 0 w 396"/>
                <a:gd name="T3" fmla="*/ 0 h 299"/>
                <a:gd name="T4" fmla="*/ 0 w 396"/>
                <a:gd name="T5" fmla="*/ 0 h 299"/>
                <a:gd name="T6" fmla="*/ 1 w 396"/>
                <a:gd name="T7" fmla="*/ 0 h 299"/>
                <a:gd name="T8" fmla="*/ 1 w 396"/>
                <a:gd name="T9" fmla="*/ 0 h 299"/>
                <a:gd name="T10" fmla="*/ 1 w 396"/>
                <a:gd name="T11" fmla="*/ 0 h 299"/>
                <a:gd name="T12" fmla="*/ 1 w 396"/>
                <a:gd name="T13" fmla="*/ 0 h 299"/>
                <a:gd name="T14" fmla="*/ 1 w 396"/>
                <a:gd name="T15" fmla="*/ 0 h 299"/>
                <a:gd name="T16" fmla="*/ 0 w 396"/>
                <a:gd name="T17" fmla="*/ 0 h 299"/>
                <a:gd name="T18" fmla="*/ 0 w 396"/>
                <a:gd name="T19" fmla="*/ 0 h 299"/>
                <a:gd name="T20" fmla="*/ 0 w 396"/>
                <a:gd name="T21" fmla="*/ 0 h 299"/>
                <a:gd name="T22" fmla="*/ 0 w 396"/>
                <a:gd name="T23" fmla="*/ 0 h 2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6"/>
                <a:gd name="T37" fmla="*/ 0 h 299"/>
                <a:gd name="T38" fmla="*/ 396 w 396"/>
                <a:gd name="T39" fmla="*/ 299 h 29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6" h="299">
                  <a:moveTo>
                    <a:pt x="0" y="281"/>
                  </a:moveTo>
                  <a:lnTo>
                    <a:pt x="2" y="293"/>
                  </a:lnTo>
                  <a:lnTo>
                    <a:pt x="15" y="299"/>
                  </a:lnTo>
                  <a:lnTo>
                    <a:pt x="380" y="299"/>
                  </a:lnTo>
                  <a:lnTo>
                    <a:pt x="392" y="296"/>
                  </a:lnTo>
                  <a:lnTo>
                    <a:pt x="396" y="283"/>
                  </a:lnTo>
                  <a:lnTo>
                    <a:pt x="396" y="14"/>
                  </a:lnTo>
                  <a:lnTo>
                    <a:pt x="378" y="0"/>
                  </a:lnTo>
                  <a:lnTo>
                    <a:pt x="17" y="0"/>
                  </a:lnTo>
                  <a:lnTo>
                    <a:pt x="5" y="3"/>
                  </a:lnTo>
                  <a:lnTo>
                    <a:pt x="0" y="14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58" name="Freeform 941"/>
            <p:cNvSpPr>
              <a:spLocks/>
            </p:cNvSpPr>
            <p:nvPr/>
          </p:nvSpPr>
          <p:spPr bwMode="auto">
            <a:xfrm>
              <a:off x="3653" y="3357"/>
              <a:ext cx="97" cy="74"/>
            </a:xfrm>
            <a:custGeom>
              <a:avLst/>
              <a:gdLst>
                <a:gd name="T0" fmla="*/ 0 w 291"/>
                <a:gd name="T1" fmla="*/ 0 h 223"/>
                <a:gd name="T2" fmla="*/ 0 w 291"/>
                <a:gd name="T3" fmla="*/ 0 h 223"/>
                <a:gd name="T4" fmla="*/ 0 w 291"/>
                <a:gd name="T5" fmla="*/ 0 h 223"/>
                <a:gd name="T6" fmla="*/ 0 w 291"/>
                <a:gd name="T7" fmla="*/ 0 h 223"/>
                <a:gd name="T8" fmla="*/ 0 w 291"/>
                <a:gd name="T9" fmla="*/ 0 h 223"/>
                <a:gd name="T10" fmla="*/ 0 w 291"/>
                <a:gd name="T11" fmla="*/ 0 h 223"/>
                <a:gd name="T12" fmla="*/ 0 w 291"/>
                <a:gd name="T13" fmla="*/ 0 h 223"/>
                <a:gd name="T14" fmla="*/ 0 w 291"/>
                <a:gd name="T15" fmla="*/ 0 h 223"/>
                <a:gd name="T16" fmla="*/ 0 w 291"/>
                <a:gd name="T17" fmla="*/ 0 h 2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1"/>
                <a:gd name="T28" fmla="*/ 0 h 223"/>
                <a:gd name="T29" fmla="*/ 291 w 291"/>
                <a:gd name="T30" fmla="*/ 223 h 2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1" h="223">
                  <a:moveTo>
                    <a:pt x="0" y="209"/>
                  </a:moveTo>
                  <a:lnTo>
                    <a:pt x="11" y="223"/>
                  </a:lnTo>
                  <a:lnTo>
                    <a:pt x="279" y="223"/>
                  </a:lnTo>
                  <a:lnTo>
                    <a:pt x="291" y="209"/>
                  </a:lnTo>
                  <a:lnTo>
                    <a:pt x="291" y="13"/>
                  </a:lnTo>
                  <a:lnTo>
                    <a:pt x="278" y="0"/>
                  </a:lnTo>
                  <a:lnTo>
                    <a:pt x="11" y="1"/>
                  </a:lnTo>
                  <a:lnTo>
                    <a:pt x="0" y="13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5A5A5A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59" name="Freeform 942"/>
            <p:cNvSpPr>
              <a:spLocks/>
            </p:cNvSpPr>
            <p:nvPr/>
          </p:nvSpPr>
          <p:spPr bwMode="auto">
            <a:xfrm>
              <a:off x="3657" y="3361"/>
              <a:ext cx="88" cy="66"/>
            </a:xfrm>
            <a:custGeom>
              <a:avLst/>
              <a:gdLst>
                <a:gd name="T0" fmla="*/ 0 w 262"/>
                <a:gd name="T1" fmla="*/ 0 h 196"/>
                <a:gd name="T2" fmla="*/ 0 w 262"/>
                <a:gd name="T3" fmla="*/ 0 h 196"/>
                <a:gd name="T4" fmla="*/ 0 w 262"/>
                <a:gd name="T5" fmla="*/ 0 h 196"/>
                <a:gd name="T6" fmla="*/ 0 w 262"/>
                <a:gd name="T7" fmla="*/ 0 h 196"/>
                <a:gd name="T8" fmla="*/ 0 w 262"/>
                <a:gd name="T9" fmla="*/ 0 h 196"/>
                <a:gd name="T10" fmla="*/ 0 w 262"/>
                <a:gd name="T11" fmla="*/ 0 h 196"/>
                <a:gd name="T12" fmla="*/ 0 w 262"/>
                <a:gd name="T13" fmla="*/ 0 h 196"/>
                <a:gd name="T14" fmla="*/ 0 w 262"/>
                <a:gd name="T15" fmla="*/ 0 h 196"/>
                <a:gd name="T16" fmla="*/ 0 w 262"/>
                <a:gd name="T17" fmla="*/ 0 h 1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2"/>
                <a:gd name="T28" fmla="*/ 0 h 196"/>
                <a:gd name="T29" fmla="*/ 262 w 262"/>
                <a:gd name="T30" fmla="*/ 196 h 1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2" h="196">
                  <a:moveTo>
                    <a:pt x="0" y="185"/>
                  </a:moveTo>
                  <a:lnTo>
                    <a:pt x="10" y="196"/>
                  </a:lnTo>
                  <a:lnTo>
                    <a:pt x="252" y="196"/>
                  </a:lnTo>
                  <a:lnTo>
                    <a:pt x="262" y="185"/>
                  </a:lnTo>
                  <a:lnTo>
                    <a:pt x="262" y="10"/>
                  </a:lnTo>
                  <a:lnTo>
                    <a:pt x="251" y="0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85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6E6E6E"/>
              </a:solidFill>
              <a:round/>
              <a:headEnd/>
              <a:tailEnd/>
            </a:ln>
          </p:spPr>
          <p:txBody>
            <a:bodyPr/>
            <a:lstStyle/>
            <a:p>
              <a:endParaRPr lang="es-PY"/>
            </a:p>
          </p:txBody>
        </p:sp>
        <p:sp>
          <p:nvSpPr>
            <p:cNvPr id="160" name="Freeform 943"/>
            <p:cNvSpPr>
              <a:spLocks/>
            </p:cNvSpPr>
            <p:nvPr/>
          </p:nvSpPr>
          <p:spPr bwMode="auto">
            <a:xfrm>
              <a:off x="3651" y="3354"/>
              <a:ext cx="116" cy="80"/>
            </a:xfrm>
            <a:custGeom>
              <a:avLst/>
              <a:gdLst>
                <a:gd name="T0" fmla="*/ 0 w 349"/>
                <a:gd name="T1" fmla="*/ 0 h 238"/>
                <a:gd name="T2" fmla="*/ 0 w 349"/>
                <a:gd name="T3" fmla="*/ 0 h 238"/>
                <a:gd name="T4" fmla="*/ 0 w 349"/>
                <a:gd name="T5" fmla="*/ 0 h 238"/>
                <a:gd name="T6" fmla="*/ 0 w 349"/>
                <a:gd name="T7" fmla="*/ 0 h 238"/>
                <a:gd name="T8" fmla="*/ 0 w 349"/>
                <a:gd name="T9" fmla="*/ 0 h 238"/>
                <a:gd name="T10" fmla="*/ 0 w 349"/>
                <a:gd name="T11" fmla="*/ 0 h 238"/>
                <a:gd name="T12" fmla="*/ 0 w 349"/>
                <a:gd name="T13" fmla="*/ 0 h 238"/>
                <a:gd name="T14" fmla="*/ 0 w 349"/>
                <a:gd name="T15" fmla="*/ 0 h 238"/>
                <a:gd name="T16" fmla="*/ 0 w 349"/>
                <a:gd name="T17" fmla="*/ 0 h 238"/>
                <a:gd name="T18" fmla="*/ 0 w 349"/>
                <a:gd name="T19" fmla="*/ 0 h 2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9"/>
                <a:gd name="T31" fmla="*/ 0 h 238"/>
                <a:gd name="T32" fmla="*/ 349 w 349"/>
                <a:gd name="T33" fmla="*/ 238 h 2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9" h="238">
                  <a:moveTo>
                    <a:pt x="0" y="224"/>
                  </a:moveTo>
                  <a:lnTo>
                    <a:pt x="3" y="233"/>
                  </a:lnTo>
                  <a:lnTo>
                    <a:pt x="14" y="238"/>
                  </a:lnTo>
                  <a:lnTo>
                    <a:pt x="338" y="238"/>
                  </a:lnTo>
                  <a:lnTo>
                    <a:pt x="349" y="224"/>
                  </a:lnTo>
                  <a:lnTo>
                    <a:pt x="349" y="13"/>
                  </a:lnTo>
                  <a:lnTo>
                    <a:pt x="333" y="0"/>
                  </a:lnTo>
                  <a:lnTo>
                    <a:pt x="13" y="0"/>
                  </a:lnTo>
                  <a:lnTo>
                    <a:pt x="0" y="13"/>
                  </a:lnTo>
                  <a:lnTo>
                    <a:pt x="0" y="224"/>
                  </a:lnTo>
                  <a:close/>
                </a:path>
              </a:pathLst>
            </a:custGeom>
            <a:noFill/>
            <a:ln w="0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61" name="Oval 944"/>
            <p:cNvSpPr>
              <a:spLocks noChangeArrowheads="1"/>
            </p:cNvSpPr>
            <p:nvPr/>
          </p:nvSpPr>
          <p:spPr bwMode="auto">
            <a:xfrm>
              <a:off x="3758" y="3405"/>
              <a:ext cx="6" cy="6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F4F0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2" name="Oval 945"/>
            <p:cNvSpPr>
              <a:spLocks noChangeArrowheads="1"/>
            </p:cNvSpPr>
            <p:nvPr/>
          </p:nvSpPr>
          <p:spPr bwMode="auto">
            <a:xfrm>
              <a:off x="3758" y="3417"/>
              <a:ext cx="6" cy="6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F4F0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3" name="Rectangle 946"/>
            <p:cNvSpPr>
              <a:spLocks noChangeArrowheads="1"/>
            </p:cNvSpPr>
            <p:nvPr/>
          </p:nvSpPr>
          <p:spPr bwMode="auto">
            <a:xfrm>
              <a:off x="3756" y="3365"/>
              <a:ext cx="9" cy="8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4" name="Rectangle 947"/>
            <p:cNvSpPr>
              <a:spLocks noChangeArrowheads="1"/>
            </p:cNvSpPr>
            <p:nvPr/>
          </p:nvSpPr>
          <p:spPr bwMode="auto">
            <a:xfrm>
              <a:off x="3606" y="2950"/>
              <a:ext cx="201" cy="305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5" name="Rectangle 948"/>
            <p:cNvSpPr>
              <a:spLocks noChangeArrowheads="1"/>
            </p:cNvSpPr>
            <p:nvPr/>
          </p:nvSpPr>
          <p:spPr bwMode="auto">
            <a:xfrm>
              <a:off x="3611" y="3255"/>
              <a:ext cx="193" cy="13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6" name="Line 949"/>
            <p:cNvSpPr>
              <a:spLocks noChangeShapeType="1"/>
            </p:cNvSpPr>
            <p:nvPr/>
          </p:nvSpPr>
          <p:spPr bwMode="auto">
            <a:xfrm>
              <a:off x="3617" y="2950"/>
              <a:ext cx="1" cy="305"/>
            </a:xfrm>
            <a:prstGeom prst="line">
              <a:avLst/>
            </a:prstGeom>
            <a:noFill/>
            <a:ln w="0">
              <a:solidFill>
                <a:srgbClr val="32323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67" name="Freeform 950"/>
            <p:cNvSpPr>
              <a:spLocks/>
            </p:cNvSpPr>
            <p:nvPr/>
          </p:nvSpPr>
          <p:spPr bwMode="auto">
            <a:xfrm>
              <a:off x="3619" y="2952"/>
              <a:ext cx="175" cy="301"/>
            </a:xfrm>
            <a:custGeom>
              <a:avLst/>
              <a:gdLst>
                <a:gd name="T0" fmla="*/ 0 w 525"/>
                <a:gd name="T1" fmla="*/ 1 h 904"/>
                <a:gd name="T2" fmla="*/ 0 w 525"/>
                <a:gd name="T3" fmla="*/ 0 h 904"/>
                <a:gd name="T4" fmla="*/ 1 w 525"/>
                <a:gd name="T5" fmla="*/ 0 h 904"/>
                <a:gd name="T6" fmla="*/ 0 60000 65536"/>
                <a:gd name="T7" fmla="*/ 0 60000 65536"/>
                <a:gd name="T8" fmla="*/ 0 60000 65536"/>
                <a:gd name="T9" fmla="*/ 0 w 525"/>
                <a:gd name="T10" fmla="*/ 0 h 904"/>
                <a:gd name="T11" fmla="*/ 525 w 525"/>
                <a:gd name="T12" fmla="*/ 904 h 9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5" h="904">
                  <a:moveTo>
                    <a:pt x="0" y="904"/>
                  </a:moveTo>
                  <a:lnTo>
                    <a:pt x="0" y="0"/>
                  </a:lnTo>
                  <a:lnTo>
                    <a:pt x="52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68" name="Freeform 951"/>
            <p:cNvSpPr>
              <a:spLocks/>
            </p:cNvSpPr>
            <p:nvPr/>
          </p:nvSpPr>
          <p:spPr bwMode="auto">
            <a:xfrm>
              <a:off x="3608" y="2951"/>
              <a:ext cx="7" cy="301"/>
            </a:xfrm>
            <a:custGeom>
              <a:avLst/>
              <a:gdLst>
                <a:gd name="T0" fmla="*/ 0 w 20"/>
                <a:gd name="T1" fmla="*/ 1 h 905"/>
                <a:gd name="T2" fmla="*/ 0 w 20"/>
                <a:gd name="T3" fmla="*/ 0 h 905"/>
                <a:gd name="T4" fmla="*/ 0 w 20"/>
                <a:gd name="T5" fmla="*/ 0 h 905"/>
                <a:gd name="T6" fmla="*/ 0 60000 65536"/>
                <a:gd name="T7" fmla="*/ 0 60000 65536"/>
                <a:gd name="T8" fmla="*/ 0 60000 65536"/>
                <a:gd name="T9" fmla="*/ 0 w 20"/>
                <a:gd name="T10" fmla="*/ 0 h 905"/>
                <a:gd name="T11" fmla="*/ 20 w 20"/>
                <a:gd name="T12" fmla="*/ 905 h 9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905">
                  <a:moveTo>
                    <a:pt x="0" y="905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69" name="Freeform 952"/>
            <p:cNvSpPr>
              <a:spLocks/>
            </p:cNvSpPr>
            <p:nvPr/>
          </p:nvSpPr>
          <p:spPr bwMode="auto">
            <a:xfrm>
              <a:off x="3796" y="2951"/>
              <a:ext cx="9" cy="301"/>
            </a:xfrm>
            <a:custGeom>
              <a:avLst/>
              <a:gdLst>
                <a:gd name="T0" fmla="*/ 0 w 27"/>
                <a:gd name="T1" fmla="*/ 0 h 905"/>
                <a:gd name="T2" fmla="*/ 0 w 27"/>
                <a:gd name="T3" fmla="*/ 0 h 905"/>
                <a:gd name="T4" fmla="*/ 0 w 27"/>
                <a:gd name="T5" fmla="*/ 1 h 905"/>
                <a:gd name="T6" fmla="*/ 0 60000 65536"/>
                <a:gd name="T7" fmla="*/ 0 60000 65536"/>
                <a:gd name="T8" fmla="*/ 0 60000 65536"/>
                <a:gd name="T9" fmla="*/ 0 w 27"/>
                <a:gd name="T10" fmla="*/ 0 h 905"/>
                <a:gd name="T11" fmla="*/ 27 w 27"/>
                <a:gd name="T12" fmla="*/ 905 h 9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905">
                  <a:moveTo>
                    <a:pt x="0" y="0"/>
                  </a:moveTo>
                  <a:lnTo>
                    <a:pt x="27" y="0"/>
                  </a:lnTo>
                  <a:lnTo>
                    <a:pt x="27" y="905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70" name="Line 953"/>
            <p:cNvSpPr>
              <a:spLocks noChangeShapeType="1"/>
            </p:cNvSpPr>
            <p:nvPr/>
          </p:nvSpPr>
          <p:spPr bwMode="auto">
            <a:xfrm>
              <a:off x="3796" y="2950"/>
              <a:ext cx="1" cy="306"/>
            </a:xfrm>
            <a:prstGeom prst="line">
              <a:avLst/>
            </a:prstGeom>
            <a:noFill/>
            <a:ln w="0">
              <a:solidFill>
                <a:srgbClr val="32323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71" name="Rectangle 954"/>
            <p:cNvSpPr>
              <a:spLocks noChangeArrowheads="1"/>
            </p:cNvSpPr>
            <p:nvPr/>
          </p:nvSpPr>
          <p:spPr bwMode="auto">
            <a:xfrm>
              <a:off x="3624" y="2971"/>
              <a:ext cx="35" cy="67"/>
            </a:xfrm>
            <a:prstGeom prst="rect">
              <a:avLst/>
            </a:pr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2" name="Rectangle 955"/>
            <p:cNvSpPr>
              <a:spLocks noChangeArrowheads="1"/>
            </p:cNvSpPr>
            <p:nvPr/>
          </p:nvSpPr>
          <p:spPr bwMode="auto">
            <a:xfrm>
              <a:off x="3628" y="2975"/>
              <a:ext cx="27" cy="59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3" name="Rectangle 956"/>
            <p:cNvSpPr>
              <a:spLocks noChangeArrowheads="1"/>
            </p:cNvSpPr>
            <p:nvPr/>
          </p:nvSpPr>
          <p:spPr bwMode="auto">
            <a:xfrm>
              <a:off x="3630" y="3016"/>
              <a:ext cx="23" cy="17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" name="Rectangle 957"/>
            <p:cNvSpPr>
              <a:spLocks noChangeArrowheads="1"/>
            </p:cNvSpPr>
            <p:nvPr/>
          </p:nvSpPr>
          <p:spPr bwMode="auto">
            <a:xfrm>
              <a:off x="3630" y="2976"/>
              <a:ext cx="10" cy="38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5" name="Rectangle 958"/>
            <p:cNvSpPr>
              <a:spLocks noChangeArrowheads="1"/>
            </p:cNvSpPr>
            <p:nvPr/>
          </p:nvSpPr>
          <p:spPr bwMode="auto">
            <a:xfrm>
              <a:off x="3646" y="2978"/>
              <a:ext cx="7" cy="33"/>
            </a:xfrm>
            <a:prstGeom prst="rect">
              <a:avLst/>
            </a:prstGeom>
            <a:solidFill>
              <a:srgbClr val="464646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6" name="Rectangle 959"/>
            <p:cNvSpPr>
              <a:spLocks noChangeArrowheads="1"/>
            </p:cNvSpPr>
            <p:nvPr/>
          </p:nvSpPr>
          <p:spPr bwMode="auto">
            <a:xfrm>
              <a:off x="3631" y="2987"/>
              <a:ext cx="6" cy="25"/>
            </a:xfrm>
            <a:prstGeom prst="rect">
              <a:avLst/>
            </a:prstGeom>
            <a:solidFill>
              <a:srgbClr val="808080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7" name="Rectangle 960"/>
            <p:cNvSpPr>
              <a:spLocks noChangeArrowheads="1"/>
            </p:cNvSpPr>
            <p:nvPr/>
          </p:nvSpPr>
          <p:spPr bwMode="auto">
            <a:xfrm>
              <a:off x="3631" y="2987"/>
              <a:ext cx="6" cy="2"/>
            </a:xfrm>
            <a:prstGeom prst="rect">
              <a:avLst/>
            </a:prstGeom>
            <a:solidFill>
              <a:srgbClr val="464646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8" name="Rectangle 961"/>
            <p:cNvSpPr>
              <a:spLocks noChangeArrowheads="1"/>
            </p:cNvSpPr>
            <p:nvPr/>
          </p:nvSpPr>
          <p:spPr bwMode="auto">
            <a:xfrm>
              <a:off x="3640" y="2976"/>
              <a:ext cx="2" cy="38"/>
            </a:xfrm>
            <a:prstGeom prst="rect">
              <a:avLst/>
            </a:prstGeom>
            <a:solidFill>
              <a:srgbClr val="464646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9" name="Rectangle 962"/>
            <p:cNvSpPr>
              <a:spLocks noChangeArrowheads="1"/>
            </p:cNvSpPr>
            <p:nvPr/>
          </p:nvSpPr>
          <p:spPr bwMode="auto">
            <a:xfrm>
              <a:off x="3644" y="2978"/>
              <a:ext cx="4" cy="33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464646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0" name="Rectangle 963"/>
            <p:cNvSpPr>
              <a:spLocks noChangeArrowheads="1"/>
            </p:cNvSpPr>
            <p:nvPr/>
          </p:nvSpPr>
          <p:spPr bwMode="auto">
            <a:xfrm>
              <a:off x="3635" y="3018"/>
              <a:ext cx="4" cy="14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91919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1" name="Oval 964"/>
            <p:cNvSpPr>
              <a:spLocks noChangeArrowheads="1"/>
            </p:cNvSpPr>
            <p:nvPr/>
          </p:nvSpPr>
          <p:spPr bwMode="auto">
            <a:xfrm>
              <a:off x="3631" y="3019"/>
              <a:ext cx="2" cy="3"/>
            </a:xfrm>
            <a:prstGeom prst="ellipse">
              <a:avLst/>
            </a:prstGeom>
            <a:solidFill>
              <a:srgbClr val="464646"/>
            </a:solidFill>
            <a:ln w="0">
              <a:solidFill>
                <a:srgbClr val="46464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2" name="Oval 965"/>
            <p:cNvSpPr>
              <a:spLocks noChangeArrowheads="1"/>
            </p:cNvSpPr>
            <p:nvPr/>
          </p:nvSpPr>
          <p:spPr bwMode="auto">
            <a:xfrm>
              <a:off x="3631" y="3026"/>
              <a:ext cx="2" cy="2"/>
            </a:xfrm>
            <a:prstGeom prst="ellipse">
              <a:avLst/>
            </a:prstGeom>
            <a:solidFill>
              <a:srgbClr val="464646"/>
            </a:solidFill>
            <a:ln w="0">
              <a:solidFill>
                <a:srgbClr val="464646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3" name="Freeform 966"/>
            <p:cNvSpPr>
              <a:spLocks/>
            </p:cNvSpPr>
            <p:nvPr/>
          </p:nvSpPr>
          <p:spPr bwMode="auto">
            <a:xfrm>
              <a:off x="3624" y="2971"/>
              <a:ext cx="37" cy="67"/>
            </a:xfrm>
            <a:custGeom>
              <a:avLst/>
              <a:gdLst>
                <a:gd name="T0" fmla="*/ 0 w 110"/>
                <a:gd name="T1" fmla="*/ 0 h 202"/>
                <a:gd name="T2" fmla="*/ 0 w 110"/>
                <a:gd name="T3" fmla="*/ 0 h 202"/>
                <a:gd name="T4" fmla="*/ 0 w 110"/>
                <a:gd name="T5" fmla="*/ 0 h 202"/>
                <a:gd name="T6" fmla="*/ 0 60000 65536"/>
                <a:gd name="T7" fmla="*/ 0 60000 65536"/>
                <a:gd name="T8" fmla="*/ 0 60000 65536"/>
                <a:gd name="T9" fmla="*/ 0 w 110"/>
                <a:gd name="T10" fmla="*/ 0 h 202"/>
                <a:gd name="T11" fmla="*/ 110 w 110"/>
                <a:gd name="T12" fmla="*/ 202 h 2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" h="202">
                  <a:moveTo>
                    <a:pt x="104" y="0"/>
                  </a:moveTo>
                  <a:lnTo>
                    <a:pt x="110" y="202"/>
                  </a:lnTo>
                  <a:lnTo>
                    <a:pt x="0" y="202"/>
                  </a:lnTo>
                </a:path>
              </a:pathLst>
            </a:custGeom>
            <a:noFill/>
            <a:ln w="0">
              <a:solidFill>
                <a:srgbClr val="46464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84" name="Rectangle 967"/>
            <p:cNvSpPr>
              <a:spLocks noChangeArrowheads="1"/>
            </p:cNvSpPr>
            <p:nvPr/>
          </p:nvSpPr>
          <p:spPr bwMode="auto">
            <a:xfrm>
              <a:off x="3648" y="3018"/>
              <a:ext cx="1" cy="6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91919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5" name="Rectangle 968"/>
            <p:cNvSpPr>
              <a:spLocks noChangeArrowheads="1"/>
            </p:cNvSpPr>
            <p:nvPr/>
          </p:nvSpPr>
          <p:spPr bwMode="auto">
            <a:xfrm>
              <a:off x="3670" y="2973"/>
              <a:ext cx="119" cy="6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6" name="Rectangle 969"/>
            <p:cNvSpPr>
              <a:spLocks noChangeArrowheads="1"/>
            </p:cNvSpPr>
            <p:nvPr/>
          </p:nvSpPr>
          <p:spPr bwMode="auto">
            <a:xfrm>
              <a:off x="3670" y="2984"/>
              <a:ext cx="119" cy="3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7" name="Rectangle 970"/>
            <p:cNvSpPr>
              <a:spLocks noChangeArrowheads="1"/>
            </p:cNvSpPr>
            <p:nvPr/>
          </p:nvSpPr>
          <p:spPr bwMode="auto">
            <a:xfrm>
              <a:off x="3670" y="2997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8" name="Rectangle 971"/>
            <p:cNvSpPr>
              <a:spLocks noChangeArrowheads="1"/>
            </p:cNvSpPr>
            <p:nvPr/>
          </p:nvSpPr>
          <p:spPr bwMode="auto">
            <a:xfrm>
              <a:off x="3670" y="3011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9" name="Rectangle 972"/>
            <p:cNvSpPr>
              <a:spLocks noChangeArrowheads="1"/>
            </p:cNvSpPr>
            <p:nvPr/>
          </p:nvSpPr>
          <p:spPr bwMode="auto">
            <a:xfrm>
              <a:off x="3670" y="3024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90" name="Line 973"/>
            <p:cNvSpPr>
              <a:spLocks noChangeShapeType="1"/>
            </p:cNvSpPr>
            <p:nvPr/>
          </p:nvSpPr>
          <p:spPr bwMode="auto">
            <a:xfrm>
              <a:off x="3675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1" name="Line 974"/>
            <p:cNvSpPr>
              <a:spLocks noChangeShapeType="1"/>
            </p:cNvSpPr>
            <p:nvPr/>
          </p:nvSpPr>
          <p:spPr bwMode="auto">
            <a:xfrm>
              <a:off x="3680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2" name="Line 975"/>
            <p:cNvSpPr>
              <a:spLocks noChangeShapeType="1"/>
            </p:cNvSpPr>
            <p:nvPr/>
          </p:nvSpPr>
          <p:spPr bwMode="auto">
            <a:xfrm>
              <a:off x="3687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3" name="Line 976"/>
            <p:cNvSpPr>
              <a:spLocks noChangeShapeType="1"/>
            </p:cNvSpPr>
            <p:nvPr/>
          </p:nvSpPr>
          <p:spPr bwMode="auto">
            <a:xfrm>
              <a:off x="3693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4" name="Line 977"/>
            <p:cNvSpPr>
              <a:spLocks noChangeShapeType="1"/>
            </p:cNvSpPr>
            <p:nvPr/>
          </p:nvSpPr>
          <p:spPr bwMode="auto">
            <a:xfrm>
              <a:off x="3698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5" name="Line 978"/>
            <p:cNvSpPr>
              <a:spLocks noChangeShapeType="1"/>
            </p:cNvSpPr>
            <p:nvPr/>
          </p:nvSpPr>
          <p:spPr bwMode="auto">
            <a:xfrm>
              <a:off x="3704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6" name="Line 979"/>
            <p:cNvSpPr>
              <a:spLocks noChangeShapeType="1"/>
            </p:cNvSpPr>
            <p:nvPr/>
          </p:nvSpPr>
          <p:spPr bwMode="auto">
            <a:xfrm>
              <a:off x="3709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7" name="Line 980"/>
            <p:cNvSpPr>
              <a:spLocks noChangeShapeType="1"/>
            </p:cNvSpPr>
            <p:nvPr/>
          </p:nvSpPr>
          <p:spPr bwMode="auto">
            <a:xfrm>
              <a:off x="3715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8" name="Line 981"/>
            <p:cNvSpPr>
              <a:spLocks noChangeShapeType="1"/>
            </p:cNvSpPr>
            <p:nvPr/>
          </p:nvSpPr>
          <p:spPr bwMode="auto">
            <a:xfrm>
              <a:off x="3720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199" name="Line 982"/>
            <p:cNvSpPr>
              <a:spLocks noChangeShapeType="1"/>
            </p:cNvSpPr>
            <p:nvPr/>
          </p:nvSpPr>
          <p:spPr bwMode="auto">
            <a:xfrm>
              <a:off x="3727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0" name="Line 983"/>
            <p:cNvSpPr>
              <a:spLocks noChangeShapeType="1"/>
            </p:cNvSpPr>
            <p:nvPr/>
          </p:nvSpPr>
          <p:spPr bwMode="auto">
            <a:xfrm>
              <a:off x="3733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1" name="Line 984"/>
            <p:cNvSpPr>
              <a:spLocks noChangeShapeType="1"/>
            </p:cNvSpPr>
            <p:nvPr/>
          </p:nvSpPr>
          <p:spPr bwMode="auto">
            <a:xfrm>
              <a:off x="3739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2" name="Line 985"/>
            <p:cNvSpPr>
              <a:spLocks noChangeShapeType="1"/>
            </p:cNvSpPr>
            <p:nvPr/>
          </p:nvSpPr>
          <p:spPr bwMode="auto">
            <a:xfrm>
              <a:off x="3744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3" name="Line 986"/>
            <p:cNvSpPr>
              <a:spLocks noChangeShapeType="1"/>
            </p:cNvSpPr>
            <p:nvPr/>
          </p:nvSpPr>
          <p:spPr bwMode="auto">
            <a:xfrm>
              <a:off x="3749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4" name="Line 987"/>
            <p:cNvSpPr>
              <a:spLocks noChangeShapeType="1"/>
            </p:cNvSpPr>
            <p:nvPr/>
          </p:nvSpPr>
          <p:spPr bwMode="auto">
            <a:xfrm>
              <a:off x="3755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5" name="Line 988"/>
            <p:cNvSpPr>
              <a:spLocks noChangeShapeType="1"/>
            </p:cNvSpPr>
            <p:nvPr/>
          </p:nvSpPr>
          <p:spPr bwMode="auto">
            <a:xfrm>
              <a:off x="3760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6" name="Line 989"/>
            <p:cNvSpPr>
              <a:spLocks noChangeShapeType="1"/>
            </p:cNvSpPr>
            <p:nvPr/>
          </p:nvSpPr>
          <p:spPr bwMode="auto">
            <a:xfrm>
              <a:off x="3767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7" name="Line 990"/>
            <p:cNvSpPr>
              <a:spLocks noChangeShapeType="1"/>
            </p:cNvSpPr>
            <p:nvPr/>
          </p:nvSpPr>
          <p:spPr bwMode="auto">
            <a:xfrm>
              <a:off x="3773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8" name="Line 991"/>
            <p:cNvSpPr>
              <a:spLocks noChangeShapeType="1"/>
            </p:cNvSpPr>
            <p:nvPr/>
          </p:nvSpPr>
          <p:spPr bwMode="auto">
            <a:xfrm>
              <a:off x="3778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09" name="Line 992"/>
            <p:cNvSpPr>
              <a:spLocks noChangeShapeType="1"/>
            </p:cNvSpPr>
            <p:nvPr/>
          </p:nvSpPr>
          <p:spPr bwMode="auto">
            <a:xfrm>
              <a:off x="3783" y="2973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10" name="Rectangle 993"/>
            <p:cNvSpPr>
              <a:spLocks noChangeArrowheads="1"/>
            </p:cNvSpPr>
            <p:nvPr/>
          </p:nvSpPr>
          <p:spPr bwMode="auto">
            <a:xfrm>
              <a:off x="3670" y="3081"/>
              <a:ext cx="119" cy="6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1" name="Rectangle 994"/>
            <p:cNvSpPr>
              <a:spLocks noChangeArrowheads="1"/>
            </p:cNvSpPr>
            <p:nvPr/>
          </p:nvSpPr>
          <p:spPr bwMode="auto">
            <a:xfrm>
              <a:off x="3670" y="3092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2" name="Rectangle 995"/>
            <p:cNvSpPr>
              <a:spLocks noChangeArrowheads="1"/>
            </p:cNvSpPr>
            <p:nvPr/>
          </p:nvSpPr>
          <p:spPr bwMode="auto">
            <a:xfrm>
              <a:off x="3670" y="3105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3" name="Rectangle 996"/>
            <p:cNvSpPr>
              <a:spLocks noChangeArrowheads="1"/>
            </p:cNvSpPr>
            <p:nvPr/>
          </p:nvSpPr>
          <p:spPr bwMode="auto">
            <a:xfrm>
              <a:off x="3670" y="3118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4" name="Rectangle 997"/>
            <p:cNvSpPr>
              <a:spLocks noChangeArrowheads="1"/>
            </p:cNvSpPr>
            <p:nvPr/>
          </p:nvSpPr>
          <p:spPr bwMode="auto">
            <a:xfrm>
              <a:off x="3670" y="3131"/>
              <a:ext cx="119" cy="2"/>
            </a:xfrm>
            <a:prstGeom prst="rect">
              <a:avLst/>
            </a:prstGeom>
            <a:solidFill>
              <a:srgbClr val="DCDCDC"/>
            </a:solidFill>
            <a:ln w="0">
              <a:solidFill>
                <a:srgbClr val="DCDCD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400">
                  <a:solidFill>
                    <a:schemeClr val="tx2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200">
                  <a:solidFill>
                    <a:schemeClr val="tx2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2000">
                  <a:solidFill>
                    <a:schemeClr val="tx2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>
                  <a:solidFill>
                    <a:schemeClr val="tx2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6000"/>
                <a:buFont typeface="Wingdings 2" panose="05020102010507070707" pitchFamily="18" charset="2"/>
                <a:buChar char=""/>
                <a:defRPr sz="1600">
                  <a:solidFill>
                    <a:schemeClr val="tx2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MX" altLang="es-PY" sz="18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" name="Line 998"/>
            <p:cNvSpPr>
              <a:spLocks noChangeShapeType="1"/>
            </p:cNvSpPr>
            <p:nvPr/>
          </p:nvSpPr>
          <p:spPr bwMode="auto">
            <a:xfrm>
              <a:off x="3675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16" name="Line 999"/>
            <p:cNvSpPr>
              <a:spLocks noChangeShapeType="1"/>
            </p:cNvSpPr>
            <p:nvPr/>
          </p:nvSpPr>
          <p:spPr bwMode="auto">
            <a:xfrm>
              <a:off x="3680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17" name="Line 1000"/>
            <p:cNvSpPr>
              <a:spLocks noChangeShapeType="1"/>
            </p:cNvSpPr>
            <p:nvPr/>
          </p:nvSpPr>
          <p:spPr bwMode="auto">
            <a:xfrm>
              <a:off x="3687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18" name="Line 1001"/>
            <p:cNvSpPr>
              <a:spLocks noChangeShapeType="1"/>
            </p:cNvSpPr>
            <p:nvPr/>
          </p:nvSpPr>
          <p:spPr bwMode="auto">
            <a:xfrm>
              <a:off x="3693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19" name="Line 1002"/>
            <p:cNvSpPr>
              <a:spLocks noChangeShapeType="1"/>
            </p:cNvSpPr>
            <p:nvPr/>
          </p:nvSpPr>
          <p:spPr bwMode="auto">
            <a:xfrm>
              <a:off x="3698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20" name="Line 1003"/>
            <p:cNvSpPr>
              <a:spLocks noChangeShapeType="1"/>
            </p:cNvSpPr>
            <p:nvPr/>
          </p:nvSpPr>
          <p:spPr bwMode="auto">
            <a:xfrm>
              <a:off x="3704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21" name="Line 1004"/>
            <p:cNvSpPr>
              <a:spLocks noChangeShapeType="1"/>
            </p:cNvSpPr>
            <p:nvPr/>
          </p:nvSpPr>
          <p:spPr bwMode="auto">
            <a:xfrm>
              <a:off x="3709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22" name="Line 1005"/>
            <p:cNvSpPr>
              <a:spLocks noChangeShapeType="1"/>
            </p:cNvSpPr>
            <p:nvPr/>
          </p:nvSpPr>
          <p:spPr bwMode="auto">
            <a:xfrm>
              <a:off x="3715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  <p:sp>
          <p:nvSpPr>
            <p:cNvPr id="223" name="Line 1006"/>
            <p:cNvSpPr>
              <a:spLocks noChangeShapeType="1"/>
            </p:cNvSpPr>
            <p:nvPr/>
          </p:nvSpPr>
          <p:spPr bwMode="auto">
            <a:xfrm>
              <a:off x="3720" y="3081"/>
              <a:ext cx="1" cy="64"/>
            </a:xfrm>
            <a:prstGeom prst="line">
              <a:avLst/>
            </a:prstGeom>
            <a:noFill/>
            <a:ln w="7938">
              <a:solidFill>
                <a:srgbClr val="6E6E6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Y"/>
            </a:p>
          </p:txBody>
        </p:sp>
      </p:grpSp>
      <p:sp>
        <p:nvSpPr>
          <p:cNvPr id="224" name="CuadroTexto 223"/>
          <p:cNvSpPr txBox="1"/>
          <p:nvPr/>
        </p:nvSpPr>
        <p:spPr>
          <a:xfrm>
            <a:off x="6520290" y="4487683"/>
            <a:ext cx="1235075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Gobernaciones y Universidades Nacionales del Interior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es-MX" sz="1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Comunicación mediante INTERNET</a:t>
            </a:r>
            <a:endParaRPr lang="es-PY" sz="1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" name="Flecha abajo 224"/>
          <p:cNvSpPr/>
          <p:nvPr/>
        </p:nvSpPr>
        <p:spPr>
          <a:xfrm>
            <a:off x="6989800" y="3116612"/>
            <a:ext cx="241300" cy="312738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/>
          </a:p>
        </p:txBody>
      </p:sp>
      <p:sp>
        <p:nvSpPr>
          <p:cNvPr id="226" name="Flecha abajo 225"/>
          <p:cNvSpPr/>
          <p:nvPr/>
        </p:nvSpPr>
        <p:spPr>
          <a:xfrm>
            <a:off x="8514012" y="3123012"/>
            <a:ext cx="241300" cy="312737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/>
          </a:p>
        </p:txBody>
      </p:sp>
      <p:sp>
        <p:nvSpPr>
          <p:cNvPr id="227" name="Flecha abajo 226"/>
          <p:cNvSpPr/>
          <p:nvPr/>
        </p:nvSpPr>
        <p:spPr>
          <a:xfrm>
            <a:off x="10419330" y="3145044"/>
            <a:ext cx="241300" cy="312738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/>
          </a:p>
        </p:txBody>
      </p:sp>
      <p:grpSp>
        <p:nvGrpSpPr>
          <p:cNvPr id="228" name="Group 16"/>
          <p:cNvGrpSpPr>
            <a:grpSpLocks/>
          </p:cNvGrpSpPr>
          <p:nvPr/>
        </p:nvGrpSpPr>
        <p:grpSpPr bwMode="auto">
          <a:xfrm>
            <a:off x="8161606" y="3633259"/>
            <a:ext cx="1058862" cy="682625"/>
            <a:chOff x="4061" y="1912"/>
            <a:chExt cx="1296" cy="864"/>
          </a:xfrm>
        </p:grpSpPr>
        <p:pic>
          <p:nvPicPr>
            <p:cNvPr id="229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3" y="1912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1" y="2056"/>
              <a:ext cx="579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31" name="Conector recto 230"/>
          <p:cNvCxnSpPr/>
          <p:nvPr/>
        </p:nvCxnSpPr>
        <p:spPr>
          <a:xfrm>
            <a:off x="2039938" y="3392489"/>
            <a:ext cx="0" cy="1619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4" name="CuadroTexto 233"/>
          <p:cNvSpPr txBox="1"/>
          <p:nvPr/>
        </p:nvSpPr>
        <p:spPr>
          <a:xfrm>
            <a:off x="1709058" y="326572"/>
            <a:ext cx="8207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PY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" name="CuadroTexto 234"/>
          <p:cNvSpPr txBox="1"/>
          <p:nvPr/>
        </p:nvSpPr>
        <p:spPr>
          <a:xfrm>
            <a:off x="1861458" y="478972"/>
            <a:ext cx="8207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DEL TIEMPO DEL SIAF</a:t>
            </a:r>
            <a:endParaRPr lang="es-PY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36" name="Conector recto 235"/>
          <p:cNvCxnSpPr/>
          <p:nvPr/>
        </p:nvCxnSpPr>
        <p:spPr>
          <a:xfrm>
            <a:off x="3836362" y="3413678"/>
            <a:ext cx="0" cy="1619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7" name="Conector recto 236"/>
          <p:cNvCxnSpPr/>
          <p:nvPr/>
        </p:nvCxnSpPr>
        <p:spPr>
          <a:xfrm>
            <a:off x="5331323" y="3413678"/>
            <a:ext cx="0" cy="1619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8" name="Conector recto 237"/>
          <p:cNvCxnSpPr/>
          <p:nvPr/>
        </p:nvCxnSpPr>
        <p:spPr>
          <a:xfrm>
            <a:off x="7105581" y="3451701"/>
            <a:ext cx="0" cy="1619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9" name="Conector recto 238"/>
          <p:cNvCxnSpPr/>
          <p:nvPr/>
        </p:nvCxnSpPr>
        <p:spPr>
          <a:xfrm>
            <a:off x="8616063" y="3420371"/>
            <a:ext cx="0" cy="1619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Conector recto 239"/>
          <p:cNvCxnSpPr/>
          <p:nvPr/>
        </p:nvCxnSpPr>
        <p:spPr>
          <a:xfrm>
            <a:off x="10517473" y="3471334"/>
            <a:ext cx="0" cy="1619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Nube 1"/>
          <p:cNvSpPr/>
          <p:nvPr/>
        </p:nvSpPr>
        <p:spPr>
          <a:xfrm>
            <a:off x="4612542" y="1894168"/>
            <a:ext cx="1612907" cy="975487"/>
          </a:xfrm>
          <a:prstGeom prst="cloud">
            <a:avLst/>
          </a:prstGeom>
          <a:gradFill>
            <a:gsLst>
              <a:gs pos="0">
                <a:schemeClr val="accent3">
                  <a:lumMod val="110000"/>
                  <a:satMod val="105000"/>
                  <a:tint val="67000"/>
                </a:schemeClr>
              </a:gs>
              <a:gs pos="0">
                <a:schemeClr val="accent3">
                  <a:lumMod val="105000"/>
                  <a:satMod val="103000"/>
                  <a:tint val="73000"/>
                  <a:alpha val="25000"/>
                </a:schemeClr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effectLst>
            <a:outerShdw blurRad="63500" sx="102000" sy="102000" algn="ctr" rotWithShape="0">
              <a:schemeClr val="bg1">
                <a:lumMod val="95000"/>
                <a:lumOff val="5000"/>
                <a:alpha val="35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1" name="CuadroTexto 10"/>
          <p:cNvSpPr txBox="1"/>
          <p:nvPr/>
        </p:nvSpPr>
        <p:spPr>
          <a:xfrm>
            <a:off x="4909915" y="1971500"/>
            <a:ext cx="11128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1997</a:t>
            </a:r>
          </a:p>
          <a:p>
            <a:pPr algn="ctr" eaLnBrk="1" hangingPunct="1">
              <a:defRPr/>
            </a:pPr>
            <a:r>
              <a:rPr lang="es-MX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SIAF</a:t>
            </a:r>
            <a:endParaRPr lang="es-PY" sz="2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169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8" grpId="0"/>
      <p:bldP spid="21" grpId="0"/>
      <p:bldP spid="224" grpId="0"/>
      <p:bldP spid="2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42" name="Text Box 34"/>
          <p:cNvSpPr txBox="1">
            <a:spLocks noChangeArrowheads="1"/>
          </p:cNvSpPr>
          <p:nvPr/>
        </p:nvSpPr>
        <p:spPr bwMode="auto">
          <a:xfrm>
            <a:off x="1981200" y="833439"/>
            <a:ext cx="8159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Y" sz="3200" b="1" dirty="0" smtClean="0">
                <a:solidFill>
                  <a:schemeClr val="accent5">
                    <a:lumMod val="50000"/>
                  </a:schemeClr>
                </a:solidFill>
                <a:latin typeface="AvantGarde Md BT" pitchFamily="34" charset="0"/>
              </a:rPr>
              <a:t>Cobertura </a:t>
            </a:r>
            <a:r>
              <a:rPr lang="es-PY" sz="3200" b="1" dirty="0">
                <a:solidFill>
                  <a:schemeClr val="accent5">
                    <a:lumMod val="50000"/>
                  </a:schemeClr>
                </a:solidFill>
                <a:latin typeface="AvantGarde Md BT" pitchFamily="34" charset="0"/>
              </a:rPr>
              <a:t>del SIAF</a:t>
            </a:r>
          </a:p>
        </p:txBody>
      </p:sp>
      <p:graphicFrame>
        <p:nvGraphicFramePr>
          <p:cNvPr id="6" name="Group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143775"/>
              </p:ext>
            </p:extLst>
          </p:nvPr>
        </p:nvGraphicFramePr>
        <p:xfrm>
          <a:off x="3337034" y="1520751"/>
          <a:ext cx="5488740" cy="4771404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4114800"/>
                <a:gridCol w="1373940"/>
              </a:tblGrid>
              <a:tr h="29323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AvantGarde Md BT" pitchFamily="34" charset="0"/>
                        </a:rPr>
                        <a:t>UNIDADES DE ADMINISTRACIÓN Y FINANZAS - </a:t>
                      </a:r>
                      <a:r>
                        <a:rPr kumimoji="0" lang="es-E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AvantGarde Md BT" pitchFamily="34" charset="0"/>
                        </a:rPr>
                        <a:t>UAFs</a:t>
                      </a: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AvantGarde Md BT" pitchFamily="34" charset="0"/>
                      </a:endParaRPr>
                    </a:p>
                  </a:txBody>
                  <a:tcPr marL="0" marR="0" marT="54000" marB="54000" anchor="ctr" horzOverflow="overflow">
                    <a:lnL cap="flat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AvantGarde Md BT" pitchFamily="34" charset="0"/>
                      </a:endParaRPr>
                    </a:p>
                  </a:txBody>
                  <a:tcPr marL="0" marR="0" marT="0" marB="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Tesoro Público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Poder Legislativo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3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Poder Ejecutivo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12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Poder Judicial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5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Defensoría del Pueblo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Contraloría General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Banco Central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Gobiernos Departamentales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17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Entidades Autárquicas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21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Entidades de Seguridad Social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5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Empresas Públicas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5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Entidades Financieras Oficiales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5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Universidades Nacionales</a:t>
                      </a: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8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16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Total </a:t>
                      </a: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UAFs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vantGarde Md BT" pitchFamily="34" charset="0"/>
                      </a:endParaRP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85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16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SUAFs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vantGarde Md BT" pitchFamily="34" charset="0"/>
                      </a:endParaRPr>
                    </a:p>
                  </a:txBody>
                  <a:tcPr marL="90000" marR="54000" marT="25200" marB="252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78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16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TOTAL OEE INTEGRADOS EN EL SIAF</a:t>
                      </a:r>
                    </a:p>
                  </a:txBody>
                  <a:tcPr marL="90000" marR="54000" marT="72000" marB="72000" anchor="ctr" horzOverflow="overflow">
                    <a:lnL cap="flat">
                      <a:noFill/>
                    </a:lnL>
                    <a:lnR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vantGarde Md BT" pitchFamily="34" charset="0"/>
                        </a:rPr>
                        <a:t>163</a:t>
                      </a:r>
                    </a:p>
                  </a:txBody>
                  <a:tcPr marL="36000" marR="576000" marT="18000" marB="18000" anchor="ctr" horzOverflow="overflow">
                    <a:lnL w="762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51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fundidad">
  <a:themeElements>
    <a:clrScheme name="Profundidad">
      <a:dk1>
        <a:sysClr val="windowText" lastClr="000000"/>
      </a:dk1>
      <a:lt1>
        <a:sysClr val="window" lastClr="FFFFFF"/>
      </a:lt1>
      <a:dk2>
        <a:srgbClr val="4E3B30"/>
      </a:dk2>
      <a:lt2>
        <a:srgbClr val="FFDB82"/>
      </a:lt2>
      <a:accent1>
        <a:srgbClr val="F0A22E"/>
      </a:accent1>
      <a:accent2>
        <a:srgbClr val="E4D9B2"/>
      </a:accent2>
      <a:accent3>
        <a:srgbClr val="AA986C"/>
      </a:accent3>
      <a:accent4>
        <a:srgbClr val="8FB977"/>
      </a:accent4>
      <a:accent5>
        <a:srgbClr val="778F9F"/>
      </a:accent5>
      <a:accent6>
        <a:srgbClr val="8A6087"/>
      </a:accent6>
      <a:hlink>
        <a:srgbClr val="AD1F1F"/>
      </a:hlink>
      <a:folHlink>
        <a:srgbClr val="FFC42F"/>
      </a:folHlink>
    </a:clrScheme>
    <a:fontScheme name="Profundidad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undidad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C473073F-34A4-486A-BBA1-2A70AE921EB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ofundidad">
    <a:dk1>
      <a:sysClr val="windowText" lastClr="000000"/>
    </a:dk1>
    <a:lt1>
      <a:sysClr val="window" lastClr="FFFFFF"/>
    </a:lt1>
    <a:dk2>
      <a:srgbClr val="4E3B30"/>
    </a:dk2>
    <a:lt2>
      <a:srgbClr val="FFDB82"/>
    </a:lt2>
    <a:accent1>
      <a:srgbClr val="F0A22E"/>
    </a:accent1>
    <a:accent2>
      <a:srgbClr val="E4D9B2"/>
    </a:accent2>
    <a:accent3>
      <a:srgbClr val="AA986C"/>
    </a:accent3>
    <a:accent4>
      <a:srgbClr val="8FB977"/>
    </a:accent4>
    <a:accent5>
      <a:srgbClr val="778F9F"/>
    </a:accent5>
    <a:accent6>
      <a:srgbClr val="8A6087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Profundidad">
    <a:dk1>
      <a:sysClr val="windowText" lastClr="000000"/>
    </a:dk1>
    <a:lt1>
      <a:sysClr val="window" lastClr="FFFFFF"/>
    </a:lt1>
    <a:dk2>
      <a:srgbClr val="4E3B30"/>
    </a:dk2>
    <a:lt2>
      <a:srgbClr val="FFDB82"/>
    </a:lt2>
    <a:accent1>
      <a:srgbClr val="F0A22E"/>
    </a:accent1>
    <a:accent2>
      <a:srgbClr val="E4D9B2"/>
    </a:accent2>
    <a:accent3>
      <a:srgbClr val="AA986C"/>
    </a:accent3>
    <a:accent4>
      <a:srgbClr val="8FB977"/>
    </a:accent4>
    <a:accent5>
      <a:srgbClr val="778F9F"/>
    </a:accent5>
    <a:accent6>
      <a:srgbClr val="8A6087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Profundidad">
    <a:dk1>
      <a:sysClr val="windowText" lastClr="000000"/>
    </a:dk1>
    <a:lt1>
      <a:sysClr val="window" lastClr="FFFFFF"/>
    </a:lt1>
    <a:dk2>
      <a:srgbClr val="4E3B30"/>
    </a:dk2>
    <a:lt2>
      <a:srgbClr val="FFDB82"/>
    </a:lt2>
    <a:accent1>
      <a:srgbClr val="F0A22E"/>
    </a:accent1>
    <a:accent2>
      <a:srgbClr val="E4D9B2"/>
    </a:accent2>
    <a:accent3>
      <a:srgbClr val="AA986C"/>
    </a:accent3>
    <a:accent4>
      <a:srgbClr val="8FB977"/>
    </a:accent4>
    <a:accent5>
      <a:srgbClr val="778F9F"/>
    </a:accent5>
    <a:accent6>
      <a:srgbClr val="8A6087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Profundidad">
    <a:dk1>
      <a:sysClr val="windowText" lastClr="000000"/>
    </a:dk1>
    <a:lt1>
      <a:sysClr val="window" lastClr="FFFFFF"/>
    </a:lt1>
    <a:dk2>
      <a:srgbClr val="4E3B30"/>
    </a:dk2>
    <a:lt2>
      <a:srgbClr val="FFDB82"/>
    </a:lt2>
    <a:accent1>
      <a:srgbClr val="F0A22E"/>
    </a:accent1>
    <a:accent2>
      <a:srgbClr val="E4D9B2"/>
    </a:accent2>
    <a:accent3>
      <a:srgbClr val="AA986C"/>
    </a:accent3>
    <a:accent4>
      <a:srgbClr val="8FB977"/>
    </a:accent4>
    <a:accent5>
      <a:srgbClr val="778F9F"/>
    </a:accent5>
    <a:accent6>
      <a:srgbClr val="8A6087"/>
    </a:accent6>
    <a:hlink>
      <a:srgbClr val="AD1F1F"/>
    </a:hlink>
    <a:folHlink>
      <a:srgbClr val="FFC42F"/>
    </a:folHlink>
  </a:clrScheme>
</a:themeOverride>
</file>

<file path=ppt/theme/themeOverride5.xml><?xml version="1.0" encoding="utf-8"?>
<a:themeOverride xmlns:a="http://schemas.openxmlformats.org/drawingml/2006/main">
  <a:clrScheme name="Profundidad">
    <a:dk1>
      <a:sysClr val="windowText" lastClr="000000"/>
    </a:dk1>
    <a:lt1>
      <a:sysClr val="window" lastClr="FFFFFF"/>
    </a:lt1>
    <a:dk2>
      <a:srgbClr val="4E3B30"/>
    </a:dk2>
    <a:lt2>
      <a:srgbClr val="FFDB82"/>
    </a:lt2>
    <a:accent1>
      <a:srgbClr val="F0A22E"/>
    </a:accent1>
    <a:accent2>
      <a:srgbClr val="E4D9B2"/>
    </a:accent2>
    <a:accent3>
      <a:srgbClr val="AA986C"/>
    </a:accent3>
    <a:accent4>
      <a:srgbClr val="8FB977"/>
    </a:accent4>
    <a:accent5>
      <a:srgbClr val="778F9F"/>
    </a:accent5>
    <a:accent6>
      <a:srgbClr val="8A6087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2877</TotalTime>
  <Words>455</Words>
  <Application>Microsoft Office PowerPoint</Application>
  <PresentationFormat>Custom</PresentationFormat>
  <Paragraphs>89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Profundidad</vt:lpstr>
      <vt:lpstr>Caso Paraguay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Maestría en política y gestión pública</dc:title>
  <dc:creator>Javier Notario</dc:creator>
  <cp:lastModifiedBy>Marc-Anton Wilhelm Pruefer</cp:lastModifiedBy>
  <cp:revision>225</cp:revision>
  <cp:lastPrinted>2014-11-04T15:41:51Z</cp:lastPrinted>
  <dcterms:created xsi:type="dcterms:W3CDTF">2014-04-22T18:46:44Z</dcterms:created>
  <dcterms:modified xsi:type="dcterms:W3CDTF">2014-11-05T19:03:22Z</dcterms:modified>
</cp:coreProperties>
</file>